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93" r:id="rId4"/>
    <p:sldId id="284" r:id="rId5"/>
    <p:sldId id="283" r:id="rId6"/>
    <p:sldId id="257" r:id="rId7"/>
    <p:sldId id="287" r:id="rId8"/>
    <p:sldId id="264" r:id="rId9"/>
    <p:sldId id="265" r:id="rId10"/>
    <p:sldId id="266" r:id="rId11"/>
    <p:sldId id="267" r:id="rId12"/>
    <p:sldId id="290" r:id="rId13"/>
    <p:sldId id="269" r:id="rId14"/>
    <p:sldId id="291" r:id="rId15"/>
    <p:sldId id="271" r:id="rId16"/>
    <p:sldId id="272" r:id="rId17"/>
    <p:sldId id="273" r:id="rId18"/>
    <p:sldId id="282" r:id="rId19"/>
    <p:sldId id="292" r:id="rId20"/>
    <p:sldId id="279" r:id="rId21"/>
    <p:sldId id="281" r:id="rId22"/>
    <p:sldId id="263" r:id="rId23"/>
    <p:sldId id="28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54"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2014/10/26</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2014/10/26</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cn/8sKEAWJ" TargetMode="External"/><Relationship Id="rId2" Type="http://schemas.openxmlformats.org/officeDocument/2006/relationships/hyperlink" Target="http://weibo.com/chinabusinessjournal" TargetMode="External"/><Relationship Id="rId1" Type="http://schemas.openxmlformats.org/officeDocument/2006/relationships/slideLayout" Target="../slideLayouts/slideLayout4.xml"/><Relationship Id="rId4" Type="http://schemas.openxmlformats.org/officeDocument/2006/relationships/hyperlink" Target="http://weibo.com/caijing?from=feed&amp;loc=nickna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清末新政 （</a:t>
            </a:r>
            <a:r>
              <a:rPr lang="en-US" altLang="zh-CN" dirty="0" smtClean="0"/>
              <a:t>1901-1911</a:t>
            </a:r>
            <a:r>
              <a:rPr lang="zh-CN" altLang="en-US" dirty="0" smtClean="0"/>
              <a:t>）</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宪政离中国最近的日子？</a:t>
            </a:r>
            <a:endParaRPr lang="zh-CN" altLang="en-US" dirty="0"/>
          </a:p>
        </p:txBody>
      </p:sp>
    </p:spTree>
    <p:extLst>
      <p:ext uri="{BB962C8B-B14F-4D97-AF65-F5344CB8AC3E}">
        <p14:creationId xmlns:p14="http://schemas.microsoft.com/office/powerpoint/2010/main" xmlns="" val="1294117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立宪的前前后后</a:t>
            </a:r>
            <a:r>
              <a:rPr lang="en-US" altLang="zh-CN" dirty="0" smtClean="0"/>
              <a:t>(2)</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a:t>1907年，清政府提出要在中央筹设资政院，在各省筹设咨议局</a:t>
            </a:r>
            <a:r>
              <a:rPr lang="zh-CN" altLang="zh-CN" dirty="0" smtClean="0"/>
              <a:t>。各地</a:t>
            </a:r>
            <a:r>
              <a:rPr lang="zh-CN" altLang="zh-CN" dirty="0"/>
              <a:t>立宪公会纷纷建立</a:t>
            </a:r>
            <a:r>
              <a:rPr lang="zh-CN" altLang="zh-CN" dirty="0" smtClean="0"/>
              <a:t>。主张</a:t>
            </a:r>
            <a:r>
              <a:rPr lang="zh-CN" altLang="zh-CN" dirty="0"/>
              <a:t>立宪的政治团体陆续发表宣言</a:t>
            </a:r>
            <a:r>
              <a:rPr lang="zh-CN" altLang="zh-CN" dirty="0" smtClean="0"/>
              <a:t>，同时</a:t>
            </a:r>
            <a:r>
              <a:rPr lang="zh-CN" altLang="zh-CN" dirty="0"/>
              <a:t>发起国会请愿运动，提出速开国会、颁布宪法、缩短预备立宪期限等诉</a:t>
            </a:r>
            <a:r>
              <a:rPr lang="zh-CN" altLang="zh-CN" dirty="0" smtClean="0"/>
              <a:t>求</a:t>
            </a:r>
            <a:r>
              <a:rPr lang="zh-CN" altLang="en-US" dirty="0" smtClean="0"/>
              <a:t>。</a:t>
            </a:r>
            <a:endParaRPr lang="en-US" altLang="zh-CN" dirty="0" smtClean="0"/>
          </a:p>
          <a:p>
            <a:endParaRPr lang="en-US" altLang="zh-CN" dirty="0"/>
          </a:p>
          <a:p>
            <a:r>
              <a:rPr lang="zh-CN" altLang="zh-CN" dirty="0" smtClean="0"/>
              <a:t>1908年</a:t>
            </a:r>
            <a:r>
              <a:rPr lang="zh-CN" altLang="zh-CN" dirty="0"/>
              <a:t>，清政府颁布《钦定宪法大纲》，规定大清帝国万世一系，同时宣布“十年后实行立宪</a:t>
            </a:r>
            <a:r>
              <a:rPr lang="zh-CN" altLang="zh-CN" dirty="0" smtClean="0"/>
              <a:t>”</a:t>
            </a:r>
            <a:endParaRPr lang="en-US" altLang="zh-CN" dirty="0" smtClean="0"/>
          </a:p>
          <a:p>
            <a:pPr lvl="1"/>
            <a:r>
              <a:rPr lang="zh-CN" altLang="zh-CN" dirty="0"/>
              <a:t>赋予君主比日本天皇更多权力（其中规定君主有钦定颁行法律、发交议院、设官制禄、黜涉百司、统帅海陆军、编定军制、对外宣战讲和订立条约及遣派使臣与认许使之权;皇室经费由君主制定常额，自国库提支，议院不得置</a:t>
            </a:r>
            <a:r>
              <a:rPr lang="zh-CN" altLang="zh-CN" dirty="0" smtClean="0"/>
              <a:t>议</a:t>
            </a:r>
            <a:r>
              <a:rPr lang="zh-CN" altLang="en-US" dirty="0" smtClean="0"/>
              <a:t>）</a:t>
            </a:r>
            <a:endParaRPr lang="en-US" altLang="zh-CN" dirty="0" smtClean="0"/>
          </a:p>
          <a:p>
            <a:pPr lvl="1"/>
            <a:endParaRPr lang="en-US" altLang="zh-CN" dirty="0" smtClean="0"/>
          </a:p>
          <a:p>
            <a:r>
              <a:rPr lang="zh-CN" altLang="zh-CN" dirty="0" smtClean="0"/>
              <a:t>1908年</a:t>
            </a:r>
            <a:r>
              <a:rPr lang="zh-CN" altLang="en-US" dirty="0"/>
              <a:t>秋</a:t>
            </a:r>
            <a:r>
              <a:rPr lang="zh-CN" altLang="zh-CN" dirty="0" smtClean="0"/>
              <a:t>，</a:t>
            </a:r>
            <a:r>
              <a:rPr lang="zh-CN" altLang="zh-CN" dirty="0"/>
              <a:t>慈禧、</a:t>
            </a:r>
            <a:r>
              <a:rPr lang="zh-CN" altLang="zh-CN" dirty="0" smtClean="0"/>
              <a:t>光绪</a:t>
            </a:r>
            <a:r>
              <a:rPr lang="zh-CN" altLang="en-US" dirty="0" smtClean="0"/>
              <a:t>死</a:t>
            </a:r>
            <a:r>
              <a:rPr lang="zh-CN" altLang="zh-CN" dirty="0" smtClean="0"/>
              <a:t>，</a:t>
            </a:r>
            <a:r>
              <a:rPr lang="zh-CN" altLang="zh-CN" dirty="0"/>
              <a:t>溥仪继位，其</a:t>
            </a:r>
            <a:r>
              <a:rPr lang="zh-CN" altLang="zh-CN" dirty="0" smtClean="0"/>
              <a:t>父载澧摄政，罢免</a:t>
            </a:r>
            <a:r>
              <a:rPr lang="zh-CN" altLang="zh-CN" dirty="0"/>
              <a:t>袁世凯。设立军咨处（参谋本部）、海军部，分由</a:t>
            </a:r>
            <a:r>
              <a:rPr lang="zh-CN" altLang="zh-CN" dirty="0" smtClean="0"/>
              <a:t>载澧的</a:t>
            </a:r>
            <a:r>
              <a:rPr lang="zh-CN" altLang="zh-CN" dirty="0"/>
              <a:t>两位弟弟载涛、载洵掌管。军机大臣原为满汉各半，至1910年汉人军机仅有一</a:t>
            </a:r>
            <a:r>
              <a:rPr lang="zh-CN" altLang="zh-CN" dirty="0" smtClean="0"/>
              <a:t>人</a:t>
            </a:r>
            <a:endParaRPr lang="en-US" altLang="zh-CN" dirty="0" smtClean="0"/>
          </a:p>
          <a:p>
            <a:pPr lvl="1"/>
            <a:r>
              <a:rPr lang="zh-CN" altLang="en-US" dirty="0" smtClean="0"/>
              <a:t>假如慈禧、光绪晚死几年，辛亥也许无革命。</a:t>
            </a:r>
            <a:endParaRPr lang="en-US" altLang="zh-CN" dirty="0" smtClean="0"/>
          </a:p>
        </p:txBody>
      </p:sp>
    </p:spTree>
    <p:extLst>
      <p:ext uri="{BB962C8B-B14F-4D97-AF65-F5344CB8AC3E}">
        <p14:creationId xmlns:p14="http://schemas.microsoft.com/office/powerpoint/2010/main" xmlns="" val="184854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立宪的前前后后</a:t>
            </a:r>
            <a:r>
              <a:rPr lang="en-US" altLang="zh-CN" dirty="0" smtClean="0"/>
              <a:t>(3)</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1910年九月初一日，资政院举行第一次开院礼。资政院开议前后，国会请愿运动也进入最高潮</a:t>
            </a:r>
            <a:r>
              <a:rPr lang="zh-CN" altLang="zh-CN" dirty="0" smtClean="0"/>
              <a:t>。在</a:t>
            </a:r>
            <a:r>
              <a:rPr lang="zh-CN" altLang="zh-CN" dirty="0"/>
              <a:t>声势浩大的请愿运动压力下</a:t>
            </a:r>
            <a:r>
              <a:rPr lang="zh-CN" altLang="zh-CN" dirty="0" smtClean="0"/>
              <a:t>，东三省</a:t>
            </a:r>
            <a:r>
              <a:rPr lang="zh-CN" altLang="zh-CN" dirty="0"/>
              <a:t>总督锡良领衔联名奏请立即组织内阁、翌年开设国会</a:t>
            </a:r>
            <a:r>
              <a:rPr lang="zh-CN" altLang="zh-CN" dirty="0" smtClean="0"/>
              <a:t>。</a:t>
            </a:r>
            <a:endParaRPr lang="en-US" altLang="zh-CN" dirty="0" smtClean="0"/>
          </a:p>
          <a:p>
            <a:endParaRPr lang="en-US" altLang="zh-CN" dirty="0"/>
          </a:p>
          <a:p>
            <a:r>
              <a:rPr lang="zh-CN" altLang="zh-CN" dirty="0" smtClean="0"/>
              <a:t>清</a:t>
            </a:r>
            <a:r>
              <a:rPr lang="zh-CN" altLang="zh-CN" dirty="0"/>
              <a:t>朝廷震惊之下，于11月14日宣布缩短预备立宪期限为五年，国会开设之前先设责任内阁</a:t>
            </a:r>
            <a:r>
              <a:rPr lang="zh-CN" altLang="zh-CN" dirty="0" smtClean="0"/>
              <a:t>。</a:t>
            </a:r>
            <a:endParaRPr lang="en-US" altLang="zh-CN" dirty="0" smtClean="0"/>
          </a:p>
          <a:p>
            <a:endParaRPr lang="zh-CN" altLang="zh-CN" dirty="0"/>
          </a:p>
          <a:p>
            <a:r>
              <a:rPr lang="zh-CN" altLang="zh-CN" dirty="0"/>
              <a:t>1911年5月8日，清政府废除军机处，发布内阁官制与任命总理、诸大臣。成员名单中过半数为清宗室（皇族）与满人，被讥嘲为“皇族内阁”。立宪派、舆论对此多感失望，甚至引起不满，认为清政府实无诚意推行宪政，乃逐渐同情、倾向革命事业</a:t>
            </a:r>
            <a:r>
              <a:rPr lang="zh-CN" altLang="zh-CN" dirty="0" smtClean="0"/>
              <a:t>。</a:t>
            </a:r>
            <a:endParaRPr lang="en-US" altLang="zh-CN" dirty="0" smtClean="0"/>
          </a:p>
          <a:p>
            <a:endParaRPr lang="en-US" altLang="zh-CN" dirty="0"/>
          </a:p>
          <a:p>
            <a:r>
              <a:rPr lang="zh-CN" altLang="en-US" dirty="0" smtClean="0"/>
              <a:t>“皇族内阁”的成立及其成立后的第一个方案“铁路收归国有”引发了革命。</a:t>
            </a:r>
            <a:endParaRPr lang="zh-CN" altLang="zh-CN" dirty="0"/>
          </a:p>
          <a:p>
            <a:endParaRPr lang="zh-CN" altLang="en-US" dirty="0"/>
          </a:p>
        </p:txBody>
      </p:sp>
    </p:spTree>
    <p:extLst>
      <p:ext uri="{BB962C8B-B14F-4D97-AF65-F5344CB8AC3E}">
        <p14:creationId xmlns:p14="http://schemas.microsoft.com/office/powerpoint/2010/main" xmlns="" val="33448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晚清立宪行宪的是是非非</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清政府没有诚意吗？</a:t>
            </a:r>
            <a:endParaRPr lang="en-US" altLang="zh-CN" dirty="0" smtClean="0"/>
          </a:p>
          <a:p>
            <a:pPr lvl="1"/>
            <a:r>
              <a:rPr lang="zh-CN" altLang="en-US" dirty="0" smtClean="0"/>
              <a:t>目标明确：没有“宪政”和“反宪政”的分歧</a:t>
            </a:r>
            <a:endParaRPr lang="en-US" altLang="zh-CN" dirty="0" smtClean="0"/>
          </a:p>
          <a:p>
            <a:pPr lvl="1"/>
            <a:r>
              <a:rPr lang="zh-CN" altLang="en-US" dirty="0" smtClean="0"/>
              <a:t>路线表清晰：</a:t>
            </a:r>
            <a:r>
              <a:rPr lang="en-US" altLang="zh-CN" dirty="0" smtClean="0"/>
              <a:t>10</a:t>
            </a:r>
            <a:r>
              <a:rPr lang="zh-CN" altLang="en-US" dirty="0" smtClean="0"/>
              <a:t>年，</a:t>
            </a:r>
            <a:r>
              <a:rPr lang="en-US" altLang="zh-CN" dirty="0" smtClean="0"/>
              <a:t>5</a:t>
            </a:r>
            <a:r>
              <a:rPr lang="zh-CN" altLang="en-US" dirty="0" smtClean="0"/>
              <a:t>年，不是</a:t>
            </a:r>
            <a:r>
              <a:rPr lang="en-US" altLang="zh-CN" dirty="0" smtClean="0"/>
              <a:t>100</a:t>
            </a:r>
            <a:r>
              <a:rPr lang="zh-CN" altLang="en-US" dirty="0" smtClean="0"/>
              <a:t>年。</a:t>
            </a:r>
            <a:endParaRPr lang="en-US" altLang="zh-CN" dirty="0" smtClean="0"/>
          </a:p>
          <a:p>
            <a:endParaRPr lang="en-US" altLang="zh-CN" dirty="0"/>
          </a:p>
          <a:p>
            <a:r>
              <a:rPr lang="zh-CN" altLang="en-US" dirty="0" smtClean="0"/>
              <a:t>清政府的“宪政”毛病出在哪里？</a:t>
            </a:r>
            <a:endParaRPr lang="en-US" altLang="zh-CN" dirty="0" smtClean="0"/>
          </a:p>
          <a:p>
            <a:pPr lvl="1"/>
            <a:r>
              <a:rPr lang="zh-CN" altLang="en-US" dirty="0" smtClean="0"/>
              <a:t>宪法与宪政，立宪法与行宪政</a:t>
            </a:r>
            <a:endParaRPr lang="en-US" altLang="zh-CN" dirty="0" smtClean="0"/>
          </a:p>
          <a:p>
            <a:pPr lvl="1"/>
            <a:endParaRPr lang="en-US" altLang="zh-CN" dirty="0" smtClean="0"/>
          </a:p>
          <a:p>
            <a:pPr lvl="1"/>
            <a:r>
              <a:rPr lang="zh-CN" altLang="en-US" dirty="0" smtClean="0"/>
              <a:t>宪政的实质是什么</a:t>
            </a:r>
            <a:r>
              <a:rPr lang="zh-CN" altLang="en-US" dirty="0" smtClean="0"/>
              <a:t>？</a:t>
            </a:r>
            <a:endParaRPr lang="en-US" altLang="zh-CN" dirty="0" smtClean="0"/>
          </a:p>
          <a:p>
            <a:pPr lvl="1"/>
            <a:endParaRPr lang="en-US" altLang="zh-CN" dirty="0" smtClean="0"/>
          </a:p>
          <a:p>
            <a:pPr lvl="1"/>
            <a:r>
              <a:rPr lang="zh-CN" altLang="en-US" dirty="0" smtClean="0"/>
              <a:t>宪政与封建的关系如何？</a:t>
            </a:r>
            <a:endParaRPr lang="en-US" altLang="zh-CN" dirty="0" smtClean="0"/>
          </a:p>
          <a:p>
            <a:pPr lvl="1"/>
            <a:endParaRPr lang="en-US" altLang="zh-CN" dirty="0" smtClean="0"/>
          </a:p>
          <a:p>
            <a:pPr lvl="1"/>
            <a:r>
              <a:rPr lang="zh-CN" altLang="en-US" dirty="0" smtClean="0"/>
              <a:t>清政府为何没玩转它的</a:t>
            </a:r>
            <a:r>
              <a:rPr lang="zh-CN" altLang="en-US" dirty="0"/>
              <a:t>宪政</a:t>
            </a:r>
            <a:r>
              <a:rPr lang="zh-CN" altLang="en-US" dirty="0" smtClean="0"/>
              <a:t>？</a:t>
            </a:r>
            <a:endParaRPr lang="zh-CN" altLang="en-US" dirty="0"/>
          </a:p>
        </p:txBody>
      </p:sp>
    </p:spTree>
    <p:extLst>
      <p:ext uri="{BB962C8B-B14F-4D97-AF65-F5344CB8AC3E}">
        <p14:creationId xmlns:p14="http://schemas.microsoft.com/office/powerpoint/2010/main" xmlns="" val="245486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晚清的“</a:t>
            </a:r>
            <a:r>
              <a:rPr lang="zh-CN" altLang="zh-CN" dirty="0" smtClean="0"/>
              <a:t>地方自治</a:t>
            </a:r>
            <a:r>
              <a:rPr lang="zh-CN" altLang="en-US" dirty="0" smtClean="0"/>
              <a:t>”</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1906年</a:t>
            </a:r>
            <a:r>
              <a:rPr lang="zh-CN" altLang="zh-CN" dirty="0"/>
              <a:t>，</a:t>
            </a:r>
            <a:r>
              <a:rPr lang="zh-CN" altLang="zh-CN" dirty="0" smtClean="0"/>
              <a:t>袁世凯于</a:t>
            </a:r>
            <a:r>
              <a:rPr lang="zh-CN" altLang="zh-CN" dirty="0"/>
              <a:t>天津成立地方的“自治研究所”及天津县议事会。</a:t>
            </a:r>
          </a:p>
          <a:p>
            <a:r>
              <a:rPr lang="zh-CN" altLang="zh-CN" dirty="0"/>
              <a:t>1908年，清廷亦开始筹备，设立城镇乡以至厅州县各级自治研究所，并拟定《各省咨议局章程》，定于1914年完成</a:t>
            </a:r>
            <a:r>
              <a:rPr lang="zh-CN" altLang="zh-CN" dirty="0" smtClean="0"/>
              <a:t>。</a:t>
            </a:r>
            <a:endParaRPr lang="en-US" altLang="zh-CN" dirty="0" smtClean="0"/>
          </a:p>
          <a:p>
            <a:pPr lvl="1"/>
            <a:r>
              <a:rPr lang="zh-CN" altLang="zh-CN" dirty="0" smtClean="0"/>
              <a:t>各</a:t>
            </a:r>
            <a:r>
              <a:rPr lang="zh-CN" altLang="zh-CN" dirty="0"/>
              <a:t>省咨议局职能由初议的仅有向督抚提供意见、参与立法、评断下级自治会纠纷、接受民间请愿</a:t>
            </a:r>
            <a:r>
              <a:rPr lang="zh-CN" altLang="en-US" dirty="0"/>
              <a:t>，</a:t>
            </a:r>
            <a:r>
              <a:rPr lang="zh-CN" altLang="zh-CN" dirty="0"/>
              <a:t>提升至有权质询督抚之施政，及议请更正；督抚如无异议必须施行咨议局议案、以及议员有言论免责权</a:t>
            </a:r>
            <a:r>
              <a:rPr lang="zh-CN" altLang="zh-CN" dirty="0" smtClean="0"/>
              <a:t>。</a:t>
            </a:r>
            <a:endParaRPr lang="en-US" altLang="zh-CN" dirty="0" smtClean="0"/>
          </a:p>
          <a:p>
            <a:pPr lvl="1"/>
            <a:r>
              <a:rPr lang="zh-CN" altLang="zh-CN" dirty="0" smtClean="0"/>
              <a:t>咨议局</a:t>
            </a:r>
            <a:r>
              <a:rPr lang="zh-CN" altLang="zh-CN" dirty="0"/>
              <a:t>选举主要由士绅参与，由选民选出选举人再选出议员，而选举权及被选权有财产、学历、资望出身及年龄等</a:t>
            </a:r>
            <a:r>
              <a:rPr lang="zh-CN" altLang="zh-CN" dirty="0" smtClean="0"/>
              <a:t>限制</a:t>
            </a:r>
            <a:r>
              <a:rPr lang="zh-CN" altLang="en-US" dirty="0" smtClean="0"/>
              <a:t>。</a:t>
            </a:r>
            <a:endParaRPr lang="en-US" altLang="zh-CN" dirty="0" smtClean="0"/>
          </a:p>
          <a:p>
            <a:r>
              <a:rPr lang="zh-CN" altLang="en-US" dirty="0" smtClean="0"/>
              <a:t>传统中国县以下本来就是半自治，清末的地方自治其实是扩大士绅的政治参与。</a:t>
            </a:r>
            <a:endParaRPr lang="en-US" altLang="zh-CN" dirty="0" smtClean="0"/>
          </a:p>
          <a:p>
            <a:pPr lvl="1"/>
            <a:r>
              <a:rPr lang="zh-CN" altLang="en-US" dirty="0" smtClean="0"/>
              <a:t>上下五千年连在一起，看晚清地方自治的成绩，叹为观止。</a:t>
            </a:r>
            <a:endParaRPr lang="en-US" altLang="zh-CN" dirty="0" smtClean="0"/>
          </a:p>
        </p:txBody>
      </p:sp>
    </p:spTree>
    <p:extLst>
      <p:ext uri="{BB962C8B-B14F-4D97-AF65-F5344CB8AC3E}">
        <p14:creationId xmlns:p14="http://schemas.microsoft.com/office/powerpoint/2010/main" xmlns="" val="56184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“自治”与“他（官）治”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自治的实质是什么？以加拿大为例。</a:t>
            </a:r>
            <a:endParaRPr lang="en-US" altLang="zh-CN" dirty="0" smtClean="0"/>
          </a:p>
          <a:p>
            <a:r>
              <a:rPr lang="zh-CN" altLang="en-US" dirty="0" smtClean="0"/>
              <a:t>自治与他治，公民和臣民</a:t>
            </a:r>
            <a:endParaRPr lang="en-US" altLang="zh-CN" dirty="0" smtClean="0"/>
          </a:p>
          <a:p>
            <a:r>
              <a:rPr lang="zh-CN" altLang="en-US" dirty="0" smtClean="0"/>
              <a:t>中国</a:t>
            </a:r>
            <a:r>
              <a:rPr lang="zh-CN" altLang="en-US" dirty="0"/>
              <a:t>当下的自治只能是村一级，所谓“村民自治”，村以上没有“自治”提法</a:t>
            </a:r>
            <a:r>
              <a:rPr lang="zh-CN" altLang="en-US" dirty="0" smtClean="0"/>
              <a:t>。</a:t>
            </a:r>
            <a:endParaRPr lang="en-US" altLang="zh-CN" dirty="0"/>
          </a:p>
          <a:p>
            <a:r>
              <a:rPr lang="zh-CN" altLang="en-US" dirty="0"/>
              <a:t>地方自治是绝大多数发达国家的基本政治形态，中国早晚也要实现地方自治，还是可以另辟蹊径？</a:t>
            </a:r>
            <a:endParaRPr lang="en-US" altLang="zh-CN" dirty="0"/>
          </a:p>
          <a:p>
            <a:r>
              <a:rPr lang="zh-CN" altLang="en-US" dirty="0"/>
              <a:t>民选官员与“朝廷命官”，谁更可能为普通民众服务？</a:t>
            </a:r>
            <a:endParaRPr lang="en-US" altLang="zh-CN" dirty="0"/>
          </a:p>
          <a:p>
            <a:pPr lvl="1"/>
            <a:endParaRPr lang="zh-CN" altLang="zh-CN" dirty="0"/>
          </a:p>
          <a:p>
            <a:endParaRPr lang="zh-CN" altLang="en-US" dirty="0"/>
          </a:p>
        </p:txBody>
      </p:sp>
    </p:spTree>
    <p:extLst>
      <p:ext uri="{BB962C8B-B14F-4D97-AF65-F5344CB8AC3E}">
        <p14:creationId xmlns:p14="http://schemas.microsoft.com/office/powerpoint/2010/main" xmlns="" val="246904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司法改革</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历史上的中国司法特征：行政长官即是法官，无律师，有罪推定，究问式审判，酷刑，非个体责任制</a:t>
            </a:r>
            <a:endParaRPr lang="en-US" altLang="zh-CN" dirty="0" smtClean="0"/>
          </a:p>
          <a:p>
            <a:r>
              <a:rPr lang="en-US" altLang="zh-CN" dirty="0" smtClean="0"/>
              <a:t>1902</a:t>
            </a:r>
            <a:r>
              <a:rPr lang="zh-CN" altLang="en-US" dirty="0"/>
              <a:t>，沈家本、伍廷芳主持修订律例。各国同意待中国整顿律例后取消</a:t>
            </a:r>
            <a:r>
              <a:rPr lang="zh-CN" altLang="en-US" dirty="0" smtClean="0"/>
              <a:t>领事裁判权。</a:t>
            </a:r>
            <a:endParaRPr lang="en-US" altLang="zh-CN" dirty="0" smtClean="0"/>
          </a:p>
          <a:p>
            <a:r>
              <a:rPr lang="en-US" altLang="zh-CN" dirty="0" smtClean="0"/>
              <a:t>1905.4</a:t>
            </a:r>
            <a:r>
              <a:rPr lang="zh-CN" altLang="en-US" dirty="0"/>
              <a:t>，清宣布废除凌迟、枭首、戮尸等</a:t>
            </a:r>
            <a:r>
              <a:rPr lang="zh-CN" altLang="en-US" dirty="0" smtClean="0"/>
              <a:t>。</a:t>
            </a:r>
            <a:r>
              <a:rPr lang="zh-CN" altLang="zh-CN" dirty="0"/>
              <a:t>并取消了连坐法，推行了西方的个人责任制</a:t>
            </a:r>
            <a:r>
              <a:rPr lang="zh-CN" altLang="en-US" dirty="0" smtClean="0"/>
              <a:t>。</a:t>
            </a:r>
            <a:endParaRPr lang="en-US" altLang="zh-CN" dirty="0" smtClean="0"/>
          </a:p>
          <a:p>
            <a:r>
              <a:rPr lang="en-US" altLang="zh-CN" dirty="0" smtClean="0"/>
              <a:t>1907</a:t>
            </a:r>
            <a:r>
              <a:rPr lang="zh-CN" altLang="en-US" dirty="0"/>
              <a:t>在部分</a:t>
            </a:r>
            <a:r>
              <a:rPr lang="zh-CN" altLang="en-US" dirty="0" smtClean="0"/>
              <a:t>省份试设</a:t>
            </a:r>
            <a:r>
              <a:rPr lang="zh-CN" altLang="en-US" dirty="0"/>
              <a:t>新式审判厅，逐步分离司法和行政。</a:t>
            </a:r>
            <a:endParaRPr lang="en-US" altLang="zh-CN" dirty="0"/>
          </a:p>
          <a:p>
            <a:r>
              <a:rPr lang="zh-CN" altLang="en-US" dirty="0" smtClean="0"/>
              <a:t>一百年来中国法治进程的曲折反复中看清末新政里的司法改革，不得不说璀璨夺目。</a:t>
            </a:r>
            <a:endParaRPr lang="en-US" altLang="zh-CN" dirty="0" smtClean="0"/>
          </a:p>
          <a:p>
            <a:pPr lvl="1"/>
            <a:r>
              <a:rPr lang="zh-CN" altLang="en-US" dirty="0" smtClean="0"/>
              <a:t>毛泽东、刘少奇、彭真等人的司法观</a:t>
            </a:r>
            <a:endParaRPr lang="en-US" altLang="zh-CN" dirty="0" smtClean="0"/>
          </a:p>
          <a:p>
            <a:pPr lvl="1"/>
            <a:r>
              <a:rPr lang="zh-CN" altLang="en-US" dirty="0" smtClean="0"/>
              <a:t>文革时期的“无法”及文革后的艰难重建</a:t>
            </a:r>
            <a:endParaRPr lang="en-US" altLang="zh-CN" dirty="0" smtClean="0"/>
          </a:p>
          <a:p>
            <a:pPr lvl="1"/>
            <a:r>
              <a:rPr lang="zh-CN" altLang="en-US" dirty="0" smtClean="0"/>
              <a:t>王</a:t>
            </a:r>
            <a:r>
              <a:rPr lang="zh-CN" altLang="en-US" dirty="0"/>
              <a:t>胜</a:t>
            </a:r>
            <a:r>
              <a:rPr lang="zh-CN" altLang="en-US" dirty="0" smtClean="0"/>
              <a:t>俊、周强任最高法院院长以来的中国司法</a:t>
            </a:r>
            <a:endParaRPr lang="en-US" altLang="zh-CN" dirty="0" smtClean="0"/>
          </a:p>
          <a:p>
            <a:endParaRPr lang="zh-CN" altLang="zh-CN" dirty="0"/>
          </a:p>
          <a:p>
            <a:endParaRPr lang="zh-CN" altLang="en-US" dirty="0"/>
          </a:p>
        </p:txBody>
      </p:sp>
    </p:spTree>
    <p:extLst>
      <p:ext uri="{BB962C8B-B14F-4D97-AF65-F5344CB8AC3E}">
        <p14:creationId xmlns:p14="http://schemas.microsoft.com/office/powerpoint/2010/main" xmlns="" val="223651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废除科举</a:t>
            </a:r>
            <a:endParaRPr lang="zh-CN" altLang="en-US" dirty="0"/>
          </a:p>
        </p:txBody>
      </p:sp>
      <p:sp>
        <p:nvSpPr>
          <p:cNvPr id="3" name="内容占位符 2"/>
          <p:cNvSpPr>
            <a:spLocks noGrp="1"/>
          </p:cNvSpPr>
          <p:nvPr>
            <p:ph idx="1"/>
          </p:nvPr>
        </p:nvSpPr>
        <p:spPr>
          <a:xfrm>
            <a:off x="457200" y="1600200"/>
            <a:ext cx="8229600" cy="5069160"/>
          </a:xfrm>
        </p:spPr>
        <p:txBody>
          <a:bodyPr>
            <a:normAutofit fontScale="70000" lnSpcReduction="20000"/>
          </a:bodyPr>
          <a:lstStyle/>
          <a:p>
            <a:r>
              <a:rPr lang="zh-CN" altLang="zh-CN" dirty="0" smtClean="0"/>
              <a:t>在</a:t>
            </a:r>
            <a:r>
              <a:rPr lang="zh-CN" altLang="zh-CN" dirty="0"/>
              <a:t>1901年6月3日，张之洞请降旨改革科举，同年7月26日，张与同两江总督刘坤一会奏改革文科及罢废武科；并提倡兴办西学学校，以在十年内三科渐次取缔科举</a:t>
            </a:r>
            <a:r>
              <a:rPr lang="zh-CN" altLang="zh-CN" dirty="0" smtClean="0"/>
              <a:t>。</a:t>
            </a:r>
            <a:endParaRPr lang="en-US" altLang="zh-CN" dirty="0" smtClean="0"/>
          </a:p>
          <a:p>
            <a:r>
              <a:rPr lang="en-US" altLang="zh-CN" dirty="0" smtClean="0"/>
              <a:t>1901</a:t>
            </a:r>
            <a:r>
              <a:rPr lang="zh-CN" altLang="zh-CN" dirty="0" smtClean="0"/>
              <a:t>年8月29日</a:t>
            </a:r>
            <a:r>
              <a:rPr lang="zh-CN" altLang="zh-CN" dirty="0"/>
              <a:t>，清廷下诏自1902年开始，按张之洞于之建议改革文科及罢废武科。文科头场试中国政治史事论五篇，第二场试各国政治艺学策五道，第三场试四书义两篇及五经义一篇，且不准用八股文，亦不可以书法定高下</a:t>
            </a:r>
            <a:r>
              <a:rPr lang="zh-CN" altLang="zh-CN" dirty="0" smtClean="0"/>
              <a:t>。</a:t>
            </a:r>
            <a:endParaRPr lang="en-US" altLang="zh-CN" dirty="0" smtClean="0"/>
          </a:p>
          <a:p>
            <a:r>
              <a:rPr lang="en-US" altLang="zh-CN" dirty="0" smtClean="0"/>
              <a:t>1902</a:t>
            </a:r>
            <a:r>
              <a:rPr lang="zh-CN" altLang="zh-CN" dirty="0" smtClean="0"/>
              <a:t>年3月13日</a:t>
            </a:r>
            <a:r>
              <a:rPr lang="zh-CN" altLang="zh-CN" dirty="0"/>
              <a:t>，袁世凯及张之洞再上奏请递减科举名额，以免阻碍学校</a:t>
            </a:r>
            <a:r>
              <a:rPr lang="zh-CN" altLang="zh-CN" dirty="0" smtClean="0"/>
              <a:t>发展</a:t>
            </a:r>
            <a:r>
              <a:rPr lang="en-US" altLang="zh-CN" dirty="0" smtClean="0"/>
              <a:t>.</a:t>
            </a:r>
          </a:p>
          <a:p>
            <a:r>
              <a:rPr lang="zh-CN" altLang="zh-CN" dirty="0" smtClean="0"/>
              <a:t>1904年1月13日</a:t>
            </a:r>
            <a:r>
              <a:rPr lang="zh-CN" altLang="zh-CN" dirty="0"/>
              <a:t>，朝廷颁布按十年三科内减尽科举，以回应张之洞及袁世凯的建议</a:t>
            </a:r>
            <a:r>
              <a:rPr lang="zh-CN" altLang="zh-CN" dirty="0" smtClean="0"/>
              <a:t>。</a:t>
            </a:r>
            <a:endParaRPr lang="en-US" altLang="zh-CN" dirty="0" smtClean="0"/>
          </a:p>
          <a:p>
            <a:r>
              <a:rPr lang="zh-CN" altLang="zh-CN" dirty="0" smtClean="0"/>
              <a:t>1905年9月2日</a:t>
            </a:r>
            <a:r>
              <a:rPr lang="zh-CN" altLang="zh-CN" dirty="0"/>
              <a:t>，日俄战争结果促使直隶总督袁世凯、盛京将军赵尔巽、湖广总督张之洞、两江总督周馥、两广总督岑春煊及湖南巡抚端方六人上奏废科举，朝廷从议，废除了实行千余年的科举</a:t>
            </a:r>
            <a:r>
              <a:rPr lang="zh-CN" altLang="zh-CN" dirty="0" smtClean="0"/>
              <a:t>制度</a:t>
            </a:r>
            <a:r>
              <a:rPr lang="zh-CN" altLang="en-US" dirty="0"/>
              <a:t>。</a:t>
            </a:r>
            <a:endParaRPr lang="zh-CN" altLang="zh-CN" dirty="0"/>
          </a:p>
        </p:txBody>
      </p:sp>
    </p:spTree>
    <p:extLst>
      <p:ext uri="{BB962C8B-B14F-4D97-AF65-F5344CB8AC3E}">
        <p14:creationId xmlns:p14="http://schemas.microsoft.com/office/powerpoint/2010/main" xmlns="" val="14400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废除科举的正面与反面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正面：从略。</a:t>
            </a:r>
            <a:endParaRPr lang="en-US" altLang="zh-CN" dirty="0" smtClean="0"/>
          </a:p>
          <a:p>
            <a:r>
              <a:rPr lang="zh-CN" altLang="en-US" dirty="0" smtClean="0"/>
              <a:t>反面：对晚清社会及中国历史的冲击</a:t>
            </a:r>
            <a:endParaRPr lang="en-US" altLang="zh-CN" dirty="0" smtClean="0"/>
          </a:p>
          <a:p>
            <a:pPr lvl="1"/>
            <a:r>
              <a:rPr lang="zh-CN" altLang="en-US" dirty="0" smtClean="0"/>
              <a:t>对晚清社会</a:t>
            </a:r>
            <a:endParaRPr lang="en-US" altLang="zh-CN" dirty="0" smtClean="0"/>
          </a:p>
          <a:p>
            <a:pPr lvl="2"/>
            <a:r>
              <a:rPr lang="zh-CN" altLang="en-US" dirty="0" smtClean="0"/>
              <a:t>几百万读书人的</a:t>
            </a:r>
            <a:r>
              <a:rPr lang="zh-CN" altLang="en-US" dirty="0"/>
              <a:t>出路</a:t>
            </a:r>
            <a:r>
              <a:rPr lang="zh-CN" altLang="en-US" dirty="0" smtClean="0"/>
              <a:t>问题</a:t>
            </a:r>
            <a:endParaRPr lang="en-US" altLang="zh-CN" dirty="0" smtClean="0"/>
          </a:p>
          <a:p>
            <a:pPr lvl="2"/>
            <a:r>
              <a:rPr lang="zh-CN" altLang="en-US" dirty="0" smtClean="0"/>
              <a:t>新式</a:t>
            </a:r>
            <a:r>
              <a:rPr lang="zh-CN" altLang="en-US" dirty="0"/>
              <a:t>学校所需师资、经费哪里来？</a:t>
            </a:r>
            <a:endParaRPr lang="en-US" altLang="zh-CN" dirty="0"/>
          </a:p>
          <a:p>
            <a:pPr lvl="2"/>
            <a:r>
              <a:rPr lang="zh-CN" altLang="en-US" dirty="0"/>
              <a:t>新式学校的毕业生如何安置</a:t>
            </a:r>
            <a:r>
              <a:rPr lang="zh-CN" altLang="en-US" dirty="0" smtClean="0"/>
              <a:t>？</a:t>
            </a:r>
            <a:endParaRPr lang="en-US" altLang="zh-CN" dirty="0" smtClean="0"/>
          </a:p>
          <a:p>
            <a:pPr lvl="1"/>
            <a:r>
              <a:rPr lang="zh-CN" altLang="en-US" dirty="0" smtClean="0"/>
              <a:t>对中国历史</a:t>
            </a:r>
            <a:endParaRPr lang="en-US" altLang="zh-CN" dirty="0" smtClean="0"/>
          </a:p>
          <a:p>
            <a:pPr lvl="2"/>
            <a:r>
              <a:rPr lang="zh-CN" altLang="en-US" dirty="0" smtClean="0"/>
              <a:t>“仕学传统”的终结</a:t>
            </a:r>
            <a:endParaRPr lang="en-US" altLang="zh-CN" dirty="0" smtClean="0"/>
          </a:p>
          <a:p>
            <a:pPr lvl="2"/>
            <a:r>
              <a:rPr lang="zh-CN" altLang="en-US" dirty="0" smtClean="0"/>
              <a:t>选官机制如何继续？</a:t>
            </a:r>
            <a:endParaRPr lang="en-US" altLang="zh-CN" dirty="0" smtClean="0"/>
          </a:p>
          <a:p>
            <a:pPr lvl="2"/>
            <a:r>
              <a:rPr lang="zh-CN" altLang="en-US" dirty="0" smtClean="0"/>
              <a:t>士绅阶层何去何从？</a:t>
            </a:r>
            <a:endParaRPr lang="en-US" altLang="zh-CN" dirty="0" smtClean="0"/>
          </a:p>
        </p:txBody>
      </p:sp>
    </p:spTree>
    <p:extLst>
      <p:ext uri="{BB962C8B-B14F-4D97-AF65-F5344CB8AC3E}">
        <p14:creationId xmlns:p14="http://schemas.microsoft.com/office/powerpoint/2010/main" xmlns="" val="345727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新政的结果</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立宪及地方自治：由于清廷权贵的不肯放弃权力，最终立宪派及地方自治领袖厌恶清廷，倾向革命</a:t>
            </a:r>
            <a:endParaRPr lang="en-US" altLang="zh-CN" dirty="0" smtClean="0"/>
          </a:p>
          <a:p>
            <a:endParaRPr lang="en-US" altLang="zh-CN" dirty="0"/>
          </a:p>
          <a:p>
            <a:r>
              <a:rPr lang="zh-CN" altLang="en-US" dirty="0" smtClean="0"/>
              <a:t>经济改革：新式</a:t>
            </a:r>
            <a:r>
              <a:rPr lang="zh-CN" altLang="en-US" dirty="0"/>
              <a:t>工商业者</a:t>
            </a:r>
            <a:r>
              <a:rPr lang="zh-CN" altLang="en-US" dirty="0" smtClean="0"/>
              <a:t>不满清廷，灭亡大清国的直接导火索便是保路运动。</a:t>
            </a:r>
            <a:endParaRPr lang="en-US" altLang="zh-CN" dirty="0" smtClean="0"/>
          </a:p>
          <a:p>
            <a:endParaRPr lang="en-US" altLang="zh-CN" dirty="0"/>
          </a:p>
          <a:p>
            <a:r>
              <a:rPr lang="zh-CN" altLang="en-US" dirty="0" smtClean="0"/>
              <a:t>文教改革：</a:t>
            </a:r>
            <a:r>
              <a:rPr lang="en-US" altLang="zh-CN" dirty="0" smtClean="0"/>
              <a:t>1</a:t>
            </a:r>
            <a:r>
              <a:rPr lang="zh-CN" altLang="en-US" dirty="0" smtClean="0"/>
              <a:t>、士绅及知识界人心离散；</a:t>
            </a:r>
            <a:r>
              <a:rPr lang="en-US" altLang="zh-CN" dirty="0" smtClean="0"/>
              <a:t>2</a:t>
            </a:r>
            <a:r>
              <a:rPr lang="zh-CN" altLang="en-US" dirty="0" smtClean="0"/>
              <a:t>、西学传播培养了大批革命者</a:t>
            </a:r>
            <a:endParaRPr lang="en-US" altLang="zh-CN" dirty="0" smtClean="0"/>
          </a:p>
          <a:p>
            <a:endParaRPr lang="en-US" altLang="zh-CN" dirty="0" smtClean="0"/>
          </a:p>
          <a:p>
            <a:r>
              <a:rPr lang="zh-CN" altLang="en-US" dirty="0" smtClean="0"/>
              <a:t>军事改革：新军反而成了清廷的直接掘墓人</a:t>
            </a:r>
            <a:endParaRPr lang="en-US" altLang="zh-CN" dirty="0" smtClean="0"/>
          </a:p>
        </p:txBody>
      </p:sp>
    </p:spTree>
    <p:extLst>
      <p:ext uri="{BB962C8B-B14F-4D97-AF65-F5344CB8AC3E}">
        <p14:creationId xmlns:p14="http://schemas.microsoft.com/office/powerpoint/2010/main" xmlns="" val="250000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新政失败了吗？</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新政中的许多变革得以延续并对后来的中国历史走向起到至深至远的影响。</a:t>
            </a:r>
            <a:endParaRPr lang="en-US" altLang="zh-CN" dirty="0" smtClean="0"/>
          </a:p>
          <a:p>
            <a:endParaRPr lang="en-US" altLang="zh-CN" dirty="0"/>
          </a:p>
          <a:p>
            <a:r>
              <a:rPr lang="zh-CN" altLang="en-US" dirty="0" smtClean="0"/>
              <a:t>但新政的确没能保住大清，为什么？</a:t>
            </a:r>
            <a:endParaRPr lang="en-US" altLang="zh-CN" dirty="0" smtClean="0"/>
          </a:p>
          <a:p>
            <a:pPr lvl="1"/>
            <a:r>
              <a:rPr lang="zh-CN" altLang="en-US" dirty="0"/>
              <a:t>洋务官员认定大清国的社会制度（政治体系、思想文化等）是最好的，缺的只是西方技术。所以“师夷长技以制夷”没能实现既定目标</a:t>
            </a:r>
            <a:r>
              <a:rPr lang="zh-CN" altLang="en-US" dirty="0" smtClean="0"/>
              <a:t>。</a:t>
            </a:r>
            <a:endParaRPr lang="en-US" altLang="zh-CN" dirty="0"/>
          </a:p>
          <a:p>
            <a:pPr lvl="1"/>
            <a:r>
              <a:rPr lang="zh-CN" altLang="en-US" dirty="0"/>
              <a:t>清末新政承认西方的制度先进，清廷试图从政治、经济、文教、军事等全方位效仿，为何还是没能实现其自保的目标</a:t>
            </a:r>
            <a:r>
              <a:rPr lang="zh-CN" altLang="en-US" dirty="0" smtClean="0"/>
              <a:t>？</a:t>
            </a:r>
            <a:endParaRPr lang="en-US" altLang="zh-CN" dirty="0" smtClean="0"/>
          </a:p>
          <a:p>
            <a:pPr lvl="1"/>
            <a:r>
              <a:rPr lang="zh-CN" altLang="en-US" b="1" dirty="0" smtClean="0"/>
              <a:t>承认制度落后只是“必要不充分”条件！</a:t>
            </a:r>
            <a:endParaRPr lang="en-US" altLang="zh-CN" b="1" dirty="0"/>
          </a:p>
          <a:p>
            <a:endParaRPr lang="zh-CN" altLang="en-US" dirty="0"/>
          </a:p>
        </p:txBody>
      </p:sp>
    </p:spTree>
    <p:extLst>
      <p:ext uri="{BB962C8B-B14F-4D97-AF65-F5344CB8AC3E}">
        <p14:creationId xmlns:p14="http://schemas.microsoft.com/office/powerpoint/2010/main" xmlns="" val="167358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宪政：一百年也没实现的梦</a:t>
            </a:r>
            <a:endParaRPr lang="zh-CN" altLang="en-US" dirty="0"/>
          </a:p>
        </p:txBody>
      </p:sp>
      <p:pic>
        <p:nvPicPr>
          <p:cNvPr id="7" name="内容占位符 6"/>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755576" y="1412776"/>
            <a:ext cx="3420616" cy="5117131"/>
          </a:xfrm>
        </p:spPr>
      </p:pic>
      <p:sp>
        <p:nvSpPr>
          <p:cNvPr id="6" name="内容占位符 5"/>
          <p:cNvSpPr>
            <a:spLocks noGrp="1"/>
          </p:cNvSpPr>
          <p:nvPr>
            <p:ph sz="half" idx="2"/>
          </p:nvPr>
        </p:nvSpPr>
        <p:spPr/>
        <p:txBody>
          <a:bodyPr>
            <a:normAutofit lnSpcReduction="10000"/>
          </a:bodyPr>
          <a:lstStyle/>
          <a:p>
            <a:r>
              <a:rPr lang="zh-CN" altLang="en-US" sz="3600" dirty="0" smtClean="0"/>
              <a:t>蔡定剑</a:t>
            </a:r>
            <a:r>
              <a:rPr lang="zh-CN" altLang="en-US" sz="3000" dirty="0" smtClean="0"/>
              <a:t>（中国政法大学教授，宪政研究所所长， 殁于</a:t>
            </a:r>
            <a:r>
              <a:rPr lang="en-US" altLang="zh-CN" sz="3000" dirty="0" smtClean="0"/>
              <a:t>2010</a:t>
            </a:r>
            <a:r>
              <a:rPr lang="zh-CN" altLang="en-US" sz="3000" dirty="0" smtClean="0"/>
              <a:t>）</a:t>
            </a:r>
            <a:endParaRPr lang="en-US" altLang="zh-CN" sz="3000" dirty="0" smtClean="0"/>
          </a:p>
          <a:p>
            <a:endParaRPr lang="zh-CN" altLang="en-US" sz="3000" dirty="0" smtClean="0"/>
          </a:p>
          <a:p>
            <a:r>
              <a:rPr lang="zh-CN" altLang="en-US" sz="3600" dirty="0" smtClean="0"/>
              <a:t>“</a:t>
            </a:r>
            <a:r>
              <a:rPr lang="zh-CN" altLang="en-US" sz="3600" dirty="0"/>
              <a:t>宪政民主是我们这一代人的使命</a:t>
            </a:r>
            <a:r>
              <a:rPr lang="zh-CN" altLang="en-US" sz="3600" dirty="0" smtClean="0"/>
              <a:t>”，这</a:t>
            </a:r>
            <a:r>
              <a:rPr lang="zh-CN" altLang="en-US" sz="3600" dirty="0"/>
              <a:t>是他留给外界的最后一句话</a:t>
            </a:r>
            <a:r>
              <a:rPr lang="zh-CN" altLang="en-US" sz="3600" dirty="0" smtClean="0"/>
              <a:t>。</a:t>
            </a:r>
            <a:endParaRPr lang="en-US" altLang="zh-CN" sz="3600" dirty="0" smtClean="0"/>
          </a:p>
          <a:p>
            <a:endParaRPr lang="en-US" altLang="zh-CN" sz="3600" dirty="0" smtClean="0"/>
          </a:p>
          <a:p>
            <a:pPr marL="0" indent="0">
              <a:buNone/>
            </a:pPr>
            <a:endParaRPr lang="zh-CN" altLang="en-US" dirty="0"/>
          </a:p>
        </p:txBody>
      </p:sp>
    </p:spTree>
    <p:extLst>
      <p:ext uri="{BB962C8B-B14F-4D97-AF65-F5344CB8AC3E}">
        <p14:creationId xmlns:p14="http://schemas.microsoft.com/office/powerpoint/2010/main" xmlns="" val="97178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两种恰恰相反的解释及意外论</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自由主义、革命者（国共两党）</a:t>
            </a:r>
            <a:r>
              <a:rPr lang="zh-CN" altLang="en-US" dirty="0" smtClean="0"/>
              <a:t>：危机来得太急，清廷变得</a:t>
            </a:r>
            <a:r>
              <a:rPr lang="zh-CN" altLang="en-US" dirty="0"/>
              <a:t>太慢，没能及时解决严重的政治危机，时间不等人，故清朝亡</a:t>
            </a:r>
            <a:r>
              <a:rPr lang="zh-CN" altLang="en-US" dirty="0" smtClean="0"/>
              <a:t>。</a:t>
            </a:r>
            <a:endParaRPr lang="en-US" altLang="zh-CN" dirty="0"/>
          </a:p>
          <a:p>
            <a:r>
              <a:rPr lang="zh-CN" altLang="en-US" dirty="0" smtClean="0"/>
              <a:t>新权威主义：清廷变得太快，新政本身引发政治危机，国家进入“失范”状态，故清朝亡。</a:t>
            </a:r>
            <a:endParaRPr lang="en-US" altLang="zh-CN" dirty="0"/>
          </a:p>
          <a:p>
            <a:r>
              <a:rPr lang="zh-CN" altLang="en-US" dirty="0" smtClean="0"/>
              <a:t>两种看法在新政时就已出现</a:t>
            </a:r>
            <a:endParaRPr lang="en-US" altLang="zh-CN" dirty="0" smtClean="0"/>
          </a:p>
          <a:p>
            <a:pPr lvl="1"/>
            <a:r>
              <a:rPr lang="zh-CN" altLang="en-US" dirty="0" smtClean="0"/>
              <a:t>立宪</a:t>
            </a:r>
            <a:r>
              <a:rPr lang="zh-CN" altLang="en-US" dirty="0"/>
              <a:t>缓行派认为，由于中国处于严重的内忧外患和国势虚弱的情况下，因而无力承受立宪这样的重大变动可能带来的危险和动荡局面</a:t>
            </a:r>
            <a:r>
              <a:rPr lang="zh-CN" altLang="en-US" dirty="0" smtClean="0"/>
              <a:t>。</a:t>
            </a:r>
            <a:endParaRPr lang="en-US" altLang="zh-CN" dirty="0" smtClean="0"/>
          </a:p>
          <a:p>
            <a:pPr lvl="1"/>
            <a:r>
              <a:rPr lang="zh-CN" altLang="en-US" dirty="0" smtClean="0"/>
              <a:t>立宪</a:t>
            </a:r>
            <a:r>
              <a:rPr lang="zh-CN" altLang="en-US" dirty="0"/>
              <a:t>积极</a:t>
            </a:r>
            <a:r>
              <a:rPr lang="zh-CN" altLang="en-US" dirty="0" smtClean="0"/>
              <a:t>派认为</a:t>
            </a:r>
            <a:r>
              <a:rPr lang="zh-CN" altLang="en-US" dirty="0"/>
              <a:t>，正因为中国危机深重，因此，只有重大的改革动作和革新才能拯救中国，使中国摆脱</a:t>
            </a:r>
            <a:r>
              <a:rPr lang="zh-CN" altLang="en-US" dirty="0" smtClean="0"/>
              <a:t>危机</a:t>
            </a:r>
            <a:endParaRPr lang="en-US" altLang="zh-CN" dirty="0" smtClean="0"/>
          </a:p>
          <a:p>
            <a:r>
              <a:rPr lang="zh-CN" altLang="en-US" dirty="0" smtClean="0"/>
              <a:t>意外论：新政原本进行得比较顺利，既不慢，也没有制造出严重危机。只是一些权贵不知妥协不肯让步，一不留神弄出个皇族内阁和铁路国有化，局面一发不可收拾。</a:t>
            </a:r>
            <a:endParaRPr lang="zh-CN" altLang="en-US" dirty="0"/>
          </a:p>
        </p:txBody>
      </p:sp>
    </p:spTree>
    <p:extLst>
      <p:ext uri="{BB962C8B-B14F-4D97-AF65-F5344CB8AC3E}">
        <p14:creationId xmlns:p14="http://schemas.microsoft.com/office/powerpoint/2010/main" xmlns="" val="255777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大清不保的几个具体因素</a:t>
            </a:r>
            <a:endParaRPr lang="zh-CN" altLang="en-US" dirty="0"/>
          </a:p>
        </p:txBody>
      </p:sp>
      <p:sp>
        <p:nvSpPr>
          <p:cNvPr id="3" name="内容占位符 2"/>
          <p:cNvSpPr>
            <a:spLocks noGrp="1"/>
          </p:cNvSpPr>
          <p:nvPr>
            <p:ph idx="1"/>
          </p:nvPr>
        </p:nvSpPr>
        <p:spPr/>
        <p:txBody>
          <a:bodyPr>
            <a:normAutofit/>
          </a:bodyPr>
          <a:lstStyle/>
          <a:p>
            <a:r>
              <a:rPr lang="zh-CN" altLang="en-US" dirty="0" smtClean="0"/>
              <a:t>异族统治，反对者打出“种族”的旗帜很容易招来追随者。</a:t>
            </a:r>
            <a:endParaRPr lang="en-US" altLang="zh-CN" dirty="0" smtClean="0"/>
          </a:p>
          <a:p>
            <a:endParaRPr lang="en-US" altLang="zh-CN" dirty="0" smtClean="0"/>
          </a:p>
          <a:p>
            <a:r>
              <a:rPr lang="zh-CN" altLang="en-US" dirty="0" smtClean="0"/>
              <a:t>外重内轻，王室又缺乏主心骨。慈禧死后，儿童皇帝</a:t>
            </a:r>
            <a:r>
              <a:rPr lang="en-US" altLang="zh-CN" dirty="0" smtClean="0"/>
              <a:t>+</a:t>
            </a:r>
            <a:r>
              <a:rPr lang="zh-CN" altLang="en-US" dirty="0" smtClean="0"/>
              <a:t>纨绔摄政，最后孤儿寡母宣布退位。</a:t>
            </a:r>
            <a:endParaRPr lang="en-US" altLang="zh-CN" dirty="0" smtClean="0"/>
          </a:p>
          <a:p>
            <a:endParaRPr lang="en-US" altLang="zh-CN" dirty="0"/>
          </a:p>
          <a:p>
            <a:r>
              <a:rPr lang="zh-CN" altLang="en-US" dirty="0" smtClean="0"/>
              <a:t>“大清”是什么？大清不保</a:t>
            </a:r>
            <a:r>
              <a:rPr lang="en-US" altLang="zh-CN" dirty="0" smtClean="0"/>
              <a:t>=</a:t>
            </a:r>
            <a:r>
              <a:rPr lang="zh-CN" altLang="en-US" dirty="0" smtClean="0"/>
              <a:t>亡国</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xmlns="" val="161712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一些问题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你同意</a:t>
            </a:r>
            <a:r>
              <a:rPr lang="en-US" altLang="zh-CN" dirty="0" smtClean="0"/>
              <a:t>1900s</a:t>
            </a:r>
            <a:r>
              <a:rPr lang="zh-CN" altLang="en-US" dirty="0" smtClean="0"/>
              <a:t>的大清国已经进入“不改必死，一改早死”的困境吗？抑或新政有可能成功？</a:t>
            </a:r>
            <a:endParaRPr lang="en-US" altLang="zh-CN" dirty="0" smtClean="0"/>
          </a:p>
          <a:p>
            <a:endParaRPr lang="en-US" altLang="zh-CN" dirty="0"/>
          </a:p>
          <a:p>
            <a:r>
              <a:rPr lang="zh-CN" altLang="en-US" dirty="0" smtClean="0"/>
              <a:t>清廷对新政毫无诚意还是乐见其成？</a:t>
            </a:r>
            <a:endParaRPr lang="en-US" altLang="zh-CN" dirty="0" smtClean="0"/>
          </a:p>
          <a:p>
            <a:endParaRPr lang="en-US" altLang="zh-CN" dirty="0" smtClean="0"/>
          </a:p>
          <a:p>
            <a:r>
              <a:rPr lang="zh-CN" altLang="en-US" dirty="0" smtClean="0"/>
              <a:t>你认为清末和当下的社会政治状况</a:t>
            </a:r>
            <a:r>
              <a:rPr lang="zh-CN" altLang="en-US" dirty="0" smtClean="0"/>
              <a:t>有无相似之处？</a:t>
            </a:r>
            <a:endParaRPr lang="en-US" altLang="zh-CN" dirty="0" smtClean="0"/>
          </a:p>
          <a:p>
            <a:endParaRPr lang="en-US" altLang="zh-CN" dirty="0"/>
          </a:p>
          <a:p>
            <a:r>
              <a:rPr lang="zh-CN" altLang="en-US" dirty="0" smtClean="0"/>
              <a:t>在你看来，清末新政对当下的改革有何启示？</a:t>
            </a:r>
            <a:endParaRPr lang="en-US" altLang="zh-CN" dirty="0" smtClean="0"/>
          </a:p>
          <a:p>
            <a:endParaRPr lang="en-US" altLang="zh-CN" dirty="0"/>
          </a:p>
          <a:p>
            <a:endParaRPr lang="en-US" altLang="zh-CN" dirty="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xmlns="" val="279614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推荐阅读</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陆建德、罗志田、沈谓滨、许纪霖、杨国强、周武等：</a:t>
            </a:r>
            <a:r>
              <a:rPr lang="en-US" altLang="zh-CN" dirty="0" smtClean="0"/>
              <a:t>《</a:t>
            </a:r>
            <a:r>
              <a:rPr lang="zh-CN" altLang="en-US" dirty="0" smtClean="0"/>
              <a:t>山雨欲来：辛亥革命前的中国</a:t>
            </a:r>
            <a:r>
              <a:rPr lang="en-US" altLang="zh-CN" dirty="0" smtClean="0"/>
              <a:t>》</a:t>
            </a:r>
            <a:r>
              <a:rPr lang="zh-CN" altLang="en-US" dirty="0" smtClean="0"/>
              <a:t>，上海书店出版社，</a:t>
            </a:r>
            <a:r>
              <a:rPr lang="en-US" altLang="zh-CN" dirty="0" smtClean="0"/>
              <a:t>2011</a:t>
            </a:r>
            <a:r>
              <a:rPr lang="zh-CN" altLang="en-US" dirty="0" smtClean="0"/>
              <a:t>。</a:t>
            </a:r>
            <a:endParaRPr lang="en-US" altLang="zh-CN" dirty="0" smtClean="0"/>
          </a:p>
          <a:p>
            <a:pPr marL="0" indent="0">
              <a:buNone/>
            </a:pPr>
            <a:endParaRPr lang="en-US" altLang="zh-CN" dirty="0"/>
          </a:p>
          <a:p>
            <a:pPr marL="0" indent="0">
              <a:buNone/>
            </a:pPr>
            <a:r>
              <a:rPr lang="zh-CN" altLang="en-US" dirty="0" smtClean="0"/>
              <a:t>马勇：</a:t>
            </a:r>
            <a:r>
              <a:rPr lang="en-US" altLang="zh-CN" dirty="0" smtClean="0"/>
              <a:t>《</a:t>
            </a:r>
            <a:r>
              <a:rPr lang="zh-CN" altLang="en-US" dirty="0" smtClean="0"/>
              <a:t>清亡启示录</a:t>
            </a:r>
            <a:r>
              <a:rPr lang="en-US" altLang="zh-CN" dirty="0" smtClean="0"/>
              <a:t>》</a:t>
            </a:r>
            <a:r>
              <a:rPr lang="zh-CN" altLang="en-US" dirty="0" smtClean="0"/>
              <a:t>，中信出版社，</a:t>
            </a:r>
            <a:r>
              <a:rPr lang="en-US" altLang="zh-CN" dirty="0" smtClean="0"/>
              <a:t>2012</a:t>
            </a:r>
            <a:r>
              <a:rPr lang="zh-CN" altLang="en-US" dirty="0" smtClean="0"/>
              <a:t>。</a:t>
            </a:r>
            <a:endParaRPr lang="zh-CN" altLang="en-US" dirty="0"/>
          </a:p>
        </p:txBody>
      </p:sp>
    </p:spTree>
    <p:extLst>
      <p:ext uri="{BB962C8B-B14F-4D97-AF65-F5344CB8AC3E}">
        <p14:creationId xmlns:p14="http://schemas.microsoft.com/office/powerpoint/2010/main" xmlns="" val="1695396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没有宪政的日子里的悲喜剧</a:t>
            </a:r>
            <a:endParaRPr lang="zh-CN" altLang="en-US" dirty="0"/>
          </a:p>
        </p:txBody>
      </p:sp>
      <p:sp>
        <p:nvSpPr>
          <p:cNvPr id="3" name="内容占位符 2"/>
          <p:cNvSpPr>
            <a:spLocks noGrp="1"/>
          </p:cNvSpPr>
          <p:nvPr>
            <p:ph sz="half" idx="1"/>
          </p:nvPr>
        </p:nvSpPr>
        <p:spPr/>
        <p:txBody>
          <a:bodyPr>
            <a:normAutofit fontScale="85000" lnSpcReduction="10000"/>
          </a:bodyPr>
          <a:lstStyle/>
          <a:p>
            <a:r>
              <a:rPr lang="zh-CN" altLang="en-US" dirty="0" smtClean="0">
                <a:hlinkClick r:id="rId2" tooltip="中国经营报"/>
              </a:rPr>
              <a:t>中国经营报</a:t>
            </a:r>
            <a:r>
              <a:rPr lang="zh-CN" altLang="en-US" dirty="0" smtClean="0"/>
              <a:t>：</a:t>
            </a:r>
            <a:r>
              <a:rPr lang="en-US" altLang="zh-CN" dirty="0" smtClean="0"/>
              <a:t>【</a:t>
            </a:r>
            <a:r>
              <a:rPr lang="zh-CN" altLang="en-US" dirty="0" smtClean="0"/>
              <a:t>国家信访局副局长徐业安自杀身亡</a:t>
            </a:r>
            <a:r>
              <a:rPr lang="en-US" altLang="zh-CN" dirty="0" smtClean="0"/>
              <a:t>】</a:t>
            </a:r>
            <a:r>
              <a:rPr lang="zh-CN" altLang="en-US" dirty="0" smtClean="0"/>
              <a:t>国家信访局副局长徐业安</a:t>
            </a:r>
            <a:r>
              <a:rPr lang="en-US" altLang="zh-CN" dirty="0" smtClean="0"/>
              <a:t>4</a:t>
            </a:r>
            <a:r>
              <a:rPr lang="zh-CN" altLang="en-US" dirty="0" smtClean="0"/>
              <a:t>月</a:t>
            </a:r>
            <a:r>
              <a:rPr lang="en-US" altLang="zh-CN" dirty="0" smtClean="0"/>
              <a:t>8</a:t>
            </a:r>
            <a:r>
              <a:rPr lang="zh-CN" altLang="en-US" dirty="0" smtClean="0"/>
              <a:t>日上午被发现在其办公室自杀身亡。据称，徐身体一直很不好，最近几个月耳鸣，情绪也不太好。此前的</a:t>
            </a:r>
            <a:r>
              <a:rPr lang="en-US" altLang="zh-CN" dirty="0" smtClean="0"/>
              <a:t>2013</a:t>
            </a:r>
            <a:r>
              <a:rPr lang="zh-CN" altLang="en-US" dirty="0" smtClean="0"/>
              <a:t>年</a:t>
            </a:r>
            <a:r>
              <a:rPr lang="en-US" altLang="zh-CN" dirty="0" smtClean="0"/>
              <a:t>11</a:t>
            </a:r>
            <a:r>
              <a:rPr lang="zh-CN" altLang="en-US" dirty="0" smtClean="0"/>
              <a:t>月</a:t>
            </a:r>
            <a:r>
              <a:rPr lang="en-US" altLang="zh-CN" dirty="0" smtClean="0"/>
              <a:t>28</a:t>
            </a:r>
            <a:r>
              <a:rPr lang="zh-CN" altLang="en-US" dirty="0" smtClean="0"/>
              <a:t>日，中央纪委监察部网站发布消息，国家信访局副局长许杰涉嫌严重违纪违法，正接受组织调查。财新网</a:t>
            </a:r>
            <a:r>
              <a:rPr lang="en-US" altLang="zh-CN" dirty="0" smtClean="0">
                <a:hlinkClick r:id="rId3" tooltip="http://china.caixin.com/2014-04-10/100663182.html"/>
              </a:rPr>
              <a:t>http://t.cn/8sKEAWJ</a:t>
            </a:r>
            <a:r>
              <a:rPr lang="en-US" altLang="zh-CN" dirty="0" smtClean="0"/>
              <a:t> </a:t>
            </a:r>
            <a:endParaRPr lang="zh-CN" altLang="en-US" dirty="0"/>
          </a:p>
        </p:txBody>
      </p:sp>
      <p:sp>
        <p:nvSpPr>
          <p:cNvPr id="4" name="内容占位符 3"/>
          <p:cNvSpPr>
            <a:spLocks noGrp="1"/>
          </p:cNvSpPr>
          <p:nvPr>
            <p:ph sz="half" idx="2"/>
          </p:nvPr>
        </p:nvSpPr>
        <p:spPr/>
        <p:txBody>
          <a:bodyPr>
            <a:normAutofit fontScale="85000" lnSpcReduction="10000"/>
          </a:bodyPr>
          <a:lstStyle/>
          <a:p>
            <a:r>
              <a:rPr lang="zh-CN" altLang="en-US" dirty="0" smtClean="0">
                <a:hlinkClick r:id="rId4" tooltip="财经网"/>
              </a:rPr>
              <a:t>财经网</a:t>
            </a:r>
            <a:r>
              <a:rPr lang="zh-CN" altLang="en-US" dirty="0" smtClean="0"/>
              <a:t> </a:t>
            </a:r>
            <a:r>
              <a:rPr lang="en-US" altLang="zh-CN" dirty="0" smtClean="0"/>
              <a:t>【</a:t>
            </a:r>
            <a:r>
              <a:rPr lang="zh-CN" altLang="en-US" dirty="0" smtClean="0"/>
              <a:t>四川彭山县出台去官气十不准：禁止干部背手讲话</a:t>
            </a:r>
            <a:r>
              <a:rPr lang="en-US" altLang="zh-CN" dirty="0" smtClean="0"/>
              <a:t>】</a:t>
            </a:r>
            <a:r>
              <a:rPr lang="zh-CN" altLang="en-US" dirty="0" smtClean="0"/>
              <a:t>对党员干部定的这“十不准”还包括：不准用手指着群众讲话，爆粗口、说脏话；不准在出行中让他人提包包、端茶杯、开关车门，不准往车窗外扔东西；不准在居住小区耍霸道，拖欠物管费，乱停车等；不准在公众场所叼烟、剔牙齿</a:t>
            </a:r>
            <a:r>
              <a:rPr lang="en-US" altLang="zh-CN" dirty="0" smtClean="0"/>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清末</a:t>
            </a:r>
            <a:r>
              <a:rPr lang="zh-CN" altLang="en-US" dirty="0" smtClean="0"/>
              <a:t>新政</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清政府在义和团运动后十年间，推行的一系列政治、经济、文化、军事措施。当时习惯称为“新政”</a:t>
            </a:r>
            <a:r>
              <a:rPr lang="zh-CN" altLang="en-US" dirty="0" smtClean="0"/>
              <a:t>。</a:t>
            </a:r>
            <a:endParaRPr lang="en-US" altLang="zh-CN" dirty="0" smtClean="0"/>
          </a:p>
          <a:p>
            <a:r>
              <a:rPr lang="zh-CN" altLang="en-US" dirty="0" smtClean="0"/>
              <a:t>它</a:t>
            </a:r>
            <a:r>
              <a:rPr lang="zh-CN" altLang="en-US" dirty="0"/>
              <a:t>的历史背景是：义和团运动后，帝国主义列强采用扶植清政府“以华治华”的策略，要求清政府改变它的无能状态；清政府也企图以此取得列强对它的支持。清政府自感面临统治危机，需要加强本身统治能力。</a:t>
            </a:r>
            <a:r>
              <a:rPr lang="en-US" altLang="zh-CN" dirty="0"/>
              <a:t>《</a:t>
            </a:r>
            <a:r>
              <a:rPr lang="zh-CN" altLang="en-US" dirty="0"/>
              <a:t>辛丑条约</a:t>
            </a:r>
            <a:r>
              <a:rPr lang="en-US" altLang="zh-CN" dirty="0"/>
              <a:t>》</a:t>
            </a:r>
            <a:r>
              <a:rPr lang="zh-CN" altLang="en-US" dirty="0"/>
              <a:t>签订后，全国人民对清政府的不满和反抗日益发展，清政府需要采取对策</a:t>
            </a:r>
            <a:r>
              <a:rPr lang="zh-CN" altLang="en-US" dirty="0" smtClean="0"/>
              <a:t>。</a:t>
            </a:r>
            <a:endParaRPr lang="en-US" altLang="zh-CN" dirty="0" smtClean="0"/>
          </a:p>
          <a:p>
            <a:r>
              <a:rPr lang="zh-CN" altLang="en-US" dirty="0"/>
              <a:t>清末“新政”是清政府在义和团运动后为维护其封建统治，迫于国内外形势而采取的措施。因此，它不可能是一次有成效的改革</a:t>
            </a:r>
            <a:r>
              <a:rPr lang="zh-CN" altLang="en-US" dirty="0" smtClean="0"/>
              <a:t>。</a:t>
            </a:r>
            <a:endParaRPr lang="en-US" altLang="zh-CN" dirty="0" smtClean="0"/>
          </a:p>
          <a:p>
            <a:r>
              <a:rPr lang="zh-CN" altLang="en-US" dirty="0"/>
              <a:t>一个</a:t>
            </a:r>
            <a:r>
              <a:rPr lang="zh-CN" altLang="en-US" dirty="0" smtClean="0"/>
              <a:t>疑惑：迫于形势而采取的改革措辞就不可能有成效？这是神马逻辑？</a:t>
            </a:r>
            <a:endParaRPr lang="zh-CN" altLang="en-US" dirty="0"/>
          </a:p>
        </p:txBody>
      </p:sp>
    </p:spTree>
    <p:extLst>
      <p:ext uri="{BB962C8B-B14F-4D97-AF65-F5344CB8AC3E}">
        <p14:creationId xmlns:p14="http://schemas.microsoft.com/office/powerpoint/2010/main" xmlns="" val="117818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本讲的主要内容</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新政是如何启动的？</a:t>
            </a:r>
            <a:endParaRPr lang="en-US" altLang="zh-CN" dirty="0" smtClean="0"/>
          </a:p>
          <a:p>
            <a:endParaRPr lang="en-US" altLang="zh-CN" dirty="0"/>
          </a:p>
          <a:p>
            <a:r>
              <a:rPr lang="zh-CN" altLang="en-US" dirty="0" smtClean="0"/>
              <a:t>新政的亮点何在？</a:t>
            </a:r>
            <a:endParaRPr lang="en-US" altLang="zh-CN" dirty="0" smtClean="0"/>
          </a:p>
          <a:p>
            <a:pPr lvl="1"/>
            <a:r>
              <a:rPr lang="zh-CN" altLang="en-US" dirty="0" smtClean="0"/>
              <a:t>立宪、行宪</a:t>
            </a:r>
            <a:endParaRPr lang="en-US" altLang="zh-CN" dirty="0" smtClean="0"/>
          </a:p>
          <a:p>
            <a:pPr lvl="1"/>
            <a:r>
              <a:rPr lang="zh-CN" altLang="en-US" dirty="0"/>
              <a:t>地方</a:t>
            </a:r>
            <a:r>
              <a:rPr lang="zh-CN" altLang="en-US" dirty="0" smtClean="0"/>
              <a:t>自治</a:t>
            </a:r>
            <a:endParaRPr lang="en-US" altLang="zh-CN" dirty="0" smtClean="0"/>
          </a:p>
          <a:p>
            <a:pPr lvl="1"/>
            <a:r>
              <a:rPr lang="zh-CN" altLang="en-US" dirty="0"/>
              <a:t>司法</a:t>
            </a:r>
            <a:r>
              <a:rPr lang="zh-CN" altLang="en-US" dirty="0" smtClean="0"/>
              <a:t>改革</a:t>
            </a:r>
            <a:endParaRPr lang="en-US" altLang="zh-CN" dirty="0" smtClean="0"/>
          </a:p>
          <a:p>
            <a:pPr lvl="1"/>
            <a:r>
              <a:rPr lang="zh-CN" altLang="en-US" dirty="0" smtClean="0"/>
              <a:t>废除科举</a:t>
            </a:r>
            <a:endParaRPr lang="en-US" altLang="zh-CN" dirty="0" smtClean="0"/>
          </a:p>
          <a:p>
            <a:endParaRPr lang="en-US" altLang="zh-CN" dirty="0"/>
          </a:p>
          <a:p>
            <a:r>
              <a:rPr lang="zh-CN" altLang="en-US" dirty="0" smtClean="0"/>
              <a:t>新政是否失败了？为何没能如愿以偿？</a:t>
            </a:r>
            <a:endParaRPr lang="en-US" altLang="zh-CN" dirty="0" smtClean="0"/>
          </a:p>
          <a:p>
            <a:endParaRPr lang="en-US" altLang="zh-CN" dirty="0"/>
          </a:p>
          <a:p>
            <a:r>
              <a:rPr lang="zh-CN" altLang="en-US" dirty="0" smtClean="0"/>
              <a:t>新政对当下改革有何启示？</a:t>
            </a:r>
            <a:endParaRPr lang="zh-CN" altLang="en-US" dirty="0"/>
          </a:p>
        </p:txBody>
      </p:sp>
    </p:spTree>
    <p:extLst>
      <p:ext uri="{BB962C8B-B14F-4D97-AF65-F5344CB8AC3E}">
        <p14:creationId xmlns:p14="http://schemas.microsoft.com/office/powerpoint/2010/main" xmlns="" val="150576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新政的启动</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清廷的姿态</a:t>
            </a:r>
            <a:endParaRPr lang="en-US" altLang="zh-CN" dirty="0" smtClean="0"/>
          </a:p>
          <a:p>
            <a:pPr lvl="1"/>
            <a:r>
              <a:rPr lang="en-US" altLang="zh-CN" dirty="0" smtClean="0"/>
              <a:t>1900</a:t>
            </a:r>
            <a:r>
              <a:rPr lang="zh-CN" altLang="en-US" dirty="0" smtClean="0"/>
              <a:t>年</a:t>
            </a:r>
            <a:r>
              <a:rPr lang="en-US" altLang="zh-CN" dirty="0" smtClean="0"/>
              <a:t>12</a:t>
            </a:r>
            <a:r>
              <a:rPr lang="zh-CN" altLang="en-US" dirty="0" smtClean="0"/>
              <a:t>月</a:t>
            </a:r>
            <a:r>
              <a:rPr lang="en-US" altLang="zh-CN" dirty="0" smtClean="0"/>
              <a:t>1</a:t>
            </a:r>
            <a:r>
              <a:rPr lang="zh-CN" altLang="en-US" dirty="0" smtClean="0"/>
              <a:t>日，上谕内外大臣督抚条陈改革朝章、国政、吏治、民生、学校、科举、兵政。</a:t>
            </a:r>
            <a:endParaRPr lang="en-US" altLang="zh-CN" dirty="0" smtClean="0"/>
          </a:p>
          <a:p>
            <a:pPr lvl="1"/>
            <a:r>
              <a:rPr lang="en-US" altLang="zh-CN" dirty="0" smtClean="0"/>
              <a:t>1901</a:t>
            </a:r>
            <a:r>
              <a:rPr lang="zh-CN" altLang="en-US" dirty="0" smtClean="0"/>
              <a:t>年</a:t>
            </a:r>
            <a:r>
              <a:rPr lang="en-US" altLang="zh-CN" dirty="0" smtClean="0"/>
              <a:t>1</a:t>
            </a:r>
            <a:r>
              <a:rPr lang="zh-CN" altLang="en-US" dirty="0" smtClean="0"/>
              <a:t>月</a:t>
            </a:r>
            <a:r>
              <a:rPr lang="en-US" altLang="zh-CN" dirty="0" smtClean="0"/>
              <a:t>29</a:t>
            </a:r>
            <a:r>
              <a:rPr lang="zh-CN" altLang="en-US" dirty="0" smtClean="0"/>
              <a:t>，以光绪名义正式颁布“变法诏”</a:t>
            </a:r>
            <a:endParaRPr lang="en-US" altLang="zh-CN" dirty="0" smtClean="0"/>
          </a:p>
          <a:p>
            <a:pPr lvl="1"/>
            <a:r>
              <a:rPr lang="zh-CN" altLang="en-US" dirty="0" smtClean="0"/>
              <a:t>基本原则的变迁。从“中学为体，西学为用”，“祖宗之法不可变”，到声言“世无一成不变之治法”</a:t>
            </a:r>
            <a:endParaRPr lang="en-US" altLang="zh-CN" dirty="0" smtClean="0"/>
          </a:p>
          <a:p>
            <a:pPr lvl="1"/>
            <a:endParaRPr lang="en-US" altLang="zh-CN" dirty="0"/>
          </a:p>
          <a:p>
            <a:r>
              <a:rPr lang="zh-CN" altLang="en-US" dirty="0" smtClean="0"/>
              <a:t>为什么是</a:t>
            </a:r>
            <a:r>
              <a:rPr lang="en-US" altLang="zh-CN" dirty="0" smtClean="0"/>
              <a:t>1900</a:t>
            </a:r>
            <a:r>
              <a:rPr lang="zh-CN" altLang="en-US" dirty="0" smtClean="0"/>
              <a:t>年底？</a:t>
            </a:r>
            <a:endParaRPr lang="en-US" altLang="zh-CN" dirty="0" smtClean="0"/>
          </a:p>
          <a:p>
            <a:pPr lvl="1"/>
            <a:r>
              <a:rPr lang="zh-CN" altLang="en-US" dirty="0" smtClean="0"/>
              <a:t>义和团招致八国联军攻占京津，慈禧仓皇出逃</a:t>
            </a:r>
            <a:endParaRPr lang="en-US" altLang="zh-CN" dirty="0" smtClean="0"/>
          </a:p>
          <a:p>
            <a:pPr lvl="1"/>
            <a:r>
              <a:rPr lang="zh-CN" altLang="en-US" dirty="0" smtClean="0"/>
              <a:t>慈禧也不得不摆出革新的姿态以讨各强国的好感</a:t>
            </a:r>
            <a:endParaRPr lang="en-US" altLang="zh-CN" dirty="0" smtClean="0"/>
          </a:p>
          <a:p>
            <a:pPr lvl="1"/>
            <a:r>
              <a:rPr lang="zh-CN" altLang="en-US" dirty="0" smtClean="0"/>
              <a:t>亡国（大清国）之险也让最颟邗蒙昧的清廷上下认识到：不变不行，必须变革</a:t>
            </a:r>
            <a:endParaRPr lang="en-US" altLang="zh-CN" dirty="0" smtClean="0"/>
          </a:p>
          <a:p>
            <a:pPr lvl="1"/>
            <a:endParaRPr lang="en-US" altLang="zh-CN" dirty="0"/>
          </a:p>
          <a:p>
            <a:r>
              <a:rPr lang="zh-CN" altLang="en-US" dirty="0" smtClean="0"/>
              <a:t>和</a:t>
            </a:r>
            <a:r>
              <a:rPr lang="en-US" altLang="zh-CN" dirty="0" smtClean="0"/>
              <a:t>1898</a:t>
            </a:r>
            <a:r>
              <a:rPr lang="zh-CN" altLang="en-US" dirty="0" smtClean="0"/>
              <a:t>年被慈禧扑灭的戊戌维新是何关系？</a:t>
            </a:r>
            <a:endParaRPr lang="en-US" altLang="zh-CN" dirty="0" smtClean="0"/>
          </a:p>
          <a:p>
            <a:pPr lvl="1"/>
            <a:r>
              <a:rPr lang="zh-CN" altLang="en-US" dirty="0" smtClean="0"/>
              <a:t>基本相同。系“诛其人而用其政”。以“变法自变法，康有为谋逆自谋逆”来掩饰尴尬。</a:t>
            </a:r>
            <a:endParaRPr lang="zh-CN" altLang="en-US" dirty="0"/>
          </a:p>
        </p:txBody>
      </p:sp>
    </p:spTree>
    <p:extLst>
      <p:ext uri="{BB962C8B-B14F-4D97-AF65-F5344CB8AC3E}">
        <p14:creationId xmlns:p14="http://schemas.microsoft.com/office/powerpoint/2010/main" xmlns="" val="379007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彻底政改的巨球如何被撬动</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庚子之变带来的变化</a:t>
            </a:r>
            <a:endParaRPr lang="en-US" altLang="zh-CN" dirty="0" smtClean="0"/>
          </a:p>
          <a:p>
            <a:pPr lvl="1"/>
            <a:r>
              <a:rPr lang="en-US" altLang="zh-CN" dirty="0" smtClean="0"/>
              <a:t>1900</a:t>
            </a:r>
            <a:r>
              <a:rPr lang="zh-CN" altLang="en-US" dirty="0" smtClean="0"/>
              <a:t>年的中国，传统的思想理论资源</a:t>
            </a:r>
            <a:r>
              <a:rPr lang="zh-CN" altLang="en-US" dirty="0"/>
              <a:t>已经</a:t>
            </a:r>
            <a:r>
              <a:rPr lang="zh-CN" altLang="en-US" dirty="0" smtClean="0"/>
              <a:t>耗尽，先是传统资源里的正统思想失败（洋务），后是传统资源里的非正统思想失败（义和团）</a:t>
            </a:r>
            <a:endParaRPr lang="en-US" altLang="zh-CN" dirty="0" smtClean="0"/>
          </a:p>
          <a:p>
            <a:pPr lvl="1"/>
            <a:r>
              <a:rPr lang="zh-CN" altLang="en-US" dirty="0" smtClean="0"/>
              <a:t>朝廷上层的顽固势力或死或被整肃或转变思想</a:t>
            </a:r>
            <a:endParaRPr lang="en-US" altLang="zh-CN" dirty="0" smtClean="0"/>
          </a:p>
          <a:p>
            <a:pPr lvl="1"/>
            <a:r>
              <a:rPr lang="zh-CN" altLang="en-US" dirty="0"/>
              <a:t>上下</a:t>
            </a:r>
            <a:r>
              <a:rPr lang="zh-CN" altLang="en-US" dirty="0" smtClean="0"/>
              <a:t>共识：只能向西方思想理论资源寻找出路</a:t>
            </a:r>
            <a:endParaRPr lang="en-US" altLang="zh-CN" dirty="0" smtClean="0"/>
          </a:p>
          <a:p>
            <a:r>
              <a:rPr lang="zh-CN" altLang="en-US" dirty="0" smtClean="0"/>
              <a:t>日俄战争带来的震撼</a:t>
            </a:r>
            <a:endParaRPr lang="en-US" altLang="zh-CN" dirty="0" smtClean="0"/>
          </a:p>
          <a:p>
            <a:pPr lvl="1"/>
            <a:r>
              <a:rPr lang="zh-CN" altLang="en-US" dirty="0" smtClean="0"/>
              <a:t>日本</a:t>
            </a:r>
            <a:r>
              <a:rPr lang="en-US" altLang="zh-CN" dirty="0" smtClean="0"/>
              <a:t>1895</a:t>
            </a:r>
            <a:r>
              <a:rPr lang="zh-CN" altLang="en-US" dirty="0" smtClean="0"/>
              <a:t>胜大清，</a:t>
            </a:r>
            <a:r>
              <a:rPr lang="en-US" altLang="zh-CN" dirty="0" smtClean="0"/>
              <a:t>1905</a:t>
            </a:r>
            <a:r>
              <a:rPr lang="zh-CN" altLang="en-US" dirty="0" smtClean="0"/>
              <a:t>胜沙俄，君主立宪战胜君主专制</a:t>
            </a:r>
            <a:endParaRPr lang="en-US" altLang="zh-CN" dirty="0" smtClean="0"/>
          </a:p>
          <a:p>
            <a:pPr lvl="1"/>
            <a:r>
              <a:rPr lang="zh-CN" altLang="en-US" dirty="0" smtClean="0"/>
              <a:t>朝野共识：必须仿照日本，进行君主立宪</a:t>
            </a:r>
            <a:endParaRPr lang="en-US" altLang="zh-CN" dirty="0" smtClean="0"/>
          </a:p>
          <a:p>
            <a:r>
              <a:rPr lang="zh-CN" altLang="en-US" dirty="0" smtClean="0"/>
              <a:t>出洋考察宪政，宣布并着手进行预备立宪</a:t>
            </a:r>
            <a:endParaRPr lang="en-US" altLang="zh-CN" dirty="0" smtClean="0"/>
          </a:p>
          <a:p>
            <a:endParaRPr lang="en-US" altLang="zh-CN" dirty="0" smtClean="0"/>
          </a:p>
          <a:p>
            <a:r>
              <a:rPr lang="zh-CN" altLang="en-US" dirty="0" smtClean="0"/>
              <a:t>政改启动的条件：先前信奉的理论体系已然失败的</a:t>
            </a:r>
            <a:r>
              <a:rPr lang="zh-CN" altLang="en-US" dirty="0" smtClean="0"/>
              <a:t>共识</a:t>
            </a:r>
            <a:endParaRPr lang="en-US" altLang="zh-CN" dirty="0" smtClean="0"/>
          </a:p>
        </p:txBody>
      </p:sp>
    </p:spTree>
    <p:extLst>
      <p:ext uri="{BB962C8B-B14F-4D97-AF65-F5344CB8AC3E}">
        <p14:creationId xmlns:p14="http://schemas.microsoft.com/office/powerpoint/2010/main" xmlns="" val="227082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新政的主要内容</a:t>
            </a:r>
            <a:endParaRPr lang="zh-CN" altLang="en-US" dirty="0"/>
          </a:p>
        </p:txBody>
      </p:sp>
      <p:sp>
        <p:nvSpPr>
          <p:cNvPr id="3" name="内容占位符 2"/>
          <p:cNvSpPr>
            <a:spLocks noGrp="1"/>
          </p:cNvSpPr>
          <p:nvPr>
            <p:ph sz="half" idx="1"/>
          </p:nvPr>
        </p:nvSpPr>
        <p:spPr/>
        <p:txBody>
          <a:bodyPr>
            <a:normAutofit fontScale="92500" lnSpcReduction="10000"/>
          </a:bodyPr>
          <a:lstStyle/>
          <a:p>
            <a:r>
              <a:rPr lang="zh-CN" altLang="en-US" dirty="0" smtClean="0"/>
              <a:t>政治</a:t>
            </a:r>
            <a:endParaRPr lang="en-US" altLang="zh-CN" dirty="0" smtClean="0"/>
          </a:p>
          <a:p>
            <a:pPr lvl="1"/>
            <a:r>
              <a:rPr lang="zh-CN" altLang="en-US" dirty="0" smtClean="0"/>
              <a:t>立宪</a:t>
            </a:r>
            <a:endParaRPr lang="en-US" altLang="zh-CN" dirty="0" smtClean="0"/>
          </a:p>
          <a:p>
            <a:pPr lvl="1"/>
            <a:r>
              <a:rPr lang="zh-CN" altLang="en-US" dirty="0" smtClean="0"/>
              <a:t>中央行政改革</a:t>
            </a:r>
            <a:endParaRPr lang="en-US" altLang="zh-CN" dirty="0" smtClean="0"/>
          </a:p>
          <a:p>
            <a:pPr lvl="1"/>
            <a:r>
              <a:rPr lang="zh-CN" altLang="en-US" dirty="0" smtClean="0"/>
              <a:t>地方行政改革</a:t>
            </a:r>
            <a:endParaRPr lang="en-US" altLang="zh-CN" dirty="0" smtClean="0"/>
          </a:p>
          <a:p>
            <a:pPr lvl="1"/>
            <a:r>
              <a:rPr lang="zh-CN" altLang="en-US" dirty="0" smtClean="0"/>
              <a:t>地方自治</a:t>
            </a:r>
            <a:endParaRPr lang="en-US" altLang="zh-CN" dirty="0" smtClean="0"/>
          </a:p>
          <a:p>
            <a:r>
              <a:rPr lang="zh-CN" altLang="en-US" dirty="0" smtClean="0"/>
              <a:t>经济</a:t>
            </a:r>
            <a:endParaRPr lang="en-US" altLang="zh-CN" dirty="0" smtClean="0"/>
          </a:p>
          <a:p>
            <a:pPr lvl="1"/>
            <a:r>
              <a:rPr lang="zh-CN" altLang="en-US" dirty="0" smtClean="0"/>
              <a:t>财政整顿</a:t>
            </a:r>
            <a:endParaRPr lang="en-US" altLang="zh-CN" dirty="0" smtClean="0"/>
          </a:p>
          <a:p>
            <a:pPr lvl="1"/>
            <a:r>
              <a:rPr lang="zh-CN" altLang="en-US" dirty="0" smtClean="0"/>
              <a:t>税制改革</a:t>
            </a:r>
            <a:endParaRPr lang="en-US" altLang="zh-CN" dirty="0" smtClean="0"/>
          </a:p>
          <a:p>
            <a:pPr lvl="1"/>
            <a:r>
              <a:rPr lang="zh-CN" altLang="en-US" dirty="0"/>
              <a:t>币制</a:t>
            </a:r>
            <a:r>
              <a:rPr lang="zh-CN" altLang="en-US" dirty="0" smtClean="0"/>
              <a:t>改革</a:t>
            </a:r>
            <a:endParaRPr lang="en-US" altLang="zh-CN" dirty="0" smtClean="0"/>
          </a:p>
          <a:p>
            <a:pPr lvl="1"/>
            <a:r>
              <a:rPr lang="zh-CN" altLang="en-US" dirty="0" smtClean="0"/>
              <a:t>发展</a:t>
            </a:r>
            <a:r>
              <a:rPr lang="zh-CN" altLang="en-US" dirty="0"/>
              <a:t>铁路</a:t>
            </a:r>
            <a:endParaRPr lang="en-US" altLang="zh-CN" dirty="0"/>
          </a:p>
          <a:p>
            <a:pPr lvl="1"/>
            <a:r>
              <a:rPr lang="zh-CN" altLang="en-US" dirty="0" smtClean="0"/>
              <a:t>鼓励工业</a:t>
            </a:r>
            <a:endParaRPr lang="en-US" altLang="zh-CN" dirty="0" smtClean="0"/>
          </a:p>
        </p:txBody>
      </p:sp>
      <p:sp>
        <p:nvSpPr>
          <p:cNvPr id="4" name="内容占位符 3"/>
          <p:cNvSpPr>
            <a:spLocks noGrp="1"/>
          </p:cNvSpPr>
          <p:nvPr>
            <p:ph sz="half" idx="2"/>
          </p:nvPr>
        </p:nvSpPr>
        <p:spPr/>
        <p:txBody>
          <a:bodyPr>
            <a:normAutofit fontScale="92500" lnSpcReduction="10000"/>
          </a:bodyPr>
          <a:lstStyle/>
          <a:p>
            <a:r>
              <a:rPr lang="zh-CN" altLang="en-US" dirty="0"/>
              <a:t>司法</a:t>
            </a:r>
            <a:endParaRPr lang="en-US" altLang="zh-CN" dirty="0"/>
          </a:p>
          <a:p>
            <a:pPr lvl="1"/>
            <a:r>
              <a:rPr lang="zh-CN" altLang="en-US" dirty="0"/>
              <a:t>废除酷刑</a:t>
            </a:r>
            <a:endParaRPr lang="en-US" altLang="zh-CN" dirty="0"/>
          </a:p>
          <a:p>
            <a:r>
              <a:rPr lang="zh-CN" altLang="en-US" dirty="0"/>
              <a:t>文教</a:t>
            </a:r>
            <a:r>
              <a:rPr lang="en-US" altLang="zh-CN" dirty="0"/>
              <a:t>	</a:t>
            </a:r>
          </a:p>
          <a:p>
            <a:pPr lvl="1"/>
            <a:r>
              <a:rPr lang="zh-CN" altLang="en-US" dirty="0"/>
              <a:t>改革科举</a:t>
            </a:r>
            <a:endParaRPr lang="en-US" altLang="zh-CN" dirty="0"/>
          </a:p>
          <a:p>
            <a:pPr lvl="1"/>
            <a:r>
              <a:rPr lang="zh-CN" altLang="en-US" dirty="0"/>
              <a:t>兴办学校</a:t>
            </a:r>
            <a:endParaRPr lang="en-US" altLang="zh-CN" dirty="0"/>
          </a:p>
          <a:p>
            <a:pPr lvl="1"/>
            <a:r>
              <a:rPr lang="zh-CN" altLang="en-US" dirty="0"/>
              <a:t>留学生计划</a:t>
            </a:r>
          </a:p>
          <a:p>
            <a:r>
              <a:rPr lang="zh-CN" altLang="en-US" dirty="0" smtClean="0"/>
              <a:t>军事</a:t>
            </a:r>
            <a:endParaRPr lang="en-US" altLang="zh-CN" dirty="0" smtClean="0"/>
          </a:p>
          <a:p>
            <a:pPr lvl="1"/>
            <a:r>
              <a:rPr lang="zh-CN" altLang="en-US" dirty="0" smtClean="0"/>
              <a:t>军官训练</a:t>
            </a:r>
            <a:endParaRPr lang="en-US" altLang="zh-CN" dirty="0" smtClean="0"/>
          </a:p>
          <a:p>
            <a:pPr lvl="1"/>
            <a:r>
              <a:rPr lang="zh-CN" altLang="en-US" dirty="0" smtClean="0"/>
              <a:t>军械</a:t>
            </a:r>
            <a:endParaRPr lang="en-US" altLang="zh-CN" dirty="0" smtClean="0"/>
          </a:p>
          <a:p>
            <a:pPr lvl="1"/>
            <a:r>
              <a:rPr lang="zh-CN" altLang="en-US" dirty="0" smtClean="0"/>
              <a:t>陆军</a:t>
            </a:r>
            <a:endParaRPr lang="en-US" altLang="zh-CN" dirty="0" smtClean="0"/>
          </a:p>
          <a:p>
            <a:pPr lvl="1"/>
            <a:r>
              <a:rPr lang="zh-CN" altLang="en-US" dirty="0"/>
              <a:t>海军</a:t>
            </a:r>
          </a:p>
        </p:txBody>
      </p:sp>
    </p:spTree>
    <p:extLst>
      <p:ext uri="{BB962C8B-B14F-4D97-AF65-F5344CB8AC3E}">
        <p14:creationId xmlns:p14="http://schemas.microsoft.com/office/powerpoint/2010/main" xmlns="" val="213551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1" end="1"/>
                                            </p:txEl>
                                          </p:spTgt>
                                        </p:tgtEl>
                                        <p:attrNameLst>
                                          <p:attrName>style.visibility</p:attrName>
                                        </p:attrNameLst>
                                      </p:cBhvr>
                                      <p:to>
                                        <p:strVal val="visible"/>
                                      </p:to>
                                    </p:set>
                                    <p:anim calcmode="lin" valueType="num">
                                      <p:cBhvr additive="base">
                                        <p:cTn id="6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2" end="2"/>
                                            </p:txEl>
                                          </p:spTgt>
                                        </p:tgtEl>
                                        <p:attrNameLst>
                                          <p:attrName>style.visibility</p:attrName>
                                        </p:attrNameLst>
                                      </p:cBhvr>
                                      <p:to>
                                        <p:strVal val="visible"/>
                                      </p:to>
                                    </p:set>
                                    <p:anim calcmode="lin" valueType="num">
                                      <p:cBhvr additive="base">
                                        <p:cTn id="7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 calcmode="lin" valueType="num">
                                      <p:cBhvr additive="base">
                                        <p:cTn id="7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anim calcmode="lin" valueType="num">
                                      <p:cBhvr additive="base">
                                        <p:cTn id="7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
                                            <p:txEl>
                                              <p:pRg st="5" end="5"/>
                                            </p:txEl>
                                          </p:spTgt>
                                        </p:tgtEl>
                                        <p:attrNameLst>
                                          <p:attrName>style.visibility</p:attrName>
                                        </p:attrNameLst>
                                      </p:cBhvr>
                                      <p:to>
                                        <p:strVal val="visible"/>
                                      </p:to>
                                    </p:set>
                                    <p:anim calcmode="lin" valueType="num">
                                      <p:cBhvr additive="base">
                                        <p:cTn id="8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anim calcmode="lin" valueType="num">
                                      <p:cBhvr additive="base">
                                        <p:cTn id="8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
                                            <p:txEl>
                                              <p:pRg st="7" end="7"/>
                                            </p:txEl>
                                          </p:spTgt>
                                        </p:tgtEl>
                                        <p:attrNameLst>
                                          <p:attrName>style.visibility</p:attrName>
                                        </p:attrNameLst>
                                      </p:cBhvr>
                                      <p:to>
                                        <p:strVal val="visible"/>
                                      </p:to>
                                    </p:set>
                                    <p:anim calcmode="lin" valueType="num">
                                      <p:cBhvr additive="base">
                                        <p:cTn id="9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 calcmode="lin" valueType="num">
                                      <p:cBhvr additive="base">
                                        <p:cTn id="9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
                                            <p:txEl>
                                              <p:pRg st="9" end="9"/>
                                            </p:txEl>
                                          </p:spTgt>
                                        </p:tgtEl>
                                        <p:attrNameLst>
                                          <p:attrName>style.visibility</p:attrName>
                                        </p:attrNameLst>
                                      </p:cBhvr>
                                      <p:to>
                                        <p:strVal val="visible"/>
                                      </p:to>
                                    </p:set>
                                    <p:anim calcmode="lin" valueType="num">
                                      <p:cBhvr additive="base">
                                        <p:cTn id="10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
                                            <p:txEl>
                                              <p:pRg st="10" end="10"/>
                                            </p:txEl>
                                          </p:spTgt>
                                        </p:tgtEl>
                                        <p:attrNameLst>
                                          <p:attrName>style.visibility</p:attrName>
                                        </p:attrNameLst>
                                      </p:cBhvr>
                                      <p:to>
                                        <p:strVal val="visible"/>
                                      </p:to>
                                    </p:set>
                                    <p:anim calcmode="lin" valueType="num">
                                      <p:cBhvr additive="base">
                                        <p:cTn id="10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立宪的前前后后</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sz="2400" dirty="0"/>
              <a:t>1905年的</a:t>
            </a:r>
            <a:r>
              <a:rPr lang="zh-CN" altLang="zh-CN" sz="2400" dirty="0" smtClean="0"/>
              <a:t>日俄战争</a:t>
            </a:r>
            <a:r>
              <a:rPr lang="zh-CN" altLang="en-US" sz="2400" dirty="0" smtClean="0"/>
              <a:t>中</a:t>
            </a:r>
            <a:r>
              <a:rPr lang="zh-CN" altLang="zh-CN" sz="2400" dirty="0" smtClean="0"/>
              <a:t>，</a:t>
            </a:r>
            <a:r>
              <a:rPr lang="zh-CN" altLang="zh-CN" sz="2400" dirty="0"/>
              <a:t>日本以君主立宪小国战胜俄国那样一个专制大国，给清廷上下以很大震动。“日俄之胜负，立宪专制之胜负也”。朝野上下普遍将这场战争的胜负与国家政体联系在一起，认为日本以立宪而胜，俄国以专制而败，“非小国能战胜于大国，实立宪能战胜于专制</a:t>
            </a:r>
            <a:r>
              <a:rPr lang="zh-CN" altLang="zh-CN" sz="2400" dirty="0" smtClean="0"/>
              <a:t>”</a:t>
            </a:r>
            <a:endParaRPr lang="en-US" altLang="zh-CN" sz="2400" dirty="0" smtClean="0"/>
          </a:p>
          <a:p>
            <a:r>
              <a:rPr lang="en-US" altLang="zh-CN" sz="2400" dirty="0" smtClean="0"/>
              <a:t>1905</a:t>
            </a:r>
            <a:r>
              <a:rPr lang="zh-CN" altLang="en-US" sz="2400" dirty="0" smtClean="0"/>
              <a:t>年，清廷</a:t>
            </a:r>
            <a:r>
              <a:rPr lang="zh-CN" altLang="zh-CN" sz="2400" dirty="0" smtClean="0"/>
              <a:t>派遣</a:t>
            </a:r>
            <a:r>
              <a:rPr lang="zh-CN" altLang="zh-CN" sz="2400" dirty="0"/>
              <a:t>大臣前往海外</a:t>
            </a:r>
            <a:r>
              <a:rPr lang="zh-CN" altLang="zh-CN" sz="2400" dirty="0" smtClean="0"/>
              <a:t>考察各国宪政。</a:t>
            </a:r>
            <a:r>
              <a:rPr lang="zh-CN" altLang="en-US" sz="2400" dirty="0" smtClean="0"/>
              <a:t>革命党用人体炸弹发动恐怖袭击。</a:t>
            </a:r>
            <a:endParaRPr lang="en-US" altLang="zh-CN" sz="2400" dirty="0" smtClean="0"/>
          </a:p>
          <a:p>
            <a:r>
              <a:rPr lang="zh-CN" altLang="zh-CN" sz="2400" dirty="0" smtClean="0"/>
              <a:t>1906年</a:t>
            </a:r>
            <a:r>
              <a:rPr lang="zh-CN" altLang="en-US" sz="2400" dirty="0" smtClean="0"/>
              <a:t>，</a:t>
            </a:r>
            <a:r>
              <a:rPr lang="zh-CN" altLang="zh-CN" sz="2400" dirty="0" smtClean="0"/>
              <a:t>慈禧根据</a:t>
            </a:r>
            <a:r>
              <a:rPr lang="zh-CN" altLang="zh-CN" sz="2400" dirty="0"/>
              <a:t>清宗室载泽、戴鸿慈、徐世昌、端方和绍英五大臣的意见</a:t>
            </a:r>
            <a:r>
              <a:rPr lang="zh-CN" altLang="zh-CN" sz="2400" dirty="0" smtClean="0"/>
              <a:t>，下诏</a:t>
            </a:r>
            <a:r>
              <a:rPr lang="zh-CN" altLang="zh-CN" sz="2400" b="1" dirty="0"/>
              <a:t>预备</a:t>
            </a:r>
            <a:r>
              <a:rPr lang="zh-CN" altLang="zh-CN" sz="2400" b="1" dirty="0" smtClean="0"/>
              <a:t>立宪</a:t>
            </a:r>
            <a:endParaRPr lang="en-US" altLang="zh-CN" sz="2400" b="1" dirty="0" smtClean="0"/>
          </a:p>
          <a:p>
            <a:pPr lvl="1"/>
            <a:r>
              <a:rPr lang="zh-CN" altLang="zh-CN" sz="2000" dirty="0"/>
              <a:t>五大臣出洋</a:t>
            </a:r>
            <a:r>
              <a:rPr lang="zh-CN" altLang="zh-CN" sz="2000" dirty="0" smtClean="0"/>
              <a:t>考察</a:t>
            </a:r>
            <a:r>
              <a:rPr lang="zh-CN" altLang="en-US" sz="2000" dirty="0" smtClean="0"/>
              <a:t>后</a:t>
            </a:r>
            <a:r>
              <a:rPr lang="zh-CN" altLang="zh-CN" sz="2000" dirty="0" smtClean="0"/>
              <a:t>，</a:t>
            </a:r>
            <a:r>
              <a:rPr lang="zh-CN" altLang="zh-CN" sz="2000" dirty="0"/>
              <a:t>上书指出立宪有三大利：“一曰皇位永固，二曰外患渐轻，三曰内乱可弭”，建议进行“立宪”</a:t>
            </a:r>
            <a:r>
              <a:rPr lang="zh-CN" altLang="zh-CN" sz="2000" dirty="0" smtClean="0"/>
              <a:t>。</a:t>
            </a:r>
            <a:endParaRPr lang="en-US" altLang="zh-CN" sz="2000" dirty="0" smtClean="0"/>
          </a:p>
          <a:p>
            <a:pPr lvl="1"/>
            <a:r>
              <a:rPr lang="zh-CN" altLang="zh-CN" sz="2000" dirty="0" smtClean="0"/>
              <a:t>清廷的用意是</a:t>
            </a:r>
            <a:r>
              <a:rPr lang="zh-CN" altLang="zh-CN" sz="2000" dirty="0"/>
              <a:t>强化君权，保满制</a:t>
            </a:r>
            <a:r>
              <a:rPr lang="zh-CN" altLang="zh-CN" sz="2000" dirty="0" smtClean="0"/>
              <a:t>汉</a:t>
            </a:r>
            <a:endParaRPr lang="en-US" altLang="zh-CN" sz="2000" dirty="0" smtClean="0"/>
          </a:p>
          <a:p>
            <a:pPr lvl="1"/>
            <a:r>
              <a:rPr lang="zh-CN" altLang="zh-CN" sz="2000" dirty="0"/>
              <a:t>1906年的变更官制，名为不分满汉，但在军机大臣、各部尚书十三人中，汉人仅有四人。次年，又将汉籍总督张之洞、袁世凯调入中央，以夺其权</a:t>
            </a:r>
            <a:endParaRPr lang="en-US" altLang="zh-CN" sz="2000" b="1" dirty="0" smtClean="0"/>
          </a:p>
        </p:txBody>
      </p:sp>
    </p:spTree>
    <p:extLst>
      <p:ext uri="{BB962C8B-B14F-4D97-AF65-F5344CB8AC3E}">
        <p14:creationId xmlns:p14="http://schemas.microsoft.com/office/powerpoint/2010/main" xmlns="" val="305564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2375</TotalTime>
  <Words>2658</Words>
  <Application>Microsoft Office PowerPoint</Application>
  <PresentationFormat>全屏显示(4:3)</PresentationFormat>
  <Paragraphs>192</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暗香扑面</vt:lpstr>
      <vt:lpstr>清末新政 （1901-1911）</vt:lpstr>
      <vt:lpstr>宪政：一百年也没实现的梦</vt:lpstr>
      <vt:lpstr>没有宪政的日子里的悲喜剧</vt:lpstr>
      <vt:lpstr>清末新政</vt:lpstr>
      <vt:lpstr>本讲的主要内容</vt:lpstr>
      <vt:lpstr>新政的启动</vt:lpstr>
      <vt:lpstr>彻底政改的巨球如何被撬动</vt:lpstr>
      <vt:lpstr>新政的主要内容</vt:lpstr>
      <vt:lpstr>立宪的前前后后(1)</vt:lpstr>
      <vt:lpstr>立宪的前前后后(2)</vt:lpstr>
      <vt:lpstr>立宪的前前后后(3)</vt:lpstr>
      <vt:lpstr>晚清立宪行宪的是是非非</vt:lpstr>
      <vt:lpstr>晚清的“地方自治”</vt:lpstr>
      <vt:lpstr>“自治”与“他（官）治”</vt:lpstr>
      <vt:lpstr>司法改革</vt:lpstr>
      <vt:lpstr>废除科举</vt:lpstr>
      <vt:lpstr>废除科举的正面与反面</vt:lpstr>
      <vt:lpstr>新政的结果</vt:lpstr>
      <vt:lpstr>新政失败了吗？</vt:lpstr>
      <vt:lpstr>两种恰恰相反的解释及意外论</vt:lpstr>
      <vt:lpstr>大清不保的几个具体因素</vt:lpstr>
      <vt:lpstr>一些问题</vt:lpstr>
      <vt:lpstr>推荐阅读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清末新政</dc:title>
  <dc:creator>Administrator</dc:creator>
  <cp:lastModifiedBy>jie deng</cp:lastModifiedBy>
  <cp:revision>79</cp:revision>
  <dcterms:created xsi:type="dcterms:W3CDTF">2012-09-27T14:33:21Z</dcterms:created>
  <dcterms:modified xsi:type="dcterms:W3CDTF">2014-10-26T11:12:57Z</dcterms:modified>
</cp:coreProperties>
</file>