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9" r:id="rId3"/>
  </p:sldIdLst>
  <p:sldSz cx="6858000" cy="9906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79DF"/>
    <a:srgbClr val="E9ECFB"/>
    <a:srgbClr val="C0C8F2"/>
    <a:srgbClr val="E0E6F4"/>
    <a:srgbClr val="D9DEF7"/>
    <a:srgbClr val="5FD285"/>
    <a:srgbClr val="29166F"/>
    <a:srgbClr val="7ECAEE"/>
    <a:srgbClr val="7FCA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1" autoAdjust="0"/>
    <p:restoredTop sz="95317" autoAdjust="0"/>
  </p:normalViewPr>
  <p:slideViewPr>
    <p:cSldViewPr snapToGrid="0">
      <p:cViewPr varScale="1">
        <p:scale>
          <a:sx n="59" d="100"/>
          <a:sy n="59" d="100"/>
        </p:scale>
        <p:origin x="2412" y="42"/>
      </p:cViewPr>
      <p:guideLst>
        <p:guide orient="horz" pos="3120"/>
        <p:guide pos="1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2C9DF-D23B-4857-8F83-A94459C690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DF614-E52C-479C-ACD3-4F829B28B36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DF614-E52C-479C-ACD3-4F829B28B3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926B6-441D-4BA1-AD68-6F10F35F7A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C8C72-958B-48E0-B6FC-451CF032C8E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hyperlink" Target="https://gl09025.github.io/demos/22-3Dhover/%E9%94%A4%E5%AD%90%E5%AE%98%E7%BD%913D%20hover%E6%95%88%E6%9E%9C/index.html" TargetMode="External"/><Relationship Id="rId8" Type="http://schemas.openxmlformats.org/officeDocument/2006/relationships/hyperlink" Target="https://gl09025.github.io/demos/25-swipper%26tabs/tabs/index.html" TargetMode="External"/><Relationship Id="rId7" Type="http://schemas.openxmlformats.org/officeDocument/2006/relationships/hyperlink" Target="https://gl09025.github.io/demos/25-swipper%26tabs/swiper/index.html" TargetMode="External"/><Relationship Id="rId6" Type="http://schemas.openxmlformats.org/officeDocument/2006/relationships/hyperlink" Target="https://gl09025.github.io/demos/32-ajax/index.html" TargetMode="External"/><Relationship Id="rId5" Type="http://schemas.openxmlformats.org/officeDocument/2006/relationships/hyperlink" Target="https://gl09025.github.io/demos/29-%E9%9D%99%E6%80%81%E9%A1%B5%E9%9D%A2/initializr/index.html" TargetMode="External"/><Relationship Id="rId4" Type="http://schemas.openxmlformats.org/officeDocument/2006/relationships/hyperlink" Target="https://gl09025.github.io/mission-start/15-page/index.html" TargetMode="External"/><Relationship Id="rId3" Type="http://schemas.openxmlformats.org/officeDocument/2006/relationships/hyperlink" Target="https://gl09025.github.io/NetEaseMusic-mobile/" TargetMode="External"/><Relationship Id="rId2" Type="http://schemas.openxmlformats.org/officeDocument/2006/relationships/hyperlink" Target="https://iridescentmia.github.io/resume/" TargetMode="External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7.xml"/><Relationship Id="rId10" Type="http://schemas.openxmlformats.org/officeDocument/2006/relationships/hyperlink" Target="https://gl09025.github.io/demos/41-svg%26lazyman/taiji.html" TargetMode="External"/><Relationship Id="rId1" Type="http://schemas.openxmlformats.org/officeDocument/2006/relationships/hyperlink" Target="mailto:IridescentXS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84931" y="1866115"/>
            <a:ext cx="1625163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本科</a:t>
            </a:r>
            <a:endParaRPr lang="zh-CN" altLang="en-US" sz="105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常州大学 </a:t>
            </a:r>
            <a:endParaRPr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计算机科学与技术 </a:t>
            </a:r>
            <a:endParaRPr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主要科目：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数据结构，计算机组成原理，操作系统，计算机网络，数据库系统原理</a:t>
            </a:r>
            <a:endParaRPr sz="9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3179" y="499237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甘力</a:t>
            </a:r>
            <a:endParaRPr lang="zh-CN" altLang="en-US" sz="2000" b="1" dirty="0" smtClean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56316" y="1669839"/>
            <a:ext cx="2997159" cy="3238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熟练使用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语言，熟悉原生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BOM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等，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熟悉页面架构和布局。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sz="900"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sz="900"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r>
              <a:rPr 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sz="900">
                <a:latin typeface="微软雅黑" panose="020B0503020204020204" pitchFamily="34" charset="-122"/>
                <a:ea typeface="微软雅黑" panose="020B0503020204020204" pitchFamily="34" charset="-122"/>
              </a:rPr>
              <a:t>能与后台开发人员一起编写AJAX交互程序</a:t>
            </a:r>
            <a:endParaRPr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熟悉常用web通讯协议HTTP。</a:t>
            </a:r>
            <a:endParaRPr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使用过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SVG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 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sz="900">
                <a:latin typeface="微软雅黑" panose="020B0503020204020204" pitchFamily="34" charset="-122"/>
                <a:ea typeface="微软雅黑" panose="020B0503020204020204" pitchFamily="34" charset="-122"/>
              </a:rPr>
              <a:t>熟练使用Git版本管理工具。</a:t>
            </a:r>
            <a:endParaRPr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使用过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Less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Sass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熟练使用Linux命令行操作。</a:t>
            </a:r>
            <a:endParaRPr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有使用 SQL Server数据库的经验</a:t>
            </a:r>
            <a:endParaRPr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1500"/>
              </a:lnSpc>
              <a:buFont typeface="Wingdings" panose="05000000000000000000" pitchFamily="2" charset="2"/>
              <a:buNone/>
            </a:pP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技能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英语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CET4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，能够阅读英文文档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能够使用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Photoshop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简单的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图像处理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556316" y="5809559"/>
            <a:ext cx="3136989" cy="2014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2016 – 2017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上海华释智能科技有限公司 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1500"/>
              </a:lnSpc>
              <a:buFont typeface="Wingdings" panose="05000000000000000000" pitchFamily="2" charset="2"/>
              <a:buNone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职位：运维工程师，维护公司的云服务器，负责项目的自动部署，服务器的状态监控。服务器为Debian系统，负责系统重大升级任务。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1500"/>
              </a:lnSpc>
              <a:buFont typeface="Wingdings" panose="05000000000000000000" pitchFamily="2" charset="2"/>
              <a:buNone/>
            </a:pP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charset="0"/>
              <a:buChar char="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2016 – 2017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上海普好企业发展有限公司 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ts val="1500"/>
              </a:lnSpc>
              <a:buFont typeface="Wingdings" panose="05000000000000000000" pitchFamily="2" charset="2"/>
              <a:buNone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职位：系统运维工程师,完成协助客户公司的工作，根据公司安排来完成客户的IT系统维护的需求。解决桌面系统问题与服务器相关服务搭建。常驻外企，解决客户机房管理问题。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56316" y="8306611"/>
            <a:ext cx="2997159" cy="1052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对技术有着一颗敬畏之心</a:t>
            </a:r>
            <a:endParaRPr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有抗压能力，能在压力下不断的进步，提升自己</a:t>
            </a:r>
            <a:endParaRPr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热爱学习，做事积极主动，喜欢学习新技术</a:t>
            </a:r>
            <a:endParaRPr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对待工作认真负责，有责任心，团队合作意识强，性格沉稳，吃苦耐劳</a:t>
            </a:r>
            <a:endParaRPr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51236" y="264670"/>
            <a:ext cx="3027639" cy="1116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16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电话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132-6298-2795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ts val="16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邮箱：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gl09025@gmail.com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  <a:hlinkClick r:id="rId1"/>
            </a:endParaRPr>
          </a:p>
          <a:p>
            <a:pPr lvl="0">
              <a:lnSpc>
                <a:spcPts val="1600"/>
              </a:lnSpc>
            </a:pP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QQ邮箱：287893726@qq.com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600"/>
              </a:lnSpc>
            </a:pPr>
            <a:r>
              <a:rPr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博客：http://blog.gllg.site/</a:t>
            </a:r>
            <a:endParaRPr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600"/>
              </a:lnSpc>
            </a:pP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https://github.com/gl09025/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8866" y="1402463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教育经历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89834" y="1673324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08865" y="312450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项目经验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89834" y="3400953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341678" y="3526250"/>
            <a:ext cx="0" cy="579448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 flipH="1">
            <a:off x="299360" y="3942541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299360" y="5585762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299360" y="6917029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548996" y="5425544"/>
            <a:ext cx="792480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工作经验</a:t>
            </a:r>
            <a:endParaRPr lang="zh-CN" altLang="en-US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629964" y="5701990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3548996" y="1397644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技能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3629964" y="1673324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548996" y="7940958"/>
            <a:ext cx="792480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自我评价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3629964" y="8217404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1043940" y="1812925"/>
            <a:ext cx="635" cy="127317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 flipH="1">
            <a:off x="1001547" y="1962106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204040" y="1895520"/>
            <a:ext cx="8402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2015 - 2017</a:t>
            </a:r>
            <a:endParaRPr lang="zh-CN" altLang="en-US" sz="1600" dirty="0"/>
          </a:p>
        </p:txBody>
      </p:sp>
      <p:sp>
        <p:nvSpPr>
          <p:cNvPr id="74" name="文本框 73"/>
          <p:cNvSpPr txBox="1"/>
          <p:nvPr/>
        </p:nvSpPr>
        <p:spPr>
          <a:xfrm>
            <a:off x="2028724" y="9526055"/>
            <a:ext cx="27286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在线版简历：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://IridescentMia.github.io/resume/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04520" y="829114"/>
            <a:ext cx="9925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前端开发工程师</a:t>
            </a:r>
            <a:endParaRPr lang="en-US" altLang="zh-CN" sz="9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86128" y="3628536"/>
            <a:ext cx="2867930" cy="2389505"/>
            <a:chOff x="416608" y="3709272"/>
            <a:chExt cx="2867930" cy="2389505"/>
          </a:xfrm>
        </p:grpSpPr>
        <p:sp>
          <p:nvSpPr>
            <p:cNvPr id="42" name="矩形 41"/>
            <p:cNvSpPr/>
            <p:nvPr/>
          </p:nvSpPr>
          <p:spPr>
            <a:xfrm>
              <a:off x="416608" y="3709272"/>
              <a:ext cx="1027430" cy="2705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>
                <a:lnSpc>
                  <a:spcPts val="1400"/>
                </a:lnSpc>
              </a:pP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2017.7 - 2017.8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416608" y="3889580"/>
              <a:ext cx="1249680" cy="3333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l">
                <a:lnSpc>
                  <a:spcPct val="150000"/>
                </a:lnSpc>
              </a:pPr>
              <a:r>
                <a:rPr sz="1050" b="1">
                  <a:latin typeface="微软雅黑" panose="020B0503020204020204" pitchFamily="34" charset="-122"/>
                  <a:ea typeface="微软雅黑" panose="020B0503020204020204" pitchFamily="34" charset="-122"/>
                  <a:hlinkClick r:id="rId3" tooltip="" action="ppaction://hlinkfile"/>
                </a:rPr>
                <a:t>移动端网易云音乐</a:t>
              </a:r>
              <a:endParaRPr sz="105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16938" y="4236957"/>
              <a:ext cx="523240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416609" y="4462895"/>
              <a:ext cx="2867929" cy="6680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使用jQuery完成tab的切换</a:t>
              </a:r>
              <a:endParaRPr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利用CSS完成布局，播放的转盘效果</a:t>
              </a:r>
              <a:endParaRPr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参考使用SVG制作Logo和图案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1506268" y="4236957"/>
              <a:ext cx="615315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jQuery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2150793" y="4236957"/>
              <a:ext cx="425450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err="1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SVG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1075103" y="5895577"/>
              <a:ext cx="419100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77" name="矩形 76"/>
          <p:cNvSpPr/>
          <p:nvPr/>
        </p:nvSpPr>
        <p:spPr>
          <a:xfrm>
            <a:off x="388440" y="5285694"/>
            <a:ext cx="1027430" cy="2705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lnSpc>
                <a:spcPts val="1400"/>
              </a:lnSpc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2017.6 - 2017.6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388440" y="5440333"/>
            <a:ext cx="1026795" cy="333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lnSpc>
                <a:spcPct val="150000"/>
              </a:lnSpc>
            </a:pPr>
            <a:r>
              <a:rPr sz="1050" b="1">
                <a:latin typeface="微软雅黑" panose="020B0503020204020204" pitchFamily="34" charset="-122"/>
                <a:ea typeface="微软雅黑" panose="020B0503020204020204" pitchFamily="34" charset="-122"/>
                <a:hlinkClick r:id="rId4" tooltip="" action="ppaction://hlinkfile"/>
              </a:rPr>
              <a:t>PC端静态页面</a:t>
            </a:r>
            <a:endParaRPr sz="105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88442" y="6040318"/>
            <a:ext cx="2870062" cy="475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使用HTML搭建网页基本结构</a:t>
            </a:r>
            <a:endParaRPr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利用CSS完成布局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1454006" y="5351540"/>
            <a:ext cx="641187" cy="140176"/>
          </a:xfrm>
          <a:prstGeom prst="roundRect">
            <a:avLst>
              <a:gd name="adj" fmla="val 50000"/>
            </a:avLst>
          </a:prstGeom>
          <a:solidFill>
            <a:srgbClr val="E9E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独立开发</a:t>
            </a:r>
            <a:endParaRPr lang="zh-CN" altLang="en-US" sz="800" dirty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1454324" y="3694424"/>
            <a:ext cx="641187" cy="140176"/>
          </a:xfrm>
          <a:prstGeom prst="roundRect">
            <a:avLst>
              <a:gd name="adj" fmla="val 50000"/>
            </a:avLst>
          </a:prstGeom>
          <a:solidFill>
            <a:srgbClr val="E9E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独立开发</a:t>
            </a:r>
            <a:endParaRPr lang="zh-CN" altLang="en-US" sz="800" dirty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67305" y="4158615"/>
            <a:ext cx="744855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lvl="0"/>
            <a:r>
              <a:rPr lang="en-US" altLang="zh-CN" sz="900" dirty="0" err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3598" y="5814841"/>
            <a:ext cx="523240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lvl="0"/>
            <a:r>
              <a:rPr lang="en-US" altLang="zh-CN" sz="9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35098" y="4156221"/>
            <a:ext cx="419100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lvl="0"/>
            <a:r>
              <a:rPr lang="en-US" altLang="zh-CN" sz="9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endParaRPr lang="zh-CN" altLang="en-US" dirty="0">
              <a:solidFill>
                <a:prstClr val="black"/>
              </a:solidFill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387985" y="6579235"/>
            <a:ext cx="2866390" cy="1408430"/>
            <a:chOff x="611" y="10361"/>
            <a:chExt cx="4514" cy="2218"/>
          </a:xfrm>
        </p:grpSpPr>
        <p:grpSp>
          <p:nvGrpSpPr>
            <p:cNvPr id="7" name="组合 6"/>
            <p:cNvGrpSpPr/>
            <p:nvPr/>
          </p:nvGrpSpPr>
          <p:grpSpPr>
            <a:xfrm>
              <a:off x="611" y="10361"/>
              <a:ext cx="4514" cy="2218"/>
              <a:chOff x="418451" y="7819857"/>
              <a:chExt cx="2866088" cy="1408308"/>
            </a:xfrm>
          </p:grpSpPr>
          <p:sp>
            <p:nvSpPr>
              <p:cNvPr id="87" name="矩形 86"/>
              <p:cNvSpPr/>
              <p:nvPr/>
            </p:nvSpPr>
            <p:spPr>
              <a:xfrm>
                <a:off x="418451" y="7819857"/>
                <a:ext cx="1027430" cy="2705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l">
                  <a:lnSpc>
                    <a:spcPts val="1400"/>
                  </a:lnSpc>
                </a:pPr>
                <a:r>
                  <a:rPr lang="en-US" altLang="zh-CN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2017.5 - 2017.6</a:t>
                </a:r>
                <a:endPara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418451" y="8000165"/>
                <a:ext cx="849630" cy="3333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l">
                  <a:lnSpc>
                    <a:spcPct val="150000"/>
                  </a:lnSpc>
                </a:pPr>
                <a:r>
                  <a:rPr sz="1050" b="1">
                    <a:latin typeface="微软雅黑" panose="020B0503020204020204" pitchFamily="34" charset="-122"/>
                    <a:ea typeface="微软雅黑" panose="020B0503020204020204" pitchFamily="34" charset="-122"/>
                    <a:hlinkClick r:id="rId5" tooltip="" action="ppaction://hlinkfile"/>
                  </a:rPr>
                  <a:t>响应式页面</a:t>
                </a:r>
                <a:endParaRPr sz="105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418453" y="8560145"/>
                <a:ext cx="2866086" cy="6680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1450" lvl="0" indent="-171450">
                  <a:lnSpc>
                    <a:spcPts val="1500"/>
                  </a:lnSpc>
                  <a:buFont typeface="Wingdings" panose="05000000000000000000" pitchFamily="2" charset="2"/>
                  <a:buChar char="ü"/>
                </a:pPr>
                <a:r>
                  <a:rPr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利用媒体查询器来适应不同尺寸的屏幕</a:t>
                </a:r>
                <a:endParaRPr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50" lvl="0" indent="-171450">
                  <a:lnSpc>
                    <a:spcPts val="1500"/>
                  </a:lnSpc>
                  <a:buFont typeface="Wingdings" panose="05000000000000000000" pitchFamily="2" charset="2"/>
                  <a:buChar char="ü"/>
                </a:pPr>
                <a:r>
                  <a:rPr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使用swiper组件</a:t>
                </a:r>
                <a:endParaRPr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50" lvl="0" indent="-171450">
                  <a:lnSpc>
                    <a:spcPts val="1500"/>
                  </a:lnSpc>
                  <a:buFont typeface="Wingdings" panose="05000000000000000000" pitchFamily="2" charset="2"/>
                  <a:buChar char="ü"/>
                </a:pPr>
                <a:r>
                  <a:rPr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使用jQuery实现锚点定位的缓慢移动</a:t>
                </a:r>
                <a:endParaRPr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91" name="组合 90"/>
              <p:cNvGrpSpPr/>
              <p:nvPr/>
            </p:nvGrpSpPr>
            <p:grpSpPr>
              <a:xfrm>
                <a:off x="1448670" y="7853394"/>
                <a:ext cx="677320" cy="215444"/>
                <a:chOff x="1404917" y="3745442"/>
                <a:chExt cx="677320" cy="215444"/>
              </a:xfrm>
            </p:grpSpPr>
            <p:sp>
              <p:nvSpPr>
                <p:cNvPr id="92" name="圆角矩形 91"/>
                <p:cNvSpPr/>
                <p:nvPr/>
              </p:nvSpPr>
              <p:spPr>
                <a:xfrm>
                  <a:off x="1441050" y="3784954"/>
                  <a:ext cx="641187" cy="14017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9EC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800" dirty="0" smtClean="0">
                      <a:solidFill>
                        <a:srgbClr val="6679D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独立开发</a:t>
                  </a:r>
                  <a:endParaRPr lang="zh-CN" altLang="en-US" sz="800" dirty="0">
                    <a:solidFill>
                      <a:srgbClr val="6679D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3" name="文本框 92"/>
                <p:cNvSpPr txBox="1"/>
                <p:nvPr/>
              </p:nvSpPr>
              <p:spPr>
                <a:xfrm>
                  <a:off x="1404917" y="3745442"/>
                  <a:ext cx="18473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zh-CN" altLang="en-US" sz="800" dirty="0">
                    <a:solidFill>
                      <a:srgbClr val="6679D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6" name="矩形 15"/>
            <p:cNvSpPr/>
            <p:nvPr/>
          </p:nvSpPr>
          <p:spPr>
            <a:xfrm>
              <a:off x="1949" y="11143"/>
              <a:ext cx="969" cy="32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lvl="0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jQuery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30" y="11143"/>
              <a:ext cx="1173" cy="32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lvl="0"/>
              <a:r>
                <a:rPr lang="en-US" altLang="zh-CN" sz="900" dirty="0" err="1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JavaScript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007" y="11144"/>
              <a:ext cx="824" cy="32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lvl="0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3909" y="11144"/>
              <a:ext cx="660" cy="32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lvl="0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383540" y="8030845"/>
            <a:ext cx="2866390" cy="1408372"/>
            <a:chOff x="611" y="10361"/>
            <a:chExt cx="4514" cy="2218"/>
          </a:xfrm>
        </p:grpSpPr>
        <p:grpSp>
          <p:nvGrpSpPr>
            <p:cNvPr id="46" name="组合 45"/>
            <p:cNvGrpSpPr/>
            <p:nvPr/>
          </p:nvGrpSpPr>
          <p:grpSpPr>
            <a:xfrm>
              <a:off x="611" y="10361"/>
              <a:ext cx="4514" cy="2218"/>
              <a:chOff x="418451" y="7819857"/>
              <a:chExt cx="2866088" cy="1408250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418451" y="7819857"/>
                <a:ext cx="1161928" cy="2704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p>
                <a:pPr lvl="0" algn="l">
                  <a:lnSpc>
                    <a:spcPts val="1400"/>
                  </a:lnSpc>
                </a:pPr>
                <a:r>
                  <a:rPr lang="en-US" altLang="zh-CN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2017.04 - 2017.05</a:t>
                </a:r>
                <a:endPara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418451" y="8000165"/>
                <a:ext cx="877478" cy="3333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p>
                <a:pPr lvl="0" algn="l">
                  <a:lnSpc>
                    <a:spcPct val="150000"/>
                  </a:lnSpc>
                </a:pPr>
                <a:r>
                  <a:rPr sz="105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一些DEMO</a:t>
                </a:r>
                <a:endParaRPr sz="105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418453" y="8560145"/>
                <a:ext cx="2866086" cy="6679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171450" lvl="0" indent="-171450">
                  <a:lnSpc>
                    <a:spcPts val="1500"/>
                  </a:lnSpc>
                  <a:buFont typeface="Wingdings" panose="05000000000000000000" pitchFamily="2" charset="2"/>
                  <a:buChar char="ü"/>
                </a:pPr>
                <a:r>
                  <a:rPr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hlinkClick r:id="rId6" tooltip="" action="ppaction://hlinkfile"/>
                  </a:rPr>
                  <a:t>AJAX加载图片</a:t>
                </a:r>
                <a:r>
                  <a:rPr lang="en-US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hlinkClick r:id="rId6" tooltip="" action="ppaction://hlinkfile"/>
                  </a:rPr>
                  <a:t>	</a:t>
                </a:r>
                <a:endParaRPr 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50" lvl="0" indent="-171450">
                  <a:lnSpc>
                    <a:spcPts val="1500"/>
                  </a:lnSpc>
                  <a:buFont typeface="Wingdings" panose="05000000000000000000" pitchFamily="2" charset="2"/>
                  <a:buChar char="ü"/>
                </a:pPr>
                <a:r>
                  <a:rPr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  <a:hlinkClick r:id="rId7" tooltip="" action="ppaction://hlinkfile"/>
                  </a:rPr>
                  <a:t>轮播组件</a:t>
                </a:r>
                <a:r>
                  <a:rPr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 </a:t>
                </a:r>
                <a:r>
                  <a:rPr lang="en-US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hlinkClick r:id="rId8" tooltip="" action="ppaction://hlinkfile"/>
                  </a:rPr>
                  <a:t>&amp; </a:t>
                </a:r>
                <a:r>
                  <a:rPr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hlinkClick r:id="rId8" tooltip="" action="ppaction://hlinkfile"/>
                  </a:rPr>
                  <a:t>tabs组件</a:t>
                </a:r>
                <a:r>
                  <a:rPr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</a:t>
                </a:r>
                <a:endParaRPr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50" lvl="0" indent="-171450">
                  <a:lnSpc>
                    <a:spcPts val="1500"/>
                  </a:lnSpc>
                  <a:buFont typeface="Wingdings" panose="05000000000000000000" pitchFamily="2" charset="2"/>
                  <a:buChar char="ü"/>
                </a:pPr>
                <a:r>
                  <a:rPr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hlinkClick r:id="rId9" tooltip="" action="ppaction://hlinkfile"/>
                  </a:rPr>
                  <a:t>3Dhover</a:t>
                </a:r>
                <a:r>
                  <a:rPr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&amp; </a:t>
                </a:r>
                <a:r>
                  <a:rPr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hlinkClick r:id="rId10" tooltip="" action="ppaction://hlinkfile"/>
                  </a:rPr>
                  <a:t>SVG太极图案</a:t>
                </a:r>
                <a:endParaRPr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50" name="组合 49"/>
              <p:cNvGrpSpPr/>
              <p:nvPr/>
            </p:nvGrpSpPr>
            <p:grpSpPr>
              <a:xfrm>
                <a:off x="1448670" y="7853394"/>
                <a:ext cx="677320" cy="215444"/>
                <a:chOff x="1404917" y="3745442"/>
                <a:chExt cx="677320" cy="215444"/>
              </a:xfrm>
            </p:grpSpPr>
            <p:sp>
              <p:nvSpPr>
                <p:cNvPr id="51" name="圆角矩形 50"/>
                <p:cNvSpPr/>
                <p:nvPr/>
              </p:nvSpPr>
              <p:spPr>
                <a:xfrm>
                  <a:off x="1441050" y="3784954"/>
                  <a:ext cx="641187" cy="14017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9EC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800" dirty="0" smtClean="0">
                      <a:solidFill>
                        <a:srgbClr val="6679D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独立参考</a:t>
                  </a:r>
                  <a:endParaRPr lang="zh-CN" altLang="en-US" sz="800" dirty="0">
                    <a:solidFill>
                      <a:srgbClr val="6679D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2" name="文本框 51"/>
                <p:cNvSpPr txBox="1"/>
                <p:nvPr/>
              </p:nvSpPr>
              <p:spPr>
                <a:xfrm>
                  <a:off x="1404917" y="3745442"/>
                  <a:ext cx="18473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endParaRPr lang="zh-CN" altLang="en-US" sz="800" dirty="0">
                    <a:solidFill>
                      <a:srgbClr val="6679D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53" name="矩形 52"/>
            <p:cNvSpPr/>
            <p:nvPr/>
          </p:nvSpPr>
          <p:spPr>
            <a:xfrm>
              <a:off x="1949" y="11143"/>
              <a:ext cx="969" cy="32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lvl="0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jQuery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730" y="11143"/>
              <a:ext cx="1173" cy="32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lvl="0"/>
              <a:r>
                <a:rPr lang="en-US" altLang="zh-CN" sz="900" dirty="0" err="1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JavaScript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3007" y="11144"/>
              <a:ext cx="824" cy="32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lvl="0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3909" y="11144"/>
              <a:ext cx="660" cy="32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lvl="0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57" name="椭圆 56"/>
          <p:cNvSpPr/>
          <p:nvPr/>
        </p:nvSpPr>
        <p:spPr>
          <a:xfrm flipH="1">
            <a:off x="299995" y="8364829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29166F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1127</Words>
  <Application>WPS 演示</Application>
  <PresentationFormat>A4 纸张(210x297 毫米)</PresentationFormat>
  <Paragraphs>122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Wingdings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Mia Wang</dc:creator>
  <cp:lastModifiedBy>Andrew</cp:lastModifiedBy>
  <cp:revision>796</cp:revision>
  <dcterms:created xsi:type="dcterms:W3CDTF">2016-02-14T01:21:00Z</dcterms:created>
  <dcterms:modified xsi:type="dcterms:W3CDTF">2017-08-10T07:50:59Z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