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3" autoAdjust="0"/>
  </p:normalViewPr>
  <p:slideViewPr>
    <p:cSldViewPr snapToGrid="0">
      <p:cViewPr varScale="1">
        <p:scale>
          <a:sx n="65" d="100"/>
          <a:sy n="65" d="100"/>
        </p:scale>
        <p:origin x="102" y="2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8C3F-A57F-4E7F-BE1B-679351C11B0B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2900-33B8-4140-8D45-6A53DFE54A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2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2900-33B8-4140-8D45-6A53DFE54A2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35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ixdegreesoffrancisbacon.com/?ids=10000473&amp;min_confidence=60&amp;type=netw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anu.edu.au/data-and-text-min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mm.anu.edu.au/" TargetMode="External"/><Relationship Id="rId2" Type="http://schemas.openxmlformats.org/officeDocument/2006/relationships/hyperlink" Target="https://cecs.anu.edu.au/research/intelligence/data-mining-matc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dhr.cass.anu.edu.a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-assets.domo.com/blog/wp-content/uploads/2017/07/17_domo_data-never-sleeps-5-01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TEXT AND DATA MINING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Basics for information professionals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28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1999" cy="9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Text Mining and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Or, guiding ANU community members to resources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Whilst this brief intro may not turn you into an expert; it might help with assisting Students or researchers to access materials</a:t>
            </a:r>
          </a:p>
          <a:p>
            <a:r>
              <a:rPr lang="en-AU" dirty="0">
                <a:hlinkClick r:id="rId2"/>
              </a:rPr>
              <a:t>http://libguides.anu.edu.au/data-and-text-mining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82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Mining at ANU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://cecs.anu.edu.au/research/intelligence/data-mining-matching</a:t>
            </a:r>
            <a:r>
              <a:rPr lang="en-AU" dirty="0"/>
              <a:t> </a:t>
            </a:r>
          </a:p>
          <a:p>
            <a:r>
              <a:rPr lang="en-AU" dirty="0">
                <a:hlinkClick r:id="rId3"/>
              </a:rPr>
              <a:t>https://dmm.anu.edu.au/</a:t>
            </a:r>
            <a:r>
              <a:rPr lang="en-AU" dirty="0"/>
              <a:t> </a:t>
            </a:r>
          </a:p>
          <a:p>
            <a:r>
              <a:rPr lang="en-AU" dirty="0">
                <a:hlinkClick r:id="rId4"/>
              </a:rPr>
              <a:t>http://cdhr.cass.anu.edu.au/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00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Australia, &amp; Law Reform Commission. (2013). </a:t>
            </a:r>
            <a:r>
              <a:rPr lang="en-AU" i="1" dirty="0"/>
              <a:t>Copyright and the digital economy</a:t>
            </a:r>
            <a:r>
              <a:rPr lang="en-AU" dirty="0"/>
              <a:t>. ALRC</a:t>
            </a:r>
            <a:r>
              <a:rPr lang="en-AU" dirty="0" smtClean="0"/>
              <a:t>.</a:t>
            </a:r>
          </a:p>
          <a:p>
            <a:r>
              <a:rPr lang="en-AU" dirty="0" smtClean="0"/>
              <a:t>Facilitate </a:t>
            </a:r>
            <a:r>
              <a:rPr lang="en-AU" dirty="0"/>
              <a:t>Open Science Training for European Research, 2018. </a:t>
            </a:r>
            <a:r>
              <a:rPr lang="en-AU" i="1" dirty="0"/>
              <a:t>Text mining 101</a:t>
            </a:r>
            <a:r>
              <a:rPr lang="en-AU" dirty="0"/>
              <a:t>, available from  https://www.fosteropenscience.eu/content/text-mining-101 </a:t>
            </a:r>
            <a:endParaRPr lang="en-AU" dirty="0" smtClean="0"/>
          </a:p>
          <a:p>
            <a:r>
              <a:rPr lang="en-AU" dirty="0" smtClean="0"/>
              <a:t>Han</a:t>
            </a:r>
            <a:r>
              <a:rPr lang="en-AU" dirty="0"/>
              <a:t>, J., </a:t>
            </a:r>
            <a:r>
              <a:rPr lang="en-AU" dirty="0" err="1"/>
              <a:t>Kamber</a:t>
            </a:r>
            <a:r>
              <a:rPr lang="en-AU" dirty="0"/>
              <a:t>, M. &amp; Pei, J. 2011, </a:t>
            </a:r>
            <a:r>
              <a:rPr lang="en-AU" i="1" dirty="0"/>
              <a:t>Data mining: concepts and techniques</a:t>
            </a:r>
            <a:r>
              <a:rPr lang="en-AU" dirty="0"/>
              <a:t>, 3rd ed., Elsevier, Burlington.</a:t>
            </a:r>
          </a:p>
          <a:p>
            <a:r>
              <a:rPr lang="en-AU" dirty="0" smtClean="0"/>
              <a:t>Schneider, </a:t>
            </a:r>
            <a:r>
              <a:rPr lang="en-AU" dirty="0"/>
              <a:t>C. 2016, </a:t>
            </a:r>
            <a:r>
              <a:rPr lang="en-AU" i="1" dirty="0"/>
              <a:t>The biggest data challenges that you might not even know you have</a:t>
            </a:r>
            <a:r>
              <a:rPr lang="en-AU" dirty="0"/>
              <a:t>, IBM available from https://www.ibm.com/blogs/watson/2016/05/biggest-data-challenges-might-not-even-know</a:t>
            </a:r>
            <a:r>
              <a:rPr lang="en-AU" dirty="0" smtClean="0"/>
              <a:t>/  </a:t>
            </a:r>
            <a:endParaRPr lang="en-AU" dirty="0"/>
          </a:p>
          <a:p>
            <a:r>
              <a:rPr lang="en-AU" dirty="0"/>
              <a:t>Silver, N. 2012, </a:t>
            </a:r>
            <a:r>
              <a:rPr lang="en-AU" i="1" dirty="0"/>
              <a:t>The signal and the noise: why so many predictions fail--but some don't</a:t>
            </a:r>
            <a:r>
              <a:rPr lang="en-AU" dirty="0"/>
              <a:t>, Penguin Press, New York.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4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 AND DATA MINING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What is Text and Data Mining (TDM)?</a:t>
            </a:r>
          </a:p>
          <a:p>
            <a:r>
              <a:rPr lang="en-AU" dirty="0" smtClean="0"/>
              <a:t>Why use TDM? Who is using it as a research tool?</a:t>
            </a:r>
          </a:p>
          <a:p>
            <a:r>
              <a:rPr lang="en-AU" dirty="0" smtClean="0"/>
              <a:t>Overview of TDM Processes and Methods</a:t>
            </a:r>
          </a:p>
          <a:p>
            <a:r>
              <a:rPr lang="en-AU" dirty="0" smtClean="0"/>
              <a:t>Examples of TDM</a:t>
            </a:r>
          </a:p>
          <a:p>
            <a:r>
              <a:rPr lang="en-AU" dirty="0" smtClean="0"/>
              <a:t>Useful Tools and Resources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5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text and data mining?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TDM /DTM</a:t>
            </a:r>
          </a:p>
          <a:p>
            <a:r>
              <a:rPr lang="en-AU" dirty="0" smtClean="0"/>
              <a:t>The use of computational techniques and tools to discover new and unexpected information from an aggregated collection of machine readable text</a:t>
            </a:r>
          </a:p>
          <a:p>
            <a:r>
              <a:rPr lang="en-AU" dirty="0" smtClean="0"/>
              <a:t>Different from ‘Search’</a:t>
            </a:r>
          </a:p>
          <a:p>
            <a:r>
              <a:rPr lang="en-AU" dirty="0" smtClean="0"/>
              <a:t>Applied across multiple data sets</a:t>
            </a:r>
          </a:p>
          <a:p>
            <a:r>
              <a:rPr lang="en-AU" dirty="0" smtClean="0"/>
              <a:t>Data mining can reveal trends and patterns across structured data sets</a:t>
            </a:r>
          </a:p>
          <a:p>
            <a:r>
              <a:rPr lang="en-AU" dirty="0" smtClean="0"/>
              <a:t>Text mining is the same in principle but looks at unstructured data that ‘machines’ can’t place meaning and context on to without human input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90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use TDM in research?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3" y="2586083"/>
            <a:ext cx="10446495" cy="3816350"/>
          </a:xfrm>
        </p:spPr>
        <p:txBody>
          <a:bodyPr>
            <a:normAutofit fontScale="62500" lnSpcReduction="20000"/>
          </a:bodyPr>
          <a:lstStyle/>
          <a:p>
            <a:endParaRPr lang="en-AU" dirty="0" smtClean="0"/>
          </a:p>
          <a:p>
            <a:endParaRPr lang="en-AU" dirty="0" smtClean="0"/>
          </a:p>
          <a:p>
            <a:r>
              <a:rPr lang="en-AU" sz="2900" dirty="0" smtClean="0"/>
              <a:t>80% of the worlds data is </a:t>
            </a:r>
            <a:r>
              <a:rPr lang="en-AU" sz="2900" dirty="0"/>
              <a:t>unstructured (</a:t>
            </a:r>
            <a:r>
              <a:rPr lang="en-AU" sz="2900" dirty="0" smtClean="0"/>
              <a:t>Schneider, 2015)</a:t>
            </a:r>
            <a:endParaRPr lang="en-AU" sz="2900" dirty="0" smtClean="0"/>
          </a:p>
          <a:p>
            <a:r>
              <a:rPr lang="en-AU" sz="2900" dirty="0" smtClean="0"/>
              <a:t>Find </a:t>
            </a:r>
            <a:r>
              <a:rPr lang="en-AU" sz="2900" dirty="0" smtClean="0"/>
              <a:t>trends and/or patterns in unstructured texts </a:t>
            </a:r>
            <a:r>
              <a:rPr lang="en-AU" sz="2900" dirty="0" err="1" smtClean="0"/>
              <a:t>eg</a:t>
            </a:r>
            <a:r>
              <a:rPr lang="en-AU" sz="2900" dirty="0" smtClean="0"/>
              <a:t> Humanitarian concerns and progress from Red Cross publications </a:t>
            </a:r>
          </a:p>
          <a:p>
            <a:r>
              <a:rPr lang="en-AU" sz="2900" dirty="0" smtClean="0"/>
              <a:t>Identify topics or test theories by comparing scholarly works</a:t>
            </a:r>
          </a:p>
          <a:p>
            <a:r>
              <a:rPr lang="en-AU" sz="2900" dirty="0" smtClean="0"/>
              <a:t>Enables analysis of large bodies of texts in literature review processes </a:t>
            </a:r>
            <a:r>
              <a:rPr lang="en-AU" sz="2900" dirty="0" err="1" smtClean="0"/>
              <a:t>eg</a:t>
            </a:r>
            <a:r>
              <a:rPr lang="en-AU" sz="2900" dirty="0" smtClean="0"/>
              <a:t>: the complete works of Shakespeare</a:t>
            </a:r>
          </a:p>
          <a:p>
            <a:r>
              <a:rPr lang="en-AU" sz="2900" dirty="0" smtClean="0"/>
              <a:t>“Mining”  – the metadata that sits behind – the deeper level 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</a:t>
            </a:r>
            <a:br>
              <a:rPr lang="en-AU" dirty="0" smtClean="0"/>
            </a:br>
            <a:endParaRPr lang="en-AU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6" y="4494258"/>
            <a:ext cx="1323035" cy="16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 is using TDM?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Scientists and Social Scientists  - already well developed skills, tools and technology for structured data mining</a:t>
            </a:r>
          </a:p>
          <a:p>
            <a:r>
              <a:rPr lang="en-AU" dirty="0" smtClean="0"/>
              <a:t>Arts and Humanities research adopting similar technology and methods to apply to unstructured data – machine readable text</a:t>
            </a:r>
          </a:p>
          <a:p>
            <a:r>
              <a:rPr lang="en-AU" dirty="0" smtClean="0"/>
              <a:t>Growth in field of Digital Humanities – presenting research in digital formats and using digital research methods</a:t>
            </a:r>
          </a:p>
          <a:p>
            <a:r>
              <a:rPr lang="en-AU" dirty="0" smtClean="0"/>
              <a:t>Business, government agencies, NGO’s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57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… just a little bit!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IBM estimates that we are generating 2.5 quintillion bytes of data each day, more than 90 percent of which was created in the last two years </a:t>
            </a:r>
            <a:r>
              <a:rPr lang="en-AU" sz="1400" dirty="0"/>
              <a:t>(Silver, 2012)</a:t>
            </a:r>
          </a:p>
          <a:p>
            <a:endParaRPr lang="en-AU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05" y="3667125"/>
            <a:ext cx="6100309" cy="29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73" y="504585"/>
            <a:ext cx="4078514" cy="1385509"/>
          </a:xfrm>
        </p:spPr>
        <p:txBody>
          <a:bodyPr/>
          <a:lstStyle/>
          <a:p>
            <a:r>
              <a:rPr lang="en-AU" dirty="0" smtClean="0"/>
              <a:t>Data Mining processes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rcRect l="7908" r="7908"/>
          <a:stretch>
            <a:fillRect/>
          </a:stretch>
        </p:blipFill>
        <p:spPr bwMode="auto">
          <a:xfrm>
            <a:off x="4465737" y="115511"/>
            <a:ext cx="77262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" name="Oval 4"/>
          <p:cNvSpPr/>
          <p:nvPr/>
        </p:nvSpPr>
        <p:spPr>
          <a:xfrm>
            <a:off x="4682887" y="3706178"/>
            <a:ext cx="3416083" cy="3384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9688857" y="6254234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Han et al, 2011</a:t>
            </a:r>
          </a:p>
        </p:txBody>
      </p:sp>
    </p:spTree>
    <p:extLst>
      <p:ext uri="{BB962C8B-B14F-4D97-AF65-F5344CB8AC3E}">
        <p14:creationId xmlns:p14="http://schemas.microsoft.com/office/powerpoint/2010/main" val="379414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ANU Student </a:t>
            </a:r>
            <a:r>
              <a:rPr lang="en-AU" dirty="0" smtClean="0"/>
              <a:t>research </a:t>
            </a:r>
            <a:r>
              <a:rPr lang="en-AU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759788" cy="42545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A Data-driven Self-aware Smart Building with Internet-of-Things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Discovering Inconsistent Data in a Dynamic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Entity Resolution: From Similarity to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Finger tapping measures in Parkinson's disease - building a keyboard device and a smartphone app and comparing their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Flexible and realistic synthetic medical data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Innovative Machine Intelligence and Cybersecurity Solutions to Safeguard the Patient Information Associated with a New Generation of Medical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Research in population informatics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Space/time efficient privacy-preserving medical 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  <a:latin typeface="Roboto"/>
              </a:rPr>
              <a:t>Weather projection techniques and system with consideration of extremes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03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67" y="515258"/>
            <a:ext cx="11433335" cy="6212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86" y="6542705"/>
            <a:ext cx="161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FOSTER, </a:t>
            </a:r>
            <a:r>
              <a:rPr lang="en-A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8277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</TotalTime>
  <Words>512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Roboto</vt:lpstr>
      <vt:lpstr>Wingdings 3</vt:lpstr>
      <vt:lpstr>Ion Boardroom</vt:lpstr>
      <vt:lpstr>TEXT AND DATA MINING </vt:lpstr>
      <vt:lpstr>TEXT AND DATA MINING</vt:lpstr>
      <vt:lpstr>What is text and data mining? </vt:lpstr>
      <vt:lpstr>Why use TDM in research?</vt:lpstr>
      <vt:lpstr>Who is using TDM?</vt:lpstr>
      <vt:lpstr>Data … just a little bit!</vt:lpstr>
      <vt:lpstr>Data Mining processes</vt:lpstr>
      <vt:lpstr>ANU Student research projects</vt:lpstr>
      <vt:lpstr>PowerPoint Presentation</vt:lpstr>
      <vt:lpstr>PowerPoint Presentation</vt:lpstr>
      <vt:lpstr>Data Text Mining and You!</vt:lpstr>
      <vt:lpstr>Data Mining at ANU</vt:lpstr>
      <vt:lpstr>References</vt:lpstr>
    </vt:vector>
  </TitlesOfParts>
  <Company>The Australian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AND DATA MINING</dc:title>
  <dc:creator>Meredith Duncan</dc:creator>
  <cp:lastModifiedBy>Tom Foley</cp:lastModifiedBy>
  <cp:revision>15</cp:revision>
  <dcterms:created xsi:type="dcterms:W3CDTF">2018-12-10T04:21:53Z</dcterms:created>
  <dcterms:modified xsi:type="dcterms:W3CDTF">2018-12-13T00:40:35Z</dcterms:modified>
</cp:coreProperties>
</file>