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serrat Bold" charset="1" panose="00000800000000000000"/>
      <p:regular r:id="rId14"/>
    </p:embeddedFont>
    <p:embeddedFont>
      <p:font typeface="Montserrat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20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36808" y="519501"/>
            <a:ext cx="8963367" cy="2653637"/>
            <a:chOff x="0" y="0"/>
            <a:chExt cx="2360722" cy="6989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60722" cy="698900"/>
            </a:xfrm>
            <a:custGeom>
              <a:avLst/>
              <a:gdLst/>
              <a:ahLst/>
              <a:cxnLst/>
              <a:rect r="r" b="b" t="t" l="l"/>
              <a:pathLst>
                <a:path h="698900" w="2360722">
                  <a:moveTo>
                    <a:pt x="0" y="0"/>
                  </a:moveTo>
                  <a:lnTo>
                    <a:pt x="2360722" y="0"/>
                  </a:lnTo>
                  <a:lnTo>
                    <a:pt x="2360722" y="698900"/>
                  </a:lnTo>
                  <a:lnTo>
                    <a:pt x="0" y="698900"/>
                  </a:lnTo>
                  <a:close/>
                </a:path>
              </a:pathLst>
            </a:custGeom>
            <a:solidFill>
              <a:srgbClr val="0A202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360722" cy="746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2272042" y="-3677502"/>
            <a:ext cx="1882242" cy="10276248"/>
            <a:chOff x="0" y="0"/>
            <a:chExt cx="3130550" cy="170914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30550" cy="17091479"/>
            </a:xfrm>
            <a:custGeom>
              <a:avLst/>
              <a:gdLst/>
              <a:ahLst/>
              <a:cxnLst/>
              <a:rect r="r" b="b" t="t" l="l"/>
              <a:pathLst>
                <a:path h="17091479" w="3130550">
                  <a:moveTo>
                    <a:pt x="0" y="1123950"/>
                  </a:moveTo>
                  <a:lnTo>
                    <a:pt x="0" y="17091479"/>
                  </a:lnTo>
                  <a:lnTo>
                    <a:pt x="3130550" y="17091479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-5400000">
            <a:off x="13790873" y="5789873"/>
            <a:ext cx="1643409" cy="7350845"/>
            <a:chOff x="0" y="0"/>
            <a:chExt cx="3130550" cy="1400271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30550" cy="14002711"/>
            </a:xfrm>
            <a:custGeom>
              <a:avLst/>
              <a:gdLst/>
              <a:ahLst/>
              <a:cxnLst/>
              <a:rect r="r" b="b" t="t" l="l"/>
              <a:pathLst>
                <a:path h="14002711" w="3130550">
                  <a:moveTo>
                    <a:pt x="0" y="1123950"/>
                  </a:moveTo>
                  <a:lnTo>
                    <a:pt x="0" y="14002711"/>
                  </a:lnTo>
                  <a:lnTo>
                    <a:pt x="3130550" y="14002711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597627" y="1674808"/>
            <a:ext cx="7690373" cy="6968782"/>
            <a:chOff x="0" y="0"/>
            <a:chExt cx="10253830" cy="9291710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/>
            <a:srcRect l="13169" t="0" r="13169" b="0"/>
            <a:stretch>
              <a:fillRect/>
            </a:stretch>
          </p:blipFill>
          <p:spPr>
            <a:xfrm flipH="false" flipV="false">
              <a:off x="0" y="0"/>
              <a:ext cx="10253830" cy="9291710"/>
            </a:xfrm>
            <a:prstGeom prst="rect">
              <a:avLst/>
            </a:prstGeom>
          </p:spPr>
        </p:pic>
      </p:grpSp>
      <p:grpSp>
        <p:nvGrpSpPr>
          <p:cNvPr name="Group 11" id="11"/>
          <p:cNvGrpSpPr/>
          <p:nvPr/>
        </p:nvGrpSpPr>
        <p:grpSpPr>
          <a:xfrm rot="5400000">
            <a:off x="1962486" y="-1109251"/>
            <a:ext cx="6056036" cy="12744335"/>
            <a:chOff x="0" y="0"/>
            <a:chExt cx="3130550" cy="65879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30550" cy="6587937"/>
            </a:xfrm>
            <a:custGeom>
              <a:avLst/>
              <a:gdLst/>
              <a:ahLst/>
              <a:cxnLst/>
              <a:rect r="r" b="b" t="t" l="l"/>
              <a:pathLst>
                <a:path h="6587937" w="3130550">
                  <a:moveTo>
                    <a:pt x="0" y="1123950"/>
                  </a:moveTo>
                  <a:lnTo>
                    <a:pt x="0" y="6587937"/>
                  </a:lnTo>
                  <a:lnTo>
                    <a:pt x="3130550" y="658793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AutoShape 13" id="13"/>
          <p:cNvSpPr/>
          <p:nvPr/>
        </p:nvSpPr>
        <p:spPr>
          <a:xfrm rot="0">
            <a:off x="8011752" y="563518"/>
            <a:ext cx="6492240" cy="0"/>
          </a:xfrm>
          <a:prstGeom prst="line">
            <a:avLst/>
          </a:prstGeom>
          <a:ln cap="flat" w="38100">
            <a:solidFill>
              <a:srgbClr val="7ED957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14" id="14"/>
          <p:cNvGrpSpPr/>
          <p:nvPr/>
        </p:nvGrpSpPr>
        <p:grpSpPr>
          <a:xfrm rot="0">
            <a:off x="7824215" y="-101349"/>
            <a:ext cx="3847606" cy="5233577"/>
            <a:chOff x="0" y="0"/>
            <a:chExt cx="406400" cy="55279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06400" cy="552792"/>
            </a:xfrm>
            <a:custGeom>
              <a:avLst/>
              <a:gdLst/>
              <a:ahLst/>
              <a:cxnLst/>
              <a:rect r="r" b="b" t="t" l="l"/>
              <a:pathLst>
                <a:path h="552792" w="406400">
                  <a:moveTo>
                    <a:pt x="203200" y="0"/>
                  </a:moveTo>
                  <a:lnTo>
                    <a:pt x="0" y="0"/>
                  </a:lnTo>
                  <a:lnTo>
                    <a:pt x="203200" y="552792"/>
                  </a:lnTo>
                  <a:lnTo>
                    <a:pt x="406400" y="55279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47625"/>
              <a:ext cx="203200" cy="600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144000" y="5086350"/>
            <a:ext cx="3847606" cy="5312313"/>
            <a:chOff x="0" y="0"/>
            <a:chExt cx="406400" cy="56110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06400" cy="561108"/>
            </a:xfrm>
            <a:custGeom>
              <a:avLst/>
              <a:gdLst/>
              <a:ahLst/>
              <a:cxnLst/>
              <a:rect r="r" b="b" t="t" l="l"/>
              <a:pathLst>
                <a:path h="561108" w="406400">
                  <a:moveTo>
                    <a:pt x="203200" y="0"/>
                  </a:moveTo>
                  <a:lnTo>
                    <a:pt x="0" y="0"/>
                  </a:lnTo>
                  <a:lnTo>
                    <a:pt x="203200" y="561108"/>
                  </a:lnTo>
                  <a:lnTo>
                    <a:pt x="406400" y="56110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47625"/>
              <a:ext cx="203200" cy="6087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0" id="20"/>
          <p:cNvSpPr/>
          <p:nvPr/>
        </p:nvSpPr>
        <p:spPr>
          <a:xfrm flipH="true">
            <a:off x="4828919" y="9277350"/>
            <a:ext cx="6492240" cy="0"/>
          </a:xfrm>
          <a:prstGeom prst="line">
            <a:avLst/>
          </a:prstGeom>
          <a:ln cap="flat" w="38100">
            <a:solidFill>
              <a:srgbClr val="7ED957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2666919" y="8747308"/>
            <a:ext cx="5471993" cy="1772617"/>
          </a:xfrm>
          <a:custGeom>
            <a:avLst/>
            <a:gdLst/>
            <a:ahLst/>
            <a:cxnLst/>
            <a:rect r="r" b="b" t="t" l="l"/>
            <a:pathLst>
              <a:path h="1772617" w="5471993">
                <a:moveTo>
                  <a:pt x="0" y="0"/>
                </a:moveTo>
                <a:lnTo>
                  <a:pt x="5471993" y="0"/>
                </a:lnTo>
                <a:lnTo>
                  <a:pt x="5471993" y="1772617"/>
                </a:lnTo>
                <a:lnTo>
                  <a:pt x="0" y="17726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47819" y="3441162"/>
            <a:ext cx="6794885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b="true" sz="9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PROYECTO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47819" y="4784187"/>
            <a:ext cx="7727221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b="true" sz="9000">
                <a:solidFill>
                  <a:srgbClr val="7ED9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FERREMAS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47819" y="3031622"/>
            <a:ext cx="4068959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PRESENTAMOS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47819" y="6522878"/>
            <a:ext cx="203448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Integrantes: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92933" y="6560978"/>
            <a:ext cx="3504656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7ED9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BENJAMIN ASENCIO</a:t>
            </a:r>
          </a:p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7ED9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IVAN SEPULVEDA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7ED9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VICENTTE MOYA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990504" y="6522878"/>
            <a:ext cx="422819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Asignatura: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551098" y="6522878"/>
            <a:ext cx="2546235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7ED9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INTEGRACION DE PLATAFORMAS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004006" y="563518"/>
            <a:ext cx="11499986" cy="0"/>
          </a:xfrm>
          <a:prstGeom prst="line">
            <a:avLst/>
          </a:prstGeom>
          <a:ln cap="flat" w="38100">
            <a:solidFill>
              <a:srgbClr val="7ED957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" id="3"/>
          <p:cNvGrpSpPr/>
          <p:nvPr/>
        </p:nvGrpSpPr>
        <p:grpSpPr>
          <a:xfrm rot="5400000">
            <a:off x="-2558738" y="5420508"/>
            <a:ext cx="6636737" cy="3096247"/>
            <a:chOff x="0" y="0"/>
            <a:chExt cx="3130550" cy="1460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30550" cy="1460500"/>
            </a:xfrm>
            <a:custGeom>
              <a:avLst/>
              <a:gdLst/>
              <a:ahLst/>
              <a:cxnLst/>
              <a:rect r="r" b="b" t="t" l="l"/>
              <a:pathLst>
                <a:path h="1460500" w="3130550">
                  <a:moveTo>
                    <a:pt x="0" y="1123950"/>
                  </a:moveTo>
                  <a:lnTo>
                    <a:pt x="0" y="1460500"/>
                  </a:lnTo>
                  <a:lnTo>
                    <a:pt x="3130550" y="146050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</p:grpSp>
      <p:grpSp>
        <p:nvGrpSpPr>
          <p:cNvPr name="Group 5" id="5"/>
          <p:cNvGrpSpPr/>
          <p:nvPr/>
        </p:nvGrpSpPr>
        <p:grpSpPr>
          <a:xfrm rot="-5400000">
            <a:off x="16959282" y="1140418"/>
            <a:ext cx="904961" cy="1752475"/>
            <a:chOff x="0" y="0"/>
            <a:chExt cx="3130550" cy="60623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30550" cy="6062374"/>
            </a:xfrm>
            <a:custGeom>
              <a:avLst/>
              <a:gdLst/>
              <a:ahLst/>
              <a:cxnLst/>
              <a:rect r="r" b="b" t="t" l="l"/>
              <a:pathLst>
                <a:path h="6062374" w="3130550">
                  <a:moveTo>
                    <a:pt x="0" y="1123950"/>
                  </a:moveTo>
                  <a:lnTo>
                    <a:pt x="0" y="6062374"/>
                  </a:lnTo>
                  <a:lnTo>
                    <a:pt x="3130550" y="6062374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7152222" y="1564175"/>
            <a:ext cx="866742" cy="86674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908737" y="412780"/>
            <a:ext cx="4581607" cy="33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A202F"/>
                </a:solidFill>
                <a:latin typeface="Montserrat"/>
                <a:ea typeface="Montserrat"/>
                <a:cs typeface="Montserrat"/>
                <a:sym typeface="Montserrat"/>
              </a:rPr>
              <a:t>Presentation Page 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8223" y="348018"/>
            <a:ext cx="1959061" cy="284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4"/>
              </a:lnSpc>
              <a:spcBef>
                <a:spcPct val="0"/>
              </a:spcBef>
            </a:pPr>
            <a:r>
              <a:rPr lang="en-US" b="true" sz="1688">
                <a:solidFill>
                  <a:srgbClr val="0A202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LARANA, INC.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26586" y="1459400"/>
            <a:ext cx="8634828" cy="1009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3"/>
              </a:lnSpc>
              <a:spcBef>
                <a:spcPct val="0"/>
              </a:spcBef>
            </a:pPr>
            <a:r>
              <a:rPr lang="en-US" b="true" sz="599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CONTENIDO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07668" y="4625551"/>
            <a:ext cx="347266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NUMERO 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07668" y="6669524"/>
            <a:ext cx="347266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NUMERO 6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307754" y="4625551"/>
            <a:ext cx="347266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NUMERO 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07754" y="6669524"/>
            <a:ext cx="347266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NUMERO 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09107" y="4625551"/>
            <a:ext cx="347266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NUMERO 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07668" y="5076825"/>
            <a:ext cx="347266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7ED957"/>
                </a:solidFill>
                <a:latin typeface="Montserrat"/>
                <a:ea typeface="Montserrat"/>
                <a:cs typeface="Montserrat"/>
                <a:sym typeface="Montserrat"/>
              </a:rPr>
              <a:t>tecnologias usadas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07668" y="7120799"/>
            <a:ext cx="347266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7ED957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307754" y="5076825"/>
            <a:ext cx="347266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7ED957"/>
                </a:solidFill>
                <a:latin typeface="Montserrat"/>
                <a:ea typeface="Montserrat"/>
                <a:cs typeface="Montserrat"/>
                <a:sym typeface="Montserrat"/>
              </a:rPr>
              <a:t>introduccion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307754" y="7120799"/>
            <a:ext cx="347266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7ED957"/>
                </a:solidFill>
                <a:latin typeface="Montserrat"/>
                <a:ea typeface="Montserrat"/>
                <a:cs typeface="Montserrat"/>
                <a:sym typeface="Montserrat"/>
              </a:rPr>
              <a:t>Demostración sitio web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09107" y="5076825"/>
            <a:ext cx="347266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7ED957"/>
                </a:solidFill>
                <a:latin typeface="Montserrat"/>
                <a:ea typeface="Montserrat"/>
                <a:cs typeface="Montserrat"/>
                <a:sym typeface="Montserrat"/>
              </a:rPr>
              <a:t>Integracion de APIs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004006" y="563518"/>
            <a:ext cx="11499986" cy="0"/>
          </a:xfrm>
          <a:prstGeom prst="line">
            <a:avLst/>
          </a:prstGeom>
          <a:ln cap="flat" w="38100">
            <a:solidFill>
              <a:srgbClr val="7ED957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3" id="3"/>
          <p:cNvSpPr txBox="true"/>
          <p:nvPr/>
        </p:nvSpPr>
        <p:spPr>
          <a:xfrm rot="0">
            <a:off x="12908737" y="412780"/>
            <a:ext cx="4581607" cy="33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A202F"/>
                </a:solidFill>
                <a:latin typeface="Montserrat"/>
                <a:ea typeface="Montserrat"/>
                <a:cs typeface="Montserrat"/>
                <a:sym typeface="Montserrat"/>
              </a:rPr>
              <a:t>Presentation Page 02</a:t>
            </a:r>
          </a:p>
        </p:txBody>
      </p:sp>
      <p:grpSp>
        <p:nvGrpSpPr>
          <p:cNvPr name="Group 4" id="4"/>
          <p:cNvGrpSpPr/>
          <p:nvPr/>
        </p:nvGrpSpPr>
        <p:grpSpPr>
          <a:xfrm rot="-5475979">
            <a:off x="13140929" y="1960065"/>
            <a:ext cx="8049586" cy="3755385"/>
            <a:chOff x="0" y="0"/>
            <a:chExt cx="3130550" cy="1460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0550" cy="1460500"/>
            </a:xfrm>
            <a:custGeom>
              <a:avLst/>
              <a:gdLst/>
              <a:ahLst/>
              <a:cxnLst/>
              <a:rect r="r" b="b" t="t" l="l"/>
              <a:pathLst>
                <a:path h="1460500" w="3130550">
                  <a:moveTo>
                    <a:pt x="0" y="1123950"/>
                  </a:moveTo>
                  <a:lnTo>
                    <a:pt x="0" y="1460500"/>
                  </a:lnTo>
                  <a:lnTo>
                    <a:pt x="3130550" y="146050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2834804" y="-2600405"/>
            <a:ext cx="904961" cy="8163245"/>
            <a:chOff x="0" y="0"/>
            <a:chExt cx="3130550" cy="282392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30550" cy="28239284"/>
            </a:xfrm>
            <a:custGeom>
              <a:avLst/>
              <a:gdLst/>
              <a:ahLst/>
              <a:cxnLst/>
              <a:rect r="r" b="b" t="t" l="l"/>
              <a:pathLst>
                <a:path h="28239284" w="3130550">
                  <a:moveTo>
                    <a:pt x="0" y="1123950"/>
                  </a:moveTo>
                  <a:lnTo>
                    <a:pt x="0" y="28239284"/>
                  </a:lnTo>
                  <a:lnTo>
                    <a:pt x="3130550" y="28239284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28223" y="348018"/>
            <a:ext cx="1959061" cy="284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4"/>
              </a:lnSpc>
              <a:spcBef>
                <a:spcPct val="0"/>
              </a:spcBef>
            </a:pPr>
            <a:r>
              <a:rPr lang="en-US" b="true" sz="1688">
                <a:solidFill>
                  <a:srgbClr val="0A202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LARANA, INC.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635398" y="923925"/>
            <a:ext cx="8634828" cy="1009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3"/>
              </a:lnSpc>
              <a:spcBef>
                <a:spcPct val="0"/>
              </a:spcBef>
            </a:pPr>
            <a:r>
              <a:rPr lang="en-US" b="true" sz="599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 INTRODUCCION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36416" y="2711897"/>
            <a:ext cx="12891786" cy="7181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6"/>
              </a:lnSpc>
            </a:pPr>
            <a:r>
              <a:rPr lang="en-US" b="true" sz="33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 ESTA PRESENTACIÓN, LES MOSTRAREMOS NUESTRO SITIO WEB "FERREMAS", UNA PLATAFORMA DISEÑADA PARA OFRECER UNA EXPERIENCIA DE COMPRA EFICIENTE Y COMPLETA EN EL RUBRO FERRETERO.</a:t>
            </a:r>
          </a:p>
          <a:p>
            <a:pPr algn="ctr">
              <a:lnSpc>
                <a:spcPts val="4756"/>
              </a:lnSpc>
            </a:pPr>
          </a:p>
          <a:p>
            <a:pPr algn="ctr">
              <a:lnSpc>
                <a:spcPts val="4756"/>
              </a:lnSpc>
            </a:pPr>
            <a:r>
              <a:rPr lang="en-US" b="true" sz="33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 UN ENFOQUE EN LA USABILIDAD, CATÁLOGO AMPLIO Y ATENCIÓN AL CLIENTE, FERREMAS BUSCA CONVERTIRSE EN LA OPCIÓN PREFERIDA DE PROFESIONALES Y HOGARES QUE REQUIEREN HERRAMIENTAS, MATERIALES Y SOLUCIONES DE CALIDAD.</a:t>
            </a:r>
          </a:p>
          <a:p>
            <a:pPr algn="ctr">
              <a:lnSpc>
                <a:spcPts val="4756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004006" y="563518"/>
            <a:ext cx="11499986" cy="0"/>
          </a:xfrm>
          <a:prstGeom prst="line">
            <a:avLst/>
          </a:prstGeom>
          <a:ln cap="flat" w="38100">
            <a:solidFill>
              <a:srgbClr val="7ED957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3" id="3"/>
          <p:cNvSpPr txBox="true"/>
          <p:nvPr/>
        </p:nvSpPr>
        <p:spPr>
          <a:xfrm rot="0">
            <a:off x="12908737" y="412780"/>
            <a:ext cx="4581607" cy="33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A202F"/>
                </a:solidFill>
                <a:latin typeface="Montserrat"/>
                <a:ea typeface="Montserrat"/>
                <a:cs typeface="Montserrat"/>
                <a:sym typeface="Montserrat"/>
              </a:rPr>
              <a:t>Presentation Page 02</a:t>
            </a:r>
          </a:p>
        </p:txBody>
      </p:sp>
      <p:grpSp>
        <p:nvGrpSpPr>
          <p:cNvPr name="Group 4" id="4"/>
          <p:cNvGrpSpPr/>
          <p:nvPr/>
        </p:nvGrpSpPr>
        <p:grpSpPr>
          <a:xfrm rot="-5475979">
            <a:off x="13140929" y="1960065"/>
            <a:ext cx="8049586" cy="3755385"/>
            <a:chOff x="0" y="0"/>
            <a:chExt cx="3130550" cy="1460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0550" cy="1460500"/>
            </a:xfrm>
            <a:custGeom>
              <a:avLst/>
              <a:gdLst/>
              <a:ahLst/>
              <a:cxnLst/>
              <a:rect r="r" b="b" t="t" l="l"/>
              <a:pathLst>
                <a:path h="1460500" w="3130550">
                  <a:moveTo>
                    <a:pt x="0" y="1123950"/>
                  </a:moveTo>
                  <a:lnTo>
                    <a:pt x="0" y="1460500"/>
                  </a:lnTo>
                  <a:lnTo>
                    <a:pt x="3130550" y="146050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4550456" y="-4316057"/>
            <a:ext cx="904961" cy="11594549"/>
            <a:chOff x="0" y="0"/>
            <a:chExt cx="3130550" cy="401092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30550" cy="40109267"/>
            </a:xfrm>
            <a:custGeom>
              <a:avLst/>
              <a:gdLst/>
              <a:ahLst/>
              <a:cxnLst/>
              <a:rect r="r" b="b" t="t" l="l"/>
              <a:pathLst>
                <a:path h="40109267" w="3130550">
                  <a:moveTo>
                    <a:pt x="0" y="1123950"/>
                  </a:moveTo>
                  <a:lnTo>
                    <a:pt x="0" y="40109267"/>
                  </a:lnTo>
                  <a:lnTo>
                    <a:pt x="3130550" y="40109267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28223" y="348018"/>
            <a:ext cx="1959061" cy="284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4"/>
              </a:lnSpc>
              <a:spcBef>
                <a:spcPct val="0"/>
              </a:spcBef>
            </a:pPr>
            <a:r>
              <a:rPr lang="en-US" b="true" sz="1688">
                <a:solidFill>
                  <a:srgbClr val="0A202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LARANA, INC.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851488" y="923925"/>
            <a:ext cx="12447213" cy="1009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3"/>
              </a:lnSpc>
              <a:spcBef>
                <a:spcPct val="0"/>
              </a:spcBef>
            </a:pPr>
            <a:r>
              <a:rPr lang="en-US" b="true" sz="599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 TECNOLOGIAS USADAS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4095" y="2295648"/>
            <a:ext cx="15491036" cy="7181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6"/>
              </a:lnSpc>
            </a:pPr>
            <a:r>
              <a:rPr lang="en-US" b="true" sz="33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PARA EL DESARROLLO DE FERREMAS, IMPLEMENTAMOS LAS SIGUIENTES TECNOLOGÍAS:</a:t>
            </a:r>
          </a:p>
          <a:p>
            <a:pPr algn="ctr">
              <a:lnSpc>
                <a:spcPts val="4756"/>
              </a:lnSpc>
            </a:pPr>
          </a:p>
          <a:p>
            <a:pPr algn="l" marL="733559" indent="-366780" lvl="1">
              <a:lnSpc>
                <a:spcPts val="4756"/>
              </a:lnSpc>
              <a:buFont typeface="Arial"/>
              <a:buChar char="•"/>
            </a:pPr>
            <a:r>
              <a:rPr lang="en-US" b="true" sz="3397">
                <a:solidFill>
                  <a:srgbClr val="7ED9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33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</a:t>
            </a:r>
            <a:r>
              <a:rPr lang="en-US" b="true" sz="33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FRONTEND: </a:t>
            </a:r>
            <a:r>
              <a:rPr lang="en-US" b="true" sz="3397">
                <a:solidFill>
                  <a:srgbClr val="7ED9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HTML5 </a:t>
            </a:r>
            <a:r>
              <a:rPr lang="en-US" b="true" sz="33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(ESTRUCTURA SEMÁNTICA Y ACCESIBLE)</a:t>
            </a:r>
          </a:p>
          <a:p>
            <a:pPr algn="l">
              <a:lnSpc>
                <a:spcPts val="4756"/>
              </a:lnSpc>
            </a:pPr>
            <a:r>
              <a:rPr lang="en-US" sz="3397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</a:t>
            </a:r>
            <a:r>
              <a:rPr lang="en-US" sz="3397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 CSS (DISEÑO Y ESTILIZADO)</a:t>
            </a:r>
          </a:p>
          <a:p>
            <a:pPr algn="l">
              <a:lnSpc>
                <a:spcPts val="4756"/>
              </a:lnSpc>
            </a:pPr>
            <a:r>
              <a:rPr lang="en-US" sz="3397" b="true">
                <a:solidFill>
                  <a:srgbClr val="7ED9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</a:t>
            </a:r>
          </a:p>
          <a:p>
            <a:pPr algn="ctr" marL="733559" indent="-366780" lvl="1">
              <a:lnSpc>
                <a:spcPts val="4756"/>
              </a:lnSpc>
              <a:buFont typeface="Arial"/>
              <a:buChar char="•"/>
            </a:pPr>
            <a:r>
              <a:rPr lang="en-US" b="true" sz="33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BACKEND:</a:t>
            </a:r>
            <a:r>
              <a:rPr lang="en-US" b="true" sz="3397">
                <a:solidFill>
                  <a:srgbClr val="7ED9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DJANGO </a:t>
            </a:r>
            <a:r>
              <a:rPr lang="en-US" b="true" sz="33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(FRAMEWORK DE PYTHON, ROBUSTO Y ESCALABLE).</a:t>
            </a:r>
          </a:p>
          <a:p>
            <a:pPr algn="ctr">
              <a:lnSpc>
                <a:spcPts val="4756"/>
              </a:lnSpc>
            </a:pPr>
          </a:p>
          <a:p>
            <a:pPr algn="ctr" marL="733559" indent="-366780" lvl="1">
              <a:lnSpc>
                <a:spcPts val="4756"/>
              </a:lnSpc>
              <a:buFont typeface="Arial"/>
              <a:buChar char="•"/>
            </a:pPr>
            <a:r>
              <a:rPr lang="en-US" b="true" sz="33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BASE DE DATOS:</a:t>
            </a:r>
            <a:r>
              <a:rPr lang="en-US" b="true" sz="3397">
                <a:solidFill>
                  <a:srgbClr val="7ED9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MYSQL </a:t>
            </a:r>
            <a:r>
              <a:rPr lang="en-US" b="true" sz="33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(SISTEMA DE GESTIÓN DE BASES DE DATOS RELACIONAL CONFIABLE Y DE ALTO RENDIMIENTO)</a:t>
            </a:r>
          </a:p>
          <a:p>
            <a:pPr algn="ctr">
              <a:lnSpc>
                <a:spcPts val="4756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004006" y="563518"/>
            <a:ext cx="11499986" cy="0"/>
          </a:xfrm>
          <a:prstGeom prst="line">
            <a:avLst/>
          </a:prstGeom>
          <a:ln cap="flat" w="38100">
            <a:solidFill>
              <a:srgbClr val="7ED957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3" id="3"/>
          <p:cNvSpPr txBox="true"/>
          <p:nvPr/>
        </p:nvSpPr>
        <p:spPr>
          <a:xfrm rot="0">
            <a:off x="12908737" y="412780"/>
            <a:ext cx="4581607" cy="33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A202F"/>
                </a:solidFill>
                <a:latin typeface="Montserrat"/>
                <a:ea typeface="Montserrat"/>
                <a:cs typeface="Montserrat"/>
                <a:sym typeface="Montserrat"/>
              </a:rPr>
              <a:t>Presentation Page 02</a:t>
            </a:r>
          </a:p>
        </p:txBody>
      </p:sp>
      <p:grpSp>
        <p:nvGrpSpPr>
          <p:cNvPr name="Group 4" id="4"/>
          <p:cNvGrpSpPr/>
          <p:nvPr/>
        </p:nvGrpSpPr>
        <p:grpSpPr>
          <a:xfrm rot="-5475979">
            <a:off x="13140929" y="1960065"/>
            <a:ext cx="8049586" cy="3755385"/>
            <a:chOff x="0" y="0"/>
            <a:chExt cx="3130550" cy="1460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0550" cy="1460500"/>
            </a:xfrm>
            <a:custGeom>
              <a:avLst/>
              <a:gdLst/>
              <a:ahLst/>
              <a:cxnLst/>
              <a:rect r="r" b="b" t="t" l="l"/>
              <a:pathLst>
                <a:path h="1460500" w="3130550">
                  <a:moveTo>
                    <a:pt x="0" y="1123950"/>
                  </a:moveTo>
                  <a:lnTo>
                    <a:pt x="0" y="1460500"/>
                  </a:lnTo>
                  <a:lnTo>
                    <a:pt x="3130550" y="146050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4268896" y="-4034497"/>
            <a:ext cx="904961" cy="11031429"/>
            <a:chOff x="0" y="0"/>
            <a:chExt cx="3130550" cy="381612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30550" cy="38161252"/>
            </a:xfrm>
            <a:custGeom>
              <a:avLst/>
              <a:gdLst/>
              <a:ahLst/>
              <a:cxnLst/>
              <a:rect r="r" b="b" t="t" l="l"/>
              <a:pathLst>
                <a:path h="38161252" w="3130550">
                  <a:moveTo>
                    <a:pt x="0" y="1123950"/>
                  </a:moveTo>
                  <a:lnTo>
                    <a:pt x="0" y="38161252"/>
                  </a:lnTo>
                  <a:lnTo>
                    <a:pt x="3130550" y="38161252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28223" y="348018"/>
            <a:ext cx="1959061" cy="284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4"/>
              </a:lnSpc>
              <a:spcBef>
                <a:spcPct val="0"/>
              </a:spcBef>
            </a:pPr>
            <a:r>
              <a:rPr lang="en-US" b="true" sz="1688">
                <a:solidFill>
                  <a:srgbClr val="0A202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LARANA, INC.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070563" y="923925"/>
            <a:ext cx="12366767" cy="1009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3"/>
              </a:lnSpc>
              <a:spcBef>
                <a:spcPct val="0"/>
              </a:spcBef>
            </a:pPr>
            <a:r>
              <a:rPr lang="en-US" b="true" sz="599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 INTEGRACION DE APIS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677101"/>
            <a:ext cx="16371615" cy="6581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559" indent="-366780" lvl="1">
              <a:lnSpc>
                <a:spcPts val="4756"/>
              </a:lnSpc>
              <a:buFont typeface="Arial"/>
              <a:buChar char="•"/>
            </a:pPr>
            <a:r>
              <a:rPr lang="en-US" b="true" sz="33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APIS PROPIAS: </a:t>
            </a:r>
          </a:p>
          <a:p>
            <a:pPr algn="l" marL="733559" indent="-366780" lvl="1">
              <a:lnSpc>
                <a:spcPts val="4756"/>
              </a:lnSpc>
              <a:buAutoNum type="arabicPeriod" startAt="1"/>
            </a:pPr>
            <a:r>
              <a:rPr lang="en-US" b="true" sz="3397">
                <a:solidFill>
                  <a:srgbClr val="7ED9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USUARIOS</a:t>
            </a:r>
            <a:r>
              <a:rPr lang="en-US" b="true" sz="33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(REGISTRO, LOGIN, GESTIÓN),</a:t>
            </a:r>
          </a:p>
          <a:p>
            <a:pPr algn="l" marL="733559" indent="-366780" lvl="1">
              <a:lnSpc>
                <a:spcPts val="4756"/>
              </a:lnSpc>
              <a:buAutoNum type="arabicPeriod" startAt="1"/>
            </a:pPr>
            <a:r>
              <a:rPr lang="en-US" b="true" sz="3397">
                <a:solidFill>
                  <a:srgbClr val="7ED9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PRODUCTOS</a:t>
            </a:r>
            <a:r>
              <a:rPr lang="en-US" b="true" sz="33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(AGREGAR ,EDITAR,BORRAR)</a:t>
            </a:r>
          </a:p>
          <a:p>
            <a:pPr algn="l" marL="733559" indent="-366780" lvl="1">
              <a:lnSpc>
                <a:spcPts val="4756"/>
              </a:lnSpc>
              <a:buAutoNum type="arabicPeriod" startAt="1"/>
            </a:pPr>
            <a:r>
              <a:rPr lang="en-US" b="true" sz="33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</a:t>
            </a:r>
            <a:r>
              <a:rPr lang="en-US" b="true" sz="3397">
                <a:solidFill>
                  <a:srgbClr val="7ED9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BOLETAS</a:t>
            </a:r>
            <a:r>
              <a:rPr lang="en-US" b="true" sz="33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(</a:t>
            </a:r>
            <a:r>
              <a:rPr lang="en-US" b="true" sz="3397">
                <a:solidFill>
                  <a:srgbClr val="7ED9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33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HISTORIAL DE COMPRAS)</a:t>
            </a:r>
          </a:p>
          <a:p>
            <a:pPr algn="l" marL="733559" indent="-366780" lvl="1">
              <a:lnSpc>
                <a:spcPts val="4756"/>
              </a:lnSpc>
              <a:buAutoNum type="arabicPeriod" startAt="1"/>
            </a:pPr>
            <a:r>
              <a:rPr lang="en-US" b="true" sz="3397">
                <a:solidFill>
                  <a:srgbClr val="7ED9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CARRITO </a:t>
            </a:r>
          </a:p>
          <a:p>
            <a:pPr algn="just">
              <a:lnSpc>
                <a:spcPts val="4756"/>
              </a:lnSpc>
            </a:pPr>
          </a:p>
          <a:p>
            <a:pPr algn="just" marL="733559" indent="-366780" lvl="1">
              <a:lnSpc>
                <a:spcPts val="4756"/>
              </a:lnSpc>
              <a:buFont typeface="Arial"/>
              <a:buChar char="•"/>
            </a:pPr>
            <a:r>
              <a:rPr lang="en-US" b="true" sz="33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APIS EXTERNAS:</a:t>
            </a:r>
          </a:p>
          <a:p>
            <a:pPr algn="l" marL="733559" indent="-366780" lvl="1">
              <a:lnSpc>
                <a:spcPts val="4756"/>
              </a:lnSpc>
              <a:buAutoNum type="arabicPeriod" startAt="1"/>
            </a:pPr>
            <a:r>
              <a:rPr lang="en-US" b="true" sz="3397">
                <a:solidFill>
                  <a:srgbClr val="7ED9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</a:t>
            </a:r>
            <a:r>
              <a:rPr lang="en-US" b="true" sz="3397">
                <a:solidFill>
                  <a:srgbClr val="7ED9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WEBPAY </a:t>
            </a:r>
            <a:r>
              <a:rPr lang="en-US" b="true" sz="33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(TRANSBANK, PAGOS)</a:t>
            </a:r>
          </a:p>
          <a:p>
            <a:pPr algn="l" marL="733559" indent="-366780" lvl="1">
              <a:lnSpc>
                <a:spcPts val="4756"/>
              </a:lnSpc>
              <a:buAutoNum type="arabicPeriod" startAt="1"/>
            </a:pPr>
            <a:r>
              <a:rPr lang="en-US" b="true" sz="3397">
                <a:solidFill>
                  <a:srgbClr val="7ED9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EXCHA</a:t>
            </a:r>
            <a:r>
              <a:rPr lang="en-US" b="true" sz="3397">
                <a:solidFill>
                  <a:srgbClr val="7ED9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NGERATE </a:t>
            </a:r>
            <a:r>
              <a:rPr lang="en-US" b="true" sz="33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(CONVERSION DE MONEDAS)</a:t>
            </a:r>
          </a:p>
          <a:p>
            <a:pPr algn="ctr">
              <a:lnSpc>
                <a:spcPts val="4756"/>
              </a:lnSpc>
              <a:spcBef>
                <a:spcPct val="0"/>
              </a:spcBef>
            </a:pPr>
          </a:p>
          <a:p>
            <a:pPr algn="ctr">
              <a:lnSpc>
                <a:spcPts val="4756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004006" y="563518"/>
            <a:ext cx="11499986" cy="0"/>
          </a:xfrm>
          <a:prstGeom prst="line">
            <a:avLst/>
          </a:prstGeom>
          <a:ln cap="flat" w="38100">
            <a:solidFill>
              <a:srgbClr val="7ED957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3" id="3"/>
          <p:cNvSpPr txBox="true"/>
          <p:nvPr/>
        </p:nvSpPr>
        <p:spPr>
          <a:xfrm rot="0">
            <a:off x="12908737" y="412780"/>
            <a:ext cx="4581607" cy="33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A202F"/>
                </a:solidFill>
                <a:latin typeface="Montserrat"/>
                <a:ea typeface="Montserrat"/>
                <a:cs typeface="Montserrat"/>
                <a:sym typeface="Montserrat"/>
              </a:rPr>
              <a:t>Presentation Page 02</a:t>
            </a:r>
          </a:p>
        </p:txBody>
      </p:sp>
      <p:grpSp>
        <p:nvGrpSpPr>
          <p:cNvPr name="Group 4" id="4"/>
          <p:cNvGrpSpPr/>
          <p:nvPr/>
        </p:nvGrpSpPr>
        <p:grpSpPr>
          <a:xfrm rot="-5475979">
            <a:off x="13140929" y="1960065"/>
            <a:ext cx="8049586" cy="3755385"/>
            <a:chOff x="0" y="0"/>
            <a:chExt cx="3130550" cy="1460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0550" cy="1460500"/>
            </a:xfrm>
            <a:custGeom>
              <a:avLst/>
              <a:gdLst/>
              <a:ahLst/>
              <a:cxnLst/>
              <a:rect r="r" b="b" t="t" l="l"/>
              <a:pathLst>
                <a:path h="1460500" w="3130550">
                  <a:moveTo>
                    <a:pt x="0" y="1123950"/>
                  </a:moveTo>
                  <a:lnTo>
                    <a:pt x="0" y="1460500"/>
                  </a:lnTo>
                  <a:lnTo>
                    <a:pt x="3130550" y="146050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4268896" y="-4034497"/>
            <a:ext cx="904961" cy="11031429"/>
            <a:chOff x="0" y="0"/>
            <a:chExt cx="3130550" cy="381612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30550" cy="38161252"/>
            </a:xfrm>
            <a:custGeom>
              <a:avLst/>
              <a:gdLst/>
              <a:ahLst/>
              <a:cxnLst/>
              <a:rect r="r" b="b" t="t" l="l"/>
              <a:pathLst>
                <a:path h="38161252" w="3130550">
                  <a:moveTo>
                    <a:pt x="0" y="1123950"/>
                  </a:moveTo>
                  <a:lnTo>
                    <a:pt x="0" y="38161252"/>
                  </a:lnTo>
                  <a:lnTo>
                    <a:pt x="3130550" y="38161252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343972" y="2362323"/>
            <a:ext cx="11600057" cy="7134035"/>
          </a:xfrm>
          <a:custGeom>
            <a:avLst/>
            <a:gdLst/>
            <a:ahLst/>
            <a:cxnLst/>
            <a:rect r="r" b="b" t="t" l="l"/>
            <a:pathLst>
              <a:path h="7134035" w="11600057">
                <a:moveTo>
                  <a:pt x="0" y="0"/>
                </a:moveTo>
                <a:lnTo>
                  <a:pt x="11600056" y="0"/>
                </a:lnTo>
                <a:lnTo>
                  <a:pt x="11600056" y="7134035"/>
                </a:lnTo>
                <a:lnTo>
                  <a:pt x="0" y="7134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28223" y="348018"/>
            <a:ext cx="1959061" cy="284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4"/>
              </a:lnSpc>
              <a:spcBef>
                <a:spcPct val="0"/>
              </a:spcBef>
            </a:pPr>
            <a:r>
              <a:rPr lang="en-US" b="true" sz="1688">
                <a:solidFill>
                  <a:srgbClr val="0A202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LARANA, INC.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1070563" y="923925"/>
            <a:ext cx="12366767" cy="1009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3"/>
              </a:lnSpc>
              <a:spcBef>
                <a:spcPct val="0"/>
              </a:spcBef>
            </a:pPr>
            <a:r>
              <a:rPr lang="en-US" b="true" sz="599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 MODELO DE DATOS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004006" y="563518"/>
            <a:ext cx="11499986" cy="0"/>
          </a:xfrm>
          <a:prstGeom prst="line">
            <a:avLst/>
          </a:prstGeom>
          <a:ln cap="flat" w="38100">
            <a:solidFill>
              <a:srgbClr val="7ED957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3" id="3"/>
          <p:cNvSpPr txBox="true"/>
          <p:nvPr/>
        </p:nvSpPr>
        <p:spPr>
          <a:xfrm rot="0">
            <a:off x="12908737" y="412780"/>
            <a:ext cx="4581607" cy="33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A202F"/>
                </a:solidFill>
                <a:latin typeface="Montserrat"/>
                <a:ea typeface="Montserrat"/>
                <a:cs typeface="Montserrat"/>
                <a:sym typeface="Montserrat"/>
              </a:rPr>
              <a:t>Presentation Page 02</a:t>
            </a:r>
          </a:p>
        </p:txBody>
      </p:sp>
      <p:grpSp>
        <p:nvGrpSpPr>
          <p:cNvPr name="Group 4" id="4"/>
          <p:cNvGrpSpPr/>
          <p:nvPr/>
        </p:nvGrpSpPr>
        <p:grpSpPr>
          <a:xfrm rot="-5475979">
            <a:off x="13140929" y="1960065"/>
            <a:ext cx="8049586" cy="3755385"/>
            <a:chOff x="0" y="0"/>
            <a:chExt cx="3130550" cy="1460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0550" cy="1460500"/>
            </a:xfrm>
            <a:custGeom>
              <a:avLst/>
              <a:gdLst/>
              <a:ahLst/>
              <a:cxnLst/>
              <a:rect r="r" b="b" t="t" l="l"/>
              <a:pathLst>
                <a:path h="1460500" w="3130550">
                  <a:moveTo>
                    <a:pt x="0" y="1123950"/>
                  </a:moveTo>
                  <a:lnTo>
                    <a:pt x="0" y="1460500"/>
                  </a:lnTo>
                  <a:lnTo>
                    <a:pt x="3130550" y="146050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25578" y="6966077"/>
            <a:ext cx="3229255" cy="2689089"/>
          </a:xfrm>
          <a:custGeom>
            <a:avLst/>
            <a:gdLst/>
            <a:ahLst/>
            <a:cxnLst/>
            <a:rect r="r" b="b" t="t" l="l"/>
            <a:pathLst>
              <a:path h="2689089" w="3229255">
                <a:moveTo>
                  <a:pt x="0" y="0"/>
                </a:moveTo>
                <a:lnTo>
                  <a:pt x="3229255" y="0"/>
                </a:lnTo>
                <a:lnTo>
                  <a:pt x="3229255" y="2689088"/>
                </a:lnTo>
                <a:lnTo>
                  <a:pt x="0" y="268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28223" y="348018"/>
            <a:ext cx="1959061" cy="284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4"/>
              </a:lnSpc>
              <a:spcBef>
                <a:spcPct val="0"/>
              </a:spcBef>
            </a:pPr>
            <a:r>
              <a:rPr lang="en-US" b="true" sz="1688">
                <a:solidFill>
                  <a:srgbClr val="0A202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LARANA, INC.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04006" y="3442190"/>
            <a:ext cx="11914642" cy="1703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88"/>
              </a:lnSpc>
              <a:spcBef>
                <a:spcPct val="0"/>
              </a:spcBef>
            </a:pPr>
            <a:r>
              <a:rPr lang="en-US" b="true" sz="999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DEMOSTRACION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45814" y="4964956"/>
            <a:ext cx="10990031" cy="169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85"/>
              </a:lnSpc>
              <a:spcBef>
                <a:spcPct val="0"/>
              </a:spcBef>
            </a:pPr>
            <a:r>
              <a:rPr lang="en-US" b="true" sz="9990">
                <a:solidFill>
                  <a:srgbClr val="7ED95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SITIO WEB</a:t>
            </a:r>
          </a:p>
        </p:txBody>
      </p:sp>
      <p:grpSp>
        <p:nvGrpSpPr>
          <p:cNvPr name="Group 10" id="10"/>
          <p:cNvGrpSpPr/>
          <p:nvPr/>
        </p:nvGrpSpPr>
        <p:grpSpPr>
          <a:xfrm rot="-5400000">
            <a:off x="-185538" y="419937"/>
            <a:ext cx="904961" cy="2122561"/>
            <a:chOff x="0" y="0"/>
            <a:chExt cx="3130550" cy="734262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30550" cy="7342621"/>
            </a:xfrm>
            <a:custGeom>
              <a:avLst/>
              <a:gdLst/>
              <a:ahLst/>
              <a:cxnLst/>
              <a:rect r="r" b="b" t="t" l="l"/>
              <a:pathLst>
                <a:path h="7342621" w="3130550">
                  <a:moveTo>
                    <a:pt x="0" y="1123950"/>
                  </a:moveTo>
                  <a:lnTo>
                    <a:pt x="0" y="7342621"/>
                  </a:lnTo>
                  <a:lnTo>
                    <a:pt x="3130550" y="7342621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-2915149" y="923925"/>
            <a:ext cx="7292018" cy="1009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3"/>
              </a:lnSpc>
              <a:spcBef>
                <a:spcPct val="0"/>
              </a:spcBef>
            </a:pPr>
            <a:r>
              <a:rPr lang="en-US" b="true" sz="599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 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004006" y="563518"/>
            <a:ext cx="11499986" cy="0"/>
          </a:xfrm>
          <a:prstGeom prst="line">
            <a:avLst/>
          </a:prstGeom>
          <a:ln cap="flat" w="38100">
            <a:solidFill>
              <a:srgbClr val="7ED957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3" id="3"/>
          <p:cNvSpPr txBox="true"/>
          <p:nvPr/>
        </p:nvSpPr>
        <p:spPr>
          <a:xfrm rot="0">
            <a:off x="12908737" y="412780"/>
            <a:ext cx="4581607" cy="33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A202F"/>
                </a:solidFill>
                <a:latin typeface="Montserrat"/>
                <a:ea typeface="Montserrat"/>
                <a:cs typeface="Montserrat"/>
                <a:sym typeface="Montserrat"/>
              </a:rPr>
              <a:t>Presentation Page 02</a:t>
            </a:r>
          </a:p>
        </p:txBody>
      </p:sp>
      <p:grpSp>
        <p:nvGrpSpPr>
          <p:cNvPr name="Group 4" id="4"/>
          <p:cNvGrpSpPr/>
          <p:nvPr/>
        </p:nvGrpSpPr>
        <p:grpSpPr>
          <a:xfrm rot="-5475979">
            <a:off x="13140929" y="1960065"/>
            <a:ext cx="8049586" cy="3755385"/>
            <a:chOff x="0" y="0"/>
            <a:chExt cx="3130550" cy="1460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0550" cy="1460500"/>
            </a:xfrm>
            <a:custGeom>
              <a:avLst/>
              <a:gdLst/>
              <a:ahLst/>
              <a:cxnLst/>
              <a:rect r="r" b="b" t="t" l="l"/>
              <a:pathLst>
                <a:path h="1460500" w="3130550">
                  <a:moveTo>
                    <a:pt x="0" y="1123950"/>
                  </a:moveTo>
                  <a:lnTo>
                    <a:pt x="0" y="1460500"/>
                  </a:lnTo>
                  <a:lnTo>
                    <a:pt x="3130550" y="1460500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2539339" y="-2304939"/>
            <a:ext cx="904961" cy="7572314"/>
            <a:chOff x="0" y="0"/>
            <a:chExt cx="3130550" cy="261950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30550" cy="26195065"/>
            </a:xfrm>
            <a:custGeom>
              <a:avLst/>
              <a:gdLst/>
              <a:ahLst/>
              <a:cxnLst/>
              <a:rect r="r" b="b" t="t" l="l"/>
              <a:pathLst>
                <a:path h="26195065" w="3130550">
                  <a:moveTo>
                    <a:pt x="0" y="1123950"/>
                  </a:moveTo>
                  <a:lnTo>
                    <a:pt x="0" y="26195065"/>
                  </a:lnTo>
                  <a:lnTo>
                    <a:pt x="3130550" y="26195065"/>
                  </a:lnTo>
                  <a:lnTo>
                    <a:pt x="3130550" y="0"/>
                  </a:lnTo>
                  <a:close/>
                </a:path>
              </a:pathLst>
            </a:custGeom>
            <a:solidFill>
              <a:srgbClr val="7ED957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28223" y="348018"/>
            <a:ext cx="1959061" cy="284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4"/>
              </a:lnSpc>
              <a:spcBef>
                <a:spcPct val="0"/>
              </a:spcBef>
            </a:pPr>
            <a:r>
              <a:rPr lang="en-US" b="true" sz="1688">
                <a:solidFill>
                  <a:srgbClr val="0A202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LARANA, INC.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2896099" y="923925"/>
            <a:ext cx="12366767" cy="1009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3"/>
              </a:lnSpc>
              <a:spcBef>
                <a:spcPct val="0"/>
              </a:spcBef>
            </a:pPr>
            <a:r>
              <a:rPr lang="en-US" b="true" sz="599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5. 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77843" y="3122090"/>
            <a:ext cx="12891786" cy="478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6"/>
              </a:lnSpc>
            </a:pPr>
            <a:r>
              <a:rPr lang="en-US" b="true" sz="33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FERREMAS OFRECE UNA COMPLETA SOLUCIÓN WEB PARA EL SECTOR FERRETERO, POTENCIADA POR TECNOLOGÍAS ACTUALES Y FUNCIONALIDADES CLAVE. SU COMBINACIÓN DE UN SISTEMA PROPIO EFICAZ Y SERVICIOS EXTERNOS DE CONFIANZA RESULTA EN UNA PLATAFORMA SEGURA Y PRÁCTICA, DISEÑADA PARA FACILITAR LAS COMPRAS TANTO DE CLIENTES INDIVIDUALES COMO DE NEGOCIOS.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DAGoyT8hxZQ</dc:identifier>
  <dcterms:modified xsi:type="dcterms:W3CDTF">2011-08-01T06:04:30Z</dcterms:modified>
  <cp:revision>1</cp:revision>
  <dc:title>Ferremas</dc:title>
</cp:coreProperties>
</file>