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6"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125" d="100"/>
          <a:sy n="125" d="100"/>
        </p:scale>
        <p:origin x="72" y="-17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7/21/2025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7/21/2025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7/21/2025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7/21/2025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7/21/2025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98DC2-ADF3-3049-705C-9B196F6FA100}"/>
              </a:ext>
            </a:extLst>
          </p:cNvPr>
          <p:cNvSpPr>
            <a:spLocks noGrp="1"/>
          </p:cNvSpPr>
          <p:nvPr>
            <p:ph type="ctrTitle"/>
          </p:nvPr>
        </p:nvSpPr>
        <p:spPr/>
        <p:txBody>
          <a:bodyPr/>
          <a:lstStyle/>
          <a:p>
            <a:r>
              <a:rPr lang="en-US" b="1" dirty="0"/>
              <a:t>JavaScript : Expressions &amp; Conditionals</a:t>
            </a:r>
          </a:p>
        </p:txBody>
      </p:sp>
      <p:sp>
        <p:nvSpPr>
          <p:cNvPr id="3" name="Subtitle 2">
            <a:extLst>
              <a:ext uri="{FF2B5EF4-FFF2-40B4-BE49-F238E27FC236}">
                <a16:creationId xmlns:a16="http://schemas.microsoft.com/office/drawing/2014/main" id="{8C28FF9D-B130-E26D-ABF9-411E12CBFF7C}"/>
              </a:ext>
            </a:extLst>
          </p:cNvPr>
          <p:cNvSpPr>
            <a:spLocks noGrp="1"/>
          </p:cNvSpPr>
          <p:nvPr>
            <p:ph type="subTitle" idx="1"/>
          </p:nvPr>
        </p:nvSpPr>
        <p:spPr/>
        <p:txBody>
          <a:bodyPr/>
          <a:lstStyle/>
          <a:p>
            <a:r>
              <a:rPr lang="en-US" dirty="0"/>
              <a:t>Chapter 02</a:t>
            </a:r>
          </a:p>
        </p:txBody>
      </p:sp>
    </p:spTree>
    <p:extLst>
      <p:ext uri="{BB962C8B-B14F-4D97-AF65-F5344CB8AC3E}">
        <p14:creationId xmlns:p14="http://schemas.microsoft.com/office/powerpoint/2010/main" val="3563853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45B58-CA1B-5BAE-478F-E5DA21A3E423}"/>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Conditional Statements</a:t>
            </a:r>
          </a:p>
        </p:txBody>
      </p:sp>
      <p:sp>
        <p:nvSpPr>
          <p:cNvPr id="3" name="Content Placeholder 2">
            <a:extLst>
              <a:ext uri="{FF2B5EF4-FFF2-40B4-BE49-F238E27FC236}">
                <a16:creationId xmlns:a16="http://schemas.microsoft.com/office/drawing/2014/main" id="{B4AB0133-1631-A4F9-EAE7-6A8947356D09}"/>
              </a:ext>
            </a:extLst>
          </p:cNvPr>
          <p:cNvSpPr>
            <a:spLocks noGrp="1"/>
          </p:cNvSpPr>
          <p:nvPr>
            <p:ph idx="1"/>
          </p:nvPr>
        </p:nvSpPr>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JavaScript conditional statements allow you to execute specific blocks of code based on conditions. If the condition is met, a particular block of code will run; otherwise, another block of code will execute based on the condition.</a:t>
            </a:r>
          </a:p>
        </p:txBody>
      </p:sp>
    </p:spTree>
    <p:extLst>
      <p:ext uri="{BB962C8B-B14F-4D97-AF65-F5344CB8AC3E}">
        <p14:creationId xmlns:p14="http://schemas.microsoft.com/office/powerpoint/2010/main" val="400616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E8908-0081-9AF9-2CD2-5A120607DC9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Types of Conditional Statements</a:t>
            </a:r>
          </a:p>
        </p:txBody>
      </p:sp>
      <p:sp>
        <p:nvSpPr>
          <p:cNvPr id="3" name="Content Placeholder 2">
            <a:extLst>
              <a:ext uri="{FF2B5EF4-FFF2-40B4-BE49-F238E27FC236}">
                <a16:creationId xmlns:a16="http://schemas.microsoft.com/office/drawing/2014/main" id="{3870C708-2D35-A28A-17B4-0F04EA9AE3B4}"/>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types of Conditional Operators are:</a:t>
            </a:r>
          </a:p>
          <a:p>
            <a:pPr marL="0" indent="0">
              <a:buNone/>
            </a:pPr>
            <a:endParaRPr lang="en-US"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if statement</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if...else statement</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if...else if...else statement</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switch statement</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ternary (conditional) operator</a:t>
            </a:r>
          </a:p>
        </p:txBody>
      </p:sp>
    </p:spTree>
    <p:extLst>
      <p:ext uri="{BB962C8B-B14F-4D97-AF65-F5344CB8AC3E}">
        <p14:creationId xmlns:p14="http://schemas.microsoft.com/office/powerpoint/2010/main" val="2682972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BFCCE-B7FB-C6CF-5F47-F145B17B092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if Statement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9BEB8A-4F17-5E48-87F9-627C0827A851}"/>
              </a:ext>
            </a:extLst>
          </p:cNvPr>
          <p:cNvSpPr>
            <a:spLocks noGrp="1"/>
          </p:cNvSpPr>
          <p:nvPr>
            <p:ph idx="1"/>
          </p:nvPr>
        </p:nvSpPr>
        <p:spPr>
          <a:xfrm>
            <a:off x="581192" y="2180496"/>
            <a:ext cx="11029615" cy="417114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if statement evaluates a condition inside parentheses. If the condition is true, the block of code inside the curly braces {} runs. If it’s false, it skips that block.</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Syntax:</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i="1" dirty="0">
                <a:latin typeface="Times New Roman" panose="02020603050405020304" pitchFamily="18" charset="0"/>
                <a:cs typeface="Times New Roman" panose="02020603050405020304" pitchFamily="18" charset="0"/>
              </a:rPr>
              <a:t>if (condition) {</a:t>
            </a:r>
          </a:p>
          <a:p>
            <a:pPr marL="0" indent="0">
              <a:buNone/>
            </a:pPr>
            <a:r>
              <a:rPr lang="en-US" sz="2400" i="1" dirty="0">
                <a:latin typeface="Times New Roman" panose="02020603050405020304" pitchFamily="18" charset="0"/>
                <a:cs typeface="Times New Roman" panose="02020603050405020304" pitchFamily="18" charset="0"/>
              </a:rPr>
              <a:t>  // code runs if condition is true</a:t>
            </a:r>
          </a:p>
          <a:p>
            <a:pPr marL="0" indent="0">
              <a:buNone/>
            </a:pPr>
            <a:r>
              <a:rPr lang="en-US" sz="2400" i="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68499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8E7F4-B6A6-F708-7F99-2F30040B7C29}"/>
              </a:ext>
            </a:extLst>
          </p:cNvPr>
          <p:cNvSpPr>
            <a:spLocks noGrp="1"/>
          </p:cNvSpPr>
          <p:nvPr>
            <p:ph type="title"/>
          </p:nvPr>
        </p:nvSpPr>
        <p:spPr/>
        <p:txBody>
          <a:bodyPr>
            <a:normAutofit/>
          </a:bodyPr>
          <a:lstStyle/>
          <a:p>
            <a:pPr fontAlgn="base"/>
            <a:r>
              <a:rPr lang="en-US" b="1" dirty="0">
                <a:latin typeface="Times New Roman" panose="02020603050405020304" pitchFamily="18" charset="0"/>
                <a:cs typeface="Times New Roman" panose="02020603050405020304" pitchFamily="18" charset="0"/>
              </a:rPr>
              <a:t>if-else Statement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83199C-949E-26BB-4880-DC7CF3C37DAE}"/>
              </a:ext>
            </a:extLst>
          </p:cNvPr>
          <p:cNvSpPr>
            <a:spLocks noGrp="1"/>
          </p:cNvSpPr>
          <p:nvPr>
            <p:ph idx="1"/>
          </p:nvPr>
        </p:nvSpPr>
        <p:spPr>
          <a:xfrm>
            <a:off x="581192" y="2074606"/>
            <a:ext cx="11029615" cy="4159046"/>
          </a:xfrm>
        </p:spPr>
        <p:txBody>
          <a:bodyPr>
            <a:normAutofit fontScale="62500" lnSpcReduction="20000"/>
          </a:bodyPr>
          <a:lstStyle/>
          <a:p>
            <a:pPr marL="0" indent="0">
              <a:buNone/>
            </a:pPr>
            <a:r>
              <a:rPr lang="en-US" sz="3000" dirty="0">
                <a:latin typeface="Times New Roman" panose="02020603050405020304" pitchFamily="18" charset="0"/>
                <a:cs typeface="Times New Roman" panose="02020603050405020304" pitchFamily="18" charset="0"/>
              </a:rPr>
              <a:t>The if-else statement will perform some action for a specific condition. Here we are using the else statement in which the else statement is written after the if statement and it has no condition in their code block.</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Syntax:</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i="1" dirty="0">
                <a:latin typeface="Times New Roman" panose="02020603050405020304" pitchFamily="18" charset="0"/>
                <a:cs typeface="Times New Roman" panose="02020603050405020304" pitchFamily="18" charset="0"/>
              </a:rPr>
              <a:t>if (condition) {</a:t>
            </a:r>
          </a:p>
          <a:p>
            <a:pPr marL="0" indent="0">
              <a:buNone/>
            </a:pPr>
            <a:r>
              <a:rPr lang="en-US" sz="2800" i="1" dirty="0">
                <a:latin typeface="Times New Roman" panose="02020603050405020304" pitchFamily="18" charset="0"/>
                <a:cs typeface="Times New Roman" panose="02020603050405020304" pitchFamily="18" charset="0"/>
              </a:rPr>
              <a:t>  // code runs the if the condition in if is true</a:t>
            </a:r>
          </a:p>
          <a:p>
            <a:pPr marL="0" indent="0">
              <a:buNone/>
            </a:pPr>
            <a:r>
              <a:rPr lang="en-US" sz="2800" i="1" dirty="0">
                <a:latin typeface="Times New Roman" panose="02020603050405020304" pitchFamily="18" charset="0"/>
                <a:cs typeface="Times New Roman" panose="02020603050405020304" pitchFamily="18" charset="0"/>
              </a:rPr>
              <a:t>}</a:t>
            </a:r>
          </a:p>
          <a:p>
            <a:pPr marL="0" indent="0">
              <a:buNone/>
            </a:pPr>
            <a:r>
              <a:rPr lang="en-US" sz="2800" i="1" dirty="0">
                <a:latin typeface="Times New Roman" panose="02020603050405020304" pitchFamily="18" charset="0"/>
                <a:cs typeface="Times New Roman" panose="02020603050405020304" pitchFamily="18" charset="0"/>
              </a:rPr>
              <a:t>else {</a:t>
            </a:r>
          </a:p>
          <a:p>
            <a:pPr marL="0" indent="0">
              <a:buNone/>
            </a:pPr>
            <a:r>
              <a:rPr lang="en-US" sz="2800" i="1" dirty="0">
                <a:latin typeface="Times New Roman" panose="02020603050405020304" pitchFamily="18" charset="0"/>
                <a:cs typeface="Times New Roman" panose="02020603050405020304" pitchFamily="18" charset="0"/>
              </a:rPr>
              <a:t>// code runs if the condition in the if is false</a:t>
            </a:r>
          </a:p>
          <a:p>
            <a:pPr marL="0" indent="0">
              <a:buNone/>
            </a:pPr>
            <a:r>
              <a:rPr lang="en-US" sz="2800" i="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75497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51E84-8DAC-46D5-D59E-F6B9DA4DE5E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else if Statement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170C14-6262-F017-1CF7-5D2195111836}"/>
              </a:ext>
            </a:extLst>
          </p:cNvPr>
          <p:cNvSpPr>
            <a:spLocks noGrp="1"/>
          </p:cNvSpPr>
          <p:nvPr>
            <p:ph idx="1"/>
          </p:nvPr>
        </p:nvSpPr>
        <p:spPr>
          <a:xfrm>
            <a:off x="581192" y="2180496"/>
            <a:ext cx="11029615" cy="4298962"/>
          </a:xfrm>
        </p:spPr>
        <p:txBody>
          <a:bodyPr>
            <a:normAutofit fontScale="92500" lnSpcReduction="10000"/>
          </a:bodyPr>
          <a:lstStyle/>
          <a:p>
            <a:pPr marL="0" indent="0">
              <a:buNone/>
            </a:pPr>
            <a:r>
              <a:rPr lang="en-US" sz="2000" dirty="0">
                <a:latin typeface="Times New Roman" panose="02020603050405020304" pitchFamily="18" charset="0"/>
                <a:cs typeface="Times New Roman" panose="02020603050405020304" pitchFamily="18" charset="0"/>
              </a:rPr>
              <a:t>The else if statement in JavaScript allows handling multiple possible conditions and outputs, evaluating more than two options based on whether the conditions are true or false.</a:t>
            </a:r>
          </a:p>
          <a:p>
            <a:pPr marL="0" indent="0">
              <a:buNone/>
            </a:pPr>
            <a:r>
              <a:rPr lang="en-US" sz="2000" dirty="0">
                <a:latin typeface="Times New Roman" panose="02020603050405020304" pitchFamily="18" charset="0"/>
                <a:cs typeface="Times New Roman" panose="02020603050405020304" pitchFamily="18" charset="0"/>
              </a:rPr>
              <a:t>Syntax:</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i="1" dirty="0">
                <a:latin typeface="Times New Roman" panose="02020603050405020304" pitchFamily="18" charset="0"/>
                <a:cs typeface="Times New Roman" panose="02020603050405020304" pitchFamily="18" charset="0"/>
              </a:rPr>
              <a:t>if (condition1) {</a:t>
            </a:r>
          </a:p>
          <a:p>
            <a:pPr marL="0" indent="0">
              <a:buNone/>
            </a:pPr>
            <a:r>
              <a:rPr lang="en-US" sz="2000" i="1" dirty="0">
                <a:latin typeface="Times New Roman" panose="02020603050405020304" pitchFamily="18" charset="0"/>
                <a:cs typeface="Times New Roman" panose="02020603050405020304" pitchFamily="18" charset="0"/>
              </a:rPr>
              <a:t>  // code to execute if condition1 is true</a:t>
            </a:r>
          </a:p>
          <a:p>
            <a:pPr marL="0" indent="0">
              <a:buNone/>
            </a:pPr>
            <a:r>
              <a:rPr lang="en-US" sz="2000" i="1" dirty="0">
                <a:latin typeface="Times New Roman" panose="02020603050405020304" pitchFamily="18" charset="0"/>
                <a:cs typeface="Times New Roman" panose="02020603050405020304" pitchFamily="18" charset="0"/>
              </a:rPr>
              <a:t>} else if (condition2) {</a:t>
            </a:r>
          </a:p>
          <a:p>
            <a:pPr marL="0" indent="0">
              <a:buNone/>
            </a:pPr>
            <a:r>
              <a:rPr lang="en-US" sz="2000" i="1" dirty="0">
                <a:latin typeface="Times New Roman" panose="02020603050405020304" pitchFamily="18" charset="0"/>
                <a:cs typeface="Times New Roman" panose="02020603050405020304" pitchFamily="18" charset="0"/>
              </a:rPr>
              <a:t>  // code to execute if condition2 is true</a:t>
            </a:r>
          </a:p>
          <a:p>
            <a:pPr marL="0" indent="0">
              <a:buNone/>
            </a:pPr>
            <a:r>
              <a:rPr lang="en-US" sz="2000" i="1" dirty="0">
                <a:latin typeface="Times New Roman" panose="02020603050405020304" pitchFamily="18" charset="0"/>
                <a:cs typeface="Times New Roman" panose="02020603050405020304" pitchFamily="18" charset="0"/>
              </a:rPr>
              <a:t>} else {</a:t>
            </a:r>
          </a:p>
          <a:p>
            <a:pPr marL="0" indent="0">
              <a:buNone/>
            </a:pPr>
            <a:r>
              <a:rPr lang="en-US" sz="2000" i="1" dirty="0">
                <a:latin typeface="Times New Roman" panose="02020603050405020304" pitchFamily="18" charset="0"/>
                <a:cs typeface="Times New Roman" panose="02020603050405020304" pitchFamily="18" charset="0"/>
              </a:rPr>
              <a:t>  // code to execute if none of the conditions are true</a:t>
            </a:r>
          </a:p>
          <a:p>
            <a:pPr marL="0" indent="0">
              <a:buNone/>
            </a:pPr>
            <a:r>
              <a:rPr lang="en-US" sz="2000" i="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23222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1137-2EC1-617C-0AA7-BF8F5952FE5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Switch Statement (JavaScript Switch Case)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C62C1F-C524-99E0-9C76-D080E3601FBA}"/>
              </a:ext>
            </a:extLst>
          </p:cNvPr>
          <p:cNvSpPr>
            <a:spLocks noGrp="1"/>
          </p:cNvSpPr>
          <p:nvPr>
            <p:ph idx="1"/>
          </p:nvPr>
        </p:nvSpPr>
        <p:spPr>
          <a:xfrm>
            <a:off x="294968" y="1986116"/>
            <a:ext cx="11533238" cy="4650658"/>
          </a:xfrm>
        </p:spPr>
        <p:txBody>
          <a:bodyPr>
            <a:normAutofit fontScale="40000" lnSpcReduction="20000"/>
          </a:bodyPr>
          <a:lstStyle/>
          <a:p>
            <a:pPr marL="0" indent="0">
              <a:buNone/>
            </a:pPr>
            <a:r>
              <a:rPr lang="en-US" sz="3500" dirty="0">
                <a:latin typeface="Times New Roman" panose="02020603050405020304" pitchFamily="18" charset="0"/>
                <a:cs typeface="Times New Roman" panose="02020603050405020304" pitchFamily="18" charset="0"/>
              </a:rPr>
              <a:t>The switch statement is a control structure in JavaScript that allows you to execute different blocks of code based on the value of a single expression. It’s a cleaner, more readable alternative to multiple if...else if statements when you need to compare one variable against many possible values.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900" dirty="0">
                <a:latin typeface="Times New Roman" panose="02020603050405020304" pitchFamily="18" charset="0"/>
                <a:cs typeface="Times New Roman" panose="02020603050405020304" pitchFamily="18" charset="0"/>
              </a:rPr>
              <a:t>Syntax:</a:t>
            </a:r>
          </a:p>
          <a:p>
            <a:pPr marL="0" indent="0">
              <a:buNone/>
            </a:pPr>
            <a:endParaRPr lang="en-US" sz="2900" dirty="0">
              <a:latin typeface="Times New Roman" panose="02020603050405020304" pitchFamily="18" charset="0"/>
              <a:cs typeface="Times New Roman" panose="02020603050405020304" pitchFamily="18" charset="0"/>
            </a:endParaRPr>
          </a:p>
          <a:p>
            <a:pPr marL="0" indent="0">
              <a:buNone/>
            </a:pPr>
            <a:r>
              <a:rPr lang="en-US" sz="2900" i="1" dirty="0">
                <a:latin typeface="Times New Roman" panose="02020603050405020304" pitchFamily="18" charset="0"/>
                <a:cs typeface="Times New Roman" panose="02020603050405020304" pitchFamily="18" charset="0"/>
              </a:rPr>
              <a:t>switch (expression) {</a:t>
            </a:r>
          </a:p>
          <a:p>
            <a:pPr marL="0" indent="0">
              <a:buNone/>
            </a:pPr>
            <a:r>
              <a:rPr lang="en-US" sz="2900" i="1" dirty="0">
                <a:latin typeface="Times New Roman" panose="02020603050405020304" pitchFamily="18" charset="0"/>
                <a:cs typeface="Times New Roman" panose="02020603050405020304" pitchFamily="18" charset="0"/>
              </a:rPr>
              <a:t>  case value1:</a:t>
            </a:r>
          </a:p>
          <a:p>
            <a:pPr marL="0" indent="0">
              <a:buNone/>
            </a:pPr>
            <a:r>
              <a:rPr lang="en-US" sz="2900" i="1" dirty="0">
                <a:latin typeface="Times New Roman" panose="02020603050405020304" pitchFamily="18" charset="0"/>
                <a:cs typeface="Times New Roman" panose="02020603050405020304" pitchFamily="18" charset="0"/>
              </a:rPr>
              <a:t>    // code to execute if expression === value1</a:t>
            </a:r>
          </a:p>
          <a:p>
            <a:pPr marL="0" indent="0">
              <a:buNone/>
            </a:pPr>
            <a:r>
              <a:rPr lang="en-US" sz="2900" i="1" dirty="0">
                <a:latin typeface="Times New Roman" panose="02020603050405020304" pitchFamily="18" charset="0"/>
                <a:cs typeface="Times New Roman" panose="02020603050405020304" pitchFamily="18" charset="0"/>
              </a:rPr>
              <a:t>    break;</a:t>
            </a:r>
          </a:p>
          <a:p>
            <a:pPr marL="0" indent="0">
              <a:buNone/>
            </a:pPr>
            <a:endParaRPr lang="en-US" sz="2900" i="1" dirty="0">
              <a:latin typeface="Times New Roman" panose="02020603050405020304" pitchFamily="18" charset="0"/>
              <a:cs typeface="Times New Roman" panose="02020603050405020304" pitchFamily="18" charset="0"/>
            </a:endParaRPr>
          </a:p>
          <a:p>
            <a:pPr marL="0" indent="0">
              <a:buNone/>
            </a:pPr>
            <a:r>
              <a:rPr lang="en-US" sz="2900" i="1" dirty="0">
                <a:latin typeface="Times New Roman" panose="02020603050405020304" pitchFamily="18" charset="0"/>
                <a:cs typeface="Times New Roman" panose="02020603050405020304" pitchFamily="18" charset="0"/>
              </a:rPr>
              <a:t>  case value2:</a:t>
            </a:r>
          </a:p>
          <a:p>
            <a:pPr marL="0" indent="0">
              <a:buNone/>
            </a:pPr>
            <a:r>
              <a:rPr lang="en-US" sz="2900" i="1" dirty="0">
                <a:latin typeface="Times New Roman" panose="02020603050405020304" pitchFamily="18" charset="0"/>
                <a:cs typeface="Times New Roman" panose="02020603050405020304" pitchFamily="18" charset="0"/>
              </a:rPr>
              <a:t>    // code to execute if expression === value2</a:t>
            </a:r>
          </a:p>
          <a:p>
            <a:pPr marL="0" indent="0">
              <a:buNone/>
            </a:pPr>
            <a:r>
              <a:rPr lang="en-US" sz="2900" i="1" dirty="0">
                <a:latin typeface="Times New Roman" panose="02020603050405020304" pitchFamily="18" charset="0"/>
                <a:cs typeface="Times New Roman" panose="02020603050405020304" pitchFamily="18" charset="0"/>
              </a:rPr>
              <a:t>    break;</a:t>
            </a:r>
          </a:p>
          <a:p>
            <a:pPr marL="0" indent="0">
              <a:buNone/>
            </a:pPr>
            <a:endParaRPr lang="en-US" sz="2900" i="1" dirty="0">
              <a:latin typeface="Times New Roman" panose="02020603050405020304" pitchFamily="18" charset="0"/>
              <a:cs typeface="Times New Roman" panose="02020603050405020304" pitchFamily="18" charset="0"/>
            </a:endParaRPr>
          </a:p>
          <a:p>
            <a:pPr marL="0" indent="0">
              <a:buNone/>
            </a:pPr>
            <a:r>
              <a:rPr lang="en-US" sz="2900" i="1" dirty="0">
                <a:latin typeface="Times New Roman" panose="02020603050405020304" pitchFamily="18" charset="0"/>
                <a:cs typeface="Times New Roman" panose="02020603050405020304" pitchFamily="18" charset="0"/>
              </a:rPr>
              <a:t>  default:</a:t>
            </a:r>
          </a:p>
          <a:p>
            <a:pPr marL="0" indent="0">
              <a:buNone/>
            </a:pPr>
            <a:r>
              <a:rPr lang="en-US" sz="2900" i="1" dirty="0">
                <a:latin typeface="Times New Roman" panose="02020603050405020304" pitchFamily="18" charset="0"/>
                <a:cs typeface="Times New Roman" panose="02020603050405020304" pitchFamily="18" charset="0"/>
              </a:rPr>
              <a:t>    // code to execute if no case matches</a:t>
            </a:r>
          </a:p>
          <a:p>
            <a:pPr marL="0" indent="0">
              <a:buNone/>
            </a:pPr>
            <a:r>
              <a:rPr lang="en-US" sz="2900" i="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39212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0DDEE-3505-DC82-7BC9-2D840008297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Ternary Operator ( ?: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6C51AD-3FF5-320B-4E01-B2D7CC32CD51}"/>
              </a:ext>
            </a:extLst>
          </p:cNvPr>
          <p:cNvSpPr>
            <a:spLocks noGrp="1"/>
          </p:cNvSpPr>
          <p:nvPr>
            <p:ph idx="1"/>
          </p:nvPr>
        </p:nvSpPr>
        <p:spPr>
          <a:xfrm>
            <a:off x="581192" y="2180496"/>
            <a:ext cx="11029615" cy="4466110"/>
          </a:xfrm>
        </p:spPr>
        <p:txBody>
          <a:bodyPr/>
          <a:lstStyle/>
          <a:p>
            <a:pPr marL="0" indent="0">
              <a:buNone/>
            </a:pPr>
            <a:r>
              <a:rPr lang="en-US" dirty="0">
                <a:latin typeface="Times New Roman" panose="02020603050405020304" pitchFamily="18" charset="0"/>
                <a:cs typeface="Times New Roman" panose="02020603050405020304" pitchFamily="18" charset="0"/>
              </a:rPr>
              <a:t>The ternary operator is a compact shorthand for an if...else statement. It is called “ternary” because it takes three operands: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A condition to test.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An expression to evaluate if the condition is true.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An expression to evaluate if the condition is false.</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Syntax:</a:t>
            </a:r>
          </a:p>
          <a:p>
            <a:pPr marL="0" indent="0">
              <a:buNone/>
            </a:pPr>
            <a:r>
              <a:rPr lang="en-US" sz="2000" i="1" dirty="0">
                <a:latin typeface="Times New Roman" panose="02020603050405020304" pitchFamily="18" charset="0"/>
                <a:cs typeface="Times New Roman" panose="02020603050405020304" pitchFamily="18" charset="0"/>
              </a:rPr>
              <a:t>let result = condition ? </a:t>
            </a:r>
            <a:r>
              <a:rPr lang="en-US" sz="2000" i="1" dirty="0" err="1">
                <a:latin typeface="Times New Roman" panose="02020603050405020304" pitchFamily="18" charset="0"/>
                <a:cs typeface="Times New Roman" panose="02020603050405020304" pitchFamily="18" charset="0"/>
              </a:rPr>
              <a:t>valueIfTrue</a:t>
            </a:r>
            <a:r>
              <a:rPr lang="en-US" sz="2000" i="1" dirty="0">
                <a:latin typeface="Times New Roman" panose="02020603050405020304" pitchFamily="18" charset="0"/>
                <a:cs typeface="Times New Roman" panose="02020603050405020304" pitchFamily="18" charset="0"/>
              </a:rPr>
              <a:t> : </a:t>
            </a:r>
            <a:r>
              <a:rPr lang="en-US" sz="2000" i="1" dirty="0" err="1">
                <a:latin typeface="Times New Roman" panose="02020603050405020304" pitchFamily="18" charset="0"/>
                <a:cs typeface="Times New Roman" panose="02020603050405020304" pitchFamily="18" charset="0"/>
              </a:rPr>
              <a:t>valueIfFalse</a:t>
            </a:r>
            <a:r>
              <a:rPr lang="en-US" sz="2000" i="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8969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EDA7A-10B3-851E-E27A-98C66A5C567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JavaScript 02: practice set</a:t>
            </a:r>
          </a:p>
        </p:txBody>
      </p:sp>
      <p:sp>
        <p:nvSpPr>
          <p:cNvPr id="3" name="Content Placeholder 2">
            <a:extLst>
              <a:ext uri="{FF2B5EF4-FFF2-40B4-BE49-F238E27FC236}">
                <a16:creationId xmlns:a16="http://schemas.microsoft.com/office/drawing/2014/main" id="{61FE48FD-EA73-C73E-F20B-2551A1EDB1F2}"/>
              </a:ext>
            </a:extLst>
          </p:cNvPr>
          <p:cNvSpPr>
            <a:spLocks noGrp="1"/>
          </p:cNvSpPr>
          <p:nvPr>
            <p:ph idx="1"/>
          </p:nvPr>
        </p:nvSpPr>
        <p:spPr/>
        <p:txBody>
          <a:bodyPr>
            <a:normAutofit/>
          </a:bodyPr>
          <a:lstStyle/>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Use logical operators to find whether the age of a person lies between 10 and 20?</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Demonstrate the use of switch case statements in JavaScript.</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Write a JavaScript program to find whether a number is Divisible by 2 and 3.</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Write a JavaScript program to find whether a number is Divisible by either 2 or 3.</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Print "You can Drive" or "You cannot Drive" based on Age being Greater than 18 using ternary operator.</a:t>
            </a:r>
          </a:p>
        </p:txBody>
      </p:sp>
    </p:spTree>
    <p:extLst>
      <p:ext uri="{BB962C8B-B14F-4D97-AF65-F5344CB8AC3E}">
        <p14:creationId xmlns:p14="http://schemas.microsoft.com/office/powerpoint/2010/main" val="893813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11DB6-20AA-F456-687E-4BD3FC2C91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C6250F-420E-6C4C-5CBB-E1C9ACF95D74}"/>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JavaScript : loops &amp; functions</a:t>
            </a:r>
          </a:p>
        </p:txBody>
      </p:sp>
      <p:sp>
        <p:nvSpPr>
          <p:cNvPr id="3" name="Subtitle 2">
            <a:extLst>
              <a:ext uri="{FF2B5EF4-FFF2-40B4-BE49-F238E27FC236}">
                <a16:creationId xmlns:a16="http://schemas.microsoft.com/office/drawing/2014/main" id="{67C14F6B-675E-7F2A-D372-B0DDEFCC6EC0}"/>
              </a:ext>
            </a:extLst>
          </p:cNvPr>
          <p:cNvSpPr>
            <a:spLocks noGrp="1"/>
          </p:cNvSpPr>
          <p:nvPr>
            <p:ph type="subTitle" idx="1"/>
          </p:nvPr>
        </p:nvSpPr>
        <p:spPr/>
        <p:txBody>
          <a:bodyPr/>
          <a:lstStyle/>
          <a:p>
            <a:r>
              <a:rPr lang="en-US" dirty="0"/>
              <a:t>Chapter 03</a:t>
            </a:r>
          </a:p>
        </p:txBody>
      </p:sp>
    </p:spTree>
    <p:extLst>
      <p:ext uri="{BB962C8B-B14F-4D97-AF65-F5344CB8AC3E}">
        <p14:creationId xmlns:p14="http://schemas.microsoft.com/office/powerpoint/2010/main" val="717902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004EB-EDBC-13D3-6E75-C653FB898E6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Loops in JavaScript</a:t>
            </a:r>
          </a:p>
        </p:txBody>
      </p:sp>
      <p:sp>
        <p:nvSpPr>
          <p:cNvPr id="3" name="Content Placeholder 2">
            <a:extLst>
              <a:ext uri="{FF2B5EF4-FFF2-40B4-BE49-F238E27FC236}">
                <a16:creationId xmlns:a16="http://schemas.microsoft.com/office/drawing/2014/main" id="{0B391CB6-881A-7ED7-C78F-AE0C9C1B04A1}"/>
              </a:ext>
            </a:extLst>
          </p:cNvPr>
          <p:cNvSpPr>
            <a:spLocks noGrp="1"/>
          </p:cNvSpPr>
          <p:nvPr>
            <p:ph idx="1"/>
          </p:nvPr>
        </p:nvSpPr>
        <p:spPr>
          <a:xfrm>
            <a:off x="581192" y="2180496"/>
            <a:ext cx="11029615" cy="4389115"/>
          </a:xfrm>
        </p:spPr>
        <p:txBody>
          <a:bodyPr>
            <a:normAutofit fontScale="92500" lnSpcReduction="10000"/>
          </a:bodyPr>
          <a:lstStyle/>
          <a:p>
            <a:pPr marL="0" indent="0">
              <a:buNone/>
            </a:pPr>
            <a:r>
              <a:rPr lang="en-US" sz="2800" dirty="0">
                <a:latin typeface="Times New Roman" panose="02020603050405020304" pitchFamily="18" charset="0"/>
                <a:cs typeface="Times New Roman" panose="02020603050405020304" pitchFamily="18" charset="0"/>
              </a:rPr>
              <a:t>Loops in JavaScript are programming constructs that enable the repeated execution of a block of code until a specified condition is met. They are essential for automating repetitive tasks and processing collections of data.</a:t>
            </a:r>
          </a:p>
          <a:p>
            <a:pPr marL="0" indent="0">
              <a:buNone/>
            </a:pPr>
            <a:r>
              <a:rPr lang="en-US" sz="2800" dirty="0">
                <a:latin typeface="Times New Roman" panose="02020603050405020304" pitchFamily="18" charset="0"/>
                <a:cs typeface="Times New Roman" panose="02020603050405020304" pitchFamily="18" charset="0"/>
              </a:rPr>
              <a:t>	The different types of loops are:</a:t>
            </a:r>
          </a:p>
          <a:p>
            <a:pPr marL="0" indent="0">
              <a:buNone/>
            </a:pPr>
            <a:r>
              <a:rPr lang="en-US" sz="2800" dirty="0">
                <a:latin typeface="Times New Roman" panose="02020603050405020304" pitchFamily="18" charset="0"/>
                <a:cs typeface="Times New Roman" panose="02020603050405020304" pitchFamily="18" charset="0"/>
              </a:rPr>
              <a:t>1. for loop</a:t>
            </a:r>
          </a:p>
          <a:p>
            <a:pPr marL="0" indent="0">
              <a:buNone/>
            </a:pPr>
            <a:r>
              <a:rPr lang="en-US" sz="2800" dirty="0">
                <a:latin typeface="Times New Roman" panose="02020603050405020304" pitchFamily="18" charset="0"/>
                <a:cs typeface="Times New Roman" panose="02020603050405020304" pitchFamily="18" charset="0"/>
              </a:rPr>
              <a:t>2. for in loop</a:t>
            </a:r>
          </a:p>
          <a:p>
            <a:pPr marL="0" indent="0">
              <a:buNone/>
            </a:pPr>
            <a:r>
              <a:rPr lang="en-US" sz="2800" dirty="0">
                <a:latin typeface="Times New Roman" panose="02020603050405020304" pitchFamily="18" charset="0"/>
                <a:cs typeface="Times New Roman" panose="02020603050405020304" pitchFamily="18" charset="0"/>
              </a:rPr>
              <a:t>3. for of loop</a:t>
            </a:r>
          </a:p>
          <a:p>
            <a:pPr marL="0" indent="0">
              <a:buNone/>
            </a:pPr>
            <a:r>
              <a:rPr lang="en-US" sz="2800" dirty="0">
                <a:latin typeface="Times New Roman" panose="02020603050405020304" pitchFamily="18" charset="0"/>
                <a:cs typeface="Times New Roman" panose="02020603050405020304" pitchFamily="18" charset="0"/>
              </a:rPr>
              <a:t>4. while loop</a:t>
            </a:r>
          </a:p>
          <a:p>
            <a:pPr marL="0" indent="0">
              <a:buNone/>
            </a:pPr>
            <a:r>
              <a:rPr lang="en-US" sz="2800" dirty="0">
                <a:latin typeface="Times New Roman" panose="02020603050405020304" pitchFamily="18" charset="0"/>
                <a:cs typeface="Times New Roman" panose="02020603050405020304" pitchFamily="18" charset="0"/>
              </a:rPr>
              <a:t>5. do while loop</a:t>
            </a:r>
          </a:p>
        </p:txBody>
      </p:sp>
    </p:spTree>
    <p:extLst>
      <p:ext uri="{BB962C8B-B14F-4D97-AF65-F5344CB8AC3E}">
        <p14:creationId xmlns:p14="http://schemas.microsoft.com/office/powerpoint/2010/main" val="165303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3DE0B-F8B3-8B59-4B0C-F5CA159C271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Expressions &amp; Conditionals</a:t>
            </a:r>
          </a:p>
        </p:txBody>
      </p:sp>
      <p:sp>
        <p:nvSpPr>
          <p:cNvPr id="3" name="Content Placeholder 2">
            <a:extLst>
              <a:ext uri="{FF2B5EF4-FFF2-40B4-BE49-F238E27FC236}">
                <a16:creationId xmlns:a16="http://schemas.microsoft.com/office/drawing/2014/main" id="{68FAF517-8642-BB2E-CC9A-12AB2568CE77}"/>
              </a:ext>
            </a:extLst>
          </p:cNvPr>
          <p:cNvSpPr>
            <a:spLocks noGrp="1"/>
          </p:cNvSpPr>
          <p:nvPr>
            <p:ph idx="1"/>
          </p:nvPr>
        </p:nvSpPr>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A fragment of code that produces a value is called an expression. Every value written literally is an expression for ex: 21 or “ISMT".</a:t>
            </a:r>
          </a:p>
        </p:txBody>
      </p:sp>
    </p:spTree>
    <p:extLst>
      <p:ext uri="{BB962C8B-B14F-4D97-AF65-F5344CB8AC3E}">
        <p14:creationId xmlns:p14="http://schemas.microsoft.com/office/powerpoint/2010/main" val="1888504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C4394-619F-7DB9-9A3E-F2B97071284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for loop</a:t>
            </a:r>
          </a:p>
        </p:txBody>
      </p:sp>
      <p:sp>
        <p:nvSpPr>
          <p:cNvPr id="3" name="Content Placeholder 2">
            <a:extLst>
              <a:ext uri="{FF2B5EF4-FFF2-40B4-BE49-F238E27FC236}">
                <a16:creationId xmlns:a16="http://schemas.microsoft.com/office/drawing/2014/main" id="{A1DD2695-F65D-1C73-ED2E-C8B06A4CEAD8}"/>
              </a:ext>
            </a:extLst>
          </p:cNvPr>
          <p:cNvSpPr>
            <a:spLocks noGrp="1"/>
          </p:cNvSpPr>
          <p:nvPr>
            <p:ph idx="1"/>
          </p:nvPr>
        </p:nvSpPr>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for loop: This loop is used when the number of iterations is known beforehand. It consists of an initialization, a condition, and an increment/decrement statement.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Syntax: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000" i="1" dirty="0">
                <a:latin typeface="Times New Roman" panose="02020603050405020304" pitchFamily="18" charset="0"/>
                <a:cs typeface="Times New Roman" panose="02020603050405020304" pitchFamily="18" charset="0"/>
              </a:rPr>
              <a:t>for (initialization; condition; increment) {</a:t>
            </a:r>
          </a:p>
          <a:p>
            <a:pPr marL="0" indent="0">
              <a:buNone/>
            </a:pPr>
            <a:r>
              <a:rPr lang="en-US" sz="2000" i="1" dirty="0">
                <a:latin typeface="Times New Roman" panose="02020603050405020304" pitchFamily="18" charset="0"/>
                <a:cs typeface="Times New Roman" panose="02020603050405020304" pitchFamily="18" charset="0"/>
              </a:rPr>
              <a:t>  // code to be executed</a:t>
            </a:r>
          </a:p>
          <a:p>
            <a:pPr marL="0" indent="0">
              <a:buNone/>
            </a:pPr>
            <a:r>
              <a:rPr lang="en-US" sz="2000" i="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12966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BE787-3DAC-F084-D80D-600D8E5E526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for in loop </a:t>
            </a:r>
            <a:r>
              <a:rPr lang="en-US" dirty="0">
                <a:latin typeface="Times New Roman" panose="02020603050405020304" pitchFamily="18" charset="0"/>
                <a:cs typeface="Times New Roman" panose="02020603050405020304" pitchFamily="18" charset="0"/>
              </a:rPr>
              <a:t>(Used for objects)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6F5B1C-6252-1BFD-A715-95EB77E34DCF}"/>
              </a:ext>
            </a:extLst>
          </p:cNvPr>
          <p:cNvSpPr>
            <a:spLocks noGrp="1"/>
          </p:cNvSpPr>
          <p:nvPr>
            <p:ph idx="1"/>
          </p:nvPr>
        </p:nvSpPr>
        <p:spPr>
          <a:xfrm>
            <a:off x="581192" y="2180496"/>
            <a:ext cx="11029615" cy="4290642"/>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This loop iterates over the enumerable properties of an object, including inherited properties. It is generally not recommended for iterating over arrays due to potential issues with order and inherited properties.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Syntax:</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000" i="1" dirty="0">
                <a:latin typeface="Times New Roman" panose="02020603050405020304" pitchFamily="18" charset="0"/>
                <a:cs typeface="Times New Roman" panose="02020603050405020304" pitchFamily="18" charset="0"/>
              </a:rPr>
              <a:t>for (let key in object) {</a:t>
            </a:r>
          </a:p>
          <a:p>
            <a:pPr marL="0" indent="0">
              <a:buNone/>
            </a:pPr>
            <a:r>
              <a:rPr lang="en-US" sz="2000" i="1" dirty="0">
                <a:latin typeface="Times New Roman" panose="02020603050405020304" pitchFamily="18" charset="0"/>
                <a:cs typeface="Times New Roman" panose="02020603050405020304" pitchFamily="18" charset="0"/>
              </a:rPr>
              <a:t>  // code to be executed</a:t>
            </a:r>
          </a:p>
          <a:p>
            <a:pPr marL="0" indent="0">
              <a:buNone/>
            </a:pPr>
            <a:r>
              <a:rPr lang="en-US" sz="2000" i="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08741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C6921-4523-7215-804A-A2025085816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for of loop </a:t>
            </a:r>
            <a:r>
              <a:rPr lang="en-US" dirty="0">
                <a:latin typeface="Times New Roman" panose="02020603050405020304" pitchFamily="18" charset="0"/>
                <a:cs typeface="Times New Roman" panose="02020603050405020304" pitchFamily="18" charset="0"/>
              </a:rPr>
              <a:t>(Used for objects)</a:t>
            </a:r>
          </a:p>
        </p:txBody>
      </p:sp>
      <p:sp>
        <p:nvSpPr>
          <p:cNvPr id="3" name="Content Placeholder 2">
            <a:extLst>
              <a:ext uri="{FF2B5EF4-FFF2-40B4-BE49-F238E27FC236}">
                <a16:creationId xmlns:a16="http://schemas.microsoft.com/office/drawing/2014/main" id="{EFBFE1B8-D484-6651-40AB-3A65A257F68E}"/>
              </a:ext>
            </a:extLst>
          </p:cNvPr>
          <p:cNvSpPr>
            <a:spLocks noGrp="1"/>
          </p:cNvSpPr>
          <p:nvPr>
            <p:ph idx="1"/>
          </p:nvPr>
        </p:nvSpPr>
        <p:spPr>
          <a:xfrm>
            <a:off x="581192" y="2180496"/>
            <a:ext cx="11029615" cy="431877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This loop is used to iterate over </a:t>
            </a:r>
            <a:r>
              <a:rPr lang="en-US" sz="2400" dirty="0" err="1">
                <a:latin typeface="Times New Roman" panose="02020603050405020304" pitchFamily="18" charset="0"/>
                <a:cs typeface="Times New Roman" panose="02020603050405020304" pitchFamily="18" charset="0"/>
              </a:rPr>
              <a:t>iterable</a:t>
            </a:r>
            <a:r>
              <a:rPr lang="en-US" sz="2400" dirty="0">
                <a:latin typeface="Times New Roman" panose="02020603050405020304" pitchFamily="18" charset="0"/>
                <a:cs typeface="Times New Roman" panose="02020603050405020304" pitchFamily="18" charset="0"/>
              </a:rPr>
              <a:t> objects like arrays, strings, Maps, Sets, etc., directly accessing the values of each element.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Syntax:</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000" i="1" dirty="0">
                <a:latin typeface="Times New Roman" panose="02020603050405020304" pitchFamily="18" charset="0"/>
                <a:cs typeface="Times New Roman" panose="02020603050405020304" pitchFamily="18" charset="0"/>
              </a:rPr>
              <a:t>for (let item of </a:t>
            </a:r>
            <a:r>
              <a:rPr lang="en-US" sz="2000" i="1" dirty="0" err="1">
                <a:latin typeface="Times New Roman" panose="02020603050405020304" pitchFamily="18" charset="0"/>
                <a:cs typeface="Times New Roman" panose="02020603050405020304" pitchFamily="18" charset="0"/>
              </a:rPr>
              <a:t>iterable</a:t>
            </a:r>
            <a:r>
              <a:rPr lang="en-US" sz="2000" i="1" dirty="0">
                <a:latin typeface="Times New Roman" panose="02020603050405020304" pitchFamily="18" charset="0"/>
                <a:cs typeface="Times New Roman" panose="02020603050405020304" pitchFamily="18" charset="0"/>
              </a:rPr>
              <a:t>) {</a:t>
            </a:r>
          </a:p>
          <a:p>
            <a:pPr marL="0" indent="0">
              <a:buNone/>
            </a:pPr>
            <a:r>
              <a:rPr lang="en-US" sz="2000" i="1" dirty="0">
                <a:latin typeface="Times New Roman" panose="02020603050405020304" pitchFamily="18" charset="0"/>
                <a:cs typeface="Times New Roman" panose="02020603050405020304" pitchFamily="18" charset="0"/>
              </a:rPr>
              <a:t>  // code to be executed</a:t>
            </a:r>
          </a:p>
          <a:p>
            <a:pPr marL="0" indent="0">
              <a:buNone/>
            </a:pPr>
            <a:r>
              <a:rPr lang="en-US" sz="2000" i="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27698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05660-2269-95A7-64C7-8F9C4E35751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while loop</a:t>
            </a:r>
          </a:p>
        </p:txBody>
      </p:sp>
      <p:sp>
        <p:nvSpPr>
          <p:cNvPr id="3" name="Content Placeholder 2">
            <a:extLst>
              <a:ext uri="{FF2B5EF4-FFF2-40B4-BE49-F238E27FC236}">
                <a16:creationId xmlns:a16="http://schemas.microsoft.com/office/drawing/2014/main" id="{029EA197-B336-8B18-D82B-CA5BDBBF15EB}"/>
              </a:ext>
            </a:extLst>
          </p:cNvPr>
          <p:cNvSpPr>
            <a:spLocks noGrp="1"/>
          </p:cNvSpPr>
          <p:nvPr>
            <p:ph idx="1"/>
          </p:nvPr>
        </p:nvSpPr>
        <p:spPr>
          <a:xfrm>
            <a:off x="581192" y="2180496"/>
            <a:ext cx="11029615" cy="4557929"/>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This loop executes a block of code as long as a specified condition evaluates to true. The condition is checked before each iteration.</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Syntax:</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i="1" dirty="0">
                <a:latin typeface="Times New Roman" panose="02020603050405020304" pitchFamily="18" charset="0"/>
                <a:cs typeface="Times New Roman" panose="02020603050405020304" pitchFamily="18" charset="0"/>
              </a:rPr>
              <a:t>while (condition) {</a:t>
            </a:r>
          </a:p>
          <a:p>
            <a:pPr marL="0" indent="0">
              <a:buNone/>
            </a:pPr>
            <a:r>
              <a:rPr lang="en-US" sz="2400" i="1" dirty="0">
                <a:latin typeface="Times New Roman" panose="02020603050405020304" pitchFamily="18" charset="0"/>
                <a:cs typeface="Times New Roman" panose="02020603050405020304" pitchFamily="18" charset="0"/>
              </a:rPr>
              <a:t>  // code to be executed</a:t>
            </a:r>
          </a:p>
          <a:p>
            <a:pPr marL="0" indent="0">
              <a:buNone/>
            </a:pPr>
            <a:r>
              <a:rPr lang="en-US" sz="2400" i="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88009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D4A5-79F0-52F0-9AC8-41F9A37DB9D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do while loop</a:t>
            </a:r>
          </a:p>
        </p:txBody>
      </p:sp>
      <p:sp>
        <p:nvSpPr>
          <p:cNvPr id="3" name="Content Placeholder 2">
            <a:extLst>
              <a:ext uri="{FF2B5EF4-FFF2-40B4-BE49-F238E27FC236}">
                <a16:creationId xmlns:a16="http://schemas.microsoft.com/office/drawing/2014/main" id="{7F0AD74F-D7FA-9D97-C2F2-B065C3A85B0F}"/>
              </a:ext>
            </a:extLst>
          </p:cNvPr>
          <p:cNvSpPr>
            <a:spLocks noGrp="1"/>
          </p:cNvSpPr>
          <p:nvPr>
            <p:ph idx="1"/>
          </p:nvPr>
        </p:nvSpPr>
        <p:spPr>
          <a:xfrm>
            <a:off x="581192" y="2180496"/>
            <a:ext cx="11029615" cy="4431319"/>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Similar to the while loop, but the code block is executed at least once, and then the condition is checked after each iteration.</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Syntax:</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400" i="1" dirty="0">
                <a:latin typeface="Times New Roman" panose="02020603050405020304" pitchFamily="18" charset="0"/>
                <a:cs typeface="Times New Roman" panose="02020603050405020304" pitchFamily="18" charset="0"/>
              </a:rPr>
              <a:t>do {</a:t>
            </a:r>
          </a:p>
          <a:p>
            <a:pPr marL="0" indent="0">
              <a:buNone/>
            </a:pPr>
            <a:r>
              <a:rPr lang="en-US" sz="2400" i="1" dirty="0">
                <a:latin typeface="Times New Roman" panose="02020603050405020304" pitchFamily="18" charset="0"/>
                <a:cs typeface="Times New Roman" panose="02020603050405020304" pitchFamily="18" charset="0"/>
              </a:rPr>
              <a:t>  // code to be executed</a:t>
            </a:r>
          </a:p>
          <a:p>
            <a:pPr marL="0" indent="0">
              <a:buNone/>
            </a:pPr>
            <a:r>
              <a:rPr lang="en-US" sz="2400" i="1" dirty="0">
                <a:latin typeface="Times New Roman" panose="02020603050405020304" pitchFamily="18" charset="0"/>
                <a:cs typeface="Times New Roman" panose="02020603050405020304" pitchFamily="18" charset="0"/>
              </a:rPr>
              <a:t>} while (condition);</a:t>
            </a:r>
          </a:p>
        </p:txBody>
      </p:sp>
    </p:spTree>
    <p:extLst>
      <p:ext uri="{BB962C8B-B14F-4D97-AF65-F5344CB8AC3E}">
        <p14:creationId xmlns:p14="http://schemas.microsoft.com/office/powerpoint/2010/main" val="3077966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DF2E-E48D-C29B-327D-CC669992D25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FUNCTION IN JAVASCRIPT</a:t>
            </a:r>
          </a:p>
        </p:txBody>
      </p:sp>
      <p:sp>
        <p:nvSpPr>
          <p:cNvPr id="3" name="Content Placeholder 2">
            <a:extLst>
              <a:ext uri="{FF2B5EF4-FFF2-40B4-BE49-F238E27FC236}">
                <a16:creationId xmlns:a16="http://schemas.microsoft.com/office/drawing/2014/main" id="{09AE35A9-1A0A-12FF-197F-B82DF8307E9C}"/>
              </a:ext>
            </a:extLst>
          </p:cNvPr>
          <p:cNvSpPr>
            <a:spLocks noGrp="1"/>
          </p:cNvSpPr>
          <p:nvPr>
            <p:ph idx="1"/>
          </p:nvPr>
        </p:nvSpPr>
        <p:spPr/>
        <p:txBody>
          <a:bodyPr>
            <a:normAutofit fontScale="92500" lnSpcReduction="10000"/>
          </a:bodyPr>
          <a:lstStyle/>
          <a:p>
            <a:pPr marL="0" indent="0">
              <a:buNone/>
            </a:pPr>
            <a:r>
              <a:rPr lang="en-US" sz="2400" dirty="0">
                <a:latin typeface="Times New Roman" panose="02020603050405020304" pitchFamily="18" charset="0"/>
                <a:cs typeface="Times New Roman" panose="02020603050405020304" pitchFamily="18" charset="0"/>
              </a:rPr>
              <a:t>A function in JavaScript is a block of code designed to perform a specific </a:t>
            </a:r>
            <a:r>
              <a:rPr lang="en-US" sz="2400" dirty="0" err="1">
                <a:latin typeface="Times New Roman" panose="02020603050405020304" pitchFamily="18" charset="0"/>
                <a:cs typeface="Times New Roman" panose="02020603050405020304" pitchFamily="18" charset="0"/>
              </a:rPr>
              <a:t>task.It</a:t>
            </a:r>
            <a:r>
              <a:rPr lang="en-US" sz="2400" dirty="0">
                <a:latin typeface="Times New Roman" panose="02020603050405020304" pitchFamily="18" charset="0"/>
                <a:cs typeface="Times New Roman" panose="02020603050405020304" pitchFamily="18" charset="0"/>
              </a:rPr>
              <a:t> runs only when it is called/invoked.</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Syntax:</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i="1" dirty="0">
                <a:latin typeface="Times New Roman" panose="02020603050405020304" pitchFamily="18" charset="0"/>
                <a:cs typeface="Times New Roman" panose="02020603050405020304" pitchFamily="18" charset="0"/>
              </a:rPr>
              <a:t>function </a:t>
            </a:r>
            <a:r>
              <a:rPr lang="en-US" sz="2400" i="1" dirty="0" err="1">
                <a:latin typeface="Times New Roman" panose="02020603050405020304" pitchFamily="18" charset="0"/>
                <a:cs typeface="Times New Roman" panose="02020603050405020304" pitchFamily="18" charset="0"/>
              </a:rPr>
              <a:t>functionName</a:t>
            </a:r>
            <a:r>
              <a:rPr lang="en-US" sz="2400" i="1" dirty="0">
                <a:latin typeface="Times New Roman" panose="02020603050405020304" pitchFamily="18" charset="0"/>
                <a:cs typeface="Times New Roman" panose="02020603050405020304" pitchFamily="18" charset="0"/>
              </a:rPr>
              <a:t>() {</a:t>
            </a:r>
          </a:p>
          <a:p>
            <a:pPr marL="0" indent="0">
              <a:buNone/>
            </a:pPr>
            <a:r>
              <a:rPr lang="en-US" sz="2400" i="1" dirty="0">
                <a:latin typeface="Times New Roman" panose="02020603050405020304" pitchFamily="18" charset="0"/>
                <a:cs typeface="Times New Roman" panose="02020603050405020304" pitchFamily="18" charset="0"/>
              </a:rPr>
              <a:t>  // code to be executed</a:t>
            </a:r>
          </a:p>
          <a:p>
            <a:pPr marL="0" indent="0">
              <a:buNone/>
            </a:pPr>
            <a:r>
              <a:rPr lang="en-US" sz="2400" i="1" dirty="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0585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EFE28-F4E4-8354-F934-46C13129E3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B92058-2483-E02E-2D73-F7626AEBF1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3923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B5162-5E9E-6F4C-5EFA-6D4C8323E9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391D42-8B98-598A-80FB-CD36426DA77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35141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5C95-396F-2DD9-C3EB-E9D374DFEC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AB8955-4006-783B-A014-FBC33FC598D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235077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591FD-0D8F-7B52-F033-1FC58A2570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DDAA4B-2BFF-0041-1E8F-4FFF0ACB115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26606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0BEC3-3056-9B16-6BBF-915A7F317B3F}"/>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Operators in JavaScript</a:t>
            </a:r>
          </a:p>
        </p:txBody>
      </p:sp>
      <p:sp>
        <p:nvSpPr>
          <p:cNvPr id="3" name="Content Placeholder 2">
            <a:extLst>
              <a:ext uri="{FF2B5EF4-FFF2-40B4-BE49-F238E27FC236}">
                <a16:creationId xmlns:a16="http://schemas.microsoft.com/office/drawing/2014/main" id="{E39824F5-A927-18F9-C99D-90311BAFF28F}"/>
              </a:ext>
            </a:extLst>
          </p:cNvPr>
          <p:cNvSpPr>
            <a:spLocks noGrp="1"/>
          </p:cNvSpPr>
          <p:nvPr>
            <p:ph idx="1"/>
          </p:nvPr>
        </p:nvSpPr>
        <p:spPr>
          <a:xfrm>
            <a:off x="581192" y="2180496"/>
            <a:ext cx="11029615" cy="427929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JavaScript operators are used to perform different types of mathematical and logical computations.</a:t>
            </a:r>
          </a:p>
          <a:p>
            <a:pPr marL="0" indent="0">
              <a:buNone/>
            </a:pPr>
            <a:r>
              <a:rPr lang="en-US" sz="2400" dirty="0">
                <a:latin typeface="Times New Roman" panose="02020603050405020304" pitchFamily="18" charset="0"/>
                <a:cs typeface="Times New Roman" panose="02020603050405020304" pitchFamily="18" charset="0"/>
              </a:rPr>
              <a:t>	Some of the operators in JavaScript are:</a:t>
            </a:r>
          </a:p>
          <a:p>
            <a:pPr marL="457200" indent="-457200">
              <a:buAutoNum type="arabicPeriod"/>
            </a:pPr>
            <a:r>
              <a:rPr lang="en-US" sz="2400" dirty="0">
                <a:latin typeface="Times New Roman" panose="02020603050405020304" pitchFamily="18" charset="0"/>
                <a:cs typeface="Times New Roman" panose="02020603050405020304" pitchFamily="18" charset="0"/>
              </a:rPr>
              <a:t>Arithmetic Operators</a:t>
            </a:r>
          </a:p>
          <a:p>
            <a:pPr marL="457200" indent="-457200">
              <a:buAutoNum type="arabicPeriod"/>
            </a:pPr>
            <a:r>
              <a:rPr lang="en-US" sz="2400" dirty="0">
                <a:latin typeface="Times New Roman" panose="02020603050405020304" pitchFamily="18" charset="0"/>
                <a:cs typeface="Times New Roman" panose="02020603050405020304" pitchFamily="18" charset="0"/>
              </a:rPr>
              <a:t>Assignment Operators</a:t>
            </a:r>
          </a:p>
          <a:p>
            <a:pPr marL="457200" indent="-457200">
              <a:buAutoNum type="arabicPeriod"/>
            </a:pPr>
            <a:r>
              <a:rPr lang="en-US" sz="2400" dirty="0">
                <a:latin typeface="Times New Roman" panose="02020603050405020304" pitchFamily="18" charset="0"/>
                <a:cs typeface="Times New Roman" panose="02020603050405020304" pitchFamily="18" charset="0"/>
              </a:rPr>
              <a:t>Comparison Operators</a:t>
            </a:r>
          </a:p>
          <a:p>
            <a:pPr marL="457200" indent="-457200">
              <a:buAutoNum type="arabicPeriod"/>
            </a:pPr>
            <a:r>
              <a:rPr lang="en-US" sz="2400" dirty="0">
                <a:latin typeface="Times New Roman" panose="02020603050405020304" pitchFamily="18" charset="0"/>
                <a:cs typeface="Times New Roman" panose="02020603050405020304" pitchFamily="18" charset="0"/>
              </a:rPr>
              <a:t>Logical Operators</a:t>
            </a:r>
          </a:p>
          <a:p>
            <a:pPr marL="457200" indent="-457200">
              <a:buAutoNum type="arabicPeriod"/>
            </a:pPr>
            <a:r>
              <a:rPr lang="en-US" sz="2400" dirty="0">
                <a:latin typeface="Times New Roman" panose="02020603050405020304" pitchFamily="18" charset="0"/>
                <a:cs typeface="Times New Roman" panose="02020603050405020304" pitchFamily="18" charset="0"/>
              </a:rPr>
              <a:t>Conditional Operators</a:t>
            </a:r>
          </a:p>
        </p:txBody>
      </p:sp>
    </p:spTree>
    <p:extLst>
      <p:ext uri="{BB962C8B-B14F-4D97-AF65-F5344CB8AC3E}">
        <p14:creationId xmlns:p14="http://schemas.microsoft.com/office/powerpoint/2010/main" val="4275419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97D64-582D-77E9-B3C8-D2804C0393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EB1F89-3E25-0FFF-1E0D-42AFF390D3D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62785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DDA96-C75D-214C-6C68-11C003CE711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Arithmetic Operators</a:t>
            </a:r>
            <a:endParaRPr lang="en-US" b="1" dirty="0"/>
          </a:p>
        </p:txBody>
      </p:sp>
      <p:sp>
        <p:nvSpPr>
          <p:cNvPr id="3" name="Content Placeholder 2">
            <a:extLst>
              <a:ext uri="{FF2B5EF4-FFF2-40B4-BE49-F238E27FC236}">
                <a16:creationId xmlns:a16="http://schemas.microsoft.com/office/drawing/2014/main" id="{7D993B53-1740-DF83-4443-3D9D45C8FBF5}"/>
              </a:ext>
            </a:extLst>
          </p:cNvPr>
          <p:cNvSpPr>
            <a:spLocks noGrp="1"/>
          </p:cNvSpPr>
          <p:nvPr>
            <p:ph idx="1"/>
          </p:nvPr>
        </p:nvSpPr>
        <p:spPr>
          <a:xfrm>
            <a:off x="581193" y="2180497"/>
            <a:ext cx="11286342" cy="187039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Arithmetic operators in JavaScript perform arithmetical operations, such as addition, subtraction, division, multiplication, etc.</a:t>
            </a:r>
          </a:p>
        </p:txBody>
      </p:sp>
      <p:pic>
        <p:nvPicPr>
          <p:cNvPr id="4" name="Picture 3">
            <a:extLst>
              <a:ext uri="{FF2B5EF4-FFF2-40B4-BE49-F238E27FC236}">
                <a16:creationId xmlns:a16="http://schemas.microsoft.com/office/drawing/2014/main" id="{B66F1FB6-D781-5CAF-8BBB-1D06AFBD1D7B}"/>
              </a:ext>
            </a:extLst>
          </p:cNvPr>
          <p:cNvPicPr>
            <a:picLocks noChangeAspect="1"/>
          </p:cNvPicPr>
          <p:nvPr/>
        </p:nvPicPr>
        <p:blipFill>
          <a:blip r:embed="rId2"/>
          <a:stretch>
            <a:fillRect/>
          </a:stretch>
        </p:blipFill>
        <p:spPr>
          <a:xfrm>
            <a:off x="1536290" y="3662976"/>
            <a:ext cx="9119420" cy="3014231"/>
          </a:xfrm>
          <a:prstGeom prst="rect">
            <a:avLst/>
          </a:prstGeom>
        </p:spPr>
      </p:pic>
    </p:spTree>
    <p:extLst>
      <p:ext uri="{BB962C8B-B14F-4D97-AF65-F5344CB8AC3E}">
        <p14:creationId xmlns:p14="http://schemas.microsoft.com/office/powerpoint/2010/main" val="2564920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9C5E-B116-5837-5FF9-6735A2191FB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Assignment Operators</a:t>
            </a:r>
            <a:endParaRPr lang="en-US" b="1" dirty="0"/>
          </a:p>
        </p:txBody>
      </p:sp>
      <p:sp>
        <p:nvSpPr>
          <p:cNvPr id="3" name="Content Placeholder 2">
            <a:extLst>
              <a:ext uri="{FF2B5EF4-FFF2-40B4-BE49-F238E27FC236}">
                <a16:creationId xmlns:a16="http://schemas.microsoft.com/office/drawing/2014/main" id="{22177948-3022-951D-6520-278939CC67F1}"/>
              </a:ext>
            </a:extLst>
          </p:cNvPr>
          <p:cNvSpPr>
            <a:spLocks noGrp="1"/>
          </p:cNvSpPr>
          <p:nvPr>
            <p:ph idx="1"/>
          </p:nvPr>
        </p:nvSpPr>
        <p:spPr>
          <a:xfrm>
            <a:off x="581192" y="2180496"/>
            <a:ext cx="11029615" cy="1349285"/>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Assignment Operator when you need to assign values to a variable. It also includes the Arithmetic Assignment Operators</a:t>
            </a:r>
          </a:p>
        </p:txBody>
      </p:sp>
      <p:pic>
        <p:nvPicPr>
          <p:cNvPr id="4" name="Picture 3">
            <a:extLst>
              <a:ext uri="{FF2B5EF4-FFF2-40B4-BE49-F238E27FC236}">
                <a16:creationId xmlns:a16="http://schemas.microsoft.com/office/drawing/2014/main" id="{FE83563E-6077-B139-C0FC-055557B9A291}"/>
              </a:ext>
            </a:extLst>
          </p:cNvPr>
          <p:cNvPicPr>
            <a:picLocks noChangeAspect="1"/>
          </p:cNvPicPr>
          <p:nvPr/>
        </p:nvPicPr>
        <p:blipFill>
          <a:blip r:embed="rId2"/>
          <a:stretch>
            <a:fillRect/>
          </a:stretch>
        </p:blipFill>
        <p:spPr>
          <a:xfrm>
            <a:off x="1585912" y="3429000"/>
            <a:ext cx="8306635" cy="3225287"/>
          </a:xfrm>
          <a:prstGeom prst="rect">
            <a:avLst/>
          </a:prstGeom>
        </p:spPr>
      </p:pic>
    </p:spTree>
    <p:extLst>
      <p:ext uri="{BB962C8B-B14F-4D97-AF65-F5344CB8AC3E}">
        <p14:creationId xmlns:p14="http://schemas.microsoft.com/office/powerpoint/2010/main" val="3395163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B4343-0EAB-F9E1-818E-25E5D1369FD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Relational/ Comparison Operators</a:t>
            </a:r>
          </a:p>
        </p:txBody>
      </p:sp>
      <p:sp>
        <p:nvSpPr>
          <p:cNvPr id="3" name="Content Placeholder 2">
            <a:extLst>
              <a:ext uri="{FF2B5EF4-FFF2-40B4-BE49-F238E27FC236}">
                <a16:creationId xmlns:a16="http://schemas.microsoft.com/office/drawing/2014/main" id="{C30CB4C4-A6A9-0EB8-FCBF-CB408CE3D960}"/>
              </a:ext>
            </a:extLst>
          </p:cNvPr>
          <p:cNvSpPr>
            <a:spLocks noGrp="1"/>
          </p:cNvSpPr>
          <p:nvPr>
            <p:ph idx="1"/>
          </p:nvPr>
        </p:nvSpPr>
        <p:spPr>
          <a:xfrm>
            <a:off x="581192" y="2180497"/>
            <a:ext cx="11029615" cy="87733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Compare two values with JavaScript relational operators, which are also known as Comparison Operators. Let us say a = 3, b =5</a:t>
            </a:r>
          </a:p>
        </p:txBody>
      </p:sp>
      <p:pic>
        <p:nvPicPr>
          <p:cNvPr id="4" name="Picture 3">
            <a:extLst>
              <a:ext uri="{FF2B5EF4-FFF2-40B4-BE49-F238E27FC236}">
                <a16:creationId xmlns:a16="http://schemas.microsoft.com/office/drawing/2014/main" id="{9013AE87-1E5C-C35D-A766-0A78342A3A26}"/>
              </a:ext>
            </a:extLst>
          </p:cNvPr>
          <p:cNvPicPr>
            <a:picLocks noChangeAspect="1"/>
          </p:cNvPicPr>
          <p:nvPr/>
        </p:nvPicPr>
        <p:blipFill>
          <a:blip r:embed="rId2"/>
          <a:stretch>
            <a:fillRect/>
          </a:stretch>
        </p:blipFill>
        <p:spPr>
          <a:xfrm>
            <a:off x="581192" y="3427326"/>
            <a:ext cx="10432231" cy="3029904"/>
          </a:xfrm>
          <a:prstGeom prst="rect">
            <a:avLst/>
          </a:prstGeom>
        </p:spPr>
      </p:pic>
    </p:spTree>
    <p:extLst>
      <p:ext uri="{BB962C8B-B14F-4D97-AF65-F5344CB8AC3E}">
        <p14:creationId xmlns:p14="http://schemas.microsoft.com/office/powerpoint/2010/main" val="1074821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D7E04-F6BD-6686-489D-2DBCEC80E4D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Logical Operators</a:t>
            </a:r>
            <a:endParaRPr lang="en-US" b="1" dirty="0"/>
          </a:p>
        </p:txBody>
      </p:sp>
      <p:sp>
        <p:nvSpPr>
          <p:cNvPr id="3" name="Content Placeholder 2">
            <a:extLst>
              <a:ext uri="{FF2B5EF4-FFF2-40B4-BE49-F238E27FC236}">
                <a16:creationId xmlns:a16="http://schemas.microsoft.com/office/drawing/2014/main" id="{9E862D6A-E1EB-6356-67B9-DD11F29AB639}"/>
              </a:ext>
            </a:extLst>
          </p:cNvPr>
          <p:cNvSpPr>
            <a:spLocks noGrp="1"/>
          </p:cNvSpPr>
          <p:nvPr>
            <p:ph idx="1"/>
          </p:nvPr>
        </p:nvSpPr>
        <p:spPr>
          <a:xfrm>
            <a:off x="581192" y="2180497"/>
            <a:ext cx="11029615" cy="131978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Logical operators combine conditional statements. Considering Boolean variables, a and b. Let us see an example of Logical Operators in JavaScript:</a:t>
            </a:r>
          </a:p>
        </p:txBody>
      </p:sp>
      <p:pic>
        <p:nvPicPr>
          <p:cNvPr id="4" name="Picture 3">
            <a:extLst>
              <a:ext uri="{FF2B5EF4-FFF2-40B4-BE49-F238E27FC236}">
                <a16:creationId xmlns:a16="http://schemas.microsoft.com/office/drawing/2014/main" id="{9DD4F6DF-6D36-C371-7E29-E4A2A58E55C2}"/>
              </a:ext>
            </a:extLst>
          </p:cNvPr>
          <p:cNvPicPr>
            <a:picLocks noChangeAspect="1"/>
          </p:cNvPicPr>
          <p:nvPr/>
        </p:nvPicPr>
        <p:blipFill>
          <a:blip r:embed="rId2"/>
          <a:stretch>
            <a:fillRect/>
          </a:stretch>
        </p:blipFill>
        <p:spPr>
          <a:xfrm>
            <a:off x="851411" y="3964826"/>
            <a:ext cx="10193506" cy="2191018"/>
          </a:xfrm>
          <a:prstGeom prst="rect">
            <a:avLst/>
          </a:prstGeom>
        </p:spPr>
      </p:pic>
    </p:spTree>
    <p:extLst>
      <p:ext uri="{BB962C8B-B14F-4D97-AF65-F5344CB8AC3E}">
        <p14:creationId xmlns:p14="http://schemas.microsoft.com/office/powerpoint/2010/main" val="3867778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033EE-76D7-6936-2B29-224C482E2E8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Conditional Operator</a:t>
            </a:r>
          </a:p>
        </p:txBody>
      </p:sp>
      <p:sp>
        <p:nvSpPr>
          <p:cNvPr id="3" name="Content Placeholder 2">
            <a:extLst>
              <a:ext uri="{FF2B5EF4-FFF2-40B4-BE49-F238E27FC236}">
                <a16:creationId xmlns:a16="http://schemas.microsoft.com/office/drawing/2014/main" id="{04B13687-8012-5611-F87B-E550BF1E1583}"/>
              </a:ext>
            </a:extLst>
          </p:cNvPr>
          <p:cNvSpPr>
            <a:spLocks noGrp="1"/>
          </p:cNvSpPr>
          <p:nvPr>
            <p:ph idx="1"/>
          </p:nvPr>
        </p:nvSpPr>
        <p:spPr>
          <a:xfrm>
            <a:off x="581192" y="2180496"/>
            <a:ext cx="11029615" cy="4269465"/>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Conditional operator evaluates Boolean expressions, with three operands. It is also known as the ternary operator. The role is to assign a value to a variable, from two given set options. The following is the syntax:</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r>
              <a:rPr lang="en-US" sz="2400" i="1" dirty="0" err="1">
                <a:latin typeface="Times New Roman" panose="02020603050405020304" pitchFamily="18" charset="0"/>
                <a:cs typeface="Times New Roman" panose="02020603050405020304" pitchFamily="18" charset="0"/>
              </a:rPr>
              <a:t>variable_name</a:t>
            </a:r>
            <a:r>
              <a:rPr lang="en-US" sz="2400" i="1" dirty="0">
                <a:latin typeface="Times New Roman" panose="02020603050405020304" pitchFamily="18" charset="0"/>
                <a:cs typeface="Times New Roman" panose="02020603050405020304" pitchFamily="18" charset="0"/>
              </a:rPr>
              <a:t>  = (expression) ? value1 ( if true) : value2 (if false)</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As shown above, if the condition is true, value 1 will get displayed, else value 2.</a:t>
            </a:r>
          </a:p>
        </p:txBody>
      </p:sp>
    </p:spTree>
    <p:extLst>
      <p:ext uri="{BB962C8B-B14F-4D97-AF65-F5344CB8AC3E}">
        <p14:creationId xmlns:p14="http://schemas.microsoft.com/office/powerpoint/2010/main" val="3134499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B9DF5-64B0-1778-FFE1-976C12A29E9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Comments in </a:t>
            </a:r>
            <a:r>
              <a:rPr lang="en-US" b="1" dirty="0" err="1">
                <a:latin typeface="Times New Roman" panose="02020603050405020304" pitchFamily="18" charset="0"/>
                <a:cs typeface="Times New Roman" panose="02020603050405020304" pitchFamily="18" charset="0"/>
              </a:rPr>
              <a:t>javascript</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34D35E-60F3-F7E2-FB32-167E03ACED87}"/>
              </a:ext>
            </a:extLst>
          </p:cNvPr>
          <p:cNvSpPr>
            <a:spLocks noGrp="1"/>
          </p:cNvSpPr>
          <p:nvPr>
            <p:ph idx="1"/>
          </p:nvPr>
        </p:nvSpPr>
        <p:spPr>
          <a:xfrm>
            <a:off x="581192" y="2180496"/>
            <a:ext cx="11029615" cy="1988381"/>
          </a:xfrm>
        </p:spPr>
        <p:txBody>
          <a:bodyPr/>
          <a:lstStyle/>
          <a:p>
            <a:pPr marL="0" indent="0">
              <a:buNone/>
            </a:pPr>
            <a:r>
              <a:rPr lang="en-US" sz="2800" dirty="0">
                <a:latin typeface="Times New Roman" panose="02020603050405020304" pitchFamily="18" charset="0"/>
                <a:cs typeface="Times New Roman" panose="02020603050405020304" pitchFamily="18" charset="0"/>
              </a:rPr>
              <a:t>A comment in JavaScript can be written as follows:</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7D8BD443-A60B-F289-E2B9-91EDFC5876F8}"/>
              </a:ext>
            </a:extLst>
          </p:cNvPr>
          <p:cNvPicPr>
            <a:picLocks noChangeAspect="1"/>
          </p:cNvPicPr>
          <p:nvPr/>
        </p:nvPicPr>
        <p:blipFill>
          <a:blip r:embed="rId2"/>
          <a:srcRect l="10848" t="19035" r="10953" b="18774"/>
          <a:stretch>
            <a:fillRect/>
          </a:stretch>
        </p:blipFill>
        <p:spPr>
          <a:xfrm>
            <a:off x="1779639" y="3283974"/>
            <a:ext cx="7521677" cy="3406230"/>
          </a:xfrm>
          <a:prstGeom prst="rect">
            <a:avLst/>
          </a:prstGeom>
        </p:spPr>
      </p:pic>
    </p:spTree>
    <p:extLst>
      <p:ext uri="{BB962C8B-B14F-4D97-AF65-F5344CB8AC3E}">
        <p14:creationId xmlns:p14="http://schemas.microsoft.com/office/powerpoint/2010/main" val="379565992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{705AED9E-8924-4F40-A2E5-00500CF122DE}TF319cfb39-eeba-4af5-a5a2-03d53d0375160e3309b2-0adf682d390f</Template>
  <TotalTime>6514</TotalTime>
  <Words>1191</Words>
  <Application>Microsoft Office PowerPoint</Application>
  <PresentationFormat>Widescreen</PresentationFormat>
  <Paragraphs>157</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Gill Sans MT</vt:lpstr>
      <vt:lpstr>Times New Roman</vt:lpstr>
      <vt:lpstr>Wingdings 2</vt:lpstr>
      <vt:lpstr>Dividend</vt:lpstr>
      <vt:lpstr>JavaScript : Expressions &amp; Conditionals</vt:lpstr>
      <vt:lpstr>Expressions &amp; Conditionals</vt:lpstr>
      <vt:lpstr>Operators in JavaScript</vt:lpstr>
      <vt:lpstr>Arithmetic Operators</vt:lpstr>
      <vt:lpstr>Assignment Operators</vt:lpstr>
      <vt:lpstr>Relational/ Comparison Operators</vt:lpstr>
      <vt:lpstr>Logical Operators</vt:lpstr>
      <vt:lpstr>Conditional Operator</vt:lpstr>
      <vt:lpstr>Comments in javascript</vt:lpstr>
      <vt:lpstr>Conditional Statements</vt:lpstr>
      <vt:lpstr>Types of Conditional Statements</vt:lpstr>
      <vt:lpstr>if Statement</vt:lpstr>
      <vt:lpstr>if-else Statement</vt:lpstr>
      <vt:lpstr>else if Statement</vt:lpstr>
      <vt:lpstr>Switch Statement (JavaScript Switch Case)</vt:lpstr>
      <vt:lpstr>Ternary Operator ( ?: )</vt:lpstr>
      <vt:lpstr>JavaScript 02: practice set</vt:lpstr>
      <vt:lpstr>JavaScript : loops &amp; functions</vt:lpstr>
      <vt:lpstr>Loops in JavaScript</vt:lpstr>
      <vt:lpstr>for loop</vt:lpstr>
      <vt:lpstr>for in loop (Used for objects)</vt:lpstr>
      <vt:lpstr>for of loop (Used for objects)</vt:lpstr>
      <vt:lpstr>while loop</vt:lpstr>
      <vt:lpstr>do while loop</vt:lpstr>
      <vt:lpstr>FUNCTION IN JAVASCRIPT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Aashish Pandey</dc:creator>
  <cp:lastModifiedBy>Aashish Pandey</cp:lastModifiedBy>
  <cp:revision>8</cp:revision>
  <dcterms:created xsi:type="dcterms:W3CDTF">2025-07-14T07:39:49Z</dcterms:created>
  <dcterms:modified xsi:type="dcterms:W3CDTF">2025-07-25T12:01:36Z</dcterms:modified>
</cp:coreProperties>
</file>