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42B8-0270-7DD8-65AE-C5B8BFEA0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1AC75B7-E61F-83B6-26ED-AC9ABE29A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42090BB-20C4-2FA0-D494-034DE6EE8042}"/>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5" name="Footer Placeholder 4">
            <a:extLst>
              <a:ext uri="{FF2B5EF4-FFF2-40B4-BE49-F238E27FC236}">
                <a16:creationId xmlns:a16="http://schemas.microsoft.com/office/drawing/2014/main" id="{4BB0E670-6141-666D-A8C1-DD215AD3ED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785117-9417-BF74-FDE5-1EDA454EEC66}"/>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172896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D44E-F83C-8EBC-CADA-329E1C5EEFA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7037AD0-B72B-CDF3-4782-3CE50D0623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5FD84E-9076-6571-5C50-EB277A394AC7}"/>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5" name="Footer Placeholder 4">
            <a:extLst>
              <a:ext uri="{FF2B5EF4-FFF2-40B4-BE49-F238E27FC236}">
                <a16:creationId xmlns:a16="http://schemas.microsoft.com/office/drawing/2014/main" id="{DA6E7408-A218-8D32-1A58-0BBB600067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A67678-8E60-782A-6813-D3F37AE3C378}"/>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72725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D7A541-1166-300E-7E8A-3BCEAB137F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B9F2DB-CAC0-DE7D-722C-6DA4F3BAB8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E362DD-3C1F-D22A-E9F4-F1AC6C9E0EEC}"/>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5" name="Footer Placeholder 4">
            <a:extLst>
              <a:ext uri="{FF2B5EF4-FFF2-40B4-BE49-F238E27FC236}">
                <a16:creationId xmlns:a16="http://schemas.microsoft.com/office/drawing/2014/main" id="{115BE706-647E-BFE2-C30B-AF26162C6F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29BA00-6027-9C6E-87C9-9D523CC9FC45}"/>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5755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9ED5-CB93-4287-4D68-5D9FF6B4893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98C4436-EE51-2742-FAE2-252C8ED56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6E0E92-BAD6-99C8-28EB-BBFE3907B879}"/>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5" name="Footer Placeholder 4">
            <a:extLst>
              <a:ext uri="{FF2B5EF4-FFF2-40B4-BE49-F238E27FC236}">
                <a16:creationId xmlns:a16="http://schemas.microsoft.com/office/drawing/2014/main" id="{D1BADEDD-BDFD-0278-89BF-499AFD8B62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5E9F86-2034-88F7-2866-BF66864F81FD}"/>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120576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5FE3-6520-8815-DFBA-12A0875EE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CAE409D-0EAF-5C21-539C-611FB6360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AA72E-2730-92AE-3E82-58086B0EF2C1}"/>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5" name="Footer Placeholder 4">
            <a:extLst>
              <a:ext uri="{FF2B5EF4-FFF2-40B4-BE49-F238E27FC236}">
                <a16:creationId xmlns:a16="http://schemas.microsoft.com/office/drawing/2014/main" id="{BEDF3534-22CC-4DE5-41C2-E8A7E689F2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621294-3C6A-C69B-59FD-EB26FB630AE5}"/>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399527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FB05-EE73-71A6-E4A2-A441ED8EA4D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0E567AB-3677-D04E-1D2C-ADC08EE82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4F3CC96-CD60-65EB-DEA7-1E8E42C175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CE5E812-7D8F-1949-CBD5-BCC506385B3E}"/>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6" name="Footer Placeholder 5">
            <a:extLst>
              <a:ext uri="{FF2B5EF4-FFF2-40B4-BE49-F238E27FC236}">
                <a16:creationId xmlns:a16="http://schemas.microsoft.com/office/drawing/2014/main" id="{486A40AC-F461-924E-E801-93EA456CBB8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19BEC3-7CFB-1AE4-737B-51E9C82FCE60}"/>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287143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99A9-7914-E0C5-66D7-3ECEC60B1B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828D49-B178-636E-519C-E04047F5D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6E5A4-C872-3DE4-0EBD-26E790F2D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1535DAE-B139-5689-2E47-6A6F414ED4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EDAF9-BE7F-0CB2-33B3-15526F865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0D03FB4-B7DD-430C-3C2E-4F10846E60EB}"/>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8" name="Footer Placeholder 7">
            <a:extLst>
              <a:ext uri="{FF2B5EF4-FFF2-40B4-BE49-F238E27FC236}">
                <a16:creationId xmlns:a16="http://schemas.microsoft.com/office/drawing/2014/main" id="{23758959-9416-94CB-8ED3-8582BD5055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FF7A566-DC13-257F-299C-48A57D9BA3E6}"/>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190145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3E0E-BDC2-1317-D41F-D7A3C80600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79BDFF-EF12-25EC-3F5A-768995621D5D}"/>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4" name="Footer Placeholder 3">
            <a:extLst>
              <a:ext uri="{FF2B5EF4-FFF2-40B4-BE49-F238E27FC236}">
                <a16:creationId xmlns:a16="http://schemas.microsoft.com/office/drawing/2014/main" id="{30BF9ECB-EEA2-03AC-6707-66C750ED5A7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5CAE87E-54E5-8602-5DCB-6E8B06714474}"/>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383446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3080E-9D27-915E-409B-F23CF3648EBE}"/>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3" name="Footer Placeholder 2">
            <a:extLst>
              <a:ext uri="{FF2B5EF4-FFF2-40B4-BE49-F238E27FC236}">
                <a16:creationId xmlns:a16="http://schemas.microsoft.com/office/drawing/2014/main" id="{3A442468-21C3-2AB2-D607-8026835601A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5346D38-210B-BE35-6753-FB45E795C2DE}"/>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96175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F14F-F782-D96F-3D32-75BCDA8EE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221A6D6-502C-FD54-8F35-2610F4F34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7C643BD-E1FD-FED7-645E-9339DE8D3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C50F5-E361-2792-AE12-DDDBE1237E37}"/>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6" name="Footer Placeholder 5">
            <a:extLst>
              <a:ext uri="{FF2B5EF4-FFF2-40B4-BE49-F238E27FC236}">
                <a16:creationId xmlns:a16="http://schemas.microsoft.com/office/drawing/2014/main" id="{11B25A2F-6F1D-DBBE-4276-067A9047F0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66B9E1D-7F3C-E37B-D983-F78CD6B306DF}"/>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99181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8F63-64F4-2E61-2267-557BE52D8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71C493D-7A06-151E-C214-24962504D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50BCAC5-1514-AFE2-23A9-7AE61C3EF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B5714-0424-0E9F-5D19-9ED64AF98E3A}"/>
              </a:ext>
            </a:extLst>
          </p:cNvPr>
          <p:cNvSpPr>
            <a:spLocks noGrp="1"/>
          </p:cNvSpPr>
          <p:nvPr>
            <p:ph type="dt" sz="half" idx="10"/>
          </p:nvPr>
        </p:nvSpPr>
        <p:spPr/>
        <p:txBody>
          <a:bodyPr/>
          <a:lstStyle/>
          <a:p>
            <a:fld id="{5E82DE92-44D0-483A-A9C4-87865A079CDC}" type="datetimeFigureOut">
              <a:rPr lang="en-CA" smtClean="0"/>
              <a:t>2025-02-23</a:t>
            </a:fld>
            <a:endParaRPr lang="en-CA"/>
          </a:p>
        </p:txBody>
      </p:sp>
      <p:sp>
        <p:nvSpPr>
          <p:cNvPr id="6" name="Footer Placeholder 5">
            <a:extLst>
              <a:ext uri="{FF2B5EF4-FFF2-40B4-BE49-F238E27FC236}">
                <a16:creationId xmlns:a16="http://schemas.microsoft.com/office/drawing/2014/main" id="{BA73490A-49AC-467A-3267-8AE8CD07A4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182B74-C017-6230-E4A9-053BF1AC1FE8}"/>
              </a:ext>
            </a:extLst>
          </p:cNvPr>
          <p:cNvSpPr>
            <a:spLocks noGrp="1"/>
          </p:cNvSpPr>
          <p:nvPr>
            <p:ph type="sldNum" sz="quarter" idx="12"/>
          </p:nvPr>
        </p:nvSpPr>
        <p:spPr/>
        <p:txBody>
          <a:bodyPr/>
          <a:lstStyle/>
          <a:p>
            <a:fld id="{2E8EDB98-E9EA-40E4-9E7A-06F81EC77E62}" type="slidenum">
              <a:rPr lang="en-CA" smtClean="0"/>
              <a:t>‹#›</a:t>
            </a:fld>
            <a:endParaRPr lang="en-CA"/>
          </a:p>
        </p:txBody>
      </p:sp>
    </p:spTree>
    <p:extLst>
      <p:ext uri="{BB962C8B-B14F-4D97-AF65-F5344CB8AC3E}">
        <p14:creationId xmlns:p14="http://schemas.microsoft.com/office/powerpoint/2010/main" val="3878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86A1A6-B1A4-CDBC-98B6-EE5DBCB29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4D7BBC-5082-2065-CAA7-950C0551C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BB917D-AB8F-F2BF-E7E2-0F5411EAF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2DE92-44D0-483A-A9C4-87865A079CDC}" type="datetimeFigureOut">
              <a:rPr lang="en-CA" smtClean="0"/>
              <a:t>2025-02-23</a:t>
            </a:fld>
            <a:endParaRPr lang="en-CA"/>
          </a:p>
        </p:txBody>
      </p:sp>
      <p:sp>
        <p:nvSpPr>
          <p:cNvPr id="5" name="Footer Placeholder 4">
            <a:extLst>
              <a:ext uri="{FF2B5EF4-FFF2-40B4-BE49-F238E27FC236}">
                <a16:creationId xmlns:a16="http://schemas.microsoft.com/office/drawing/2014/main" id="{25AE4D3D-B3A8-8DB6-89F7-452611873D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54AB090-D434-96F8-A6C8-DBA4FF870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EDB98-E9EA-40E4-9E7A-06F81EC77E62}" type="slidenum">
              <a:rPr lang="en-CA" smtClean="0"/>
              <a:t>‹#›</a:t>
            </a:fld>
            <a:endParaRPr lang="en-CA"/>
          </a:p>
        </p:txBody>
      </p:sp>
    </p:spTree>
    <p:extLst>
      <p:ext uri="{BB962C8B-B14F-4D97-AF65-F5344CB8AC3E}">
        <p14:creationId xmlns:p14="http://schemas.microsoft.com/office/powerpoint/2010/main" val="569279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uriouser.cheshireeng.com/2014/10/21/introduction-to-mems-microphones/#fn-196-implclai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olframalpha.com/input?i=5.882%C3%9710%5E-9+seconds&amp;assumption=%22ClashPrefs%22+-%3E+%22%2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A819-811C-DCD9-5D72-8A86B2E333ED}"/>
              </a:ext>
            </a:extLst>
          </p:cNvPr>
          <p:cNvSpPr>
            <a:spLocks noGrp="1"/>
          </p:cNvSpPr>
          <p:nvPr>
            <p:ph type="ctrTitle"/>
          </p:nvPr>
        </p:nvSpPr>
        <p:spPr/>
        <p:txBody>
          <a:bodyPr/>
          <a:lstStyle/>
          <a:p>
            <a:r>
              <a:rPr lang="en-CA" dirty="0"/>
              <a:t>Ultrasonic mic project notes</a:t>
            </a:r>
          </a:p>
        </p:txBody>
      </p:sp>
      <p:sp>
        <p:nvSpPr>
          <p:cNvPr id="3" name="Subtitle 2">
            <a:extLst>
              <a:ext uri="{FF2B5EF4-FFF2-40B4-BE49-F238E27FC236}">
                <a16:creationId xmlns:a16="http://schemas.microsoft.com/office/drawing/2014/main" id="{6B678AE3-CC2F-2489-E736-2E5DFB75951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61727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B545-F664-D14E-C7CB-E4741366AC87}"/>
              </a:ext>
            </a:extLst>
          </p:cNvPr>
          <p:cNvSpPr>
            <a:spLocks noGrp="1"/>
          </p:cNvSpPr>
          <p:nvPr>
            <p:ph type="title"/>
          </p:nvPr>
        </p:nvSpPr>
        <p:spPr/>
        <p:txBody>
          <a:bodyPr/>
          <a:lstStyle/>
          <a:p>
            <a:r>
              <a:rPr lang="en-CA" dirty="0"/>
              <a:t>July 13	</a:t>
            </a:r>
          </a:p>
        </p:txBody>
      </p:sp>
      <p:sp>
        <p:nvSpPr>
          <p:cNvPr id="3" name="Content Placeholder 2">
            <a:extLst>
              <a:ext uri="{FF2B5EF4-FFF2-40B4-BE49-F238E27FC236}">
                <a16:creationId xmlns:a16="http://schemas.microsoft.com/office/drawing/2014/main" id="{101E36A1-7E69-25DF-CC3C-AE28FB303675}"/>
              </a:ext>
            </a:extLst>
          </p:cNvPr>
          <p:cNvSpPr>
            <a:spLocks noGrp="1"/>
          </p:cNvSpPr>
          <p:nvPr>
            <p:ph idx="1"/>
          </p:nvPr>
        </p:nvSpPr>
        <p:spPr/>
        <p:txBody>
          <a:bodyPr/>
          <a:lstStyle/>
          <a:p>
            <a:r>
              <a:rPr lang="en-CA" dirty="0"/>
              <a:t>Moved the analog mic closer – d is now 1cm.  </a:t>
            </a:r>
          </a:p>
          <a:p>
            <a:r>
              <a:rPr lang="en-CA" dirty="0"/>
              <a:t>Also tried sending the pulses instead of continuous sinewave.</a:t>
            </a:r>
          </a:p>
          <a:p>
            <a:r>
              <a:rPr lang="en-CA" dirty="0"/>
              <a:t>If I do trigger on a scope, the first mic waveform is leading by a cycle</a:t>
            </a:r>
          </a:p>
        </p:txBody>
      </p:sp>
      <p:pic>
        <p:nvPicPr>
          <p:cNvPr id="5" name="Picture 4">
            <a:extLst>
              <a:ext uri="{FF2B5EF4-FFF2-40B4-BE49-F238E27FC236}">
                <a16:creationId xmlns:a16="http://schemas.microsoft.com/office/drawing/2014/main" id="{6BAB24E7-B88A-5BF4-9743-775C4BE8FEAF}"/>
              </a:ext>
            </a:extLst>
          </p:cNvPr>
          <p:cNvPicPr>
            <a:picLocks noChangeAspect="1"/>
          </p:cNvPicPr>
          <p:nvPr/>
        </p:nvPicPr>
        <p:blipFill>
          <a:blip r:embed="rId2"/>
          <a:stretch>
            <a:fillRect/>
          </a:stretch>
        </p:blipFill>
        <p:spPr>
          <a:xfrm>
            <a:off x="3008364" y="3211568"/>
            <a:ext cx="4493649" cy="2829893"/>
          </a:xfrm>
          <a:prstGeom prst="rect">
            <a:avLst/>
          </a:prstGeom>
        </p:spPr>
      </p:pic>
    </p:spTree>
    <p:extLst>
      <p:ext uri="{BB962C8B-B14F-4D97-AF65-F5344CB8AC3E}">
        <p14:creationId xmlns:p14="http://schemas.microsoft.com/office/powerpoint/2010/main" val="368376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B545-F664-D14E-C7CB-E4741366AC87}"/>
              </a:ext>
            </a:extLst>
          </p:cNvPr>
          <p:cNvSpPr>
            <a:spLocks noGrp="1"/>
          </p:cNvSpPr>
          <p:nvPr>
            <p:ph type="title"/>
          </p:nvPr>
        </p:nvSpPr>
        <p:spPr/>
        <p:txBody>
          <a:bodyPr/>
          <a:lstStyle/>
          <a:p>
            <a:r>
              <a:rPr lang="en-CA" dirty="0"/>
              <a:t>July 13	</a:t>
            </a:r>
          </a:p>
        </p:txBody>
      </p:sp>
      <p:sp>
        <p:nvSpPr>
          <p:cNvPr id="3" name="Content Placeholder 2">
            <a:extLst>
              <a:ext uri="{FF2B5EF4-FFF2-40B4-BE49-F238E27FC236}">
                <a16:creationId xmlns:a16="http://schemas.microsoft.com/office/drawing/2014/main" id="{101E36A1-7E69-25DF-CC3C-AE28FB303675}"/>
              </a:ext>
            </a:extLst>
          </p:cNvPr>
          <p:cNvSpPr>
            <a:spLocks noGrp="1"/>
          </p:cNvSpPr>
          <p:nvPr>
            <p:ph idx="1"/>
          </p:nvPr>
        </p:nvSpPr>
        <p:spPr/>
        <p:txBody>
          <a:bodyPr/>
          <a:lstStyle/>
          <a:p>
            <a:r>
              <a:rPr lang="en-CA" dirty="0"/>
              <a:t>Moved the analog mic closer – d is now 1cm.  </a:t>
            </a:r>
          </a:p>
          <a:p>
            <a:r>
              <a:rPr lang="en-CA" dirty="0"/>
              <a:t>Also tried sending the pulses instead of continuous sinewave.</a:t>
            </a:r>
          </a:p>
          <a:p>
            <a:r>
              <a:rPr lang="en-CA" dirty="0"/>
              <a:t>If I do trigger on a scope, the first mic waveform is leading by a cycle</a:t>
            </a:r>
          </a:p>
          <a:p>
            <a:r>
              <a:rPr lang="en-CA" dirty="0"/>
              <a:t>Doing a 35ms pulse output on the digital amplifier seems to capture the beginning of the waveforms.</a:t>
            </a:r>
          </a:p>
          <a:p>
            <a:r>
              <a:rPr lang="en-CA" dirty="0"/>
              <a:t>Now need to add two </a:t>
            </a:r>
            <a:r>
              <a:rPr lang="en-CA"/>
              <a:t>ADC arrays</a:t>
            </a:r>
            <a:endParaRPr lang="en-CA" dirty="0"/>
          </a:p>
        </p:txBody>
      </p:sp>
      <p:pic>
        <p:nvPicPr>
          <p:cNvPr id="6" name="Picture 5">
            <a:extLst>
              <a:ext uri="{FF2B5EF4-FFF2-40B4-BE49-F238E27FC236}">
                <a16:creationId xmlns:a16="http://schemas.microsoft.com/office/drawing/2014/main" id="{6E3EFD70-FBA2-541D-AFBA-6F02FA725486}"/>
              </a:ext>
            </a:extLst>
          </p:cNvPr>
          <p:cNvPicPr>
            <a:picLocks noChangeAspect="1"/>
          </p:cNvPicPr>
          <p:nvPr/>
        </p:nvPicPr>
        <p:blipFill>
          <a:blip r:embed="rId2"/>
          <a:stretch>
            <a:fillRect/>
          </a:stretch>
        </p:blipFill>
        <p:spPr>
          <a:xfrm>
            <a:off x="4835780" y="4579918"/>
            <a:ext cx="4819498" cy="1824467"/>
          </a:xfrm>
          <a:prstGeom prst="rect">
            <a:avLst/>
          </a:prstGeom>
        </p:spPr>
      </p:pic>
    </p:spTree>
    <p:extLst>
      <p:ext uri="{BB962C8B-B14F-4D97-AF65-F5344CB8AC3E}">
        <p14:creationId xmlns:p14="http://schemas.microsoft.com/office/powerpoint/2010/main" val="387477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D917-C3D9-2FD6-381A-20D096FD197D}"/>
              </a:ext>
            </a:extLst>
          </p:cNvPr>
          <p:cNvSpPr>
            <a:spLocks noGrp="1"/>
          </p:cNvSpPr>
          <p:nvPr>
            <p:ph type="title"/>
          </p:nvPr>
        </p:nvSpPr>
        <p:spPr/>
        <p:txBody>
          <a:bodyPr/>
          <a:lstStyle/>
          <a:p>
            <a:r>
              <a:rPr lang="en-CA" dirty="0"/>
              <a:t>July 14</a:t>
            </a:r>
          </a:p>
        </p:txBody>
      </p:sp>
      <p:sp>
        <p:nvSpPr>
          <p:cNvPr id="3" name="Content Placeholder 2">
            <a:extLst>
              <a:ext uri="{FF2B5EF4-FFF2-40B4-BE49-F238E27FC236}">
                <a16:creationId xmlns:a16="http://schemas.microsoft.com/office/drawing/2014/main" id="{FAF4FC12-1B2A-77E3-05A3-88EE4EBD23B7}"/>
              </a:ext>
            </a:extLst>
          </p:cNvPr>
          <p:cNvSpPr>
            <a:spLocks noGrp="1"/>
          </p:cNvSpPr>
          <p:nvPr>
            <p:ph idx="1"/>
          </p:nvPr>
        </p:nvSpPr>
        <p:spPr/>
        <p:txBody>
          <a:bodyPr/>
          <a:lstStyle/>
          <a:p>
            <a:r>
              <a:rPr lang="en-CA" dirty="0"/>
              <a:t>D =0.2m, the captured data with trigger works, but have to verify whether the </a:t>
            </a:r>
            <a:r>
              <a:rPr lang="en-CA" dirty="0" err="1"/>
              <a:t>mcu</a:t>
            </a:r>
            <a:r>
              <a:rPr lang="en-CA" dirty="0"/>
              <a:t> is able to capture the </a:t>
            </a:r>
            <a:r>
              <a:rPr lang="en-CA" dirty="0" err="1"/>
              <a:t>datas</a:t>
            </a:r>
            <a:r>
              <a:rPr lang="en-CA" dirty="0"/>
              <a:t>.</a:t>
            </a:r>
          </a:p>
          <a:p>
            <a:endParaRPr lang="en-CA" dirty="0"/>
          </a:p>
        </p:txBody>
      </p:sp>
      <p:pic>
        <p:nvPicPr>
          <p:cNvPr id="5" name="Picture 4">
            <a:extLst>
              <a:ext uri="{FF2B5EF4-FFF2-40B4-BE49-F238E27FC236}">
                <a16:creationId xmlns:a16="http://schemas.microsoft.com/office/drawing/2014/main" id="{BEF14DAD-6FB9-717C-636D-A2DAB07A45FC}"/>
              </a:ext>
            </a:extLst>
          </p:cNvPr>
          <p:cNvPicPr>
            <a:picLocks noChangeAspect="1"/>
          </p:cNvPicPr>
          <p:nvPr/>
        </p:nvPicPr>
        <p:blipFill>
          <a:blip r:embed="rId2"/>
          <a:stretch>
            <a:fillRect/>
          </a:stretch>
        </p:blipFill>
        <p:spPr>
          <a:xfrm>
            <a:off x="1142232" y="2697291"/>
            <a:ext cx="4598265" cy="2902974"/>
          </a:xfrm>
          <a:prstGeom prst="rect">
            <a:avLst/>
          </a:prstGeom>
        </p:spPr>
      </p:pic>
      <p:pic>
        <p:nvPicPr>
          <p:cNvPr id="7" name="Picture 6">
            <a:extLst>
              <a:ext uri="{FF2B5EF4-FFF2-40B4-BE49-F238E27FC236}">
                <a16:creationId xmlns:a16="http://schemas.microsoft.com/office/drawing/2014/main" id="{6E8CE5EB-82CE-7923-43A3-2E4BC74E1B73}"/>
              </a:ext>
            </a:extLst>
          </p:cNvPr>
          <p:cNvPicPr>
            <a:picLocks noChangeAspect="1"/>
          </p:cNvPicPr>
          <p:nvPr/>
        </p:nvPicPr>
        <p:blipFill>
          <a:blip r:embed="rId3"/>
          <a:stretch>
            <a:fillRect/>
          </a:stretch>
        </p:blipFill>
        <p:spPr>
          <a:xfrm>
            <a:off x="5832218" y="2611847"/>
            <a:ext cx="4676775" cy="3286125"/>
          </a:xfrm>
          <a:prstGeom prst="rect">
            <a:avLst/>
          </a:prstGeom>
        </p:spPr>
      </p:pic>
    </p:spTree>
    <p:extLst>
      <p:ext uri="{BB962C8B-B14F-4D97-AF65-F5344CB8AC3E}">
        <p14:creationId xmlns:p14="http://schemas.microsoft.com/office/powerpoint/2010/main" val="219069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692D-6E93-D80C-116D-CC1766627BDB}"/>
              </a:ext>
            </a:extLst>
          </p:cNvPr>
          <p:cNvSpPr>
            <a:spLocks noGrp="1"/>
          </p:cNvSpPr>
          <p:nvPr>
            <p:ph type="title"/>
          </p:nvPr>
        </p:nvSpPr>
        <p:spPr/>
        <p:txBody>
          <a:bodyPr/>
          <a:lstStyle/>
          <a:p>
            <a:r>
              <a:rPr lang="en-CA" dirty="0"/>
              <a:t>July 14</a:t>
            </a:r>
          </a:p>
        </p:txBody>
      </p:sp>
      <p:sp>
        <p:nvSpPr>
          <p:cNvPr id="3" name="Content Placeholder 2">
            <a:extLst>
              <a:ext uri="{FF2B5EF4-FFF2-40B4-BE49-F238E27FC236}">
                <a16:creationId xmlns:a16="http://schemas.microsoft.com/office/drawing/2014/main" id="{1E00EFDD-D965-4BBA-6132-7FA65CE68EB0}"/>
              </a:ext>
            </a:extLst>
          </p:cNvPr>
          <p:cNvSpPr>
            <a:spLocks noGrp="1"/>
          </p:cNvSpPr>
          <p:nvPr>
            <p:ph idx="1"/>
          </p:nvPr>
        </p:nvSpPr>
        <p:spPr/>
        <p:txBody>
          <a:bodyPr/>
          <a:lstStyle/>
          <a:p>
            <a:r>
              <a:rPr lang="en-CA" dirty="0"/>
              <a:t>Seems like the </a:t>
            </a:r>
            <a:r>
              <a:rPr lang="en-CA" dirty="0" err="1"/>
              <a:t>mcu</a:t>
            </a:r>
            <a:r>
              <a:rPr lang="en-CA" dirty="0"/>
              <a:t> is fast enough to capture the waveforms</a:t>
            </a:r>
          </a:p>
          <a:p>
            <a:endParaRPr lang="en-CA" dirty="0"/>
          </a:p>
        </p:txBody>
      </p:sp>
      <p:pic>
        <p:nvPicPr>
          <p:cNvPr id="9" name="Picture 8">
            <a:extLst>
              <a:ext uri="{FF2B5EF4-FFF2-40B4-BE49-F238E27FC236}">
                <a16:creationId xmlns:a16="http://schemas.microsoft.com/office/drawing/2014/main" id="{9B042A92-A60E-6715-95E9-45F794755602}"/>
              </a:ext>
            </a:extLst>
          </p:cNvPr>
          <p:cNvPicPr>
            <a:picLocks noChangeAspect="1"/>
          </p:cNvPicPr>
          <p:nvPr/>
        </p:nvPicPr>
        <p:blipFill>
          <a:blip r:embed="rId2"/>
          <a:stretch>
            <a:fillRect/>
          </a:stretch>
        </p:blipFill>
        <p:spPr>
          <a:xfrm>
            <a:off x="838200" y="2408673"/>
            <a:ext cx="10196302" cy="3185242"/>
          </a:xfrm>
          <a:prstGeom prst="rect">
            <a:avLst/>
          </a:prstGeom>
        </p:spPr>
      </p:pic>
    </p:spTree>
    <p:extLst>
      <p:ext uri="{BB962C8B-B14F-4D97-AF65-F5344CB8AC3E}">
        <p14:creationId xmlns:p14="http://schemas.microsoft.com/office/powerpoint/2010/main" val="13667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2A61-6237-AE7B-168A-D4BD011BEC87}"/>
              </a:ext>
            </a:extLst>
          </p:cNvPr>
          <p:cNvSpPr>
            <a:spLocks noGrp="1"/>
          </p:cNvSpPr>
          <p:nvPr>
            <p:ph type="title"/>
          </p:nvPr>
        </p:nvSpPr>
        <p:spPr/>
        <p:txBody>
          <a:bodyPr/>
          <a:lstStyle/>
          <a:p>
            <a:r>
              <a:rPr lang="en-CA" dirty="0"/>
              <a:t>July 19	</a:t>
            </a:r>
          </a:p>
        </p:txBody>
      </p:sp>
      <p:sp>
        <p:nvSpPr>
          <p:cNvPr id="3" name="Content Placeholder 2">
            <a:extLst>
              <a:ext uri="{FF2B5EF4-FFF2-40B4-BE49-F238E27FC236}">
                <a16:creationId xmlns:a16="http://schemas.microsoft.com/office/drawing/2014/main" id="{492AF404-714F-0CB6-4E06-6207C39203A0}"/>
              </a:ext>
            </a:extLst>
          </p:cNvPr>
          <p:cNvSpPr>
            <a:spLocks noGrp="1"/>
          </p:cNvSpPr>
          <p:nvPr>
            <p:ph idx="1"/>
          </p:nvPr>
        </p:nvSpPr>
        <p:spPr/>
        <p:txBody>
          <a:bodyPr/>
          <a:lstStyle/>
          <a:p>
            <a:r>
              <a:rPr lang="en-CA" dirty="0"/>
              <a:t>Reread the report on July 15, there are a few things we need to try.</a:t>
            </a:r>
          </a:p>
          <a:p>
            <a:pPr lvl="1"/>
            <a:r>
              <a:rPr lang="en-CA" dirty="0" err="1"/>
              <a:t>Ie</a:t>
            </a:r>
            <a:r>
              <a:rPr lang="en-CA" dirty="0"/>
              <a:t> </a:t>
            </a:r>
            <a:r>
              <a:rPr lang="en-CA" dirty="0" err="1"/>
              <a:t>Vocm</a:t>
            </a:r>
            <a:r>
              <a:rPr lang="en-CA" dirty="0"/>
              <a:t>, comparator for 1.5V output, compare the </a:t>
            </a:r>
            <a:r>
              <a:rPr lang="en-CA"/>
              <a:t>pulse timestamp.</a:t>
            </a:r>
          </a:p>
        </p:txBody>
      </p:sp>
    </p:spTree>
    <p:extLst>
      <p:ext uri="{BB962C8B-B14F-4D97-AF65-F5344CB8AC3E}">
        <p14:creationId xmlns:p14="http://schemas.microsoft.com/office/powerpoint/2010/main" val="76157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5F82-5E3E-98BD-F51D-66A0E9D43382}"/>
              </a:ext>
            </a:extLst>
          </p:cNvPr>
          <p:cNvSpPr>
            <a:spLocks noGrp="1"/>
          </p:cNvSpPr>
          <p:nvPr>
            <p:ph type="title"/>
          </p:nvPr>
        </p:nvSpPr>
        <p:spPr/>
        <p:txBody>
          <a:bodyPr/>
          <a:lstStyle/>
          <a:p>
            <a:r>
              <a:rPr lang="en-CA" dirty="0"/>
              <a:t>July 21	</a:t>
            </a:r>
          </a:p>
        </p:txBody>
      </p:sp>
      <p:sp>
        <p:nvSpPr>
          <p:cNvPr id="3" name="Content Placeholder 2">
            <a:extLst>
              <a:ext uri="{FF2B5EF4-FFF2-40B4-BE49-F238E27FC236}">
                <a16:creationId xmlns:a16="http://schemas.microsoft.com/office/drawing/2014/main" id="{F8BCD78C-B94E-B851-9C76-5ED2BB8333AD}"/>
              </a:ext>
            </a:extLst>
          </p:cNvPr>
          <p:cNvSpPr>
            <a:spLocks noGrp="1"/>
          </p:cNvSpPr>
          <p:nvPr>
            <p:ph idx="1"/>
          </p:nvPr>
        </p:nvSpPr>
        <p:spPr/>
        <p:txBody>
          <a:bodyPr>
            <a:normAutofit lnSpcReduction="10000"/>
          </a:bodyPr>
          <a:lstStyle/>
          <a:p>
            <a:r>
              <a:rPr lang="en-CA" dirty="0"/>
              <a:t>Received Analog multiplier and sigma-delta chip.  Will try it out.</a:t>
            </a:r>
          </a:p>
          <a:p>
            <a:pPr lvl="1"/>
            <a:r>
              <a:rPr lang="en-CA" dirty="0"/>
              <a:t>Tried analog multiplier – It needs +/-8V input rail, so couldn’t power it up using just the Pico or USB.</a:t>
            </a:r>
          </a:p>
          <a:p>
            <a:r>
              <a:rPr lang="en-CA" dirty="0"/>
              <a:t>Try to build a comparator with </a:t>
            </a:r>
            <a:r>
              <a:rPr lang="en-CA" dirty="0" err="1"/>
              <a:t>Vocm</a:t>
            </a:r>
            <a:r>
              <a:rPr lang="en-CA" dirty="0"/>
              <a:t>. </a:t>
            </a:r>
          </a:p>
          <a:p>
            <a:pPr lvl="1"/>
            <a:r>
              <a:rPr lang="en-CA" dirty="0"/>
              <a:t>Tried comparator op-amp, and the </a:t>
            </a:r>
            <a:r>
              <a:rPr lang="en-CA" dirty="0" err="1"/>
              <a:t>Vref</a:t>
            </a:r>
            <a:r>
              <a:rPr lang="en-CA" dirty="0"/>
              <a:t> is 3.3V, so the above voltage becomes a ripple.  Also, the op-amp is not a fully differential op-amp, so no </a:t>
            </a:r>
            <a:r>
              <a:rPr lang="en-CA" dirty="0" err="1"/>
              <a:t>Vocm</a:t>
            </a:r>
            <a:r>
              <a:rPr lang="en-CA" dirty="0"/>
              <a:t>.</a:t>
            </a:r>
          </a:p>
          <a:p>
            <a:pPr lvl="1"/>
            <a:endParaRPr lang="en-CA" dirty="0"/>
          </a:p>
          <a:p>
            <a:pPr marL="457200" lvl="1" indent="0">
              <a:buNone/>
            </a:pPr>
            <a:r>
              <a:rPr lang="en-CA" dirty="0"/>
              <a:t>Todo: </a:t>
            </a:r>
          </a:p>
          <a:p>
            <a:pPr marL="457200" lvl="1" indent="0">
              <a:buNone/>
            </a:pPr>
            <a:r>
              <a:rPr lang="en-CA" dirty="0"/>
              <a:t>	1. buy fully differential op-amp</a:t>
            </a:r>
          </a:p>
          <a:p>
            <a:pPr marL="457200" lvl="1" indent="0">
              <a:buNone/>
            </a:pPr>
            <a:r>
              <a:rPr lang="en-CA" dirty="0"/>
              <a:t>	2. Try VCO, PLL, Frequency to voltage converter, and Phase lock loop</a:t>
            </a:r>
          </a:p>
          <a:p>
            <a:pPr marL="457200" lvl="1" indent="0">
              <a:buNone/>
            </a:pPr>
            <a:r>
              <a:rPr lang="en-CA" dirty="0"/>
              <a:t>	3. Try </a:t>
            </a:r>
            <a:r>
              <a:rPr lang="en-CA" dirty="0" err="1"/>
              <a:t>pico</a:t>
            </a:r>
            <a:r>
              <a:rPr lang="en-CA" dirty="0"/>
              <a:t> </a:t>
            </a:r>
            <a:r>
              <a:rPr lang="en-CA"/>
              <a:t>hardware_PLL</a:t>
            </a:r>
          </a:p>
        </p:txBody>
      </p:sp>
    </p:spTree>
    <p:extLst>
      <p:ext uri="{BB962C8B-B14F-4D97-AF65-F5344CB8AC3E}">
        <p14:creationId xmlns:p14="http://schemas.microsoft.com/office/powerpoint/2010/main" val="2457546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6E97-D3AB-777E-8F0F-60F107B789EF}"/>
              </a:ext>
            </a:extLst>
          </p:cNvPr>
          <p:cNvSpPr>
            <a:spLocks noGrp="1"/>
          </p:cNvSpPr>
          <p:nvPr>
            <p:ph type="title"/>
          </p:nvPr>
        </p:nvSpPr>
        <p:spPr/>
        <p:txBody>
          <a:bodyPr/>
          <a:lstStyle/>
          <a:p>
            <a:r>
              <a:rPr lang="en-CA" dirty="0"/>
              <a:t>July 28	</a:t>
            </a:r>
          </a:p>
        </p:txBody>
      </p:sp>
      <p:sp>
        <p:nvSpPr>
          <p:cNvPr id="3" name="Content Placeholder 2">
            <a:extLst>
              <a:ext uri="{FF2B5EF4-FFF2-40B4-BE49-F238E27FC236}">
                <a16:creationId xmlns:a16="http://schemas.microsoft.com/office/drawing/2014/main" id="{5A11BC0E-4C69-EC0A-D50F-A190E60A94C5}"/>
              </a:ext>
            </a:extLst>
          </p:cNvPr>
          <p:cNvSpPr>
            <a:spLocks noGrp="1"/>
          </p:cNvSpPr>
          <p:nvPr>
            <p:ph idx="1"/>
          </p:nvPr>
        </p:nvSpPr>
        <p:spPr/>
        <p:txBody>
          <a:bodyPr/>
          <a:lstStyle/>
          <a:p>
            <a:r>
              <a:rPr lang="en-CA" dirty="0"/>
              <a:t>Ordering:</a:t>
            </a:r>
          </a:p>
          <a:p>
            <a:pPr lvl="1"/>
            <a:r>
              <a:rPr lang="en-CA" dirty="0"/>
              <a:t>PLL (</a:t>
            </a:r>
            <a:r>
              <a:rPr lang="en-CA" b="0" i="0" dirty="0">
                <a:solidFill>
                  <a:srgbClr val="222222"/>
                </a:solidFill>
                <a:effectLst/>
                <a:highlight>
                  <a:srgbClr val="FFFFFF"/>
                </a:highlight>
                <a:latin typeface="Roboto" panose="02000000000000000000" pitchFamily="2" charset="0"/>
              </a:rPr>
              <a:t>CD74HCT7046AE</a:t>
            </a:r>
            <a:r>
              <a:rPr lang="en-CA" b="0" i="0" dirty="0">
                <a:solidFill>
                  <a:srgbClr val="222222"/>
                </a:solidFill>
                <a:effectLst/>
                <a:highlight>
                  <a:srgbClr val="FFFFFF"/>
                </a:highlight>
                <a:latin typeface="Roboto" panose="020F0502020204030204" pitchFamily="2" charset="0"/>
              </a:rPr>
              <a:t>)</a:t>
            </a:r>
          </a:p>
          <a:p>
            <a:pPr lvl="1"/>
            <a:r>
              <a:rPr lang="en-CA" dirty="0">
                <a:solidFill>
                  <a:srgbClr val="222222"/>
                </a:solidFill>
                <a:highlight>
                  <a:srgbClr val="FFFFFF"/>
                </a:highlight>
                <a:latin typeface="Roboto" panose="020F0502020204030204" pitchFamily="2" charset="0"/>
              </a:rPr>
              <a:t>SOP28 to DIP SMT</a:t>
            </a:r>
          </a:p>
          <a:p>
            <a:pPr lvl="1"/>
            <a:r>
              <a:rPr lang="en-CA" dirty="0">
                <a:solidFill>
                  <a:srgbClr val="222222"/>
                </a:solidFill>
                <a:highlight>
                  <a:srgbClr val="FFFFFF"/>
                </a:highlight>
                <a:latin typeface="Roboto" panose="020F0502020204030204" pitchFamily="2" charset="0"/>
              </a:rPr>
              <a:t>PLL circuit (from </a:t>
            </a:r>
            <a:r>
              <a:rPr lang="en-CA" dirty="0" err="1">
                <a:solidFill>
                  <a:srgbClr val="222222"/>
                </a:solidFill>
                <a:highlight>
                  <a:srgbClr val="FFFFFF"/>
                </a:highlight>
                <a:latin typeface="Roboto" panose="020F0502020204030204" pitchFamily="2" charset="0"/>
              </a:rPr>
              <a:t>youtube</a:t>
            </a:r>
            <a:r>
              <a:rPr lang="en-CA" dirty="0">
                <a:solidFill>
                  <a:srgbClr val="222222"/>
                </a:solidFill>
                <a:highlight>
                  <a:srgbClr val="FFFFFF"/>
                </a:highlight>
                <a:latin typeface="Roboto" panose="020F0502020204030204" pitchFamily="2" charset="0"/>
              </a:rPr>
              <a:t>):</a:t>
            </a:r>
          </a:p>
          <a:p>
            <a:pPr lvl="2"/>
            <a:r>
              <a:rPr lang="en-CA" dirty="0">
                <a:solidFill>
                  <a:srgbClr val="222222"/>
                </a:solidFill>
                <a:highlight>
                  <a:srgbClr val="FFFFFF"/>
                </a:highlight>
                <a:latin typeface="Roboto" panose="020F0502020204030204" pitchFamily="2" charset="0"/>
              </a:rPr>
              <a:t>JK FF (</a:t>
            </a:r>
            <a:r>
              <a:rPr lang="en-CA" b="0" i="0" dirty="0">
                <a:solidFill>
                  <a:srgbClr val="222222"/>
                </a:solidFill>
                <a:effectLst/>
                <a:highlight>
                  <a:srgbClr val="FFFFFF"/>
                </a:highlight>
                <a:latin typeface="Roboto" panose="02000000000000000000" pitchFamily="2" charset="0"/>
              </a:rPr>
              <a:t>CD4027BE</a:t>
            </a:r>
            <a:r>
              <a:rPr lang="en-CA" b="0" i="0" dirty="0">
                <a:solidFill>
                  <a:srgbClr val="222222"/>
                </a:solidFill>
                <a:effectLst/>
                <a:highlight>
                  <a:srgbClr val="FFFFFF"/>
                </a:highlight>
                <a:latin typeface="Roboto" panose="020F0502020204030204" pitchFamily="2" charset="0"/>
              </a:rPr>
              <a:t>)</a:t>
            </a:r>
          </a:p>
          <a:p>
            <a:pPr lvl="2"/>
            <a:r>
              <a:rPr lang="en-CA" dirty="0">
                <a:solidFill>
                  <a:srgbClr val="222222"/>
                </a:solidFill>
                <a:highlight>
                  <a:srgbClr val="FFFFFF"/>
                </a:highlight>
                <a:latin typeface="Roboto" panose="020F0502020204030204" pitchFamily="2" charset="0"/>
              </a:rPr>
              <a:t>Binary counter (</a:t>
            </a:r>
            <a:r>
              <a:rPr lang="en-CA" b="0" i="0" dirty="0">
                <a:solidFill>
                  <a:srgbClr val="222222"/>
                </a:solidFill>
                <a:effectLst/>
                <a:highlight>
                  <a:srgbClr val="FFFFFF"/>
                </a:highlight>
                <a:latin typeface="Roboto" panose="02000000000000000000" pitchFamily="2" charset="0"/>
              </a:rPr>
              <a:t>CD4040BE</a:t>
            </a:r>
            <a:r>
              <a:rPr lang="en-CA" dirty="0">
                <a:solidFill>
                  <a:srgbClr val="222222"/>
                </a:solidFill>
                <a:highlight>
                  <a:srgbClr val="FFFFFF"/>
                </a:highlight>
                <a:latin typeface="Roboto" panose="020F0502020204030204" pitchFamily="2" charset="0"/>
              </a:rPr>
              <a:t>)</a:t>
            </a:r>
          </a:p>
          <a:p>
            <a:pPr lvl="2"/>
            <a:r>
              <a:rPr lang="en-CA" dirty="0">
                <a:solidFill>
                  <a:srgbClr val="222222"/>
                </a:solidFill>
                <a:highlight>
                  <a:srgbClr val="FFFFFF"/>
                </a:highlight>
                <a:latin typeface="Roboto" panose="020F0502020204030204" pitchFamily="2" charset="0"/>
              </a:rPr>
              <a:t>PLL IC (</a:t>
            </a:r>
            <a:r>
              <a:rPr lang="en-CA" b="0" i="0" dirty="0">
                <a:solidFill>
                  <a:srgbClr val="222222"/>
                </a:solidFill>
                <a:effectLst/>
                <a:highlight>
                  <a:srgbClr val="FFFFFF"/>
                </a:highlight>
                <a:latin typeface="Roboto" panose="02000000000000000000" pitchFamily="2" charset="0"/>
              </a:rPr>
              <a:t>CD4046BE</a:t>
            </a:r>
            <a:r>
              <a:rPr lang="en-CA" b="0" i="0" dirty="0">
                <a:solidFill>
                  <a:srgbClr val="222222"/>
                </a:solidFill>
                <a:effectLst/>
                <a:highlight>
                  <a:srgbClr val="FFFFFF"/>
                </a:highlight>
                <a:latin typeface="Roboto" panose="020F0502020204030204" pitchFamily="2" charset="0"/>
              </a:rPr>
              <a:t>)</a:t>
            </a:r>
          </a:p>
          <a:p>
            <a:pPr lvl="1"/>
            <a:r>
              <a:rPr lang="en-CA" dirty="0">
                <a:solidFill>
                  <a:srgbClr val="222222"/>
                </a:solidFill>
                <a:highlight>
                  <a:srgbClr val="FFFFFF"/>
                </a:highlight>
                <a:latin typeface="Roboto" panose="020F0502020204030204" pitchFamily="2" charset="0"/>
              </a:rPr>
              <a:t>DIY PLL:</a:t>
            </a:r>
          </a:p>
          <a:p>
            <a:pPr lvl="2"/>
            <a:r>
              <a:rPr lang="en-CA" dirty="0">
                <a:solidFill>
                  <a:srgbClr val="222222"/>
                </a:solidFill>
                <a:highlight>
                  <a:srgbClr val="FFFFFF"/>
                </a:highlight>
                <a:latin typeface="Roboto" panose="020F0502020204030204" pitchFamily="2" charset="0"/>
              </a:rPr>
              <a:t>Frequency Detector (</a:t>
            </a:r>
            <a:r>
              <a:rPr lang="en-CA" b="0" i="0" dirty="0">
                <a:solidFill>
                  <a:srgbClr val="222222"/>
                </a:solidFill>
                <a:effectLst/>
                <a:highlight>
                  <a:srgbClr val="FFFFFF"/>
                </a:highlight>
                <a:latin typeface="Roboto" panose="02000000000000000000" pitchFamily="2" charset="0"/>
              </a:rPr>
              <a:t>MCH12140DG</a:t>
            </a:r>
            <a:r>
              <a:rPr lang="en-CA" b="0" i="0" dirty="0">
                <a:solidFill>
                  <a:srgbClr val="222222"/>
                </a:solidFill>
                <a:effectLst/>
                <a:highlight>
                  <a:srgbClr val="FFFFFF"/>
                </a:highlight>
                <a:latin typeface="Roboto" panose="020F0502020204030204" pitchFamily="2" charset="0"/>
              </a:rPr>
              <a:t>)</a:t>
            </a:r>
          </a:p>
          <a:p>
            <a:pPr lvl="2"/>
            <a:r>
              <a:rPr lang="en-CA" dirty="0">
                <a:solidFill>
                  <a:srgbClr val="222222"/>
                </a:solidFill>
                <a:highlight>
                  <a:srgbClr val="FFFFFF"/>
                </a:highlight>
                <a:latin typeface="Roboto" panose="020F0502020204030204" pitchFamily="2" charset="0"/>
              </a:rPr>
              <a:t>VCO (MC100EL1648)</a:t>
            </a:r>
          </a:p>
          <a:p>
            <a:pPr lvl="2"/>
            <a:endParaRPr lang="en-CA" dirty="0"/>
          </a:p>
        </p:txBody>
      </p:sp>
    </p:spTree>
    <p:extLst>
      <p:ext uri="{BB962C8B-B14F-4D97-AF65-F5344CB8AC3E}">
        <p14:creationId xmlns:p14="http://schemas.microsoft.com/office/powerpoint/2010/main" val="126694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8FA8-29CC-97C8-F041-5AD570FDC367}"/>
              </a:ext>
            </a:extLst>
          </p:cNvPr>
          <p:cNvSpPr>
            <a:spLocks noGrp="1"/>
          </p:cNvSpPr>
          <p:nvPr>
            <p:ph type="title"/>
          </p:nvPr>
        </p:nvSpPr>
        <p:spPr/>
        <p:txBody>
          <a:bodyPr/>
          <a:lstStyle/>
          <a:p>
            <a:r>
              <a:rPr lang="en-CA" dirty="0"/>
              <a:t>July 30	</a:t>
            </a:r>
          </a:p>
        </p:txBody>
      </p:sp>
      <p:sp>
        <p:nvSpPr>
          <p:cNvPr id="3" name="Content Placeholder 2">
            <a:extLst>
              <a:ext uri="{FF2B5EF4-FFF2-40B4-BE49-F238E27FC236}">
                <a16:creationId xmlns:a16="http://schemas.microsoft.com/office/drawing/2014/main" id="{5F8E670C-3871-B776-6D9D-E4BBB3D70A75}"/>
              </a:ext>
            </a:extLst>
          </p:cNvPr>
          <p:cNvSpPr>
            <a:spLocks noGrp="1"/>
          </p:cNvSpPr>
          <p:nvPr>
            <p:ph idx="1"/>
          </p:nvPr>
        </p:nvSpPr>
        <p:spPr>
          <a:xfrm>
            <a:off x="838200" y="1825625"/>
            <a:ext cx="10515600" cy="3945910"/>
          </a:xfrm>
        </p:spPr>
        <p:txBody>
          <a:bodyPr>
            <a:normAutofit fontScale="77500" lnSpcReduction="20000"/>
          </a:bodyPr>
          <a:lstStyle/>
          <a:p>
            <a:r>
              <a:rPr lang="en-CA" dirty="0"/>
              <a:t>Will have to try PDM on </a:t>
            </a:r>
            <a:r>
              <a:rPr lang="en-CA" dirty="0" err="1"/>
              <a:t>Rpi</a:t>
            </a:r>
            <a:r>
              <a:rPr lang="en-CA" dirty="0"/>
              <a:t> sigma-delta decimation</a:t>
            </a:r>
          </a:p>
          <a:p>
            <a:pPr lvl="1"/>
            <a:r>
              <a:rPr lang="en-CA" dirty="0"/>
              <a:t>Create a 16bit array (</a:t>
            </a:r>
            <a:r>
              <a:rPr lang="en-CA" dirty="0" err="1"/>
              <a:t>data_array</a:t>
            </a:r>
            <a:r>
              <a:rPr lang="en-CA" dirty="0"/>
              <a:t>[1..16] ), the moving average data</a:t>
            </a:r>
          </a:p>
          <a:p>
            <a:pPr lvl="1"/>
            <a:r>
              <a:rPr lang="en-CA" dirty="0"/>
              <a:t>At 3.72Mhz, you want 48khz, so decimation 64</a:t>
            </a:r>
          </a:p>
          <a:p>
            <a:pPr lvl="1"/>
            <a:endParaRPr lang="en-CA" dirty="0"/>
          </a:p>
          <a:p>
            <a:pPr lvl="2"/>
            <a:r>
              <a:rPr lang="en-US" b="1" i="0" dirty="0">
                <a:solidFill>
                  <a:srgbClr val="000000"/>
                </a:solidFill>
                <a:effectLst/>
                <a:latin typeface="Times New Roman" panose="02020603050405020304" pitchFamily="18" charset="0"/>
              </a:rPr>
              <a:t>From PDM to Audio</a:t>
            </a:r>
          </a:p>
          <a:p>
            <a:pPr lvl="2"/>
            <a:r>
              <a:rPr lang="en-US" b="0" i="0" dirty="0">
                <a:solidFill>
                  <a:srgbClr val="000000"/>
                </a:solidFill>
                <a:effectLst/>
                <a:latin typeface="Times New Roman" panose="02020603050405020304" pitchFamily="18" charset="0"/>
              </a:rPr>
              <a:t>Creating a PDM bit stream from the analog measurement of the membrane’s position is a well understood design problem that is closely related to a class of analog to digital converters called sigma delta converters.</a:t>
            </a:r>
          </a:p>
          <a:p>
            <a:pPr lvl="2"/>
            <a:r>
              <a:rPr lang="en-US" b="0" i="0" dirty="0">
                <a:solidFill>
                  <a:srgbClr val="000000"/>
                </a:solidFill>
                <a:effectLst/>
                <a:latin typeface="Times New Roman" panose="02020603050405020304" pitchFamily="18" charset="0"/>
              </a:rPr>
              <a:t>Given the high data rate PDM bit stream, recovering a lower data rate PCM stream from it is easily done by applying a suitable low-pass filter with decimation. The requirements for these filters are also well understood, and tricks are known that make it easy to decimate by a power of two using only addition and subtraction</a:t>
            </a:r>
            <a:r>
              <a:rPr lang="en-US" b="0" i="0" baseline="30000" dirty="0">
                <a:solidFill>
                  <a:srgbClr val="000000"/>
                </a:solidFill>
                <a:effectLst/>
                <a:latin typeface="Times New Roman" panose="02020603050405020304" pitchFamily="18" charset="0"/>
                <a:hlinkClick r:id="rId2"/>
              </a:rPr>
              <a:t>2</a:t>
            </a:r>
            <a:r>
              <a:rPr lang="en-US" b="0" i="0" dirty="0">
                <a:solidFill>
                  <a:srgbClr val="000000"/>
                </a:solidFill>
                <a:effectLst/>
                <a:latin typeface="Times New Roman" panose="02020603050405020304" pitchFamily="18" charset="0"/>
              </a:rPr>
              <a:t>. The usual practice for PDM microphones is to assume decimation by 64.</a:t>
            </a:r>
          </a:p>
          <a:p>
            <a:pPr lvl="2"/>
            <a:r>
              <a:rPr lang="en-US" b="0" i="0" dirty="0">
                <a:solidFill>
                  <a:srgbClr val="000000"/>
                </a:solidFill>
                <a:effectLst/>
                <a:latin typeface="Times New Roman" panose="02020603050405020304" pitchFamily="18" charset="0"/>
              </a:rPr>
              <a:t>The Knowles microphone described expects to be clocked at any rate between 1 MHz and 3.25 MHz which when </a:t>
            </a:r>
            <a:r>
              <a:rPr lang="en-US" b="0" i="0" dirty="0" err="1">
                <a:solidFill>
                  <a:srgbClr val="000000"/>
                </a:solidFill>
                <a:effectLst/>
                <a:latin typeface="Times New Roman" panose="02020603050405020304" pitchFamily="18" charset="0"/>
              </a:rPr>
              <a:t>downsampled</a:t>
            </a:r>
            <a:r>
              <a:rPr lang="en-US" b="0" i="0" dirty="0">
                <a:solidFill>
                  <a:srgbClr val="000000"/>
                </a:solidFill>
                <a:effectLst/>
                <a:latin typeface="Times New Roman" panose="02020603050405020304" pitchFamily="18" charset="0"/>
              </a:rPr>
              <a:t> by a factor of 64 produces finished PCM audio samples at all the common PCM rates ranging from 16 kHz (1.024 MHz) to 48 kHz (3.072 MHz). If required by the telephone network, classic telephony samples at 8 kHz can be produced by a further decimation and conversion to either µLaw or </a:t>
            </a:r>
            <a:r>
              <a:rPr lang="en-US" b="0" i="0" dirty="0" err="1">
                <a:solidFill>
                  <a:srgbClr val="000000"/>
                </a:solidFill>
                <a:effectLst/>
                <a:latin typeface="Times New Roman" panose="02020603050405020304" pitchFamily="18" charset="0"/>
              </a:rPr>
              <a:t>aLaw</a:t>
            </a:r>
            <a:r>
              <a:rPr lang="en-US" b="0" i="0" dirty="0">
                <a:solidFill>
                  <a:srgbClr val="000000"/>
                </a:solidFill>
                <a:effectLst/>
                <a:latin typeface="Times New Roman" panose="02020603050405020304" pitchFamily="18" charset="0"/>
              </a:rPr>
              <a:t> representation.</a:t>
            </a:r>
          </a:p>
          <a:p>
            <a:pPr marL="1371600" lvl="3" indent="0">
              <a:buNone/>
            </a:pPr>
            <a:r>
              <a:rPr lang="en-US" b="0" i="0" dirty="0">
                <a:solidFill>
                  <a:srgbClr val="000000"/>
                </a:solidFill>
                <a:effectLst/>
                <a:latin typeface="Times New Roman" panose="02020603050405020304" pitchFamily="18" charset="0"/>
              </a:rPr>
              <a:t>In the next few installments we’ll document a stunt implementation of PDM decoding that works and produces a useful output. We’ll follow that with a more practical implementation that can serve more demanding applications.</a:t>
            </a:r>
          </a:p>
          <a:p>
            <a:pPr marL="457200" lvl="1" indent="0">
              <a:buNone/>
            </a:pPr>
            <a:endParaRPr lang="en-CA" dirty="0"/>
          </a:p>
        </p:txBody>
      </p:sp>
      <p:sp>
        <p:nvSpPr>
          <p:cNvPr id="4" name="TextBox 3">
            <a:extLst>
              <a:ext uri="{FF2B5EF4-FFF2-40B4-BE49-F238E27FC236}">
                <a16:creationId xmlns:a16="http://schemas.microsoft.com/office/drawing/2014/main" id="{F24BAE25-ED37-6466-1908-C8C5D62BDB35}"/>
              </a:ext>
            </a:extLst>
          </p:cNvPr>
          <p:cNvSpPr txBox="1"/>
          <p:nvPr/>
        </p:nvSpPr>
        <p:spPr>
          <a:xfrm>
            <a:off x="2202426" y="5721806"/>
            <a:ext cx="6803922" cy="923330"/>
          </a:xfrm>
          <a:prstGeom prst="rect">
            <a:avLst/>
          </a:prstGeom>
          <a:noFill/>
        </p:spPr>
        <p:txBody>
          <a:bodyPr wrap="square" rtlCol="0">
            <a:spAutoFit/>
          </a:bodyPr>
          <a:lstStyle/>
          <a:p>
            <a:r>
              <a:rPr lang="en-CA" dirty="0"/>
              <a:t>*</a:t>
            </a:r>
            <a:r>
              <a:rPr lang="en-CA" dirty="0" err="1"/>
              <a:t>Triend</a:t>
            </a:r>
            <a:r>
              <a:rPr lang="en-CA" dirty="0"/>
              <a:t> to store ADC data into an array[16], but the GPIO output for the decimation is tied to the 3Mhz output for some reason… </a:t>
            </a:r>
          </a:p>
          <a:p>
            <a:r>
              <a:rPr lang="en-CA" dirty="0"/>
              <a:t>*retried it, and it sort of works, but needs a lot of adjustment</a:t>
            </a:r>
          </a:p>
        </p:txBody>
      </p:sp>
      <p:pic>
        <p:nvPicPr>
          <p:cNvPr id="6" name="Picture 5">
            <a:extLst>
              <a:ext uri="{FF2B5EF4-FFF2-40B4-BE49-F238E27FC236}">
                <a16:creationId xmlns:a16="http://schemas.microsoft.com/office/drawing/2014/main" id="{F7EFC60D-E8BF-BF58-8970-CD234CE5739B}"/>
              </a:ext>
            </a:extLst>
          </p:cNvPr>
          <p:cNvPicPr>
            <a:picLocks noChangeAspect="1"/>
          </p:cNvPicPr>
          <p:nvPr/>
        </p:nvPicPr>
        <p:blipFill>
          <a:blip r:embed="rId3"/>
          <a:stretch>
            <a:fillRect/>
          </a:stretch>
        </p:blipFill>
        <p:spPr>
          <a:xfrm>
            <a:off x="8245577" y="578030"/>
            <a:ext cx="3546460" cy="2225316"/>
          </a:xfrm>
          <a:prstGeom prst="rect">
            <a:avLst/>
          </a:prstGeom>
        </p:spPr>
      </p:pic>
    </p:spTree>
    <p:extLst>
      <p:ext uri="{BB962C8B-B14F-4D97-AF65-F5344CB8AC3E}">
        <p14:creationId xmlns:p14="http://schemas.microsoft.com/office/powerpoint/2010/main" val="152949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8FA8-29CC-97C8-F041-5AD570FDC367}"/>
              </a:ext>
            </a:extLst>
          </p:cNvPr>
          <p:cNvSpPr>
            <a:spLocks noGrp="1"/>
          </p:cNvSpPr>
          <p:nvPr>
            <p:ph type="title"/>
          </p:nvPr>
        </p:nvSpPr>
        <p:spPr/>
        <p:txBody>
          <a:bodyPr/>
          <a:lstStyle/>
          <a:p>
            <a:r>
              <a:rPr lang="en-CA" dirty="0"/>
              <a:t>Aug 5	</a:t>
            </a:r>
          </a:p>
        </p:txBody>
      </p:sp>
      <p:sp>
        <p:nvSpPr>
          <p:cNvPr id="3" name="Content Placeholder 2">
            <a:extLst>
              <a:ext uri="{FF2B5EF4-FFF2-40B4-BE49-F238E27FC236}">
                <a16:creationId xmlns:a16="http://schemas.microsoft.com/office/drawing/2014/main" id="{5F8E670C-3871-B776-6D9D-E4BBB3D70A75}"/>
              </a:ext>
            </a:extLst>
          </p:cNvPr>
          <p:cNvSpPr>
            <a:spLocks noGrp="1"/>
          </p:cNvSpPr>
          <p:nvPr>
            <p:ph idx="1"/>
          </p:nvPr>
        </p:nvSpPr>
        <p:spPr>
          <a:xfrm>
            <a:off x="838200" y="1825625"/>
            <a:ext cx="7106265" cy="3945910"/>
          </a:xfrm>
        </p:spPr>
        <p:txBody>
          <a:bodyPr>
            <a:normAutofit lnSpcReduction="10000"/>
          </a:bodyPr>
          <a:lstStyle/>
          <a:p>
            <a:r>
              <a:rPr lang="en-CA" dirty="0"/>
              <a:t>Will have to try PDM on </a:t>
            </a:r>
            <a:r>
              <a:rPr lang="en-CA" dirty="0" err="1"/>
              <a:t>Rpi</a:t>
            </a:r>
            <a:r>
              <a:rPr lang="en-CA" dirty="0"/>
              <a:t> sigma-delta decimation</a:t>
            </a:r>
          </a:p>
          <a:p>
            <a:pPr lvl="1"/>
            <a:r>
              <a:rPr lang="en-CA" dirty="0"/>
              <a:t>Create a 16bit array (</a:t>
            </a:r>
            <a:r>
              <a:rPr lang="en-CA" dirty="0" err="1"/>
              <a:t>data_array</a:t>
            </a:r>
            <a:r>
              <a:rPr lang="en-CA" dirty="0"/>
              <a:t>[1..16] )</a:t>
            </a:r>
          </a:p>
          <a:p>
            <a:pPr lvl="1"/>
            <a:r>
              <a:rPr lang="en-CA" dirty="0"/>
              <a:t>Did not do the moving average data</a:t>
            </a:r>
          </a:p>
          <a:p>
            <a:pPr lvl="1"/>
            <a:r>
              <a:rPr lang="en-CA" dirty="0"/>
              <a:t>At 3.072Mhz, you want 48khz, so decimation 64</a:t>
            </a:r>
          </a:p>
          <a:p>
            <a:pPr lvl="1"/>
            <a:r>
              <a:rPr lang="en-CA" dirty="0"/>
              <a:t>Scaled the ADC raw data into voltage</a:t>
            </a:r>
          </a:p>
          <a:p>
            <a:pPr lvl="1"/>
            <a:r>
              <a:rPr lang="en-CA" dirty="0"/>
              <a:t>IF voltage &gt; threshold, GPIO Out = 1</a:t>
            </a:r>
          </a:p>
          <a:p>
            <a:pPr lvl="1"/>
            <a:r>
              <a:rPr lang="en-CA" dirty="0"/>
              <a:t>ELIF GPIO Out = 0,</a:t>
            </a:r>
          </a:p>
          <a:p>
            <a:pPr lvl="1"/>
            <a:r>
              <a:rPr lang="en-CA" dirty="0"/>
              <a:t>**Next is to make sure the pulses are correct and not random.  Then, feed it into the DFF and repeat for mic 2</a:t>
            </a:r>
          </a:p>
          <a:p>
            <a:pPr lvl="1"/>
            <a:endParaRPr lang="en-CA" dirty="0"/>
          </a:p>
          <a:p>
            <a:pPr marL="914400" lvl="2" indent="0">
              <a:buNone/>
            </a:pPr>
            <a:endParaRPr lang="en-US" b="0" i="0" dirty="0">
              <a:solidFill>
                <a:srgbClr val="000000"/>
              </a:solidFill>
              <a:effectLst/>
              <a:latin typeface="Times New Roman" panose="02020603050405020304" pitchFamily="18" charset="0"/>
            </a:endParaRPr>
          </a:p>
          <a:p>
            <a:pPr marL="457200" lvl="1" indent="0">
              <a:buNone/>
            </a:pPr>
            <a:endParaRPr lang="en-CA" dirty="0"/>
          </a:p>
        </p:txBody>
      </p:sp>
      <p:sp>
        <p:nvSpPr>
          <p:cNvPr id="4" name="TextBox 3">
            <a:extLst>
              <a:ext uri="{FF2B5EF4-FFF2-40B4-BE49-F238E27FC236}">
                <a16:creationId xmlns:a16="http://schemas.microsoft.com/office/drawing/2014/main" id="{F24BAE25-ED37-6466-1908-C8C5D62BDB35}"/>
              </a:ext>
            </a:extLst>
          </p:cNvPr>
          <p:cNvSpPr txBox="1"/>
          <p:nvPr/>
        </p:nvSpPr>
        <p:spPr>
          <a:xfrm>
            <a:off x="2202426" y="5721806"/>
            <a:ext cx="6803922" cy="369332"/>
          </a:xfrm>
          <a:prstGeom prst="rect">
            <a:avLst/>
          </a:prstGeom>
          <a:noFill/>
        </p:spPr>
        <p:txBody>
          <a:bodyPr wrap="square" rtlCol="0">
            <a:spAutoFit/>
          </a:bodyPr>
          <a:lstStyle/>
          <a:p>
            <a:r>
              <a:rPr lang="en-CA" dirty="0"/>
              <a:t>*retried it, and it sort of works, but needs a lot of adjustment</a:t>
            </a:r>
          </a:p>
        </p:txBody>
      </p:sp>
      <p:pic>
        <p:nvPicPr>
          <p:cNvPr id="7" name="Picture 6">
            <a:extLst>
              <a:ext uri="{FF2B5EF4-FFF2-40B4-BE49-F238E27FC236}">
                <a16:creationId xmlns:a16="http://schemas.microsoft.com/office/drawing/2014/main" id="{4C719631-8F43-F124-48FC-C5866873837B}"/>
              </a:ext>
            </a:extLst>
          </p:cNvPr>
          <p:cNvPicPr>
            <a:picLocks noChangeAspect="1"/>
          </p:cNvPicPr>
          <p:nvPr/>
        </p:nvPicPr>
        <p:blipFill>
          <a:blip r:embed="rId2"/>
          <a:stretch>
            <a:fillRect/>
          </a:stretch>
        </p:blipFill>
        <p:spPr>
          <a:xfrm>
            <a:off x="7673219" y="1376515"/>
            <a:ext cx="4403021" cy="2823855"/>
          </a:xfrm>
          <a:prstGeom prst="rect">
            <a:avLst/>
          </a:prstGeom>
        </p:spPr>
      </p:pic>
    </p:spTree>
    <p:extLst>
      <p:ext uri="{BB962C8B-B14F-4D97-AF65-F5344CB8AC3E}">
        <p14:creationId xmlns:p14="http://schemas.microsoft.com/office/powerpoint/2010/main" val="182806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8FA8-29CC-97C8-F041-5AD570FDC367}"/>
              </a:ext>
            </a:extLst>
          </p:cNvPr>
          <p:cNvSpPr>
            <a:spLocks noGrp="1"/>
          </p:cNvSpPr>
          <p:nvPr>
            <p:ph type="title"/>
          </p:nvPr>
        </p:nvSpPr>
        <p:spPr/>
        <p:txBody>
          <a:bodyPr/>
          <a:lstStyle/>
          <a:p>
            <a:r>
              <a:rPr lang="en-CA" dirty="0"/>
              <a:t>July 30	</a:t>
            </a:r>
          </a:p>
        </p:txBody>
      </p:sp>
      <p:sp>
        <p:nvSpPr>
          <p:cNvPr id="3" name="Content Placeholder 2">
            <a:extLst>
              <a:ext uri="{FF2B5EF4-FFF2-40B4-BE49-F238E27FC236}">
                <a16:creationId xmlns:a16="http://schemas.microsoft.com/office/drawing/2014/main" id="{5F8E670C-3871-B776-6D9D-E4BBB3D70A75}"/>
              </a:ext>
            </a:extLst>
          </p:cNvPr>
          <p:cNvSpPr>
            <a:spLocks noGrp="1"/>
          </p:cNvSpPr>
          <p:nvPr>
            <p:ph idx="1"/>
          </p:nvPr>
        </p:nvSpPr>
        <p:spPr/>
        <p:txBody>
          <a:bodyPr>
            <a:normAutofit/>
          </a:bodyPr>
          <a:lstStyle/>
          <a:p>
            <a:r>
              <a:rPr lang="en-CA" dirty="0"/>
              <a:t>Will have to try PDM on </a:t>
            </a:r>
            <a:r>
              <a:rPr lang="en-CA" dirty="0" err="1"/>
              <a:t>Rpi</a:t>
            </a:r>
            <a:r>
              <a:rPr lang="en-CA" dirty="0"/>
              <a:t> sigma-delta decimation</a:t>
            </a:r>
          </a:p>
          <a:p>
            <a:r>
              <a:rPr lang="en-CA" dirty="0"/>
              <a:t>Tried the analog mics with DFF</a:t>
            </a:r>
          </a:p>
          <a:p>
            <a:pPr lvl="1"/>
            <a:r>
              <a:rPr lang="en-CA" dirty="0"/>
              <a:t>Mic1 as the </a:t>
            </a:r>
            <a:r>
              <a:rPr lang="en-CA" b="1" dirty="0"/>
              <a:t>input signal </a:t>
            </a:r>
            <a:r>
              <a:rPr lang="en-CA" dirty="0"/>
              <a:t>for DFF </a:t>
            </a:r>
          </a:p>
          <a:p>
            <a:pPr lvl="1"/>
            <a:r>
              <a:rPr lang="en-CA" dirty="0"/>
              <a:t>Mic2 as the </a:t>
            </a:r>
            <a:r>
              <a:rPr lang="en-CA" b="1" dirty="0" err="1"/>
              <a:t>clk</a:t>
            </a:r>
            <a:r>
              <a:rPr lang="en-CA" dirty="0"/>
              <a:t> for DFF</a:t>
            </a:r>
          </a:p>
          <a:p>
            <a:pPr lvl="1"/>
            <a:r>
              <a:rPr lang="en-CA" dirty="0"/>
              <a:t>Output width is the delay – at still air it is 25.5595us.  This seems to work, the pulse width is the time delay.</a:t>
            </a:r>
          </a:p>
          <a:p>
            <a:pPr lvl="2"/>
            <a:endParaRPr lang="en-CA" dirty="0"/>
          </a:p>
          <a:p>
            <a:pPr marL="457200" lvl="1" indent="0">
              <a:buNone/>
            </a:pPr>
            <a:endParaRPr lang="en-CA" dirty="0"/>
          </a:p>
        </p:txBody>
      </p:sp>
      <p:pic>
        <p:nvPicPr>
          <p:cNvPr id="5" name="Picture 4">
            <a:extLst>
              <a:ext uri="{FF2B5EF4-FFF2-40B4-BE49-F238E27FC236}">
                <a16:creationId xmlns:a16="http://schemas.microsoft.com/office/drawing/2014/main" id="{83DBFB1B-9626-571C-9C09-D7C2F96FB0E3}"/>
              </a:ext>
            </a:extLst>
          </p:cNvPr>
          <p:cNvPicPr>
            <a:picLocks noChangeAspect="1"/>
          </p:cNvPicPr>
          <p:nvPr/>
        </p:nvPicPr>
        <p:blipFill>
          <a:blip r:embed="rId2"/>
          <a:stretch>
            <a:fillRect/>
          </a:stretch>
        </p:blipFill>
        <p:spPr>
          <a:xfrm>
            <a:off x="1686634" y="4295777"/>
            <a:ext cx="3509314" cy="2197098"/>
          </a:xfrm>
          <a:prstGeom prst="rect">
            <a:avLst/>
          </a:prstGeom>
        </p:spPr>
      </p:pic>
    </p:spTree>
    <p:extLst>
      <p:ext uri="{BB962C8B-B14F-4D97-AF65-F5344CB8AC3E}">
        <p14:creationId xmlns:p14="http://schemas.microsoft.com/office/powerpoint/2010/main" val="229562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8CFA-D568-5059-C5CA-C1935FF8C0D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18AFC04-5116-4EE9-0D73-84839C4B8F4E}"/>
              </a:ext>
            </a:extLst>
          </p:cNvPr>
          <p:cNvSpPr>
            <a:spLocks noGrp="1"/>
          </p:cNvSpPr>
          <p:nvPr>
            <p:ph idx="1"/>
          </p:nvPr>
        </p:nvSpPr>
        <p:spPr/>
        <p:txBody>
          <a:bodyPr/>
          <a:lstStyle/>
          <a:p>
            <a:r>
              <a:rPr lang="en-CA" dirty="0"/>
              <a:t>Methods:</a:t>
            </a:r>
          </a:p>
          <a:p>
            <a:pPr lvl="1"/>
            <a:r>
              <a:rPr lang="en-CA" dirty="0"/>
              <a:t>1. ultrasonic generator 39khz to analog mems Mic </a:t>
            </a:r>
          </a:p>
          <a:p>
            <a:pPr lvl="2"/>
            <a:r>
              <a:rPr lang="en-CA" dirty="0"/>
              <a:t>Analog multiplier to find phase shift</a:t>
            </a:r>
          </a:p>
          <a:p>
            <a:pPr lvl="2"/>
            <a:r>
              <a:rPr lang="en-CA" dirty="0"/>
              <a:t>Use PIC to for the analog comparator.</a:t>
            </a:r>
          </a:p>
          <a:p>
            <a:pPr marL="914400" lvl="2" indent="0">
              <a:buNone/>
            </a:pPr>
            <a:endParaRPr lang="en-CA" dirty="0"/>
          </a:p>
          <a:p>
            <a:pPr lvl="1"/>
            <a:r>
              <a:rPr lang="en-CA" dirty="0"/>
              <a:t>2. ultrasonic generator 39khz to digital mems mic PDM output</a:t>
            </a:r>
          </a:p>
          <a:p>
            <a:pPr lvl="2"/>
            <a:r>
              <a:rPr lang="en-CA" dirty="0"/>
              <a:t>Pico to drive the ultrasonic generator and PIC to provide the clock (3Mhz) to the two PDM mics.  </a:t>
            </a:r>
          </a:p>
          <a:p>
            <a:pPr lvl="2"/>
            <a:r>
              <a:rPr lang="en-CA" dirty="0"/>
              <a:t>PDM signal goes to buffer, fully differential amplifier, the comparator.</a:t>
            </a:r>
          </a:p>
          <a:p>
            <a:pPr lvl="2"/>
            <a:endParaRPr lang="en-CA" dirty="0"/>
          </a:p>
          <a:p>
            <a:pPr lvl="2"/>
            <a:endParaRPr lang="en-CA" dirty="0"/>
          </a:p>
        </p:txBody>
      </p:sp>
    </p:spTree>
    <p:extLst>
      <p:ext uri="{BB962C8B-B14F-4D97-AF65-F5344CB8AC3E}">
        <p14:creationId xmlns:p14="http://schemas.microsoft.com/office/powerpoint/2010/main" val="195840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8443-E884-75D6-42F7-9A398EE47A9B}"/>
              </a:ext>
            </a:extLst>
          </p:cNvPr>
          <p:cNvSpPr>
            <a:spLocks noGrp="1"/>
          </p:cNvSpPr>
          <p:nvPr>
            <p:ph type="title"/>
          </p:nvPr>
        </p:nvSpPr>
        <p:spPr/>
        <p:txBody>
          <a:bodyPr/>
          <a:lstStyle/>
          <a:p>
            <a:r>
              <a:rPr lang="en-CA" dirty="0"/>
              <a:t>Aug 5	</a:t>
            </a:r>
          </a:p>
        </p:txBody>
      </p:sp>
      <p:sp>
        <p:nvSpPr>
          <p:cNvPr id="3" name="Content Placeholder 2">
            <a:extLst>
              <a:ext uri="{FF2B5EF4-FFF2-40B4-BE49-F238E27FC236}">
                <a16:creationId xmlns:a16="http://schemas.microsoft.com/office/drawing/2014/main" id="{0B5547FC-06BC-AD5B-EFCD-F1699A60996B}"/>
              </a:ext>
            </a:extLst>
          </p:cNvPr>
          <p:cNvSpPr>
            <a:spLocks noGrp="1"/>
          </p:cNvSpPr>
          <p:nvPr>
            <p:ph idx="1"/>
          </p:nvPr>
        </p:nvSpPr>
        <p:spPr/>
        <p:txBody>
          <a:bodyPr/>
          <a:lstStyle/>
          <a:p>
            <a:r>
              <a:rPr lang="en-CA" dirty="0"/>
              <a:t>Will try to put together a PPL IC (CD74HCT7046AE) with the two analog mics.</a:t>
            </a:r>
          </a:p>
          <a:p>
            <a:pPr lvl="1"/>
            <a:r>
              <a:rPr lang="en-CA" dirty="0"/>
              <a:t>Tried it, and it works well.  Need a low pass filter to clean up the Phase output pulse.</a:t>
            </a:r>
          </a:p>
        </p:txBody>
      </p:sp>
    </p:spTree>
    <p:extLst>
      <p:ext uri="{BB962C8B-B14F-4D97-AF65-F5344CB8AC3E}">
        <p14:creationId xmlns:p14="http://schemas.microsoft.com/office/powerpoint/2010/main" val="345176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F7ED-3E0E-7363-9F35-060DC531BADA}"/>
              </a:ext>
            </a:extLst>
          </p:cNvPr>
          <p:cNvSpPr>
            <a:spLocks noGrp="1"/>
          </p:cNvSpPr>
          <p:nvPr>
            <p:ph type="title"/>
          </p:nvPr>
        </p:nvSpPr>
        <p:spPr/>
        <p:txBody>
          <a:bodyPr/>
          <a:lstStyle/>
          <a:p>
            <a:r>
              <a:rPr lang="en-CA" dirty="0"/>
              <a:t>Aug 11	</a:t>
            </a:r>
          </a:p>
        </p:txBody>
      </p:sp>
      <p:sp>
        <p:nvSpPr>
          <p:cNvPr id="3" name="Content Placeholder 2">
            <a:extLst>
              <a:ext uri="{FF2B5EF4-FFF2-40B4-BE49-F238E27FC236}">
                <a16:creationId xmlns:a16="http://schemas.microsoft.com/office/drawing/2014/main" id="{D3BE6420-95A8-2B3D-7017-21C75CDEF23D}"/>
              </a:ext>
            </a:extLst>
          </p:cNvPr>
          <p:cNvSpPr>
            <a:spLocks noGrp="1"/>
          </p:cNvSpPr>
          <p:nvPr>
            <p:ph idx="1"/>
          </p:nvPr>
        </p:nvSpPr>
        <p:spPr/>
        <p:txBody>
          <a:bodyPr>
            <a:normAutofit fontScale="92500" lnSpcReduction="20000"/>
          </a:bodyPr>
          <a:lstStyle/>
          <a:p>
            <a:r>
              <a:rPr lang="en-CA" dirty="0"/>
              <a:t>Tried to feed the two analog mic signals into a frequency detector (MCH12140DG) and the pulse width is the phase difference to the next amplitude.</a:t>
            </a:r>
          </a:p>
          <a:p>
            <a:r>
              <a:rPr lang="en-CA" dirty="0"/>
              <a:t>Tried adding 0.1uF and 1nF  caps to all signals and the PLL chip.</a:t>
            </a:r>
          </a:p>
          <a:p>
            <a:r>
              <a:rPr lang="en-CA" dirty="0"/>
              <a:t>Aug 12:</a:t>
            </a:r>
          </a:p>
          <a:p>
            <a:pPr lvl="1"/>
            <a:r>
              <a:rPr lang="en-CA" dirty="0"/>
              <a:t>Fed the analog signal to a JK FF (CD4027BE) and reduced the signal from 39kHz to 19.5kHz and successfully converted sine to squared wave.</a:t>
            </a:r>
          </a:p>
          <a:p>
            <a:pPr lvl="1"/>
            <a:endParaRPr lang="en-CA" dirty="0"/>
          </a:p>
          <a:p>
            <a:pPr lvl="1"/>
            <a:r>
              <a:rPr lang="en-CA" dirty="0"/>
              <a:t>JK wire notes:</a:t>
            </a:r>
          </a:p>
          <a:p>
            <a:pPr lvl="2"/>
            <a:r>
              <a:rPr lang="en-CA" dirty="0"/>
              <a:t>Clock (PIN13) input to Mic output (sine)</a:t>
            </a:r>
          </a:p>
          <a:p>
            <a:pPr lvl="2"/>
            <a:r>
              <a:rPr lang="en-CA" dirty="0"/>
              <a:t>Reset (PIN12) needs to pulled LOW </a:t>
            </a:r>
          </a:p>
          <a:p>
            <a:pPr lvl="2"/>
            <a:r>
              <a:rPr lang="en-CA" dirty="0"/>
              <a:t>K1 (PIN11) needs to pulled HIGH</a:t>
            </a:r>
          </a:p>
          <a:p>
            <a:pPr lvl="2"/>
            <a:r>
              <a:rPr lang="en-CA" dirty="0"/>
              <a:t>J1 (PIN10) needs to pulled HIGH</a:t>
            </a:r>
          </a:p>
          <a:p>
            <a:pPr lvl="2"/>
            <a:r>
              <a:rPr lang="en-CA" dirty="0"/>
              <a:t>SET (PIN9) needs to pulled LOW</a:t>
            </a:r>
          </a:p>
        </p:txBody>
      </p:sp>
    </p:spTree>
    <p:extLst>
      <p:ext uri="{BB962C8B-B14F-4D97-AF65-F5344CB8AC3E}">
        <p14:creationId xmlns:p14="http://schemas.microsoft.com/office/powerpoint/2010/main" val="38019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0176-5AA8-6E2C-934E-6BC4B5ED0810}"/>
              </a:ext>
            </a:extLst>
          </p:cNvPr>
          <p:cNvSpPr>
            <a:spLocks noGrp="1"/>
          </p:cNvSpPr>
          <p:nvPr>
            <p:ph type="title"/>
          </p:nvPr>
        </p:nvSpPr>
        <p:spPr/>
        <p:txBody>
          <a:bodyPr/>
          <a:lstStyle/>
          <a:p>
            <a:r>
              <a:rPr lang="en-CA" dirty="0"/>
              <a:t>Aug 15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1BBBB-C7D9-B6A8-BCD0-9480FC6C33CE}"/>
                  </a:ext>
                </a:extLst>
              </p:cNvPr>
              <p:cNvSpPr>
                <a:spLocks noGrp="1"/>
              </p:cNvSpPr>
              <p:nvPr>
                <p:ph idx="1"/>
              </p:nvPr>
            </p:nvSpPr>
            <p:spPr/>
            <p:txBody>
              <a:bodyPr/>
              <a:lstStyle/>
              <a:p>
                <a:r>
                  <a:rPr lang="en-CA" dirty="0"/>
                  <a:t>Trying both analog mics (sinewaves) on JK FF.</a:t>
                </a:r>
              </a:p>
              <a:p>
                <a:r>
                  <a:rPr lang="en-CA" dirty="0"/>
                  <a:t>Replace a 25khz ultrasonic mic.  </a:t>
                </a:r>
              </a:p>
              <a:p>
                <a:r>
                  <a:rPr lang="en-CA" dirty="0"/>
                  <a:t>Using @asm </a:t>
                </a:r>
                <a:r>
                  <a:rPr lang="en-CA" dirty="0" err="1"/>
                  <a:t>pio</a:t>
                </a:r>
                <a:r>
                  <a:rPr lang="en-CA" dirty="0"/>
                  <a:t> to scan the input high pin on GPIO 26 and 27.</a:t>
                </a:r>
              </a:p>
              <a:p>
                <a:r>
                  <a:rPr lang="en-CA" dirty="0"/>
                  <a:t>Aug 18:</a:t>
                </a:r>
              </a:p>
              <a:p>
                <a:pPr lvl="1"/>
                <a:r>
                  <a:rPr lang="en-CA" dirty="0"/>
                  <a:t>Fed the square pulses from the JK FF into the PLL chip, and the output pulse width is the phase different (</a:t>
                </a:r>
                <a:r>
                  <a:rPr lang="en-CA" dirty="0" err="1"/>
                  <a:t>delta_t</a:t>
                </a:r>
                <a:r>
                  <a:rPr lang="en-CA" dirty="0"/>
                  <a:t>).  </a:t>
                </a:r>
              </a:p>
              <a:p>
                <a:pPr lvl="1"/>
                <a:r>
                  <a:rPr lang="en-CA" dirty="0"/>
                  <a:t>With the 25khz sine waves, JKFF output is 12.5kHz.  </a:t>
                </a:r>
              </a:p>
              <a:p>
                <a:pPr lvl="1"/>
                <a:r>
                  <a:rPr lang="en-CA" dirty="0"/>
                  <a:t>Therefore, d=0.01m, </a:t>
                </a:r>
                <a:r>
                  <a:rPr lang="el-GR" dirty="0"/>
                  <a:t>λ</a:t>
                </a:r>
                <a:r>
                  <a:rPr lang="en-CA" dirty="0"/>
                  <a:t> = 343/25000.  k = Path difference </a:t>
                </a:r>
                <a14:m>
                  <m:oMath xmlns:m="http://schemas.openxmlformats.org/officeDocument/2006/math">
                    <m:r>
                      <a:rPr lang="en-CA" i="1" smtClean="0">
                        <a:latin typeface="Cambria Math" panose="02040503050406030204" pitchFamily="18" charset="0"/>
                      </a:rPr>
                      <m:t>=</m:t>
                    </m:r>
                    <m:f>
                      <m:fPr>
                        <m:ctrlPr>
                          <a:rPr lang="en-CA" i="1" smtClean="0">
                            <a:latin typeface="Cambria Math" panose="02040503050406030204" pitchFamily="18" charset="0"/>
                          </a:rPr>
                        </m:ctrlPr>
                      </m:fPr>
                      <m:num>
                        <m:r>
                          <a:rPr lang="en-CA" b="0" i="1" smtClean="0">
                            <a:latin typeface="Cambria Math" panose="02040503050406030204" pitchFamily="18" charset="0"/>
                          </a:rPr>
                          <m:t>𝑑</m:t>
                        </m:r>
                      </m:num>
                      <m:den>
                        <m:r>
                          <a:rPr lang="en-CA" i="1" smtClean="0">
                            <a:latin typeface="Cambria Math" panose="02040503050406030204" pitchFamily="18" charset="0"/>
                            <a:ea typeface="Cambria Math" panose="02040503050406030204" pitchFamily="18" charset="0"/>
                          </a:rPr>
                          <m:t>𝜆</m:t>
                        </m:r>
                      </m:den>
                    </m:f>
                  </m:oMath>
                </a14:m>
                <a:r>
                  <a:rPr lang="en-CA" dirty="0"/>
                  <a:t> = 0.7288.  </a:t>
                </a:r>
              </a:p>
              <a:p>
                <a:pPr lvl="1"/>
                <a:r>
                  <a:rPr lang="en-CA" dirty="0"/>
                  <a:t>Windspeed </a:t>
                </a:r>
                <a14:m>
                  <m:oMath xmlns:m="http://schemas.openxmlformats.org/officeDocument/2006/math">
                    <m:r>
                      <a:rPr lang="en-CA"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𝑑</m:t>
                        </m:r>
                      </m:num>
                      <m:den>
                        <m:r>
                          <m:rPr>
                            <m:sty m:val="p"/>
                          </m:rPr>
                          <a:rPr lang="el-GR" b="0" i="1" smtClean="0">
                            <a:latin typeface="Cambria Math" panose="02040503050406030204" pitchFamily="18" charset="0"/>
                            <a:ea typeface="Cambria Math" panose="02040503050406030204" pitchFamily="18" charset="0"/>
                          </a:rPr>
                          <m:t>Δ</m:t>
                        </m:r>
                        <m:r>
                          <a:rPr lang="en-CA" b="0" i="1" smtClean="0">
                            <a:latin typeface="Cambria Math" panose="02040503050406030204" pitchFamily="18" charset="0"/>
                            <a:ea typeface="Cambria Math" panose="02040503050406030204" pitchFamily="18" charset="0"/>
                          </a:rPr>
                          <m:t>𝑡</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𝑘</m:t>
                        </m:r>
                      </m:den>
                    </m:f>
                    <m:r>
                      <a:rPr lang="en-CA" b="0" i="1" smtClean="0">
                        <a:latin typeface="Cambria Math" panose="02040503050406030204" pitchFamily="18" charset="0"/>
                      </a:rPr>
                      <m:t>−</m:t>
                    </m:r>
                    <m:r>
                      <a:rPr lang="en-CA" b="0" i="1" smtClean="0">
                        <a:latin typeface="Cambria Math" panose="02040503050406030204" pitchFamily="18" charset="0"/>
                      </a:rPr>
                      <m:t>𝑐</m:t>
                    </m:r>
                  </m:oMath>
                </a14:m>
                <a:endParaRPr lang="en-CA" dirty="0"/>
              </a:p>
              <a:p>
                <a:endParaRPr lang="en-CA" dirty="0"/>
              </a:p>
              <a:p>
                <a:pPr lvl="1"/>
                <a:endParaRPr lang="en-CA" dirty="0"/>
              </a:p>
            </p:txBody>
          </p:sp>
        </mc:Choice>
        <mc:Fallback xmlns="">
          <p:sp>
            <p:nvSpPr>
              <p:cNvPr id="3" name="Content Placeholder 2">
                <a:extLst>
                  <a:ext uri="{FF2B5EF4-FFF2-40B4-BE49-F238E27FC236}">
                    <a16:creationId xmlns:a16="http://schemas.microsoft.com/office/drawing/2014/main" id="{D221BBBB-C7D9-B6A8-BCD0-9480FC6C33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229590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6A33-8AFB-85BB-98B8-DE1DC377D797}"/>
              </a:ext>
            </a:extLst>
          </p:cNvPr>
          <p:cNvSpPr>
            <a:spLocks noGrp="1"/>
          </p:cNvSpPr>
          <p:nvPr>
            <p:ph type="title"/>
          </p:nvPr>
        </p:nvSpPr>
        <p:spPr/>
        <p:txBody>
          <a:bodyPr/>
          <a:lstStyle/>
          <a:p>
            <a:r>
              <a:rPr lang="en-CA" dirty="0"/>
              <a:t>Aug 15		</a:t>
            </a:r>
          </a:p>
        </p:txBody>
      </p:sp>
      <p:sp>
        <p:nvSpPr>
          <p:cNvPr id="3" name="Content Placeholder 2">
            <a:extLst>
              <a:ext uri="{FF2B5EF4-FFF2-40B4-BE49-F238E27FC236}">
                <a16:creationId xmlns:a16="http://schemas.microsoft.com/office/drawing/2014/main" id="{39EB7BE6-D5D8-1E70-ECA5-4C9F08D35ECE}"/>
              </a:ext>
            </a:extLst>
          </p:cNvPr>
          <p:cNvSpPr>
            <a:spLocks noGrp="1"/>
          </p:cNvSpPr>
          <p:nvPr>
            <p:ph idx="1"/>
          </p:nvPr>
        </p:nvSpPr>
        <p:spPr/>
        <p:txBody>
          <a:bodyPr/>
          <a:lstStyle/>
          <a:p>
            <a:r>
              <a:rPr lang="en-CA" dirty="0"/>
              <a:t>Interrupt in </a:t>
            </a:r>
            <a:r>
              <a:rPr lang="en-CA" dirty="0" err="1"/>
              <a:t>pico</a:t>
            </a:r>
            <a:r>
              <a:rPr lang="en-CA" dirty="0"/>
              <a:t> might be too slow…</a:t>
            </a:r>
          </a:p>
          <a:p>
            <a:pPr lvl="1"/>
            <a:r>
              <a:rPr lang="en-CA" dirty="0"/>
              <a:t>Have to try to use the GPIO27 to trigger an output pin and probe it in a scope to see how fast it is.</a:t>
            </a:r>
          </a:p>
          <a:p>
            <a:pPr lvl="1"/>
            <a:r>
              <a:rPr lang="en-CA" dirty="0"/>
              <a:t>Aug 20:</a:t>
            </a:r>
          </a:p>
          <a:p>
            <a:pPr lvl="2"/>
            <a:r>
              <a:rPr lang="en-CA" dirty="0"/>
              <a:t>Tried </a:t>
            </a:r>
            <a:r>
              <a:rPr lang="en-CA" dirty="0" err="1"/>
              <a:t>machine.time_pulse_us</a:t>
            </a:r>
            <a:r>
              <a:rPr lang="en-CA" dirty="0"/>
              <a:t> on pin 27,  we are getting a pulse width of 39us or 38 us but still fluctuates.  * at still air, it is 40us.  The limitation of this function is that it is in </a:t>
            </a:r>
            <a:r>
              <a:rPr lang="en-CA" dirty="0" err="1"/>
              <a:t>uS</a:t>
            </a:r>
            <a:r>
              <a:rPr lang="en-CA" dirty="0"/>
              <a:t>.</a:t>
            </a:r>
          </a:p>
          <a:p>
            <a:pPr lvl="2"/>
            <a:r>
              <a:rPr lang="en-CA" dirty="0"/>
              <a:t>Would have to try .PIO to measure the pulse width. </a:t>
            </a:r>
          </a:p>
          <a:p>
            <a:pPr lvl="2"/>
            <a:endParaRPr lang="en-CA" dirty="0"/>
          </a:p>
        </p:txBody>
      </p:sp>
    </p:spTree>
    <p:extLst>
      <p:ext uri="{BB962C8B-B14F-4D97-AF65-F5344CB8AC3E}">
        <p14:creationId xmlns:p14="http://schemas.microsoft.com/office/powerpoint/2010/main" val="372820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5D2B-A1AC-0B4D-A453-1C025717E3CA}"/>
              </a:ext>
            </a:extLst>
          </p:cNvPr>
          <p:cNvSpPr>
            <a:spLocks noGrp="1"/>
          </p:cNvSpPr>
          <p:nvPr>
            <p:ph type="title"/>
          </p:nvPr>
        </p:nvSpPr>
        <p:spPr/>
        <p:txBody>
          <a:bodyPr/>
          <a:lstStyle/>
          <a:p>
            <a:r>
              <a:rPr lang="en-CA" dirty="0"/>
              <a:t>Aug 22		</a:t>
            </a:r>
          </a:p>
        </p:txBody>
      </p:sp>
      <p:sp>
        <p:nvSpPr>
          <p:cNvPr id="3" name="Content Placeholder 2">
            <a:extLst>
              <a:ext uri="{FF2B5EF4-FFF2-40B4-BE49-F238E27FC236}">
                <a16:creationId xmlns:a16="http://schemas.microsoft.com/office/drawing/2014/main" id="{7E5D6D38-E32E-E3C0-27C8-59051B3D8D3C}"/>
              </a:ext>
            </a:extLst>
          </p:cNvPr>
          <p:cNvSpPr>
            <a:spLocks noGrp="1"/>
          </p:cNvSpPr>
          <p:nvPr>
            <p:ph idx="1"/>
          </p:nvPr>
        </p:nvSpPr>
        <p:spPr/>
        <p:txBody>
          <a:bodyPr/>
          <a:lstStyle/>
          <a:p>
            <a:r>
              <a:rPr lang="en-CA" dirty="0"/>
              <a:t>Trying to use PIO to scan the rising edges of the two </a:t>
            </a:r>
            <a:r>
              <a:rPr lang="en-CA" dirty="0" err="1"/>
              <a:t>jkFF</a:t>
            </a:r>
            <a:r>
              <a:rPr lang="en-CA" dirty="0"/>
              <a:t> pulses.</a:t>
            </a:r>
          </a:p>
          <a:p>
            <a:r>
              <a:rPr lang="en-CA" dirty="0"/>
              <a:t>Able to code in c in </a:t>
            </a:r>
            <a:r>
              <a:rPr lang="en-CA" dirty="0" err="1"/>
              <a:t>vscode</a:t>
            </a:r>
            <a:r>
              <a:rPr lang="en-CA" dirty="0"/>
              <a:t> now.  Will try to make a </a:t>
            </a:r>
            <a:r>
              <a:rPr lang="en-CA" dirty="0" err="1"/>
              <a:t>pio</a:t>
            </a:r>
            <a:r>
              <a:rPr lang="en-CA" dirty="0"/>
              <a:t> program in </a:t>
            </a:r>
            <a:r>
              <a:rPr lang="en-CA" dirty="0" err="1"/>
              <a:t>Thonny</a:t>
            </a:r>
            <a:r>
              <a:rPr lang="en-CA" dirty="0"/>
              <a:t> first.  If no success, we will go with c coding.</a:t>
            </a:r>
          </a:p>
        </p:txBody>
      </p:sp>
    </p:spTree>
    <p:extLst>
      <p:ext uri="{BB962C8B-B14F-4D97-AF65-F5344CB8AC3E}">
        <p14:creationId xmlns:p14="http://schemas.microsoft.com/office/powerpoint/2010/main" val="85960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6F54-9327-B21D-D9E9-35E84EF526C9}"/>
              </a:ext>
            </a:extLst>
          </p:cNvPr>
          <p:cNvSpPr>
            <a:spLocks noGrp="1"/>
          </p:cNvSpPr>
          <p:nvPr>
            <p:ph type="title"/>
          </p:nvPr>
        </p:nvSpPr>
        <p:spPr/>
        <p:txBody>
          <a:bodyPr/>
          <a:lstStyle/>
          <a:p>
            <a:r>
              <a:rPr lang="en-CA" dirty="0"/>
              <a:t>Aug 25</a:t>
            </a:r>
          </a:p>
        </p:txBody>
      </p:sp>
      <p:sp>
        <p:nvSpPr>
          <p:cNvPr id="3" name="Content Placeholder 2">
            <a:extLst>
              <a:ext uri="{FF2B5EF4-FFF2-40B4-BE49-F238E27FC236}">
                <a16:creationId xmlns:a16="http://schemas.microsoft.com/office/drawing/2014/main" id="{BC8E8E1F-EF9A-A4DE-32E0-35A7F80A1094}"/>
              </a:ext>
            </a:extLst>
          </p:cNvPr>
          <p:cNvSpPr>
            <a:spLocks noGrp="1"/>
          </p:cNvSpPr>
          <p:nvPr>
            <p:ph idx="1"/>
          </p:nvPr>
        </p:nvSpPr>
        <p:spPr/>
        <p:txBody>
          <a:bodyPr>
            <a:normAutofit lnSpcReduction="10000"/>
          </a:bodyPr>
          <a:lstStyle/>
          <a:p>
            <a:r>
              <a:rPr lang="en-CA" dirty="0"/>
              <a:t>Tried the </a:t>
            </a:r>
            <a:r>
              <a:rPr lang="en-CA" dirty="0" err="1"/>
              <a:t>vscode</a:t>
            </a:r>
            <a:r>
              <a:rPr lang="en-CA" dirty="0"/>
              <a:t> to code in C for the </a:t>
            </a:r>
            <a:r>
              <a:rPr lang="en-CA" dirty="0" err="1"/>
              <a:t>statemachine</a:t>
            </a:r>
            <a:r>
              <a:rPr lang="en-CA" dirty="0"/>
              <a:t>, and it can compile the code successfully, but needs a lot of work for the PWM to the ultrasonic generator and scanning the rising edges of the Pins.</a:t>
            </a:r>
          </a:p>
          <a:p>
            <a:r>
              <a:rPr lang="en-CA" dirty="0"/>
              <a:t>Tried the .PIO to measure the rising edge timing, but no success in measuring clean data. i.e. no advantage than the </a:t>
            </a:r>
            <a:r>
              <a:rPr lang="en-CA" dirty="0" err="1"/>
              <a:t>machine_pulse_us</a:t>
            </a:r>
            <a:r>
              <a:rPr lang="en-CA" dirty="0"/>
              <a:t> method.</a:t>
            </a:r>
          </a:p>
          <a:p>
            <a:endParaRPr lang="en-CA" dirty="0"/>
          </a:p>
          <a:p>
            <a:r>
              <a:rPr lang="en-CA" dirty="0"/>
              <a:t>.PIO as a timer in </a:t>
            </a:r>
            <a:r>
              <a:rPr lang="en-CA" dirty="0" err="1"/>
              <a:t>micropython</a:t>
            </a:r>
            <a:r>
              <a:rPr lang="en-CA" dirty="0"/>
              <a:t> could be it, but needs more work to understand it.  </a:t>
            </a:r>
          </a:p>
          <a:p>
            <a:r>
              <a:rPr lang="en-CA" dirty="0"/>
              <a:t>Also would need to try it on the new </a:t>
            </a:r>
            <a:r>
              <a:rPr lang="en-CA" dirty="0" err="1"/>
              <a:t>mcu</a:t>
            </a:r>
            <a:r>
              <a:rPr lang="en-CA" dirty="0"/>
              <a:t> (Pico 2).</a:t>
            </a:r>
          </a:p>
        </p:txBody>
      </p:sp>
    </p:spTree>
    <p:extLst>
      <p:ext uri="{BB962C8B-B14F-4D97-AF65-F5344CB8AC3E}">
        <p14:creationId xmlns:p14="http://schemas.microsoft.com/office/powerpoint/2010/main" val="4285275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3869-B210-136D-4FC9-9C34C7A1BCA9}"/>
              </a:ext>
            </a:extLst>
          </p:cNvPr>
          <p:cNvSpPr>
            <a:spLocks noGrp="1"/>
          </p:cNvSpPr>
          <p:nvPr>
            <p:ph type="title"/>
          </p:nvPr>
        </p:nvSpPr>
        <p:spPr/>
        <p:txBody>
          <a:bodyPr/>
          <a:lstStyle/>
          <a:p>
            <a:r>
              <a:rPr lang="en-CA" dirty="0"/>
              <a:t>Sept 2</a:t>
            </a:r>
          </a:p>
        </p:txBody>
      </p:sp>
      <p:sp>
        <p:nvSpPr>
          <p:cNvPr id="3" name="Content Placeholder 2">
            <a:extLst>
              <a:ext uri="{FF2B5EF4-FFF2-40B4-BE49-F238E27FC236}">
                <a16:creationId xmlns:a16="http://schemas.microsoft.com/office/drawing/2014/main" id="{7BE9B34A-AD64-E1C2-364E-2CFBD4BC77E0}"/>
              </a:ext>
            </a:extLst>
          </p:cNvPr>
          <p:cNvSpPr>
            <a:spLocks noGrp="1"/>
          </p:cNvSpPr>
          <p:nvPr>
            <p:ph idx="1"/>
          </p:nvPr>
        </p:nvSpPr>
        <p:spPr>
          <a:xfrm>
            <a:off x="838200" y="1809135"/>
            <a:ext cx="8758084" cy="4367828"/>
          </a:xfrm>
        </p:spPr>
        <p:txBody>
          <a:bodyPr>
            <a:normAutofit fontScale="85000" lnSpcReduction="20000"/>
          </a:bodyPr>
          <a:lstStyle/>
          <a:p>
            <a:r>
              <a:rPr lang="en-CA" dirty="0"/>
              <a:t>Trying the new stm32 </a:t>
            </a:r>
            <a:r>
              <a:rPr lang="en-CA" dirty="0" err="1"/>
              <a:t>mcu</a:t>
            </a:r>
            <a:r>
              <a:rPr lang="en-CA" dirty="0"/>
              <a:t> with a PWM output and the GPIO on/off for the ultrasonic generator.</a:t>
            </a:r>
          </a:p>
          <a:p>
            <a:pPr lvl="1"/>
            <a:r>
              <a:rPr lang="en-CA" dirty="0"/>
              <a:t>Also will need to make a timer to time the rising edges.</a:t>
            </a:r>
          </a:p>
          <a:p>
            <a:pPr lvl="1"/>
            <a:r>
              <a:rPr lang="en-CA" dirty="0"/>
              <a:t>PB6 =TIM4_CH1, PWM (25khz) for ultrasonic generator</a:t>
            </a:r>
          </a:p>
          <a:p>
            <a:pPr lvl="1"/>
            <a:r>
              <a:rPr lang="en-CA" dirty="0">
                <a:highlight>
                  <a:srgbClr val="FFFF00"/>
                </a:highlight>
              </a:rPr>
              <a:t>TIM1 (PA8) </a:t>
            </a:r>
            <a:r>
              <a:rPr lang="en-CA" dirty="0"/>
              <a:t>clock for counting the rising and falling edge difference from the PLL pulse input</a:t>
            </a:r>
          </a:p>
          <a:p>
            <a:pPr lvl="1"/>
            <a:r>
              <a:rPr lang="en-CA" dirty="0"/>
              <a:t>GPIOA_PIN5(PA5) &amp; 6 (PA6) are for the rising edge input</a:t>
            </a:r>
          </a:p>
          <a:p>
            <a:pPr lvl="1"/>
            <a:r>
              <a:rPr lang="en-CA" dirty="0"/>
              <a:t>GPIOA_PIN4(PA4) is a 25khz sinewave output for the speaker</a:t>
            </a:r>
          </a:p>
          <a:p>
            <a:pPr lvl="1"/>
            <a:r>
              <a:rPr lang="en-CA" dirty="0"/>
              <a:t>GPIOA_PIN0 (PA0) for ADC temperature sensor input</a:t>
            </a:r>
          </a:p>
          <a:p>
            <a:pPr lvl="2"/>
            <a:r>
              <a:rPr lang="en-CA" dirty="0"/>
              <a:t>GPIO!_PIN8 (PA8) is used for input capture in TIM1</a:t>
            </a:r>
          </a:p>
          <a:p>
            <a:pPr lvl="1"/>
            <a:r>
              <a:rPr lang="en-CA" dirty="0"/>
              <a:t>GPIOB_PIN4 (PB4) is for the digital audio board </a:t>
            </a:r>
            <a:r>
              <a:rPr lang="en-CA" dirty="0" err="1"/>
              <a:t>NotShuntdown</a:t>
            </a:r>
            <a:r>
              <a:rPr lang="en-CA" dirty="0"/>
              <a:t>.</a:t>
            </a:r>
          </a:p>
          <a:p>
            <a:pPr lvl="1"/>
            <a:r>
              <a:rPr lang="en-CA" dirty="0"/>
              <a:t>PB7 is I2C1 SDA to LCD</a:t>
            </a:r>
          </a:p>
          <a:p>
            <a:pPr lvl="1"/>
            <a:r>
              <a:rPr lang="en-CA" dirty="0"/>
              <a:t>PA15 I2C1 SCL to LCD</a:t>
            </a:r>
          </a:p>
          <a:p>
            <a:pPr lvl="1"/>
            <a:r>
              <a:rPr lang="en-CA" dirty="0"/>
              <a:t>Need to play around with the </a:t>
            </a:r>
            <a:r>
              <a:rPr lang="en-CA" dirty="0" err="1"/>
              <a:t>arr</a:t>
            </a:r>
            <a:r>
              <a:rPr lang="en-CA" dirty="0"/>
              <a:t>, </a:t>
            </a:r>
            <a:r>
              <a:rPr lang="en-CA" dirty="0" err="1"/>
              <a:t>crr</a:t>
            </a:r>
            <a:r>
              <a:rPr lang="en-CA" dirty="0"/>
              <a:t> and </a:t>
            </a:r>
            <a:r>
              <a:rPr lang="en-CA" dirty="0" err="1"/>
              <a:t>psc</a:t>
            </a:r>
            <a:r>
              <a:rPr lang="en-CA" dirty="0"/>
              <a:t> to get 25khz.</a:t>
            </a:r>
          </a:p>
          <a:p>
            <a:pPr lvl="2"/>
            <a:r>
              <a:rPr lang="en-CA" dirty="0"/>
              <a:t>*done (</a:t>
            </a:r>
            <a:r>
              <a:rPr lang="en-CA" dirty="0" err="1"/>
              <a:t>arr</a:t>
            </a:r>
            <a:r>
              <a:rPr lang="en-CA" dirty="0"/>
              <a:t> = 6800-1, </a:t>
            </a:r>
            <a:r>
              <a:rPr lang="en-CA" dirty="0" err="1"/>
              <a:t>crr</a:t>
            </a:r>
            <a:r>
              <a:rPr lang="en-CA" dirty="0"/>
              <a:t> = </a:t>
            </a:r>
            <a:r>
              <a:rPr lang="en-CA" dirty="0" err="1"/>
              <a:t>arr</a:t>
            </a:r>
            <a:r>
              <a:rPr lang="en-CA" dirty="0"/>
              <a:t>/2-1) – done</a:t>
            </a:r>
          </a:p>
          <a:p>
            <a:pPr marL="914400" lvl="2" indent="0">
              <a:buNone/>
            </a:pPr>
            <a:endParaRPr lang="en-CA" dirty="0"/>
          </a:p>
          <a:p>
            <a:pPr marL="914400" lvl="2" indent="0">
              <a:buNone/>
            </a:pPr>
            <a:endParaRPr lang="en-CA" dirty="0"/>
          </a:p>
          <a:p>
            <a:pPr lvl="2"/>
            <a:endParaRPr lang="en-CA" dirty="0"/>
          </a:p>
        </p:txBody>
      </p:sp>
      <p:pic>
        <p:nvPicPr>
          <p:cNvPr id="5" name="Picture 4">
            <a:extLst>
              <a:ext uri="{FF2B5EF4-FFF2-40B4-BE49-F238E27FC236}">
                <a16:creationId xmlns:a16="http://schemas.microsoft.com/office/drawing/2014/main" id="{83638886-F5E0-1931-36E6-3A6B418734EE}"/>
              </a:ext>
            </a:extLst>
          </p:cNvPr>
          <p:cNvPicPr>
            <a:picLocks noChangeAspect="1"/>
          </p:cNvPicPr>
          <p:nvPr/>
        </p:nvPicPr>
        <p:blipFill>
          <a:blip r:embed="rId2"/>
          <a:stretch>
            <a:fillRect/>
          </a:stretch>
        </p:blipFill>
        <p:spPr>
          <a:xfrm>
            <a:off x="9415386" y="2256094"/>
            <a:ext cx="2570163" cy="4055806"/>
          </a:xfrm>
          <a:prstGeom prst="rect">
            <a:avLst/>
          </a:prstGeom>
        </p:spPr>
      </p:pic>
    </p:spTree>
    <p:extLst>
      <p:ext uri="{BB962C8B-B14F-4D97-AF65-F5344CB8AC3E}">
        <p14:creationId xmlns:p14="http://schemas.microsoft.com/office/powerpoint/2010/main" val="2398999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B1EE-0033-B833-CAB9-12EA7CCD29C8}"/>
              </a:ext>
            </a:extLst>
          </p:cNvPr>
          <p:cNvSpPr>
            <a:spLocks noGrp="1"/>
          </p:cNvSpPr>
          <p:nvPr>
            <p:ph type="title"/>
          </p:nvPr>
        </p:nvSpPr>
        <p:spPr/>
        <p:txBody>
          <a:bodyPr/>
          <a:lstStyle/>
          <a:p>
            <a:r>
              <a:rPr lang="en-CA" dirty="0"/>
              <a:t>Sept 3	</a:t>
            </a:r>
          </a:p>
        </p:txBody>
      </p:sp>
      <p:sp>
        <p:nvSpPr>
          <p:cNvPr id="3" name="Content Placeholder 2">
            <a:extLst>
              <a:ext uri="{FF2B5EF4-FFF2-40B4-BE49-F238E27FC236}">
                <a16:creationId xmlns:a16="http://schemas.microsoft.com/office/drawing/2014/main" id="{CAEEA84C-7C65-0135-B914-8EC643C4ABC0}"/>
              </a:ext>
            </a:extLst>
          </p:cNvPr>
          <p:cNvSpPr>
            <a:spLocks noGrp="1"/>
          </p:cNvSpPr>
          <p:nvPr>
            <p:ph idx="1"/>
          </p:nvPr>
        </p:nvSpPr>
        <p:spPr/>
        <p:txBody>
          <a:bodyPr/>
          <a:lstStyle/>
          <a:p>
            <a:r>
              <a:rPr lang="en-CA" dirty="0"/>
              <a:t>Using Frequency Detector (MCH12140DG) with a low pass filter (1kR and 1.47uF) to get to 100hz.  Measured the DC value.  It is changes with windspeed.</a:t>
            </a:r>
          </a:p>
          <a:p>
            <a:r>
              <a:rPr lang="en-CA" dirty="0"/>
              <a:t>689mV to 750mV – no wind, normal</a:t>
            </a:r>
          </a:p>
          <a:p>
            <a:r>
              <a:rPr lang="en-CA" dirty="0"/>
              <a:t>910mV to 1V – no wind, blocking the closer microphone.</a:t>
            </a:r>
          </a:p>
          <a:p>
            <a:r>
              <a:rPr lang="en-CA" dirty="0"/>
              <a:t>Also tried the cb4046be PLL chip, and it works better.</a:t>
            </a:r>
          </a:p>
          <a:p>
            <a:pPr lvl="1"/>
            <a:r>
              <a:rPr lang="en-CA" dirty="0"/>
              <a:t>Update: pulled the shorting bar between </a:t>
            </a:r>
            <a:r>
              <a:rPr lang="en-CA" dirty="0" err="1"/>
              <a:t>VOC_out</a:t>
            </a:r>
            <a:r>
              <a:rPr lang="en-CA" dirty="0"/>
              <a:t> (pin3) and COMP_IN (pin4).</a:t>
            </a:r>
          </a:p>
          <a:p>
            <a:pPr lvl="1"/>
            <a:r>
              <a:rPr lang="en-CA" dirty="0"/>
              <a:t>Along with this new pulse, main.py works okay using the </a:t>
            </a:r>
            <a:r>
              <a:rPr lang="en-CA" dirty="0" err="1"/>
              <a:t>machine.pulse_width_us</a:t>
            </a:r>
            <a:endParaRPr lang="en-CA" dirty="0"/>
          </a:p>
        </p:txBody>
      </p:sp>
    </p:spTree>
    <p:extLst>
      <p:ext uri="{BB962C8B-B14F-4D97-AF65-F5344CB8AC3E}">
        <p14:creationId xmlns:p14="http://schemas.microsoft.com/office/powerpoint/2010/main" val="1309895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F666-5990-307A-ED62-8F17D4427273}"/>
              </a:ext>
            </a:extLst>
          </p:cNvPr>
          <p:cNvSpPr>
            <a:spLocks noGrp="1"/>
          </p:cNvSpPr>
          <p:nvPr>
            <p:ph type="title"/>
          </p:nvPr>
        </p:nvSpPr>
        <p:spPr/>
        <p:txBody>
          <a:bodyPr/>
          <a:lstStyle/>
          <a:p>
            <a:r>
              <a:rPr lang="en-CA" dirty="0"/>
              <a:t>Sept 10</a:t>
            </a:r>
          </a:p>
        </p:txBody>
      </p:sp>
      <p:sp>
        <p:nvSpPr>
          <p:cNvPr id="3" name="Content Placeholder 2">
            <a:extLst>
              <a:ext uri="{FF2B5EF4-FFF2-40B4-BE49-F238E27FC236}">
                <a16:creationId xmlns:a16="http://schemas.microsoft.com/office/drawing/2014/main" id="{587F7642-70C1-6408-69F2-01077CE78061}"/>
              </a:ext>
            </a:extLst>
          </p:cNvPr>
          <p:cNvSpPr>
            <a:spLocks noGrp="1"/>
          </p:cNvSpPr>
          <p:nvPr>
            <p:ph idx="1"/>
          </p:nvPr>
        </p:nvSpPr>
        <p:spPr/>
        <p:txBody>
          <a:bodyPr/>
          <a:lstStyle/>
          <a:p>
            <a:r>
              <a:rPr lang="en-CA" dirty="0"/>
              <a:t>Programming State machine on stm32 – problem is it won’t switch state.</a:t>
            </a:r>
          </a:p>
          <a:p>
            <a:r>
              <a:rPr lang="en-CA" dirty="0"/>
              <a:t>Sept 22 – fully ported the code and hardware over the stm32</a:t>
            </a:r>
          </a:p>
          <a:p>
            <a:r>
              <a:rPr lang="en-CA" dirty="0"/>
              <a:t>For pin config see sept 2 notes</a:t>
            </a:r>
          </a:p>
          <a:p>
            <a:r>
              <a:rPr lang="en-CA" dirty="0"/>
              <a:t>TIM1 is 170Mhz and it is used for counting the time delay for the two pulses. </a:t>
            </a:r>
          </a:p>
          <a:p>
            <a:pPr lvl="1"/>
            <a:r>
              <a:rPr lang="en-CA" dirty="0"/>
              <a:t>Period = 1/170Mhz = 5.882ns, one tick is 5.882ns </a:t>
            </a:r>
          </a:p>
          <a:p>
            <a:pPr lvl="1"/>
            <a:r>
              <a:rPr lang="en-CA" dirty="0"/>
              <a:t>So max range is 5.882ns*65536 = 385.48us </a:t>
            </a:r>
          </a:p>
          <a:p>
            <a:pPr lvl="2"/>
            <a:r>
              <a:rPr lang="en-CA" dirty="0"/>
              <a:t>Might have to use </a:t>
            </a:r>
            <a:r>
              <a:rPr lang="en-CA" dirty="0" err="1"/>
              <a:t>prescalar</a:t>
            </a:r>
            <a:r>
              <a:rPr lang="en-CA" dirty="0"/>
              <a:t> of 17-1 to get 100ns per tick.</a:t>
            </a:r>
          </a:p>
          <a:p>
            <a:pPr lvl="1"/>
            <a:r>
              <a:rPr lang="en-CA" dirty="0"/>
              <a:t>Pin PA0 connects to PLL CHIP (CD74HC7046A).pin2 (PC1_out)</a:t>
            </a:r>
          </a:p>
        </p:txBody>
      </p:sp>
      <p:pic>
        <p:nvPicPr>
          <p:cNvPr id="1026" name="Picture 2" descr="5.882×10^-9 seconds">
            <a:extLst>
              <a:ext uri="{FF2B5EF4-FFF2-40B4-BE49-F238E27FC236}">
                <a16:creationId xmlns:a16="http://schemas.microsoft.com/office/drawing/2014/main" id="{F7B8D316-1328-1721-7C11-56DF1AA93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 cy="200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hlinkClick r:id="rId3" tooltip="5.882×10^-9 seconds"/>
            <a:extLst>
              <a:ext uri="{FF2B5EF4-FFF2-40B4-BE49-F238E27FC236}">
                <a16:creationId xmlns:a16="http://schemas.microsoft.com/office/drawing/2014/main" id="{06CE9E36-32F6-5A33-0087-CDCD1B55E848}"/>
              </a:ext>
            </a:extLst>
          </p:cNvPr>
          <p:cNvSpPr>
            <a:spLocks noChangeArrowheads="1"/>
          </p:cNvSpPr>
          <p:nvPr/>
        </p:nvSpPr>
        <p:spPr bwMode="auto">
          <a:xfrm>
            <a:off x="0" y="0"/>
            <a:ext cx="12192000" cy="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900" b="0" i="0" u="none" strike="noStrike" cap="none" normalizeH="0" baseline="0">
                <a:ln>
                  <a:noFill/>
                </a:ln>
                <a:solidFill>
                  <a:srgbClr val="98D5DE"/>
                </a:solidFill>
                <a:effectLst/>
                <a:latin typeface="Arial" panose="020B0604020202020204" pitchFamily="34" charset="0"/>
                <a:ea typeface="WebRobo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647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24C9-2754-EDFE-35F8-F41827A4F892}"/>
              </a:ext>
            </a:extLst>
          </p:cNvPr>
          <p:cNvSpPr>
            <a:spLocks noGrp="1"/>
          </p:cNvSpPr>
          <p:nvPr>
            <p:ph type="title"/>
          </p:nvPr>
        </p:nvSpPr>
        <p:spPr/>
        <p:txBody>
          <a:bodyPr/>
          <a:lstStyle/>
          <a:p>
            <a:r>
              <a:rPr lang="en-CA" dirty="0"/>
              <a:t>Sept 30	</a:t>
            </a:r>
          </a:p>
        </p:txBody>
      </p:sp>
      <p:sp>
        <p:nvSpPr>
          <p:cNvPr id="3" name="Content Placeholder 2">
            <a:extLst>
              <a:ext uri="{FF2B5EF4-FFF2-40B4-BE49-F238E27FC236}">
                <a16:creationId xmlns:a16="http://schemas.microsoft.com/office/drawing/2014/main" id="{631A8F39-0A7B-EB45-8715-F374DB700C33}"/>
              </a:ext>
            </a:extLst>
          </p:cNvPr>
          <p:cNvSpPr>
            <a:spLocks noGrp="1"/>
          </p:cNvSpPr>
          <p:nvPr>
            <p:ph idx="1"/>
          </p:nvPr>
        </p:nvSpPr>
        <p:spPr/>
        <p:txBody>
          <a:bodyPr/>
          <a:lstStyle/>
          <a:p>
            <a:r>
              <a:rPr lang="en-CA" dirty="0"/>
              <a:t>Tested the pulse width measurement and it works.</a:t>
            </a:r>
          </a:p>
          <a:p>
            <a:pPr lvl="1"/>
            <a:r>
              <a:rPr lang="en-CA" dirty="0"/>
              <a:t>To optimize, we still need to work on the path difference in the calculation.</a:t>
            </a:r>
          </a:p>
          <a:p>
            <a:pPr lvl="1"/>
            <a:r>
              <a:rPr lang="en-CA" dirty="0"/>
              <a:t>Perhaps add the sample validation method from the paper.</a:t>
            </a:r>
          </a:p>
          <a:p>
            <a:pPr lvl="1"/>
            <a:r>
              <a:rPr lang="en-CA" dirty="0"/>
              <a:t>Might be good to add the </a:t>
            </a:r>
            <a:r>
              <a:rPr lang="en-CA" dirty="0" err="1"/>
              <a:t>freeRTOS</a:t>
            </a:r>
            <a:r>
              <a:rPr lang="en-CA" dirty="0"/>
              <a:t> to schedule </a:t>
            </a:r>
            <a:r>
              <a:rPr lang="en-CA"/>
              <a:t>the tasks.</a:t>
            </a:r>
            <a:endParaRPr lang="en-CA" dirty="0"/>
          </a:p>
          <a:p>
            <a:pPr lvl="1"/>
            <a:r>
              <a:rPr lang="en-CA" dirty="0"/>
              <a:t>Also, need to add a temperature sensor to calibrate the speed of sound.</a:t>
            </a:r>
          </a:p>
          <a:p>
            <a:pPr lvl="1"/>
            <a:r>
              <a:rPr lang="en-CA" dirty="0"/>
              <a:t>Lastly, add a LCD display to display the windspeed.</a:t>
            </a:r>
          </a:p>
          <a:p>
            <a:pPr lvl="1"/>
            <a:endParaRPr lang="en-CA" dirty="0"/>
          </a:p>
        </p:txBody>
      </p:sp>
    </p:spTree>
    <p:extLst>
      <p:ext uri="{BB962C8B-B14F-4D97-AF65-F5344CB8AC3E}">
        <p14:creationId xmlns:p14="http://schemas.microsoft.com/office/powerpoint/2010/main" val="46208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F3CB-844F-ED51-DEAE-560B883446F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B71673E-24F7-0788-AFA6-D44DE84864A3}"/>
              </a:ext>
            </a:extLst>
          </p:cNvPr>
          <p:cNvSpPr>
            <a:spLocks noGrp="1"/>
          </p:cNvSpPr>
          <p:nvPr>
            <p:ph idx="1"/>
          </p:nvPr>
        </p:nvSpPr>
        <p:spPr/>
        <p:txBody>
          <a:bodyPr>
            <a:normAutofit fontScale="92500" lnSpcReduction="20000"/>
          </a:bodyPr>
          <a:lstStyle/>
          <a:p>
            <a:r>
              <a:rPr lang="en-CA" dirty="0"/>
              <a:t>Method 1:</a:t>
            </a:r>
          </a:p>
          <a:p>
            <a:pPr lvl="1"/>
            <a:r>
              <a:rPr lang="en-CA" dirty="0"/>
              <a:t>Drive the ultrasonic generator with function generator 39kHz.</a:t>
            </a:r>
          </a:p>
          <a:p>
            <a:pPr lvl="1"/>
            <a:r>
              <a:rPr lang="en-CA" dirty="0"/>
              <a:t>Use scope to measure the analog signals of the two signal.</a:t>
            </a:r>
          </a:p>
          <a:p>
            <a:pPr lvl="1"/>
            <a:r>
              <a:rPr lang="en-CA" dirty="0"/>
              <a:t>Use PIC12 to measure the analog comparator</a:t>
            </a:r>
          </a:p>
          <a:p>
            <a:pPr lvl="1"/>
            <a:endParaRPr lang="en-CA" dirty="0"/>
          </a:p>
          <a:p>
            <a:pPr lvl="1"/>
            <a:endParaRPr lang="en-CA" dirty="0"/>
          </a:p>
          <a:p>
            <a:r>
              <a:rPr lang="en-CA" dirty="0"/>
              <a:t>Method 2:</a:t>
            </a:r>
          </a:p>
          <a:p>
            <a:pPr lvl="1"/>
            <a:r>
              <a:rPr lang="en-CA" dirty="0"/>
              <a:t>Drive the ultrasonic generator with a </a:t>
            </a:r>
            <a:r>
              <a:rPr lang="en-CA" dirty="0" err="1"/>
              <a:t>pico</a:t>
            </a:r>
            <a:endParaRPr lang="en-CA" dirty="0"/>
          </a:p>
          <a:p>
            <a:pPr lvl="1"/>
            <a:r>
              <a:rPr lang="en-CA" dirty="0"/>
              <a:t>Use Pico or PIC to send clock to the two mems microphone</a:t>
            </a:r>
          </a:p>
          <a:p>
            <a:pPr lvl="1"/>
            <a:r>
              <a:rPr lang="en-CA" dirty="0"/>
              <a:t>MEMS mic sends PDM to a receiving board that has low pass filtering and fully differential amplifier then the comparator.</a:t>
            </a:r>
          </a:p>
          <a:p>
            <a:pPr lvl="1"/>
            <a:r>
              <a:rPr lang="en-CA" dirty="0"/>
              <a:t>Pico set the </a:t>
            </a:r>
            <a:r>
              <a:rPr lang="en-CA" dirty="0" err="1"/>
              <a:t>Vocm</a:t>
            </a:r>
            <a:r>
              <a:rPr lang="en-CA" dirty="0"/>
              <a:t> to Fully differential amplifier.</a:t>
            </a:r>
          </a:p>
          <a:p>
            <a:pPr lvl="1"/>
            <a:r>
              <a:rPr lang="en-CA" dirty="0"/>
              <a:t>Pico reads the two signal from the two PDMs and shift the </a:t>
            </a:r>
            <a:r>
              <a:rPr lang="en-CA" dirty="0" err="1"/>
              <a:t>Vocm</a:t>
            </a:r>
            <a:r>
              <a:rPr lang="en-CA" dirty="0"/>
              <a:t> to tune the pulse width  </a:t>
            </a:r>
          </a:p>
        </p:txBody>
      </p:sp>
    </p:spTree>
    <p:extLst>
      <p:ext uri="{BB962C8B-B14F-4D97-AF65-F5344CB8AC3E}">
        <p14:creationId xmlns:p14="http://schemas.microsoft.com/office/powerpoint/2010/main" val="1738646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E80D-66AC-305A-7261-013920D04030}"/>
              </a:ext>
            </a:extLst>
          </p:cNvPr>
          <p:cNvSpPr>
            <a:spLocks noGrp="1"/>
          </p:cNvSpPr>
          <p:nvPr>
            <p:ph type="title"/>
          </p:nvPr>
        </p:nvSpPr>
        <p:spPr/>
        <p:txBody>
          <a:bodyPr/>
          <a:lstStyle/>
          <a:p>
            <a:r>
              <a:rPr lang="en-CA" dirty="0"/>
              <a:t>Oct 5	</a:t>
            </a:r>
          </a:p>
        </p:txBody>
      </p:sp>
      <p:sp>
        <p:nvSpPr>
          <p:cNvPr id="3" name="Content Placeholder 2">
            <a:extLst>
              <a:ext uri="{FF2B5EF4-FFF2-40B4-BE49-F238E27FC236}">
                <a16:creationId xmlns:a16="http://schemas.microsoft.com/office/drawing/2014/main" id="{4406E2CF-C1DD-A0A8-EAE9-125839160CC8}"/>
              </a:ext>
            </a:extLst>
          </p:cNvPr>
          <p:cNvSpPr>
            <a:spLocks noGrp="1"/>
          </p:cNvSpPr>
          <p:nvPr>
            <p:ph idx="1"/>
          </p:nvPr>
        </p:nvSpPr>
        <p:spPr/>
        <p:txBody>
          <a:bodyPr/>
          <a:lstStyle/>
          <a:p>
            <a:r>
              <a:rPr lang="en-CA" dirty="0"/>
              <a:t>Added a temperature sensor (TMP36) to calibrate the wavelength.</a:t>
            </a:r>
          </a:p>
          <a:p>
            <a:r>
              <a:rPr lang="en-CA" dirty="0"/>
              <a:t>Used </a:t>
            </a:r>
            <a:r>
              <a:rPr lang="en-CA" dirty="0" err="1"/>
              <a:t>dist</a:t>
            </a:r>
            <a:r>
              <a:rPr lang="en-CA" dirty="0"/>
              <a:t>/(</a:t>
            </a:r>
            <a:r>
              <a:rPr lang="en-CA" dirty="0" err="1"/>
              <a:t>delta_t</a:t>
            </a:r>
            <a:r>
              <a:rPr lang="en-CA" dirty="0"/>
              <a:t>*</a:t>
            </a:r>
            <a:r>
              <a:rPr lang="en-CA" dirty="0" err="1"/>
              <a:t>cal_val</a:t>
            </a:r>
            <a:r>
              <a:rPr lang="en-CA" dirty="0"/>
              <a:t>)= 331+0.61*temp [m/s] as the baseline for still air.</a:t>
            </a:r>
          </a:p>
          <a:p>
            <a:pPr lvl="1"/>
            <a:r>
              <a:rPr lang="en-CA" dirty="0" err="1"/>
              <a:t>Cali_val</a:t>
            </a:r>
            <a:r>
              <a:rPr lang="en-CA" dirty="0"/>
              <a:t> = </a:t>
            </a:r>
            <a:r>
              <a:rPr lang="en-CA" dirty="0" err="1"/>
              <a:t>dist</a:t>
            </a:r>
            <a:r>
              <a:rPr lang="en-CA" dirty="0"/>
              <a:t>/(</a:t>
            </a:r>
            <a:r>
              <a:rPr lang="en-CA" dirty="0" err="1"/>
              <a:t>delta_t</a:t>
            </a:r>
            <a:r>
              <a:rPr lang="en-CA" dirty="0"/>
              <a:t>*</a:t>
            </a:r>
            <a:r>
              <a:rPr lang="en-CA" dirty="0" err="1"/>
              <a:t>v_sound</a:t>
            </a:r>
            <a:r>
              <a:rPr lang="en-CA" dirty="0"/>
              <a:t>), where </a:t>
            </a:r>
            <a:r>
              <a:rPr lang="en-CA" dirty="0" err="1"/>
              <a:t>v_sound</a:t>
            </a:r>
            <a:r>
              <a:rPr lang="en-CA" dirty="0"/>
              <a:t> = 331+0.61*temp.  We hit calibrate once during still air and plug it back it into the windspeed formula to get the velocity change. </a:t>
            </a:r>
          </a:p>
          <a:p>
            <a:pPr lvl="1"/>
            <a:endParaRPr lang="en-CA" dirty="0"/>
          </a:p>
          <a:p>
            <a:pPr lvl="1"/>
            <a:r>
              <a:rPr lang="en-CA" dirty="0"/>
              <a:t>Oct 8: changed from a PWM squared wave to a 25khz sinewave. - done</a:t>
            </a:r>
          </a:p>
          <a:p>
            <a:pPr lvl="1"/>
            <a:r>
              <a:rPr lang="en-CA" dirty="0"/>
              <a:t>Oct 13: adding LCD to display the data - done</a:t>
            </a:r>
          </a:p>
          <a:p>
            <a:pPr lvl="1"/>
            <a:endParaRPr lang="en-CA" dirty="0"/>
          </a:p>
        </p:txBody>
      </p:sp>
    </p:spTree>
    <p:extLst>
      <p:ext uri="{BB962C8B-B14F-4D97-AF65-F5344CB8AC3E}">
        <p14:creationId xmlns:p14="http://schemas.microsoft.com/office/powerpoint/2010/main" val="294548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E98A-3AD2-7754-3C18-7FAE9032C2F8}"/>
              </a:ext>
            </a:extLst>
          </p:cNvPr>
          <p:cNvSpPr>
            <a:spLocks noGrp="1"/>
          </p:cNvSpPr>
          <p:nvPr>
            <p:ph type="title"/>
          </p:nvPr>
        </p:nvSpPr>
        <p:spPr/>
        <p:txBody>
          <a:bodyPr/>
          <a:lstStyle/>
          <a:p>
            <a:r>
              <a:rPr lang="en-CA" dirty="0"/>
              <a:t>Oct 19	</a:t>
            </a:r>
          </a:p>
        </p:txBody>
      </p:sp>
      <p:sp>
        <p:nvSpPr>
          <p:cNvPr id="3" name="Content Placeholder 2">
            <a:extLst>
              <a:ext uri="{FF2B5EF4-FFF2-40B4-BE49-F238E27FC236}">
                <a16:creationId xmlns:a16="http://schemas.microsoft.com/office/drawing/2014/main" id="{E08C1A84-B310-EF52-342C-207B1B54D4BE}"/>
              </a:ext>
            </a:extLst>
          </p:cNvPr>
          <p:cNvSpPr>
            <a:spLocks noGrp="1"/>
          </p:cNvSpPr>
          <p:nvPr>
            <p:ph idx="1"/>
          </p:nvPr>
        </p:nvSpPr>
        <p:spPr/>
        <p:txBody>
          <a:bodyPr>
            <a:normAutofit fontScale="70000" lnSpcReduction="20000"/>
          </a:bodyPr>
          <a:lstStyle/>
          <a:p>
            <a:r>
              <a:rPr lang="en-CA" dirty="0"/>
              <a:t>Everything works on scanning the </a:t>
            </a:r>
            <a:r>
              <a:rPr lang="en-CA" dirty="0" err="1"/>
              <a:t>pulseW</a:t>
            </a:r>
            <a:r>
              <a:rPr lang="en-CA" dirty="0"/>
              <a:t> using input capture.  However there is still a lot of noise in the system.  Probably due to the turbulence in the air, and the tube reflecting the sound wave back.  </a:t>
            </a:r>
          </a:p>
          <a:p>
            <a:r>
              <a:rPr lang="en-CA" dirty="0"/>
              <a:t>Most GPIO inputs are done in DMA to free up the processor:</a:t>
            </a:r>
          </a:p>
          <a:p>
            <a:pPr lvl="1"/>
            <a:r>
              <a:rPr lang="en-CA" dirty="0"/>
              <a:t>Temperature ADC is in DMA</a:t>
            </a:r>
          </a:p>
          <a:p>
            <a:pPr lvl="1"/>
            <a:r>
              <a:rPr lang="en-CA" dirty="0"/>
              <a:t>Sinewave DAC is done in DMA</a:t>
            </a:r>
          </a:p>
          <a:p>
            <a:pPr lvl="1"/>
            <a:r>
              <a:rPr lang="en-CA" dirty="0"/>
              <a:t>Pulse Width input capture is done in DMA</a:t>
            </a:r>
          </a:p>
          <a:p>
            <a:pPr lvl="1"/>
            <a:r>
              <a:rPr lang="en-CA" dirty="0"/>
              <a:t>UART Terminal in DMA</a:t>
            </a:r>
          </a:p>
          <a:p>
            <a:pPr lvl="1"/>
            <a:r>
              <a:rPr lang="en-CA" dirty="0"/>
              <a:t>I2C is </a:t>
            </a:r>
            <a:r>
              <a:rPr lang="en-CA" b="1" dirty="0">
                <a:solidFill>
                  <a:srgbClr val="FF0000"/>
                </a:solidFill>
              </a:rPr>
              <a:t>NOT</a:t>
            </a:r>
            <a:r>
              <a:rPr lang="en-CA" dirty="0"/>
              <a:t> in DMA.</a:t>
            </a:r>
          </a:p>
          <a:p>
            <a:pPr lvl="1"/>
            <a:endParaRPr lang="en-CA" dirty="0"/>
          </a:p>
          <a:p>
            <a:r>
              <a:rPr lang="en-CA" dirty="0"/>
              <a:t>First, we need to look at the input capture function to eliminate the 0 reading.  Then, we need to make an array to store the windspeed and do the average.</a:t>
            </a:r>
          </a:p>
          <a:p>
            <a:r>
              <a:rPr lang="en-CA" dirty="0"/>
              <a:t>Secondly, we need to remake the 3D printed model for a smaller setup and a tube.</a:t>
            </a:r>
          </a:p>
          <a:p>
            <a:r>
              <a:rPr lang="en-CA" dirty="0"/>
              <a:t>Lastly, sound insulation foam for the tube.</a:t>
            </a:r>
          </a:p>
          <a:p>
            <a:pPr lvl="1"/>
            <a:r>
              <a:rPr lang="en-CA" dirty="0"/>
              <a:t>Wow, insulating the inner wall of the tube, produces a much cleaner pulse width in the signal – amazing!!!</a:t>
            </a:r>
          </a:p>
        </p:txBody>
      </p:sp>
    </p:spTree>
    <p:extLst>
      <p:ext uri="{BB962C8B-B14F-4D97-AF65-F5344CB8AC3E}">
        <p14:creationId xmlns:p14="http://schemas.microsoft.com/office/powerpoint/2010/main" val="3841501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9C7C-6602-4E2C-32AA-FF20D5271AD1}"/>
              </a:ext>
            </a:extLst>
          </p:cNvPr>
          <p:cNvSpPr>
            <a:spLocks noGrp="1"/>
          </p:cNvSpPr>
          <p:nvPr>
            <p:ph type="title"/>
          </p:nvPr>
        </p:nvSpPr>
        <p:spPr/>
        <p:txBody>
          <a:bodyPr/>
          <a:lstStyle/>
          <a:p>
            <a:r>
              <a:rPr lang="en-CA" dirty="0"/>
              <a:t>Oct 27		</a:t>
            </a:r>
          </a:p>
        </p:txBody>
      </p:sp>
      <p:sp>
        <p:nvSpPr>
          <p:cNvPr id="3" name="Content Placeholder 2">
            <a:extLst>
              <a:ext uri="{FF2B5EF4-FFF2-40B4-BE49-F238E27FC236}">
                <a16:creationId xmlns:a16="http://schemas.microsoft.com/office/drawing/2014/main" id="{8577FFF3-F03A-F4F3-20D8-B3319682C479}"/>
              </a:ext>
            </a:extLst>
          </p:cNvPr>
          <p:cNvSpPr>
            <a:spLocks noGrp="1"/>
          </p:cNvSpPr>
          <p:nvPr>
            <p:ph idx="1"/>
          </p:nvPr>
        </p:nvSpPr>
        <p:spPr/>
        <p:txBody>
          <a:bodyPr/>
          <a:lstStyle/>
          <a:p>
            <a:r>
              <a:rPr lang="en-CA" dirty="0"/>
              <a:t>I suspect the bridge platform still has some bouncing noise, so redoing the model to raise the mics and ultrasonic generator.</a:t>
            </a:r>
          </a:p>
          <a:p>
            <a:r>
              <a:rPr lang="en-CA" dirty="0"/>
              <a:t>Nov 9: </a:t>
            </a:r>
          </a:p>
          <a:p>
            <a:pPr lvl="1"/>
            <a:r>
              <a:rPr lang="en-CA" dirty="0"/>
              <a:t>remodelled a fan holder to hold a more powerful fan. </a:t>
            </a:r>
          </a:p>
          <a:p>
            <a:pPr lvl="1"/>
            <a:endParaRPr lang="en-CA" dirty="0"/>
          </a:p>
          <a:p>
            <a:pPr lvl="1"/>
            <a:r>
              <a:rPr lang="en-CA" dirty="0"/>
              <a:t>TODO:</a:t>
            </a:r>
          </a:p>
          <a:p>
            <a:pPr lvl="2"/>
            <a:r>
              <a:rPr lang="en-CA" dirty="0"/>
              <a:t>Correct input capture pulse width function.</a:t>
            </a:r>
          </a:p>
          <a:p>
            <a:pPr lvl="2"/>
            <a:r>
              <a:rPr lang="en-CA" dirty="0"/>
              <a:t>Put I2C in DMA mode – done </a:t>
            </a:r>
          </a:p>
          <a:p>
            <a:pPr lvl="2"/>
            <a:r>
              <a:rPr lang="en-CA" dirty="0"/>
              <a:t>Only capture temperature once for calibration - done</a:t>
            </a:r>
          </a:p>
          <a:p>
            <a:pPr lvl="2"/>
            <a:r>
              <a:rPr lang="en-CA" dirty="0"/>
              <a:t>Start thesis draft!!!! – started…</a:t>
            </a:r>
          </a:p>
          <a:p>
            <a:pPr lvl="1"/>
            <a:endParaRPr lang="en-CA" dirty="0"/>
          </a:p>
          <a:p>
            <a:pPr lvl="1"/>
            <a:endParaRPr lang="en-CA" dirty="0"/>
          </a:p>
        </p:txBody>
      </p:sp>
    </p:spTree>
    <p:extLst>
      <p:ext uri="{BB962C8B-B14F-4D97-AF65-F5344CB8AC3E}">
        <p14:creationId xmlns:p14="http://schemas.microsoft.com/office/powerpoint/2010/main" val="71030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F4462-AAF5-ABB2-752C-AB7B2D39D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B6084-F0C2-73EE-F2EE-62C666E7C39C}"/>
              </a:ext>
            </a:extLst>
          </p:cNvPr>
          <p:cNvSpPr>
            <a:spLocks noGrp="1"/>
          </p:cNvSpPr>
          <p:nvPr>
            <p:ph type="title"/>
          </p:nvPr>
        </p:nvSpPr>
        <p:spPr/>
        <p:txBody>
          <a:bodyPr/>
          <a:lstStyle/>
          <a:p>
            <a:r>
              <a:rPr lang="en-CA" dirty="0"/>
              <a:t>Dec 01</a:t>
            </a:r>
          </a:p>
        </p:txBody>
      </p:sp>
      <p:sp>
        <p:nvSpPr>
          <p:cNvPr id="3" name="Content Placeholder 2">
            <a:extLst>
              <a:ext uri="{FF2B5EF4-FFF2-40B4-BE49-F238E27FC236}">
                <a16:creationId xmlns:a16="http://schemas.microsoft.com/office/drawing/2014/main" id="{EA727712-3B51-82B6-5448-24D2AB057B63}"/>
              </a:ext>
            </a:extLst>
          </p:cNvPr>
          <p:cNvSpPr>
            <a:spLocks noGrp="1"/>
          </p:cNvSpPr>
          <p:nvPr>
            <p:ph idx="1"/>
          </p:nvPr>
        </p:nvSpPr>
        <p:spPr/>
        <p:txBody>
          <a:bodyPr>
            <a:normAutofit fontScale="92500" lnSpcReduction="20000"/>
          </a:bodyPr>
          <a:lstStyle/>
          <a:p>
            <a:r>
              <a:rPr lang="en-CA" dirty="0"/>
              <a:t>Discovered that the delay in the blink, get temperature, and send to lcd i2c is causing a race condition for the </a:t>
            </a:r>
            <a:r>
              <a:rPr lang="en-CA" dirty="0" err="1"/>
              <a:t>pulseW</a:t>
            </a:r>
            <a:r>
              <a:rPr lang="en-CA" dirty="0"/>
              <a:t> input capturing. </a:t>
            </a:r>
          </a:p>
          <a:p>
            <a:r>
              <a:rPr lang="en-CA" dirty="0"/>
              <a:t>Now started </a:t>
            </a:r>
            <a:r>
              <a:rPr lang="en-CA" dirty="0" err="1"/>
              <a:t>freeRTOS</a:t>
            </a:r>
            <a:r>
              <a:rPr lang="en-CA" dirty="0"/>
              <a:t> to schedule the events</a:t>
            </a:r>
          </a:p>
          <a:p>
            <a:pPr lvl="1"/>
            <a:r>
              <a:rPr lang="en-CA" dirty="0"/>
              <a:t>Implemented a </a:t>
            </a:r>
            <a:r>
              <a:rPr lang="en-CA" dirty="0" err="1"/>
              <a:t>freeRTROS</a:t>
            </a:r>
            <a:r>
              <a:rPr lang="en-CA" dirty="0"/>
              <a:t> scheduling using Mutex, and it seems to work better now.  Now we need to smoothen the pulse width out and windspeed out with some filters.</a:t>
            </a:r>
          </a:p>
          <a:p>
            <a:pPr lvl="1"/>
            <a:r>
              <a:rPr lang="en-CA" dirty="0"/>
              <a:t>Dec 7: working on adding the filter</a:t>
            </a:r>
          </a:p>
          <a:p>
            <a:pPr lvl="1"/>
            <a:r>
              <a:rPr lang="en-CA" dirty="0"/>
              <a:t>Dec 8 – changed to 42.5mhz tim1 </a:t>
            </a:r>
            <a:r>
              <a:rPr lang="en-CA" dirty="0" err="1"/>
              <a:t>fclk</a:t>
            </a:r>
            <a:r>
              <a:rPr lang="en-CA" dirty="0"/>
              <a:t>, so 23.5241ns/tick</a:t>
            </a:r>
          </a:p>
          <a:p>
            <a:pPr lvl="2"/>
            <a:r>
              <a:rPr lang="en-CA" dirty="0"/>
              <a:t>-still very jumpy, and having trouble stopping it from jumping -0.x to 0.8</a:t>
            </a:r>
          </a:p>
          <a:p>
            <a:pPr lvl="2"/>
            <a:r>
              <a:rPr lang="en-CA" strike="sngStrike" dirty="0"/>
              <a:t>Move the /100000000 ns to s division out of the </a:t>
            </a:r>
            <a:r>
              <a:rPr lang="en-CA" strike="sngStrike" dirty="0" err="1"/>
              <a:t>pulseW</a:t>
            </a:r>
            <a:r>
              <a:rPr lang="en-CA" strike="sngStrike" dirty="0"/>
              <a:t> to the windspeed calculation code</a:t>
            </a:r>
          </a:p>
          <a:p>
            <a:pPr lvl="1"/>
            <a:r>
              <a:rPr lang="en-CA" dirty="0"/>
              <a:t>Dec 9 – added a rounding for the </a:t>
            </a:r>
            <a:r>
              <a:rPr lang="en-CA" dirty="0" err="1"/>
              <a:t>pulseW</a:t>
            </a:r>
            <a:r>
              <a:rPr lang="en-CA" dirty="0"/>
              <a:t> in 100ns then storing it in the array avg</a:t>
            </a:r>
          </a:p>
          <a:p>
            <a:pPr lvl="1"/>
            <a:r>
              <a:rPr lang="en-CA" dirty="0"/>
              <a:t>Also rounding the temperature as well.</a:t>
            </a:r>
          </a:p>
          <a:p>
            <a:pPr lvl="1"/>
            <a:r>
              <a:rPr lang="en-CA" dirty="0"/>
              <a:t>Dec 10 – changed to a D= 0.02m (20mm) fixture.</a:t>
            </a:r>
          </a:p>
          <a:p>
            <a:pPr lvl="1"/>
            <a:r>
              <a:rPr lang="en-CA" dirty="0"/>
              <a:t>Discovered that the pulse actually leads (gets wider with windspeed).  Hence, taking the absolute value of the windspeed. * abs converts into int, fabs keeps the float</a:t>
            </a:r>
          </a:p>
          <a:p>
            <a:pPr lvl="1"/>
            <a:endParaRPr lang="en-CA" dirty="0"/>
          </a:p>
        </p:txBody>
      </p:sp>
    </p:spTree>
    <p:extLst>
      <p:ext uri="{BB962C8B-B14F-4D97-AF65-F5344CB8AC3E}">
        <p14:creationId xmlns:p14="http://schemas.microsoft.com/office/powerpoint/2010/main" val="3874806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04CC-657C-B079-3065-FEEBBE795857}"/>
              </a:ext>
            </a:extLst>
          </p:cNvPr>
          <p:cNvSpPr>
            <a:spLocks noGrp="1"/>
          </p:cNvSpPr>
          <p:nvPr>
            <p:ph type="title"/>
          </p:nvPr>
        </p:nvSpPr>
        <p:spPr/>
        <p:txBody>
          <a:bodyPr/>
          <a:lstStyle/>
          <a:p>
            <a:r>
              <a:rPr lang="en-CA" dirty="0"/>
              <a:t>Dec 26	</a:t>
            </a:r>
          </a:p>
        </p:txBody>
      </p:sp>
      <p:sp>
        <p:nvSpPr>
          <p:cNvPr id="3" name="Content Placeholder 2">
            <a:extLst>
              <a:ext uri="{FF2B5EF4-FFF2-40B4-BE49-F238E27FC236}">
                <a16:creationId xmlns:a16="http://schemas.microsoft.com/office/drawing/2014/main" id="{2FBB08FF-A628-348B-2FCF-654BE93A3CA5}"/>
              </a:ext>
            </a:extLst>
          </p:cNvPr>
          <p:cNvSpPr>
            <a:spLocks noGrp="1"/>
          </p:cNvSpPr>
          <p:nvPr>
            <p:ph idx="1"/>
          </p:nvPr>
        </p:nvSpPr>
        <p:spPr/>
        <p:txBody>
          <a:bodyPr>
            <a:normAutofit lnSpcReduction="10000"/>
          </a:bodyPr>
          <a:lstStyle/>
          <a:p>
            <a:r>
              <a:rPr lang="en-CA" dirty="0"/>
              <a:t>Tried 170Mhz </a:t>
            </a:r>
            <a:r>
              <a:rPr lang="en-CA" dirty="0" err="1"/>
              <a:t>clk</a:t>
            </a:r>
            <a:r>
              <a:rPr lang="en-CA" dirty="0"/>
              <a:t> at 5.882ns per tick.</a:t>
            </a:r>
          </a:p>
          <a:p>
            <a:r>
              <a:rPr lang="en-CA" dirty="0"/>
              <a:t>Tried 42.5Mhz </a:t>
            </a:r>
            <a:r>
              <a:rPr lang="en-CA" dirty="0" err="1"/>
              <a:t>clk</a:t>
            </a:r>
            <a:r>
              <a:rPr lang="en-CA" dirty="0"/>
              <a:t> at 23.52ns per tick,</a:t>
            </a:r>
          </a:p>
          <a:p>
            <a:r>
              <a:rPr lang="en-CA" dirty="0"/>
              <a:t>Tried 34Mhz </a:t>
            </a:r>
            <a:r>
              <a:rPr lang="en-CA" dirty="0" err="1"/>
              <a:t>clk</a:t>
            </a:r>
            <a:r>
              <a:rPr lang="en-CA" dirty="0"/>
              <a:t> at 29.41ns per tick,</a:t>
            </a:r>
          </a:p>
          <a:p>
            <a:r>
              <a:rPr lang="en-CA" dirty="0"/>
              <a:t>Tried 10Mhz </a:t>
            </a:r>
            <a:r>
              <a:rPr lang="en-CA" dirty="0" err="1"/>
              <a:t>clk</a:t>
            </a:r>
            <a:r>
              <a:rPr lang="en-CA" dirty="0"/>
              <a:t> at 100ns per tick.  To reduce the noise and error</a:t>
            </a:r>
          </a:p>
          <a:p>
            <a:r>
              <a:rPr lang="en-CA" dirty="0"/>
              <a:t>Tried 21.25Mhz (170/8) at 47.06ns/tick</a:t>
            </a:r>
          </a:p>
          <a:p>
            <a:r>
              <a:rPr lang="en-CA" dirty="0"/>
              <a:t>Tried 17Mhz (170/10) at 58.82ns – works not bad</a:t>
            </a:r>
          </a:p>
          <a:p>
            <a:r>
              <a:rPr lang="en-CA" dirty="0"/>
              <a:t>Tried 10.625Mhz (170/16) at 94.12ns/tick</a:t>
            </a:r>
          </a:p>
          <a:p>
            <a:endParaRPr lang="en-CA" sz="1800" i="1" dirty="0">
              <a:solidFill>
                <a:srgbClr val="8A8A00"/>
              </a:solidFill>
              <a:effectLst/>
              <a:latin typeface="Segoe UI" panose="020B0502040204020203" pitchFamily="34" charset="0"/>
            </a:endParaRPr>
          </a:p>
          <a:p>
            <a:r>
              <a:rPr lang="en-US" sz="1800" i="1" dirty="0">
                <a:solidFill>
                  <a:srgbClr val="8A8A00"/>
                </a:solidFill>
                <a:effectLst/>
                <a:latin typeface="Segoe UI" panose="020B0502040204020203" pitchFamily="34" charset="0"/>
              </a:rPr>
              <a:t>/100ns per tick when </a:t>
            </a:r>
            <a:r>
              <a:rPr lang="en-US" sz="1800" i="1" u="sng" dirty="0" err="1">
                <a:solidFill>
                  <a:srgbClr val="8A8A00"/>
                </a:solidFill>
                <a:effectLst/>
                <a:latin typeface="Segoe UI" panose="020B0502040204020203" pitchFamily="34" charset="0"/>
              </a:rPr>
              <a:t>fclk</a:t>
            </a:r>
            <a:r>
              <a:rPr lang="en-US" sz="1800" i="1" dirty="0">
                <a:solidFill>
                  <a:srgbClr val="8A8A00"/>
                </a:solidFill>
                <a:effectLst/>
                <a:latin typeface="Segoe UI" panose="020B0502040204020203" pitchFamily="34" charset="0"/>
              </a:rPr>
              <a:t> = 10Mhz; // 5.882ns/tick if 170Mhz clock; //23.52ns/tick at 42.5MHz; 28.57ns/tick @35Mhz</a:t>
            </a:r>
            <a:endParaRPr lang="en-CA" dirty="0"/>
          </a:p>
          <a:p>
            <a:endParaRPr lang="en-CA" dirty="0"/>
          </a:p>
        </p:txBody>
      </p:sp>
    </p:spTree>
    <p:extLst>
      <p:ext uri="{BB962C8B-B14F-4D97-AF65-F5344CB8AC3E}">
        <p14:creationId xmlns:p14="http://schemas.microsoft.com/office/powerpoint/2010/main" val="3018526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2F35-5F28-09FD-408F-74A332E0053B}"/>
              </a:ext>
            </a:extLst>
          </p:cNvPr>
          <p:cNvSpPr>
            <a:spLocks noGrp="1"/>
          </p:cNvSpPr>
          <p:nvPr>
            <p:ph type="title"/>
          </p:nvPr>
        </p:nvSpPr>
        <p:spPr/>
        <p:txBody>
          <a:bodyPr/>
          <a:lstStyle/>
          <a:p>
            <a:r>
              <a:rPr lang="en-CA" dirty="0"/>
              <a:t>Jan 1, 2025</a:t>
            </a:r>
          </a:p>
        </p:txBody>
      </p:sp>
      <p:sp>
        <p:nvSpPr>
          <p:cNvPr id="3" name="Content Placeholder 2">
            <a:extLst>
              <a:ext uri="{FF2B5EF4-FFF2-40B4-BE49-F238E27FC236}">
                <a16:creationId xmlns:a16="http://schemas.microsoft.com/office/drawing/2014/main" id="{05BA2085-E535-2B45-7D59-85DE3ABBDDD9}"/>
              </a:ext>
            </a:extLst>
          </p:cNvPr>
          <p:cNvSpPr>
            <a:spLocks noGrp="1"/>
          </p:cNvSpPr>
          <p:nvPr>
            <p:ph idx="1"/>
          </p:nvPr>
        </p:nvSpPr>
        <p:spPr/>
        <p:txBody>
          <a:bodyPr/>
          <a:lstStyle/>
          <a:p>
            <a:r>
              <a:rPr lang="en-CA" dirty="0"/>
              <a:t>Changed to a 22khz ultrasonic transducer and change the sinewave to 22khz  (</a:t>
            </a:r>
            <a:r>
              <a:rPr lang="en-CA" dirty="0" err="1"/>
              <a:t>f_sys_clk</a:t>
            </a:r>
            <a:r>
              <a:rPr lang="en-CA" dirty="0"/>
              <a:t>/(</a:t>
            </a:r>
            <a:r>
              <a:rPr lang="en-CA" dirty="0" err="1"/>
              <a:t>prescalar</a:t>
            </a:r>
            <a:r>
              <a:rPr lang="en-CA" dirty="0"/>
              <a:t> * 100)/period = 22khz</a:t>
            </a:r>
          </a:p>
          <a:p>
            <a:pPr lvl="1"/>
            <a:r>
              <a:rPr lang="en-CA" dirty="0"/>
              <a:t>170Mhz/((1-1)* 100samples)/(77-1) = 22khz</a:t>
            </a:r>
          </a:p>
          <a:p>
            <a:pPr lvl="1"/>
            <a:endParaRPr lang="en-CA" dirty="0"/>
          </a:p>
          <a:p>
            <a:pPr lvl="1"/>
            <a:r>
              <a:rPr lang="en-CA" dirty="0"/>
              <a:t>Range is </a:t>
            </a:r>
            <a:r>
              <a:rPr lang="en-CA" dirty="0">
                <a:highlight>
                  <a:srgbClr val="FF00FF"/>
                </a:highlight>
              </a:rPr>
              <a:t>25.6us</a:t>
            </a:r>
            <a:r>
              <a:rPr lang="en-CA" dirty="0"/>
              <a:t> to 5.882ns*65536 = </a:t>
            </a:r>
            <a:r>
              <a:rPr lang="en-CA" dirty="0">
                <a:highlight>
                  <a:srgbClr val="FFFF00"/>
                </a:highlight>
              </a:rPr>
              <a:t>385.48us </a:t>
            </a:r>
          </a:p>
          <a:p>
            <a:pPr lvl="1"/>
            <a:r>
              <a:rPr lang="en-CA" dirty="0"/>
              <a:t>Corresponds to speed </a:t>
            </a:r>
            <a:r>
              <a:rPr lang="en-CA" dirty="0">
                <a:highlight>
                  <a:srgbClr val="FF00FF"/>
                </a:highlight>
              </a:rPr>
              <a:t>0m/s </a:t>
            </a:r>
            <a:r>
              <a:rPr lang="en-US" sz="1800" dirty="0">
                <a:effectLst/>
                <a:latin typeface="Times New Roman" panose="02020603050405020304" pitchFamily="18" charset="0"/>
                <a:ea typeface="SimSun" panose="02010600030101010101" pitchFamily="2" charset="-122"/>
              </a:rPr>
              <a:t>to </a:t>
            </a:r>
            <a:r>
              <a:rPr lang="en-US" sz="1800" dirty="0">
                <a:effectLst/>
                <a:highlight>
                  <a:srgbClr val="FFFF00"/>
                </a:highlight>
                <a:latin typeface="Times New Roman" panose="02020603050405020304" pitchFamily="18" charset="0"/>
                <a:ea typeface="SimSun" panose="02010600030101010101" pitchFamily="2" charset="-122"/>
              </a:rPr>
              <a:t>746657m/s</a:t>
            </a:r>
            <a:r>
              <a:rPr lang="en-US" sz="1800" dirty="0">
                <a:effectLst/>
                <a:latin typeface="Times New Roman" panose="02020603050405020304" pitchFamily="18" charset="0"/>
                <a:ea typeface="SimSun" panose="02010600030101010101" pitchFamily="2" charset="-122"/>
              </a:rPr>
              <a:t> (upper range = 747000m/s – 343 m/s).</a:t>
            </a:r>
          </a:p>
          <a:p>
            <a:pPr lvl="1"/>
            <a:endParaRPr lang="en-CA" dirty="0"/>
          </a:p>
        </p:txBody>
      </p:sp>
    </p:spTree>
    <p:extLst>
      <p:ext uri="{BB962C8B-B14F-4D97-AF65-F5344CB8AC3E}">
        <p14:creationId xmlns:p14="http://schemas.microsoft.com/office/powerpoint/2010/main" val="294891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EF76C-E510-CE71-EBF4-CCEFF57B2B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932FF-6F72-C373-5F1B-E461EC56A134}"/>
              </a:ext>
            </a:extLst>
          </p:cNvPr>
          <p:cNvSpPr>
            <a:spLocks noGrp="1"/>
          </p:cNvSpPr>
          <p:nvPr>
            <p:ph type="title"/>
          </p:nvPr>
        </p:nvSpPr>
        <p:spPr/>
        <p:txBody>
          <a:bodyPr/>
          <a:lstStyle/>
          <a:p>
            <a:r>
              <a:rPr lang="en-CA" dirty="0"/>
              <a:t>Feb 15, 2025</a:t>
            </a:r>
          </a:p>
        </p:txBody>
      </p:sp>
      <p:sp>
        <p:nvSpPr>
          <p:cNvPr id="3" name="Content Placeholder 2">
            <a:extLst>
              <a:ext uri="{FF2B5EF4-FFF2-40B4-BE49-F238E27FC236}">
                <a16:creationId xmlns:a16="http://schemas.microsoft.com/office/drawing/2014/main" id="{BA9D0BA8-B51E-1E58-8987-34F816E721E7}"/>
              </a:ext>
            </a:extLst>
          </p:cNvPr>
          <p:cNvSpPr>
            <a:spLocks noGrp="1"/>
          </p:cNvSpPr>
          <p:nvPr>
            <p:ph idx="1"/>
          </p:nvPr>
        </p:nvSpPr>
        <p:spPr/>
        <p:txBody>
          <a:bodyPr/>
          <a:lstStyle/>
          <a:p>
            <a:r>
              <a:rPr lang="en-CA" dirty="0"/>
              <a:t>There is a race condition in the JKFF.</a:t>
            </a:r>
          </a:p>
          <a:p>
            <a:pPr lvl="1"/>
            <a:r>
              <a:rPr lang="en-CA" sz="1400" dirty="0">
                <a:effectLst/>
                <a:latin typeface="Times New Roman" panose="02020603050405020304" pitchFamily="18" charset="0"/>
                <a:ea typeface="SimSun" panose="02010600030101010101" pitchFamily="2" charset="-122"/>
              </a:rPr>
              <a:t>We tried to </a:t>
            </a:r>
            <a:r>
              <a:rPr lang="en-CA" sz="1400" dirty="0">
                <a:latin typeface="Times New Roman" panose="02020603050405020304" pitchFamily="18" charset="0"/>
                <a:ea typeface="SimSun" panose="02010600030101010101" pitchFamily="2" charset="-122"/>
              </a:rPr>
              <a:t>use a master-slave JKFF to eliminate this.  Also edge trigger </a:t>
            </a:r>
            <a:r>
              <a:rPr lang="en-CA" sz="1400" dirty="0" err="1">
                <a:latin typeface="Times New Roman" panose="02020603050405020304" pitchFamily="18" charset="0"/>
                <a:ea typeface="SimSun" panose="02010600030101010101" pitchFamily="2" charset="-122"/>
              </a:rPr>
              <a:t>jkff</a:t>
            </a:r>
            <a:r>
              <a:rPr lang="en-CA" sz="1400" dirty="0">
                <a:latin typeface="Times New Roman" panose="02020603050405020304" pitchFamily="18" charset="0"/>
                <a:ea typeface="SimSun" panose="02010600030101010101" pitchFamily="2" charset="-122"/>
              </a:rPr>
              <a:t> would be needed.</a:t>
            </a:r>
          </a:p>
          <a:p>
            <a:pPr marL="457200" lvl="1" indent="0">
              <a:buNone/>
            </a:pPr>
            <a:endParaRPr lang="en-CA" sz="1400" dirty="0">
              <a:latin typeface="Times New Roman" panose="02020603050405020304" pitchFamily="18" charset="0"/>
              <a:ea typeface="SimSun" panose="02010600030101010101" pitchFamily="2" charset="-122"/>
            </a:endParaRPr>
          </a:p>
          <a:p>
            <a:pPr marL="457200" lvl="1" indent="0">
              <a:buNone/>
            </a:pPr>
            <a:r>
              <a:rPr lang="en-CA" sz="1400" dirty="0">
                <a:effectLst/>
                <a:latin typeface="Times New Roman" panose="02020603050405020304" pitchFamily="18" charset="0"/>
                <a:ea typeface="SimSun" panose="02010600030101010101" pitchFamily="2" charset="-122"/>
              </a:rPr>
              <a:t>**</a:t>
            </a:r>
            <a:r>
              <a:rPr lang="en-CA" sz="1400" dirty="0" err="1">
                <a:effectLst/>
                <a:latin typeface="Times New Roman" panose="02020603050405020304" pitchFamily="18" charset="0"/>
                <a:ea typeface="SimSun" panose="02010600030101010101" pitchFamily="2" charset="-122"/>
              </a:rPr>
              <a:t>feb</a:t>
            </a:r>
            <a:r>
              <a:rPr lang="en-CA" sz="1400" dirty="0">
                <a:effectLst/>
                <a:latin typeface="Times New Roman" panose="02020603050405020304" pitchFamily="18" charset="0"/>
                <a:ea typeface="SimSun" panose="02010600030101010101" pitchFamily="2" charset="-122"/>
              </a:rPr>
              <a:t> 25, du</a:t>
            </a:r>
            <a:r>
              <a:rPr lang="en-CA" sz="1400" dirty="0">
                <a:latin typeface="Times New Roman" panose="02020603050405020304" pitchFamily="18" charset="0"/>
                <a:ea typeface="SimSun" panose="02010600030101010101" pitchFamily="2" charset="-122"/>
              </a:rPr>
              <a:t>e to the race condition in the </a:t>
            </a:r>
            <a:r>
              <a:rPr lang="en-CA" sz="1400" dirty="0" err="1">
                <a:latin typeface="Times New Roman" panose="02020603050405020304" pitchFamily="18" charset="0"/>
                <a:ea typeface="SimSun" panose="02010600030101010101" pitchFamily="2" charset="-122"/>
              </a:rPr>
              <a:t>jkff</a:t>
            </a:r>
            <a:r>
              <a:rPr lang="en-CA" sz="1400" dirty="0">
                <a:latin typeface="Times New Roman" panose="02020603050405020304" pitchFamily="18" charset="0"/>
                <a:ea typeface="SimSun" panose="02010600030101010101" pitchFamily="2" charset="-122"/>
              </a:rPr>
              <a:t>, the PLL chip has an input frequence of sometimes leading and sometimes lagging, causing the output pulse to change with acoustic noise.</a:t>
            </a:r>
          </a:p>
          <a:p>
            <a:pPr marL="457200" lvl="1" indent="0">
              <a:buNone/>
            </a:pPr>
            <a:r>
              <a:rPr lang="en-CA" sz="1400" dirty="0">
                <a:effectLst/>
                <a:latin typeface="Times New Roman" panose="02020603050405020304" pitchFamily="18" charset="0"/>
                <a:ea typeface="SimSun" panose="02010600030101010101" pitchFamily="2" charset="-122"/>
              </a:rPr>
              <a:t>Use two edge trigger JKFF to help.  It is better but still sometimes lead and sometimes lag.  </a:t>
            </a:r>
            <a:r>
              <a:rPr lang="en-CA" sz="1400" dirty="0">
                <a:latin typeface="Times New Roman" panose="02020603050405020304" pitchFamily="18" charset="0"/>
                <a:ea typeface="SimSun" panose="02010600030101010101" pitchFamily="2" charset="-122"/>
              </a:rPr>
              <a:t>We can measure the windspeed at low noise.</a:t>
            </a:r>
          </a:p>
          <a:p>
            <a:pPr marL="457200" lvl="1" indent="0">
              <a:buNone/>
            </a:pPr>
            <a:endParaRPr lang="en-CA" sz="1400" dirty="0">
              <a:effectLst/>
              <a:latin typeface="Times New Roman" panose="02020603050405020304" pitchFamily="18" charset="0"/>
              <a:ea typeface="SimSun" panose="02010600030101010101" pitchFamily="2" charset="-122"/>
            </a:endParaRPr>
          </a:p>
          <a:p>
            <a:pPr marL="457200" lvl="1" indent="0">
              <a:buNone/>
            </a:pPr>
            <a:endParaRPr lang="en-CA" sz="1400" dirty="0">
              <a:effectLst/>
              <a:latin typeface="Times New Roman" panose="02020603050405020304" pitchFamily="18" charset="0"/>
              <a:ea typeface="SimSun" panose="02010600030101010101" pitchFamily="2" charset="-122"/>
            </a:endParaRPr>
          </a:p>
          <a:p>
            <a:pPr marL="457200" lvl="1" indent="0">
              <a:buNone/>
            </a:pPr>
            <a:endParaRPr lang="en-US" sz="1400" dirty="0">
              <a:effectLst/>
              <a:latin typeface="Times New Roman" panose="02020603050405020304" pitchFamily="18" charset="0"/>
              <a:ea typeface="SimSun" panose="02010600030101010101" pitchFamily="2" charset="-122"/>
            </a:endParaRPr>
          </a:p>
          <a:p>
            <a:pPr lvl="1"/>
            <a:endParaRPr lang="en-CA" dirty="0"/>
          </a:p>
        </p:txBody>
      </p:sp>
    </p:spTree>
    <p:extLst>
      <p:ext uri="{BB962C8B-B14F-4D97-AF65-F5344CB8AC3E}">
        <p14:creationId xmlns:p14="http://schemas.microsoft.com/office/powerpoint/2010/main" val="14079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401F-2AC0-1072-005F-346097013E12}"/>
              </a:ext>
            </a:extLst>
          </p:cNvPr>
          <p:cNvSpPr>
            <a:spLocks noGrp="1"/>
          </p:cNvSpPr>
          <p:nvPr>
            <p:ph type="title"/>
          </p:nvPr>
        </p:nvSpPr>
        <p:spPr/>
        <p:txBody>
          <a:bodyPr/>
          <a:lstStyle/>
          <a:p>
            <a:r>
              <a:rPr lang="en-CA" dirty="0"/>
              <a:t>TO DO</a:t>
            </a:r>
          </a:p>
        </p:txBody>
      </p:sp>
      <p:sp>
        <p:nvSpPr>
          <p:cNvPr id="4" name="Content Placeholder 3">
            <a:extLst>
              <a:ext uri="{FF2B5EF4-FFF2-40B4-BE49-F238E27FC236}">
                <a16:creationId xmlns:a16="http://schemas.microsoft.com/office/drawing/2014/main" id="{F43D0BCD-F7C0-A18D-525E-6BA66C3DD7BC}"/>
              </a:ext>
            </a:extLst>
          </p:cNvPr>
          <p:cNvSpPr>
            <a:spLocks noGrp="1"/>
          </p:cNvSpPr>
          <p:nvPr>
            <p:ph idx="1"/>
          </p:nvPr>
        </p:nvSpPr>
        <p:spPr/>
        <p:txBody>
          <a:bodyPr/>
          <a:lstStyle/>
          <a:p>
            <a:r>
              <a:rPr lang="en-CA" dirty="0"/>
              <a:t>Buy PIC12F1840 and </a:t>
            </a:r>
            <a:r>
              <a:rPr lang="en-CA" dirty="0" err="1"/>
              <a:t>PicKit</a:t>
            </a:r>
            <a:r>
              <a:rPr lang="en-CA" dirty="0"/>
              <a:t> - done</a:t>
            </a:r>
          </a:p>
          <a:p>
            <a:r>
              <a:rPr lang="en-CA" dirty="0"/>
              <a:t>Make MEMs PDM mic boards and send out </a:t>
            </a:r>
            <a:r>
              <a:rPr lang="en-CA"/>
              <a:t>for manufacturing - done</a:t>
            </a:r>
            <a:endParaRPr lang="en-CA" dirty="0"/>
          </a:p>
          <a:p>
            <a:r>
              <a:rPr lang="en-CA" dirty="0" err="1"/>
              <a:t>LTspice</a:t>
            </a:r>
            <a:r>
              <a:rPr lang="en-CA" dirty="0"/>
              <a:t> model the two methods to compare</a:t>
            </a:r>
          </a:p>
          <a:p>
            <a:pPr lvl="1"/>
            <a:r>
              <a:rPr lang="en-CA" dirty="0"/>
              <a:t>Model ultrasonic crystal and add a </a:t>
            </a:r>
            <a:r>
              <a:rPr lang="en-CA" dirty="0" err="1"/>
              <a:t>pdm</a:t>
            </a:r>
            <a:r>
              <a:rPr lang="en-CA" dirty="0"/>
              <a:t> .wav file in it.</a:t>
            </a:r>
          </a:p>
        </p:txBody>
      </p:sp>
    </p:spTree>
    <p:extLst>
      <p:ext uri="{BB962C8B-B14F-4D97-AF65-F5344CB8AC3E}">
        <p14:creationId xmlns:p14="http://schemas.microsoft.com/office/powerpoint/2010/main" val="397330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ACCB-1AE2-D483-1104-39C17B482285}"/>
              </a:ext>
            </a:extLst>
          </p:cNvPr>
          <p:cNvSpPr>
            <a:spLocks noGrp="1"/>
          </p:cNvSpPr>
          <p:nvPr>
            <p:ph type="title"/>
          </p:nvPr>
        </p:nvSpPr>
        <p:spPr/>
        <p:txBody>
          <a:bodyPr/>
          <a:lstStyle/>
          <a:p>
            <a:r>
              <a:rPr lang="en-CA" dirty="0"/>
              <a:t>May 30 notes:	</a:t>
            </a:r>
          </a:p>
        </p:txBody>
      </p:sp>
      <p:sp>
        <p:nvSpPr>
          <p:cNvPr id="3" name="Content Placeholder 2">
            <a:extLst>
              <a:ext uri="{FF2B5EF4-FFF2-40B4-BE49-F238E27FC236}">
                <a16:creationId xmlns:a16="http://schemas.microsoft.com/office/drawing/2014/main" id="{72E9CAA8-B78D-F26D-C9E3-56149DBF0D0B}"/>
              </a:ext>
            </a:extLst>
          </p:cNvPr>
          <p:cNvSpPr>
            <a:spLocks noGrp="1"/>
          </p:cNvSpPr>
          <p:nvPr>
            <p:ph idx="1"/>
          </p:nvPr>
        </p:nvSpPr>
        <p:spPr/>
        <p:txBody>
          <a:bodyPr>
            <a:normAutofit fontScale="92500" lnSpcReduction="10000"/>
          </a:bodyPr>
          <a:lstStyle/>
          <a:p>
            <a:r>
              <a:rPr lang="en-CA" dirty="0" err="1"/>
              <a:t>Rpi</a:t>
            </a:r>
            <a:r>
              <a:rPr lang="en-CA" dirty="0"/>
              <a:t> </a:t>
            </a:r>
            <a:r>
              <a:rPr lang="en-CA" dirty="0" err="1"/>
              <a:t>pico</a:t>
            </a:r>
            <a:r>
              <a:rPr lang="en-CA" dirty="0"/>
              <a:t>:</a:t>
            </a:r>
          </a:p>
          <a:p>
            <a:pPr lvl="1"/>
            <a:r>
              <a:rPr lang="en-CA" dirty="0"/>
              <a:t>GPIO15 – pwm1, 39khz for ultrasonic generator</a:t>
            </a:r>
          </a:p>
          <a:p>
            <a:pPr lvl="1"/>
            <a:r>
              <a:rPr lang="en-CA" dirty="0"/>
              <a:t>*GPIO1 – pwm2, </a:t>
            </a:r>
            <a:r>
              <a:rPr lang="en-CA" dirty="0" err="1"/>
              <a:t>clk</a:t>
            </a:r>
            <a:r>
              <a:rPr lang="en-CA" dirty="0"/>
              <a:t> signal for PDM mic </a:t>
            </a:r>
          </a:p>
          <a:p>
            <a:pPr lvl="2"/>
            <a:r>
              <a:rPr lang="en-CA" dirty="0"/>
              <a:t>variable for frequency for Standard Mode &amp; Ultrasonic Mode: </a:t>
            </a:r>
          </a:p>
          <a:p>
            <a:pPr lvl="3"/>
            <a:r>
              <a:rPr lang="en-CA" dirty="0"/>
              <a:t>freq1= [1.024Mhz, 3.072Mhz]</a:t>
            </a:r>
          </a:p>
          <a:p>
            <a:pPr lvl="1"/>
            <a:r>
              <a:rPr lang="en-CA" dirty="0"/>
              <a:t>GPIO10 – PDM1 mic power ON/OFF</a:t>
            </a:r>
          </a:p>
          <a:p>
            <a:pPr lvl="1"/>
            <a:r>
              <a:rPr lang="en-CA" dirty="0"/>
              <a:t>GPIO11 – PDM2 mic power ON/OFF</a:t>
            </a:r>
          </a:p>
          <a:p>
            <a:pPr lvl="1"/>
            <a:r>
              <a:rPr lang="en-CA" dirty="0"/>
              <a:t>GPIO17 – D Audio Amp </a:t>
            </a:r>
            <a:r>
              <a:rPr lang="en-CA" dirty="0" err="1"/>
              <a:t>notShutDown</a:t>
            </a:r>
            <a:r>
              <a:rPr lang="en-CA" dirty="0"/>
              <a:t> pin</a:t>
            </a:r>
          </a:p>
          <a:p>
            <a:pPr lvl="1"/>
            <a:r>
              <a:rPr lang="en-CA" dirty="0"/>
              <a:t>GPIO26 – PDM2 Data in</a:t>
            </a:r>
          </a:p>
          <a:p>
            <a:pPr lvl="1"/>
            <a:r>
              <a:rPr lang="en-CA" dirty="0"/>
              <a:t>GPIO18 – </a:t>
            </a:r>
            <a:r>
              <a:rPr lang="en-CA" dirty="0" err="1"/>
              <a:t>Dflipflop</a:t>
            </a:r>
            <a:r>
              <a:rPr lang="en-CA" dirty="0"/>
              <a:t> 2 output</a:t>
            </a:r>
          </a:p>
          <a:p>
            <a:pPr lvl="1"/>
            <a:endParaRPr lang="en-CA" dirty="0"/>
          </a:p>
          <a:p>
            <a:pPr lvl="1"/>
            <a:r>
              <a:rPr lang="en-CA" dirty="0"/>
              <a:t>*note: </a:t>
            </a:r>
            <a:r>
              <a:rPr lang="en-CA" dirty="0" err="1"/>
              <a:t>rpi</a:t>
            </a:r>
            <a:r>
              <a:rPr lang="en-CA" dirty="0"/>
              <a:t> </a:t>
            </a:r>
            <a:r>
              <a:rPr lang="en-CA" dirty="0" err="1"/>
              <a:t>pico</a:t>
            </a:r>
            <a:r>
              <a:rPr lang="en-CA" dirty="0"/>
              <a:t> has 16 PWMs but divide into slices of two GPIO, so have to avoid using the same slice if we want different frequency</a:t>
            </a:r>
          </a:p>
        </p:txBody>
      </p:sp>
    </p:spTree>
    <p:extLst>
      <p:ext uri="{BB962C8B-B14F-4D97-AF65-F5344CB8AC3E}">
        <p14:creationId xmlns:p14="http://schemas.microsoft.com/office/powerpoint/2010/main" val="214460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C8F7-F86D-CF88-895A-948739EFADDF}"/>
              </a:ext>
            </a:extLst>
          </p:cNvPr>
          <p:cNvSpPr>
            <a:spLocks noGrp="1"/>
          </p:cNvSpPr>
          <p:nvPr>
            <p:ph type="title"/>
          </p:nvPr>
        </p:nvSpPr>
        <p:spPr/>
        <p:txBody>
          <a:bodyPr/>
          <a:lstStyle/>
          <a:p>
            <a:r>
              <a:rPr lang="en-CA" dirty="0"/>
              <a:t>June 14	</a:t>
            </a:r>
          </a:p>
        </p:txBody>
      </p:sp>
      <p:sp>
        <p:nvSpPr>
          <p:cNvPr id="3" name="Content Placeholder 2">
            <a:extLst>
              <a:ext uri="{FF2B5EF4-FFF2-40B4-BE49-F238E27FC236}">
                <a16:creationId xmlns:a16="http://schemas.microsoft.com/office/drawing/2014/main" id="{06699CB6-D183-E62B-DEAC-81F0C89CDA30}"/>
              </a:ext>
            </a:extLst>
          </p:cNvPr>
          <p:cNvSpPr>
            <a:spLocks noGrp="1"/>
          </p:cNvSpPr>
          <p:nvPr>
            <p:ph idx="1"/>
          </p:nvPr>
        </p:nvSpPr>
        <p:spPr/>
        <p:txBody>
          <a:bodyPr/>
          <a:lstStyle/>
          <a:p>
            <a:r>
              <a:rPr lang="en-CA" dirty="0"/>
              <a:t>PDM daughter board pinout</a:t>
            </a:r>
          </a:p>
          <a:p>
            <a:pPr lvl="1"/>
            <a:r>
              <a:rPr lang="en-CA" dirty="0"/>
              <a:t>J2, Pin 1, </a:t>
            </a:r>
            <a:r>
              <a:rPr lang="en-CA" dirty="0">
                <a:highlight>
                  <a:srgbClr val="FFFF00"/>
                </a:highlight>
              </a:rPr>
              <a:t>YE</a:t>
            </a:r>
            <a:r>
              <a:rPr lang="en-CA" dirty="0"/>
              <a:t> – DO: PDM Data Out </a:t>
            </a:r>
          </a:p>
          <a:p>
            <a:pPr lvl="1"/>
            <a:r>
              <a:rPr lang="en-CA" dirty="0"/>
              <a:t>J2, Pin 2, </a:t>
            </a:r>
            <a:r>
              <a:rPr lang="en-CA" dirty="0">
                <a:solidFill>
                  <a:schemeClr val="bg1"/>
                </a:solidFill>
                <a:highlight>
                  <a:srgbClr val="000000"/>
                </a:highlight>
              </a:rPr>
              <a:t>BK</a:t>
            </a:r>
            <a:r>
              <a:rPr lang="en-CA" dirty="0"/>
              <a:t> – SEL: Select </a:t>
            </a:r>
          </a:p>
          <a:p>
            <a:pPr lvl="2"/>
            <a:r>
              <a:rPr lang="en-CA" dirty="0"/>
              <a:t>(jump to </a:t>
            </a:r>
            <a:r>
              <a:rPr lang="en-CA" dirty="0" err="1"/>
              <a:t>Vdd</a:t>
            </a:r>
            <a:r>
              <a:rPr lang="en-CA" dirty="0"/>
              <a:t> for rising edge reading, jump to GND for falling edge reading)</a:t>
            </a:r>
          </a:p>
          <a:p>
            <a:pPr lvl="1"/>
            <a:r>
              <a:rPr lang="en-CA" dirty="0"/>
              <a:t>J3, Pin 1, </a:t>
            </a:r>
            <a:r>
              <a:rPr lang="en-CA" dirty="0">
                <a:highlight>
                  <a:srgbClr val="FF0000"/>
                </a:highlight>
              </a:rPr>
              <a:t>RD</a:t>
            </a:r>
            <a:r>
              <a:rPr lang="en-CA" dirty="0"/>
              <a:t> – 3.3V: VDD</a:t>
            </a:r>
          </a:p>
          <a:p>
            <a:pPr lvl="1"/>
            <a:r>
              <a:rPr lang="en-CA" dirty="0"/>
              <a:t>J3, Pin 2, WT – </a:t>
            </a:r>
            <a:r>
              <a:rPr lang="en-CA" dirty="0" err="1"/>
              <a:t>clk</a:t>
            </a:r>
            <a:r>
              <a:rPr lang="en-CA" dirty="0"/>
              <a:t>: clock signal in</a:t>
            </a:r>
          </a:p>
          <a:p>
            <a:pPr lvl="1"/>
            <a:r>
              <a:rPr lang="en-CA" dirty="0"/>
              <a:t>J3, Pin 3, </a:t>
            </a:r>
            <a:r>
              <a:rPr lang="en-CA" dirty="0">
                <a:highlight>
                  <a:srgbClr val="00FF00"/>
                </a:highlight>
              </a:rPr>
              <a:t>GN</a:t>
            </a:r>
            <a:r>
              <a:rPr lang="en-CA" dirty="0"/>
              <a:t> – GND: ground</a:t>
            </a:r>
          </a:p>
          <a:p>
            <a:pPr lvl="1"/>
            <a:endParaRPr lang="en-CA" dirty="0"/>
          </a:p>
          <a:p>
            <a:pPr lvl="1"/>
            <a:r>
              <a:rPr lang="en-CA" dirty="0"/>
              <a:t>DO </a:t>
            </a:r>
            <a:r>
              <a:rPr lang="en-CA" dirty="0">
                <a:highlight>
                  <a:srgbClr val="FFFF00"/>
                </a:highlight>
              </a:rPr>
              <a:t>YE</a:t>
            </a:r>
          </a:p>
          <a:p>
            <a:pPr lvl="1"/>
            <a:endParaRPr lang="en-CA" dirty="0"/>
          </a:p>
        </p:txBody>
      </p:sp>
    </p:spTree>
    <p:extLst>
      <p:ext uri="{BB962C8B-B14F-4D97-AF65-F5344CB8AC3E}">
        <p14:creationId xmlns:p14="http://schemas.microsoft.com/office/powerpoint/2010/main" val="217047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ACEE-9E88-CFA4-3E5D-7A5FF36C1178}"/>
              </a:ext>
            </a:extLst>
          </p:cNvPr>
          <p:cNvSpPr>
            <a:spLocks noGrp="1"/>
          </p:cNvSpPr>
          <p:nvPr>
            <p:ph type="title"/>
          </p:nvPr>
        </p:nvSpPr>
        <p:spPr/>
        <p:txBody>
          <a:bodyPr/>
          <a:lstStyle/>
          <a:p>
            <a:r>
              <a:rPr lang="en-CA" dirty="0"/>
              <a:t>June 29	</a:t>
            </a:r>
          </a:p>
        </p:txBody>
      </p:sp>
      <p:sp>
        <p:nvSpPr>
          <p:cNvPr id="3" name="Content Placeholder 2">
            <a:extLst>
              <a:ext uri="{FF2B5EF4-FFF2-40B4-BE49-F238E27FC236}">
                <a16:creationId xmlns:a16="http://schemas.microsoft.com/office/drawing/2014/main" id="{E88B9478-4614-09D9-CE8E-D1C8BD236193}"/>
              </a:ext>
            </a:extLst>
          </p:cNvPr>
          <p:cNvSpPr>
            <a:spLocks noGrp="1"/>
          </p:cNvSpPr>
          <p:nvPr>
            <p:ph idx="1"/>
          </p:nvPr>
        </p:nvSpPr>
        <p:spPr/>
        <p:txBody>
          <a:bodyPr/>
          <a:lstStyle/>
          <a:p>
            <a:r>
              <a:rPr lang="en-CA" dirty="0"/>
              <a:t>Tried using analog mic with D flip flop – it didn’t work </a:t>
            </a:r>
          </a:p>
          <a:p>
            <a:r>
              <a:rPr lang="en-CA" dirty="0"/>
              <a:t>Tried using analog mic with ADC GPIO, but get a high steady value</a:t>
            </a:r>
          </a:p>
          <a:p>
            <a:pPr lvl="1"/>
            <a:r>
              <a:rPr lang="en-CA" dirty="0"/>
              <a:t>Maybe worth trying to pull ADV </a:t>
            </a:r>
            <a:r>
              <a:rPr lang="en-CA" dirty="0" err="1"/>
              <a:t>Vref</a:t>
            </a:r>
            <a:r>
              <a:rPr lang="en-CA" dirty="0"/>
              <a:t> to 3.3 or 3V</a:t>
            </a:r>
          </a:p>
          <a:p>
            <a:endParaRPr lang="en-CA" dirty="0"/>
          </a:p>
          <a:p>
            <a:r>
              <a:rPr lang="en-CA" dirty="0"/>
              <a:t>TO DO:</a:t>
            </a:r>
          </a:p>
          <a:p>
            <a:pPr lvl="1"/>
            <a:r>
              <a:rPr lang="en-CA" dirty="0"/>
              <a:t>Import PDM project and build file</a:t>
            </a:r>
          </a:p>
          <a:p>
            <a:pPr lvl="1"/>
            <a:r>
              <a:rPr lang="en-CA" dirty="0"/>
              <a:t>Make counter works with state machine</a:t>
            </a:r>
          </a:p>
          <a:p>
            <a:pPr lvl="1"/>
            <a:r>
              <a:rPr lang="en-CA" dirty="0"/>
              <a:t>Create array and store </a:t>
            </a:r>
            <a:r>
              <a:rPr lang="en-CA"/>
              <a:t>PDM data</a:t>
            </a:r>
            <a:endParaRPr lang="en-CA" dirty="0"/>
          </a:p>
          <a:p>
            <a:pPr marL="0" indent="0">
              <a:buNone/>
            </a:pPr>
            <a:endParaRPr lang="en-CA" dirty="0"/>
          </a:p>
        </p:txBody>
      </p:sp>
    </p:spTree>
    <p:extLst>
      <p:ext uri="{BB962C8B-B14F-4D97-AF65-F5344CB8AC3E}">
        <p14:creationId xmlns:p14="http://schemas.microsoft.com/office/powerpoint/2010/main" val="299078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5442-A139-A91A-EAA9-3AA00F9B6366}"/>
              </a:ext>
            </a:extLst>
          </p:cNvPr>
          <p:cNvSpPr>
            <a:spLocks noGrp="1"/>
          </p:cNvSpPr>
          <p:nvPr>
            <p:ph type="title"/>
          </p:nvPr>
        </p:nvSpPr>
        <p:spPr/>
        <p:txBody>
          <a:bodyPr/>
          <a:lstStyle/>
          <a:p>
            <a:r>
              <a:rPr lang="en-CA" dirty="0"/>
              <a:t>July 9	</a:t>
            </a:r>
          </a:p>
        </p:txBody>
      </p:sp>
      <p:sp>
        <p:nvSpPr>
          <p:cNvPr id="3" name="Content Placeholder 2">
            <a:extLst>
              <a:ext uri="{FF2B5EF4-FFF2-40B4-BE49-F238E27FC236}">
                <a16:creationId xmlns:a16="http://schemas.microsoft.com/office/drawing/2014/main" id="{5B72AEDC-76C2-5AE0-697E-A4E212AEABE8}"/>
              </a:ext>
            </a:extLst>
          </p:cNvPr>
          <p:cNvSpPr>
            <a:spLocks noGrp="1"/>
          </p:cNvSpPr>
          <p:nvPr>
            <p:ph idx="1"/>
          </p:nvPr>
        </p:nvSpPr>
        <p:spPr/>
        <p:txBody>
          <a:bodyPr/>
          <a:lstStyle/>
          <a:p>
            <a:r>
              <a:rPr lang="en-CA" dirty="0"/>
              <a:t>Difficulty: had trouble getting PDM to trigger with the D flipflop</a:t>
            </a:r>
          </a:p>
          <a:p>
            <a:r>
              <a:rPr lang="en-CA" dirty="0"/>
              <a:t>Will try to setup the time log with GPIO rising edge trigger first.  Then try to set up the </a:t>
            </a:r>
            <a:r>
              <a:rPr lang="en-CA" dirty="0" err="1"/>
              <a:t>statemachine</a:t>
            </a:r>
            <a:r>
              <a:rPr lang="en-CA" dirty="0"/>
              <a:t> for interrupt call and store the time.  Use _thread to run two cores.  *</a:t>
            </a:r>
            <a:r>
              <a:rPr lang="en-CA" dirty="0" err="1"/>
              <a:t>statemachine</a:t>
            </a:r>
            <a:r>
              <a:rPr lang="en-CA" dirty="0"/>
              <a:t> runs on a fix frequency, so would have to manually set it to 125MHz.</a:t>
            </a:r>
          </a:p>
          <a:p>
            <a:endParaRPr lang="en-CA" dirty="0"/>
          </a:p>
          <a:p>
            <a:r>
              <a:rPr lang="en-CA" dirty="0"/>
              <a:t>Retying to use the analog mic and store the ADC value in an 2D array (</a:t>
            </a:r>
            <a:r>
              <a:rPr lang="en-CA" dirty="0" err="1"/>
              <a:t>time_us</a:t>
            </a:r>
            <a:r>
              <a:rPr lang="en-CA" dirty="0"/>
              <a:t>, </a:t>
            </a:r>
            <a:r>
              <a:rPr lang="en-CA" dirty="0" err="1"/>
              <a:t>ADC_val</a:t>
            </a:r>
            <a:r>
              <a:rPr lang="en-CA" dirty="0"/>
              <a:t>), use it as a LUT and use normalization to find the 50% (zero crossing) then do the </a:t>
            </a:r>
            <a:r>
              <a:rPr lang="en-CA"/>
              <a:t>time difference.</a:t>
            </a:r>
            <a:endParaRPr lang="en-CA" dirty="0"/>
          </a:p>
        </p:txBody>
      </p:sp>
    </p:spTree>
    <p:extLst>
      <p:ext uri="{BB962C8B-B14F-4D97-AF65-F5344CB8AC3E}">
        <p14:creationId xmlns:p14="http://schemas.microsoft.com/office/powerpoint/2010/main" val="331962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7DD2-B116-2DCF-018A-316479A19072}"/>
              </a:ext>
            </a:extLst>
          </p:cNvPr>
          <p:cNvSpPr>
            <a:spLocks noGrp="1"/>
          </p:cNvSpPr>
          <p:nvPr>
            <p:ph type="title"/>
          </p:nvPr>
        </p:nvSpPr>
        <p:spPr/>
        <p:txBody>
          <a:bodyPr/>
          <a:lstStyle/>
          <a:p>
            <a:r>
              <a:rPr lang="en-CA" dirty="0"/>
              <a:t>July 12	</a:t>
            </a:r>
          </a:p>
        </p:txBody>
      </p:sp>
      <p:sp>
        <p:nvSpPr>
          <p:cNvPr id="3" name="Content Placeholder 2">
            <a:extLst>
              <a:ext uri="{FF2B5EF4-FFF2-40B4-BE49-F238E27FC236}">
                <a16:creationId xmlns:a16="http://schemas.microsoft.com/office/drawing/2014/main" id="{D5588767-7939-4E72-1304-63B58303F87F}"/>
              </a:ext>
            </a:extLst>
          </p:cNvPr>
          <p:cNvSpPr>
            <a:spLocks noGrp="1"/>
          </p:cNvSpPr>
          <p:nvPr>
            <p:ph idx="1"/>
          </p:nvPr>
        </p:nvSpPr>
        <p:spPr/>
        <p:txBody>
          <a:bodyPr/>
          <a:lstStyle/>
          <a:p>
            <a:r>
              <a:rPr lang="en-CA" dirty="0"/>
              <a:t>Trouble finding the exact number of cycles. </a:t>
            </a:r>
          </a:p>
          <a:p>
            <a:r>
              <a:rPr lang="en-CA" dirty="0"/>
              <a:t>Tried to 1-bit DAC on a </a:t>
            </a:r>
            <a:r>
              <a:rPr lang="en-CA" dirty="0" err="1"/>
              <a:t>Dflipflop</a:t>
            </a:r>
            <a:r>
              <a:rPr lang="en-CA" dirty="0"/>
              <a:t> and it didn’t not work</a:t>
            </a:r>
          </a:p>
          <a:p>
            <a:r>
              <a:rPr lang="en-CA" dirty="0"/>
              <a:t>Ordered analog multiplier to test – for analog mic</a:t>
            </a:r>
          </a:p>
          <a:p>
            <a:r>
              <a:rPr lang="en-CA" dirty="0"/>
              <a:t>Ordered frequency counter to test – for analog mic</a:t>
            </a:r>
          </a:p>
          <a:p>
            <a:r>
              <a:rPr lang="en-CA" dirty="0"/>
              <a:t>Ordered sigma delta modulator for the PDM</a:t>
            </a:r>
          </a:p>
          <a:p>
            <a:r>
              <a:rPr lang="en-CA" dirty="0"/>
              <a:t>Change in windspeed changes the wavelength – the changes in wavelength is the same % change in the </a:t>
            </a:r>
            <a:r>
              <a:rPr lang="en-CA"/>
              <a:t>wind speed.</a:t>
            </a:r>
            <a:endParaRPr lang="en-CA" dirty="0"/>
          </a:p>
        </p:txBody>
      </p:sp>
    </p:spTree>
    <p:extLst>
      <p:ext uri="{BB962C8B-B14F-4D97-AF65-F5344CB8AC3E}">
        <p14:creationId xmlns:p14="http://schemas.microsoft.com/office/powerpoint/2010/main" val="175554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125182</TotalTime>
  <Words>3262</Words>
  <Application>Microsoft Office PowerPoint</Application>
  <PresentationFormat>Widescreen</PresentationFormat>
  <Paragraphs>282</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Roboto</vt:lpstr>
      <vt:lpstr>Segoe UI</vt:lpstr>
      <vt:lpstr>Times New Roman</vt:lpstr>
      <vt:lpstr>Office Theme</vt:lpstr>
      <vt:lpstr>Ultrasonic mic project notes</vt:lpstr>
      <vt:lpstr>PowerPoint Presentation</vt:lpstr>
      <vt:lpstr>PowerPoint Presentation</vt:lpstr>
      <vt:lpstr>TO DO</vt:lpstr>
      <vt:lpstr>May 30 notes: </vt:lpstr>
      <vt:lpstr>June 14 </vt:lpstr>
      <vt:lpstr>June 29 </vt:lpstr>
      <vt:lpstr>July 9 </vt:lpstr>
      <vt:lpstr>July 12 </vt:lpstr>
      <vt:lpstr>July 13 </vt:lpstr>
      <vt:lpstr>July 13 </vt:lpstr>
      <vt:lpstr>July 14</vt:lpstr>
      <vt:lpstr>July 14</vt:lpstr>
      <vt:lpstr>July 19 </vt:lpstr>
      <vt:lpstr>July 21 </vt:lpstr>
      <vt:lpstr>July 28 </vt:lpstr>
      <vt:lpstr>July 30 </vt:lpstr>
      <vt:lpstr>Aug 5 </vt:lpstr>
      <vt:lpstr>July 30 </vt:lpstr>
      <vt:lpstr>Aug 5 </vt:lpstr>
      <vt:lpstr>Aug 11 </vt:lpstr>
      <vt:lpstr>Aug 15 </vt:lpstr>
      <vt:lpstr>Aug 15  </vt:lpstr>
      <vt:lpstr>Aug 22  </vt:lpstr>
      <vt:lpstr>Aug 25</vt:lpstr>
      <vt:lpstr>Sept 2</vt:lpstr>
      <vt:lpstr>Sept 3 </vt:lpstr>
      <vt:lpstr>Sept 10</vt:lpstr>
      <vt:lpstr>Sept 30 </vt:lpstr>
      <vt:lpstr>Oct 5 </vt:lpstr>
      <vt:lpstr>Oct 19 </vt:lpstr>
      <vt:lpstr>Oct 27  </vt:lpstr>
      <vt:lpstr>Dec 01</vt:lpstr>
      <vt:lpstr>Dec 26 </vt:lpstr>
      <vt:lpstr>Jan 1, 2025</vt:lpstr>
      <vt:lpstr>Feb 15, 2025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Gene Li</dc:creator>
  <cp:lastModifiedBy>Gene Li</cp:lastModifiedBy>
  <cp:revision>144</cp:revision>
  <dcterms:created xsi:type="dcterms:W3CDTF">2024-03-08T01:13:22Z</dcterms:created>
  <dcterms:modified xsi:type="dcterms:W3CDTF">2025-02-24T09:16:46Z</dcterms:modified>
</cp:coreProperties>
</file>