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9" r:id="rId9"/>
    <p:sldId id="263" r:id="rId10"/>
    <p:sldId id="270" r:id="rId11"/>
    <p:sldId id="264" r:id="rId12"/>
    <p:sldId id="273" r:id="rId13"/>
    <p:sldId id="274" r:id="rId14"/>
    <p:sldId id="265" r:id="rId15"/>
    <p:sldId id="266" r:id="rId16"/>
    <p:sldId id="267" r:id="rId17"/>
    <p:sldId id="268" r:id="rId18"/>
    <p:sldId id="271" r:id="rId19"/>
    <p:sldId id="275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8"/>
    <p:restoredTop sz="94633"/>
  </p:normalViewPr>
  <p:slideViewPr>
    <p:cSldViewPr snapToGrid="0" snapToObjects="1">
      <p:cViewPr>
        <p:scale>
          <a:sx n="115" d="100"/>
          <a:sy n="115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36ED5-D3C4-C140-B006-DAD8ED616520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A52CC-4AA2-A04D-9BEA-01B2CDD85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71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A52CC-4AA2-A04D-9BEA-01B2CDD8502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54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A52CC-4AA2-A04D-9BEA-01B2CDD8502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63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A52CC-4AA2-A04D-9BEA-01B2CDD8502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94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A52CC-4AA2-A04D-9BEA-01B2CDD8502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279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A52CC-4AA2-A04D-9BEA-01B2CDD8502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998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A52CC-4AA2-A04D-9BEA-01B2CDD8502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54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B48-C738-CC4F-B0DB-6110D6CC632E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7107-6343-0E40-9E2A-AD9FD30A04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90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B48-C738-CC4F-B0DB-6110D6CC632E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7107-6343-0E40-9E2A-AD9FD30A04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62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B48-C738-CC4F-B0DB-6110D6CC632E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7107-6343-0E40-9E2A-AD9FD30A04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29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B48-C738-CC4F-B0DB-6110D6CC632E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7107-6343-0E40-9E2A-AD9FD30A04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99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B48-C738-CC4F-B0DB-6110D6CC632E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7107-6343-0E40-9E2A-AD9FD30A04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58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B48-C738-CC4F-B0DB-6110D6CC632E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7107-6343-0E40-9E2A-AD9FD30A04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58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B48-C738-CC4F-B0DB-6110D6CC632E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7107-6343-0E40-9E2A-AD9FD30A04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18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B48-C738-CC4F-B0DB-6110D6CC632E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7107-6343-0E40-9E2A-AD9FD30A04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2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B48-C738-CC4F-B0DB-6110D6CC632E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7107-6343-0E40-9E2A-AD9FD30A04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81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B48-C738-CC4F-B0DB-6110D6CC632E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7107-6343-0E40-9E2A-AD9FD30A04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42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1B48-C738-CC4F-B0DB-6110D6CC632E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7107-6343-0E40-9E2A-AD9FD30A04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38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1B48-C738-CC4F-B0DB-6110D6CC632E}" type="datetimeFigureOut">
              <a:rPr kumimoji="1" lang="zh-CN" altLang="en-US" smtClean="0"/>
              <a:t>18/6/13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7107-6343-0E40-9E2A-AD9FD30A04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89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08685"/>
            <a:ext cx="9144000" cy="985217"/>
          </a:xfrm>
        </p:spPr>
        <p:txBody>
          <a:bodyPr/>
          <a:lstStyle/>
          <a:p>
            <a:r>
              <a:rPr kumimoji="1" lang="zh-CN" altLang="en-US" dirty="0" smtClean="0"/>
              <a:t>了解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 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28078"/>
            <a:ext cx="9144000" cy="4326673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b="1" dirty="0" smtClean="0"/>
              <a:t>环境</a:t>
            </a:r>
            <a:endParaRPr lang="en-US" altLang="zh-CN" b="1" dirty="0" smtClean="0"/>
          </a:p>
          <a:p>
            <a:pPr algn="l"/>
            <a:r>
              <a:rPr lang="en-US" altLang="zh-CN" dirty="0" err="1" smtClean="0"/>
              <a:t>innodb</a:t>
            </a:r>
            <a:r>
              <a:rPr lang="zh-CN" altLang="en-US" dirty="0" smtClean="0"/>
              <a:t>引擎，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REPEATED</a:t>
            </a:r>
            <a:r>
              <a:rPr lang="zh-CN" altLang="en-US" dirty="0" smtClean="0"/>
              <a:t>级别。</a:t>
            </a:r>
            <a:endParaRPr lang="en-US" altLang="zh-CN" dirty="0" smtClean="0"/>
          </a:p>
          <a:p>
            <a:pPr algn="l"/>
            <a:r>
              <a:rPr lang="zh-CN" altLang="en-US" b="1" dirty="0" smtClean="0"/>
              <a:t>核心</a:t>
            </a:r>
            <a:r>
              <a:rPr lang="zh-CN" altLang="en-US" b="1" dirty="0"/>
              <a:t>要</a:t>
            </a:r>
            <a:r>
              <a:rPr lang="zh-CN" altLang="en-US" b="1" dirty="0" smtClean="0"/>
              <a:t>点：</a:t>
            </a:r>
            <a:endParaRPr kumimoji="1" lang="en-US" altLang="zh-CN" dirty="0" smtClean="0"/>
          </a:p>
          <a:p>
            <a:pPr algn="l"/>
            <a:r>
              <a:rPr lang="en-US" altLang="zh-CN" dirty="0"/>
              <a:t>1.</a:t>
            </a:r>
            <a:r>
              <a:rPr lang="zh-CN" altLang="en-US" dirty="0"/>
              <a:t> 基本概念</a:t>
            </a:r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 锁的类型</a:t>
            </a:r>
          </a:p>
          <a:p>
            <a:pPr algn="l"/>
            <a:r>
              <a:rPr lang="en-US" altLang="zh-CN" dirty="0"/>
              <a:t>3.</a:t>
            </a:r>
            <a:r>
              <a:rPr lang="zh-CN" altLang="en-US" dirty="0"/>
              <a:t> 锁的兼容性</a:t>
            </a:r>
          </a:p>
          <a:p>
            <a:pPr algn="l"/>
            <a:r>
              <a:rPr lang="en-US" altLang="zh-CN" dirty="0"/>
              <a:t>4.</a:t>
            </a:r>
            <a:r>
              <a:rPr lang="zh-CN" altLang="en-US" dirty="0"/>
              <a:t> 具体锁的讲解</a:t>
            </a:r>
          </a:p>
          <a:p>
            <a:pPr algn="l"/>
            <a:r>
              <a:rPr lang="en-US" altLang="zh-CN" dirty="0"/>
              <a:t>5.</a:t>
            </a:r>
            <a:r>
              <a:rPr lang="zh-CN" altLang="en-US" dirty="0"/>
              <a:t> 锁定读和非锁定读</a:t>
            </a:r>
          </a:p>
          <a:p>
            <a:pPr algn="l"/>
            <a:r>
              <a:rPr lang="en-US" altLang="zh-CN" dirty="0"/>
              <a:t>6.</a:t>
            </a:r>
            <a:r>
              <a:rPr lang="zh-CN" altLang="en-US" dirty="0"/>
              <a:t> 案例回顾</a:t>
            </a:r>
          </a:p>
          <a:p>
            <a:pPr algn="l"/>
            <a:r>
              <a:rPr lang="en-US" altLang="zh-CN" dirty="0"/>
              <a:t>7.</a:t>
            </a:r>
            <a:r>
              <a:rPr lang="zh-CN" altLang="en-US" dirty="0"/>
              <a:t> 业务实践与思考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5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148"/>
          </a:xfrm>
        </p:spPr>
        <p:txBody>
          <a:bodyPr>
            <a:normAutofit/>
          </a:bodyPr>
          <a:lstStyle/>
          <a:p>
            <a:r>
              <a:rPr kumimoji="1" lang="en-US" altLang="zh-CN" sz="3200" b="1" dirty="0" smtClean="0"/>
              <a:t>NK</a:t>
            </a:r>
            <a:r>
              <a:rPr kumimoji="1" lang="zh-CN" altLang="en-US" sz="3200" b="1" dirty="0" smtClean="0"/>
              <a:t>锁示意图</a:t>
            </a:r>
            <a:endParaRPr kumimoji="1" lang="zh-CN" altLang="en-US" sz="32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0" y="1482801"/>
            <a:ext cx="12065620" cy="387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1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80"/>
          </a:xfrm>
        </p:spPr>
        <p:txBody>
          <a:bodyPr>
            <a:normAutofit/>
          </a:bodyPr>
          <a:lstStyle/>
          <a:p>
            <a:r>
              <a:rPr kumimoji="1" lang="zh-CN" altLang="en-US" sz="3200" b="1" dirty="0" smtClean="0"/>
              <a:t>插入意向锁</a:t>
            </a:r>
            <a:r>
              <a:rPr lang="en-US" altLang="zh-CN" sz="3200" b="1" dirty="0"/>
              <a:t>Insert Intention </a:t>
            </a:r>
            <a:r>
              <a:rPr lang="en-US" altLang="zh-CN" sz="3200" b="1" dirty="0" smtClean="0"/>
              <a:t>Lock</a:t>
            </a:r>
            <a:endParaRPr kumimoji="1"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0517"/>
            <a:ext cx="10515600" cy="510644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插入意向锁是一种特殊的</a:t>
            </a:r>
            <a:r>
              <a:rPr lang="en-US" altLang="zh-CN" sz="2400" dirty="0"/>
              <a:t>Gap</a:t>
            </a:r>
            <a:r>
              <a:rPr lang="zh-CN" altLang="en-US" sz="2400" dirty="0"/>
              <a:t>锁，即意向</a:t>
            </a:r>
            <a:r>
              <a:rPr lang="en-US" altLang="zh-CN" sz="2400" dirty="0"/>
              <a:t>Gap</a:t>
            </a:r>
            <a:r>
              <a:rPr lang="zh-CN" altLang="en-US" sz="2400" dirty="0" smtClean="0"/>
              <a:t>锁。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作用：当多</a:t>
            </a:r>
            <a:r>
              <a:rPr lang="zh-CN" altLang="en-US" sz="2400" dirty="0"/>
              <a:t>事务并发插入相同的</a:t>
            </a:r>
            <a:r>
              <a:rPr lang="en-US" altLang="zh-CN" sz="2400" dirty="0"/>
              <a:t>gap</a:t>
            </a:r>
            <a:r>
              <a:rPr lang="zh-CN" altLang="en-US" sz="2400" dirty="0"/>
              <a:t>空隙时，只要插入的记录不是</a:t>
            </a:r>
            <a:r>
              <a:rPr lang="en-US" altLang="zh-CN" sz="2400" dirty="0"/>
              <a:t>gap</a:t>
            </a:r>
            <a:r>
              <a:rPr lang="zh-CN" altLang="en-US" sz="2400" dirty="0"/>
              <a:t>间隙中的相同位置，则无需等待其他事务就可完成，这样就使得</a:t>
            </a:r>
            <a:r>
              <a:rPr lang="en-US" altLang="zh-CN" sz="2400" dirty="0"/>
              <a:t>insert</a:t>
            </a:r>
            <a:r>
              <a:rPr lang="zh-CN" altLang="en-US" sz="2400" dirty="0"/>
              <a:t>操作无须加真正的</a:t>
            </a:r>
            <a:r>
              <a:rPr lang="en-US" altLang="zh-CN" sz="2400" dirty="0"/>
              <a:t>gap lock</a:t>
            </a:r>
            <a:r>
              <a:rPr lang="zh-CN" altLang="en-US" sz="2400" dirty="0"/>
              <a:t>，可以提高插入的并发性能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典型的两种</a:t>
            </a:r>
            <a:r>
              <a:rPr lang="zh-CN" altLang="en-US" sz="2400" dirty="0" smtClean="0"/>
              <a:t>死锁情况：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并发插入相同索引的记录。</a:t>
            </a:r>
            <a:endParaRPr lang="en-US" altLang="zh-CN" sz="2000" dirty="0" smtClean="0"/>
          </a:p>
          <a:p>
            <a:pPr marL="914400" lvl="1" indent="-457200">
              <a:buFont typeface="+mj-lt"/>
              <a:buAutoNum type="arabicPeriod"/>
            </a:pPr>
            <a:endParaRPr lang="zh-CN" alt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并发删除和插入相同记录，本质上和第一种一样。</a:t>
            </a:r>
          </a:p>
          <a:p>
            <a:pPr lvl="1"/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9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537" y="208114"/>
            <a:ext cx="10515600" cy="371750"/>
          </a:xfrm>
        </p:spPr>
        <p:txBody>
          <a:bodyPr>
            <a:noAutofit/>
          </a:bodyPr>
          <a:lstStyle/>
          <a:p>
            <a:r>
              <a:rPr lang="zh-CN" altLang="en-US" sz="2000" b="1" dirty="0"/>
              <a:t>并发插入</a:t>
            </a:r>
            <a:r>
              <a:rPr lang="zh-CN" altLang="en-US" sz="2000" b="1" dirty="0" smtClean="0"/>
              <a:t>相同记录的死锁</a:t>
            </a:r>
            <a:endParaRPr kumimoji="1"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7" y="579864"/>
            <a:ext cx="11816912" cy="624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7" y="0"/>
            <a:ext cx="11345437" cy="686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543"/>
          </a:xfrm>
        </p:spPr>
        <p:txBody>
          <a:bodyPr>
            <a:normAutofit/>
          </a:bodyPr>
          <a:lstStyle/>
          <a:p>
            <a:r>
              <a:rPr kumimoji="1" lang="zh-CN" altLang="en-US" sz="3200" b="1" dirty="0" smtClean="0"/>
              <a:t>元数据锁</a:t>
            </a:r>
            <a:r>
              <a:rPr kumimoji="1" lang="en-US" altLang="zh-CN" sz="3200" b="1" dirty="0" smtClean="0"/>
              <a:t>MDL</a:t>
            </a:r>
            <a:endParaRPr kumimoji="1"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0088"/>
            <a:ext cx="10515600" cy="491687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表级</a:t>
            </a:r>
            <a:r>
              <a:rPr lang="zh-CN" altLang="en-US" sz="2400" dirty="0"/>
              <a:t>锁，用于保证</a:t>
            </a:r>
            <a:r>
              <a:rPr lang="en-US" altLang="zh-CN" sz="2400" dirty="0" err="1"/>
              <a:t>DDl</a:t>
            </a:r>
            <a:r>
              <a:rPr lang="zh-CN" altLang="en-US" sz="2400" dirty="0"/>
              <a:t>操作和</a:t>
            </a:r>
            <a:r>
              <a:rPr lang="en-US" altLang="zh-CN" sz="2400" dirty="0"/>
              <a:t>DML</a:t>
            </a:r>
            <a:r>
              <a:rPr lang="zh-CN" altLang="en-US" sz="2400" dirty="0"/>
              <a:t>操作的一致性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 smtClean="0"/>
              <a:t>类似</a:t>
            </a:r>
            <a:r>
              <a:rPr lang="zh-CN" altLang="en-US" sz="2400" dirty="0"/>
              <a:t>于意向锁，但它是</a:t>
            </a:r>
            <a:r>
              <a:rPr lang="en-US" altLang="zh-CN" sz="2400" dirty="0" err="1"/>
              <a:t>mysql</a:t>
            </a:r>
            <a:r>
              <a:rPr lang="zh-CN" altLang="en-US" sz="2400" dirty="0"/>
              <a:t>的</a:t>
            </a:r>
            <a:r>
              <a:rPr lang="en-US" altLang="zh-CN" sz="2400" dirty="0"/>
              <a:t>server</a:t>
            </a:r>
            <a:r>
              <a:rPr lang="zh-CN" altLang="en-US" sz="2400" dirty="0"/>
              <a:t>层实现的</a:t>
            </a:r>
            <a:r>
              <a:rPr lang="zh-CN" altLang="en-US" sz="2400" dirty="0" smtClean="0"/>
              <a:t>，而</a:t>
            </a:r>
            <a:r>
              <a:rPr lang="zh-CN" altLang="en-US" sz="2400" dirty="0"/>
              <a:t>意向锁是</a:t>
            </a:r>
            <a:r>
              <a:rPr lang="en-US" altLang="zh-CN" sz="2400" dirty="0" err="1"/>
              <a:t>innodb</a:t>
            </a:r>
            <a:r>
              <a:rPr lang="zh-CN" altLang="en-US" sz="2400" dirty="0"/>
              <a:t>引擎层实现的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 smtClean="0"/>
              <a:t>它</a:t>
            </a:r>
            <a:r>
              <a:rPr lang="zh-CN" altLang="en-US" sz="2400" dirty="0"/>
              <a:t>作用范围比较广，能实现全局锁、库级别的锁、表空间级别的锁，这是</a:t>
            </a:r>
            <a:r>
              <a:rPr lang="en-US" altLang="zh-CN" sz="2400" dirty="0" err="1"/>
              <a:t>InnoDB</a:t>
            </a:r>
            <a:r>
              <a:rPr lang="zh-CN" altLang="en-US" sz="2400" dirty="0"/>
              <a:t>存储引擎层不能直接实现的锁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事务会</a:t>
            </a:r>
            <a:r>
              <a:rPr lang="zh-CN" altLang="en-US" sz="2400" dirty="0" smtClean="0"/>
              <a:t>占据</a:t>
            </a:r>
            <a:r>
              <a:rPr lang="en-US" altLang="zh-CN" sz="2400" dirty="0" smtClean="0"/>
              <a:t>MDL</a:t>
            </a:r>
            <a:r>
              <a:rPr lang="zh-CN" altLang="en-US" sz="2400" dirty="0" smtClean="0"/>
              <a:t>锁，</a:t>
            </a:r>
            <a:r>
              <a:rPr lang="zh-CN" altLang="en-US" sz="2400" dirty="0"/>
              <a:t>知道事务结束才释放。</a:t>
            </a:r>
          </a:p>
          <a:p>
            <a:endParaRPr lang="zh-CN" altLang="en-US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38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846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锁定读和非锁定读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103972"/>
            <a:ext cx="6253977" cy="544179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也叫快照读和当前读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r>
              <a:rPr lang="zh-CN" altLang="en-US" sz="2000" dirty="0" smtClean="0"/>
              <a:t>快照读</a:t>
            </a:r>
            <a:r>
              <a:rPr kumimoji="1" lang="zh-CN" altLang="en-US" sz="2000" dirty="0" smtClean="0"/>
              <a:t>：</a:t>
            </a:r>
            <a:r>
              <a:rPr lang="zh-CN" altLang="en-US" sz="2000" dirty="0" smtClean="0"/>
              <a:t>即</a:t>
            </a:r>
            <a:r>
              <a:rPr lang="zh-CN" altLang="en-US" sz="2000" dirty="0" smtClean="0"/>
              <a:t>不</a:t>
            </a:r>
            <a:r>
              <a:rPr lang="zh-CN" altLang="en-US" sz="2000" dirty="0" smtClean="0"/>
              <a:t>显式</a:t>
            </a:r>
            <a:r>
              <a:rPr lang="zh-CN" altLang="en-US" sz="2000" dirty="0" smtClean="0"/>
              <a:t>加锁</a:t>
            </a:r>
            <a:r>
              <a:rPr lang="zh-CN" altLang="en-US" sz="2000" dirty="0" smtClean="0"/>
              <a:t>读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kumimoji="1" lang="en-US" altLang="zh-CN" sz="2000" dirty="0"/>
              <a:t>s</a:t>
            </a:r>
            <a:r>
              <a:rPr kumimoji="1" lang="en-US" altLang="zh-CN" sz="2000" dirty="0" smtClean="0"/>
              <a:t>elect</a:t>
            </a:r>
            <a:r>
              <a:rPr kumimoji="1" lang="zh-CN" altLang="en-US" sz="2000" dirty="0" smtClean="0"/>
              <a:t> * </a:t>
            </a:r>
            <a:r>
              <a:rPr kumimoji="1" lang="en-US" altLang="zh-CN" sz="2000" dirty="0" smtClean="0"/>
              <a:t>from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test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where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10</a:t>
            </a:r>
            <a:r>
              <a:rPr kumimoji="1" lang="en-US" altLang="zh-CN" sz="2000" dirty="0"/>
              <a:t>;</a:t>
            </a:r>
            <a:endParaRPr kumimoji="1" lang="en-US" altLang="zh-CN" sz="2000" dirty="0" smtClean="0"/>
          </a:p>
          <a:p>
            <a:pPr marL="457200" lvl="1" indent="0">
              <a:buNone/>
            </a:pP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事务内第一次读取时若记录有锁，则直接读取最新快照数据，并记录所使用的快照，事务内重复读取会使用相同的快照。</a:t>
            </a:r>
            <a:endParaRPr kumimoji="1" lang="en-US" altLang="zh-CN" sz="2000" dirty="0"/>
          </a:p>
          <a:p>
            <a:r>
              <a:rPr kumimoji="1" lang="zh-CN" altLang="en-US" sz="2400" dirty="0"/>
              <a:t>当前读</a:t>
            </a:r>
            <a:endParaRPr kumimoji="1"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SELECT…FOR UPDATE </a:t>
            </a:r>
          </a:p>
          <a:p>
            <a:pPr marL="457200" lvl="1" indent="0">
              <a:buNone/>
            </a:pPr>
            <a:r>
              <a:rPr lang="en-US" altLang="zh-CN" sz="2000" dirty="0"/>
              <a:t>SELECT…LOCK IN SHARE MODE </a:t>
            </a:r>
          </a:p>
          <a:p>
            <a:pPr marL="457200" lvl="1" indent="0">
              <a:buNone/>
            </a:pPr>
            <a:r>
              <a:rPr lang="en-US" altLang="zh-CN" sz="2000" dirty="0"/>
              <a:t>insert update delete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对扫描到的索引记录加锁，与是否命中无关。</a:t>
            </a:r>
            <a:endParaRPr lang="en-US" altLang="zh-CN" sz="2000" dirty="0"/>
          </a:p>
          <a:p>
            <a:pPr lvl="1"/>
            <a:r>
              <a:rPr kumimoji="1" lang="zh-CN" altLang="en-US" sz="2000" dirty="0"/>
              <a:t>会读取</a:t>
            </a:r>
            <a:r>
              <a:rPr kumimoji="1" lang="en-US" altLang="zh-CN" sz="2000" dirty="0" err="1"/>
              <a:t>db</a:t>
            </a:r>
            <a:r>
              <a:rPr kumimoji="1" lang="zh-CN" altLang="en-US" sz="2000" dirty="0"/>
              <a:t>当前的最新数据，而不是快照。</a:t>
            </a:r>
            <a:endParaRPr kumimoji="1" lang="en-US" altLang="zh-CN" sz="1600" dirty="0" smtClean="0"/>
          </a:p>
          <a:p>
            <a:pPr lvl="1"/>
            <a:endParaRPr kumimoji="1" lang="en-US" altLang="zh-CN" sz="1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176" y="1571229"/>
            <a:ext cx="4985937" cy="465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2886"/>
            <a:ext cx="12132643" cy="572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4241"/>
          </a:xfrm>
        </p:spPr>
        <p:txBody>
          <a:bodyPr>
            <a:normAutofit/>
          </a:bodyPr>
          <a:lstStyle/>
          <a:p>
            <a:r>
              <a:rPr kumimoji="1" lang="zh-CN" altLang="en-US" sz="3200" b="1" dirty="0" smtClean="0"/>
              <a:t>案例回顾</a:t>
            </a:r>
            <a:endParaRPr kumimoji="1"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2029"/>
            <a:ext cx="10515600" cy="49949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任何一种情况将从以下两个角度分析：</a:t>
            </a:r>
          </a:p>
          <a:p>
            <a:pPr lvl="1"/>
            <a:r>
              <a:rPr lang="zh-CN" altLang="en-US" sz="2000" dirty="0" smtClean="0"/>
              <a:t>记录</a:t>
            </a:r>
            <a:r>
              <a:rPr lang="zh-CN" altLang="en-US" sz="2000" dirty="0"/>
              <a:t>是否存在</a:t>
            </a:r>
          </a:p>
          <a:p>
            <a:pPr lvl="1"/>
            <a:r>
              <a:rPr lang="zh-CN" altLang="en-US" sz="2000" dirty="0" smtClean="0"/>
              <a:t>索引</a:t>
            </a:r>
            <a:r>
              <a:rPr lang="zh-CN" altLang="en-US" sz="2000" dirty="0"/>
              <a:t>是</a:t>
            </a:r>
            <a:r>
              <a:rPr lang="en-US" altLang="zh-CN" sz="2000" dirty="0"/>
              <a:t>【</a:t>
            </a:r>
            <a:r>
              <a:rPr lang="zh-CN" altLang="en-US" sz="2000" dirty="0"/>
              <a:t>唯一索引</a:t>
            </a:r>
            <a:r>
              <a:rPr lang="en-US" altLang="zh-CN" sz="2000" dirty="0"/>
              <a:t>】</a:t>
            </a:r>
            <a:r>
              <a:rPr lang="zh-CN" altLang="en-US" sz="2000" dirty="0"/>
              <a:t>还是</a:t>
            </a:r>
            <a:r>
              <a:rPr lang="en-US" altLang="zh-CN" sz="2000" dirty="0"/>
              <a:t>【</a:t>
            </a:r>
            <a:r>
              <a:rPr lang="zh-CN" altLang="en-US" sz="2000" dirty="0"/>
              <a:t>普通索引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，注：</a:t>
            </a:r>
            <a:r>
              <a:rPr lang="zh-CN" altLang="en-US" sz="2000" dirty="0" smtClean="0"/>
              <a:t>主键</a:t>
            </a:r>
            <a:r>
              <a:rPr lang="zh-CN" altLang="en-US" sz="2000" dirty="0"/>
              <a:t>（聚集索引）和唯一索引的处理大致相同</a:t>
            </a:r>
            <a:r>
              <a:rPr lang="zh-CN" altLang="en-US" sz="2000" dirty="0" smtClean="0"/>
              <a:t>，但主键</a:t>
            </a:r>
            <a:r>
              <a:rPr lang="zh-CN" altLang="en-US" sz="2000" dirty="0"/>
              <a:t>上加的总是</a:t>
            </a:r>
            <a:r>
              <a:rPr lang="en-US" altLang="zh-CN" sz="2000" dirty="0"/>
              <a:t>X</a:t>
            </a:r>
            <a:r>
              <a:rPr lang="zh-CN" altLang="en-US" sz="2000" dirty="0"/>
              <a:t>锁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400" dirty="0" smtClean="0"/>
              <a:t>总结常见的几种操作：</a:t>
            </a:r>
          </a:p>
          <a:p>
            <a:pPr lvl="1"/>
            <a:r>
              <a:rPr lang="en-US" altLang="zh-CN" sz="2000" dirty="0" smtClean="0"/>
              <a:t>select : </a:t>
            </a:r>
            <a:r>
              <a:rPr lang="zh-CN" altLang="en-US" sz="2000" dirty="0" smtClean="0"/>
              <a:t>快照读，不加锁</a:t>
            </a:r>
          </a:p>
          <a:p>
            <a:pPr lvl="1"/>
            <a:r>
              <a:rPr lang="en-US" altLang="zh-CN" sz="2000" dirty="0" smtClean="0"/>
              <a:t>select lock in share mode : S</a:t>
            </a:r>
            <a:r>
              <a:rPr lang="zh-CN" altLang="en-US" sz="2000" dirty="0" smtClean="0"/>
              <a:t>型</a:t>
            </a:r>
            <a:r>
              <a:rPr lang="en-US" altLang="zh-CN" sz="2000" dirty="0" smtClean="0"/>
              <a:t>NK</a:t>
            </a:r>
            <a:r>
              <a:rPr lang="zh-CN" altLang="en-US" sz="2000" dirty="0" smtClean="0"/>
              <a:t>锁</a:t>
            </a:r>
          </a:p>
          <a:p>
            <a:pPr lvl="1"/>
            <a:r>
              <a:rPr lang="en-US" altLang="zh-CN" sz="2000" dirty="0" smtClean="0"/>
              <a:t>select for update : X</a:t>
            </a:r>
            <a:r>
              <a:rPr lang="zh-CN" altLang="en-US" sz="2000" dirty="0" smtClean="0"/>
              <a:t>型</a:t>
            </a:r>
            <a:r>
              <a:rPr lang="en-US" altLang="zh-CN" sz="2000" dirty="0" smtClean="0"/>
              <a:t>NK</a:t>
            </a:r>
            <a:r>
              <a:rPr lang="zh-CN" altLang="en-US" sz="2000" dirty="0" smtClean="0"/>
              <a:t>锁</a:t>
            </a:r>
          </a:p>
          <a:p>
            <a:pPr lvl="1"/>
            <a:r>
              <a:rPr lang="en-US" altLang="zh-CN" sz="2000" dirty="0" smtClean="0"/>
              <a:t>update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delete : X</a:t>
            </a:r>
            <a:r>
              <a:rPr lang="zh-CN" altLang="en-US" sz="2000" dirty="0" smtClean="0"/>
              <a:t>型</a:t>
            </a:r>
            <a:r>
              <a:rPr lang="en-US" altLang="zh-CN" sz="2000" dirty="0" smtClean="0"/>
              <a:t>NK</a:t>
            </a:r>
            <a:r>
              <a:rPr lang="zh-CN" altLang="en-US" sz="2000" dirty="0" smtClean="0"/>
              <a:t>锁</a:t>
            </a:r>
          </a:p>
          <a:p>
            <a:pPr lvl="1"/>
            <a:r>
              <a:rPr lang="en-US" altLang="zh-CN" sz="2000" dirty="0" smtClean="0"/>
              <a:t>insert into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插入意向锁</a:t>
            </a:r>
            <a:r>
              <a:rPr lang="en-US" altLang="zh-CN" sz="2000" dirty="0" smtClean="0"/>
              <a:t>IIX</a:t>
            </a:r>
            <a:r>
              <a:rPr lang="zh-CN" altLang="en-US" sz="2000" dirty="0"/>
              <a:t>和</a:t>
            </a:r>
            <a:r>
              <a:rPr lang="en-US" altLang="zh-CN" sz="2000" dirty="0"/>
              <a:t>X</a:t>
            </a:r>
            <a:r>
              <a:rPr lang="zh-CN" altLang="en-US" sz="2000" dirty="0" smtClean="0"/>
              <a:t>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41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846"/>
          </a:xfrm>
        </p:spPr>
        <p:txBody>
          <a:bodyPr>
            <a:normAutofit/>
          </a:bodyPr>
          <a:lstStyle/>
          <a:p>
            <a:r>
              <a:rPr kumimoji="1" lang="zh-CN" altLang="en-US" sz="3200" b="1" dirty="0" smtClean="0"/>
              <a:t>业务实践</a:t>
            </a:r>
            <a:endParaRPr kumimoji="1"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2390"/>
            <a:ext cx="10515600" cy="4894573"/>
          </a:xfrm>
        </p:spPr>
        <p:txBody>
          <a:bodyPr/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zh-CN" altLang="en-US" dirty="0"/>
              <a:t>并发写入不存在的数据，死锁？</a:t>
            </a:r>
            <a:endParaRPr kumimoji="1" lang="en-US" altLang="zh-CN" dirty="0"/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kumimoji="1" lang="en-US" altLang="zh-CN" dirty="0"/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zh-CN" altLang="en-US" dirty="0"/>
              <a:t>并发事务修改数据，丢失更新？</a:t>
            </a:r>
            <a:endParaRPr kumimoji="1" lang="en-US" altLang="zh-CN" dirty="0"/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kumimoji="1" lang="en-US" altLang="zh-CN" dirty="0"/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zh-CN" altLang="en-US" dirty="0"/>
              <a:t>线上操作</a:t>
            </a:r>
            <a:r>
              <a:rPr kumimoji="1" lang="en-US" altLang="zh-CN" dirty="0"/>
              <a:t>Alter</a:t>
            </a:r>
            <a:r>
              <a:rPr kumimoji="1" lang="zh-CN" altLang="en-US" dirty="0"/>
              <a:t>，慢事务导致</a:t>
            </a:r>
            <a:r>
              <a:rPr kumimoji="1" lang="en-US" altLang="zh-CN" dirty="0"/>
              <a:t>metadata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kumimoji="1" lang="en-US" altLang="zh-CN" dirty="0"/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zh-CN" altLang="en-US" dirty="0"/>
              <a:t>库存方案与分布式锁，或其它方案？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13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12" y="-1"/>
            <a:ext cx="11216888" cy="695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基本概念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锁的</a:t>
            </a:r>
            <a:r>
              <a:rPr lang="zh-CN" altLang="en-US" sz="2400" dirty="0"/>
              <a:t>意义：保证并发访问的一致性读写</a:t>
            </a:r>
            <a:r>
              <a:rPr lang="zh-CN" altLang="en-US" sz="2400" dirty="0" smtClean="0"/>
              <a:t>（事务</a:t>
            </a:r>
            <a:r>
              <a:rPr lang="en-US" altLang="zh-CN" sz="2400" dirty="0" smtClean="0"/>
              <a:t>ACID</a:t>
            </a:r>
            <a:r>
              <a:rPr lang="zh-CN" altLang="en-US" sz="2400" dirty="0"/>
              <a:t>那四个基本原则）。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err="1"/>
              <a:t>innodb</a:t>
            </a:r>
            <a:r>
              <a:rPr lang="zh-CN" altLang="en-US" sz="2400" dirty="0"/>
              <a:t>支持多粒度的层级锁，简单理解为支持表锁和行锁，行锁是</a:t>
            </a:r>
            <a:r>
              <a:rPr lang="en-US" altLang="zh-CN" sz="2400" dirty="0" err="1"/>
              <a:t>innodb</a:t>
            </a:r>
            <a:r>
              <a:rPr lang="zh-CN" altLang="en-US" sz="2400" dirty="0"/>
              <a:t>引擎的一大特色。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锁之间</a:t>
            </a:r>
            <a:r>
              <a:rPr lang="zh-CN" altLang="en-US" sz="2400" dirty="0"/>
              <a:t>存在兼容性问题，因而每一个锁的申请都要检查是否兼容。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锁都</a:t>
            </a:r>
            <a:r>
              <a:rPr lang="zh-CN" altLang="en-US" sz="2400" dirty="0"/>
              <a:t>是加在索引上，索引是</a:t>
            </a:r>
            <a:r>
              <a:rPr lang="en-US" altLang="zh-CN" sz="2400" dirty="0"/>
              <a:t>B+</a:t>
            </a:r>
            <a:r>
              <a:rPr lang="zh-CN" altLang="en-US" sz="2400" dirty="0"/>
              <a:t>树存储结构。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死锁的</a:t>
            </a:r>
            <a:r>
              <a:rPr lang="zh-CN" altLang="en-US" sz="2400" dirty="0"/>
              <a:t>特征：互相持有对方需要的锁而进入循环等待的状态。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87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4241"/>
          </a:xfrm>
        </p:spPr>
        <p:txBody>
          <a:bodyPr>
            <a:normAutofit/>
          </a:bodyPr>
          <a:lstStyle/>
          <a:p>
            <a:r>
              <a:rPr kumimoji="1" lang="zh-CN" altLang="en-US" sz="3200" b="1" dirty="0" smtClean="0"/>
              <a:t>结束语</a:t>
            </a:r>
            <a:endParaRPr kumimoji="1"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1239"/>
            <a:ext cx="10515600" cy="4905724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RC</a:t>
            </a:r>
            <a:r>
              <a:rPr kumimoji="1" lang="zh-CN" altLang="en-US" sz="2400" dirty="0" smtClean="0"/>
              <a:t>级理论上并发性能要更好一些，但违背了事务隔离性，且需要业务处理幻读的问题。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分布式锁理论上规避了一部分</a:t>
            </a:r>
            <a:r>
              <a:rPr kumimoji="1" lang="en-US" altLang="zh-CN" sz="2400" dirty="0" err="1" smtClean="0"/>
              <a:t>msyql</a:t>
            </a:r>
            <a:r>
              <a:rPr kumimoji="1" lang="zh-CN" altLang="en-US" sz="2400" dirty="0" smtClean="0"/>
              <a:t>锁的问题，也提高性能瓶颈，但引入新的故障点。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en-US" altLang="zh-CN" sz="2400" dirty="0" smtClean="0"/>
              <a:t>RR</a:t>
            </a:r>
            <a:r>
              <a:rPr kumimoji="1" lang="zh-CN" altLang="en-US" sz="2400" dirty="0" smtClean="0"/>
              <a:t>级别，如果并发写入需要考虑丢失更新或唯一性冲突的问题，必要时使用锁定读（即当前读）的方式重新读取最新数据。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0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602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锁的类型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9729"/>
            <a:ext cx="10515600" cy="5475248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InnoDB</a:t>
            </a:r>
            <a:r>
              <a:rPr lang="zh-CN" altLang="en-US" sz="2400" dirty="0"/>
              <a:t>存储引擎支持多粒度锁定</a:t>
            </a:r>
            <a:r>
              <a:rPr lang="zh-CN" altLang="en-US" sz="2400" dirty="0" smtClean="0"/>
              <a:t>，即表级锁和行级锁“同时”存在。且行级锁的数量不影响开销，因为使用的是位图标记的算法。</a:t>
            </a:r>
            <a:endParaRPr lang="en-US" altLang="zh-CN" sz="2400" dirty="0" smtClean="0"/>
          </a:p>
          <a:p>
            <a:endParaRPr kumimoji="1" lang="en-US" altLang="zh-CN" sz="2400" dirty="0"/>
          </a:p>
          <a:p>
            <a:r>
              <a:rPr lang="zh-CN" altLang="en-US" sz="2400" dirty="0"/>
              <a:t>表锁：</a:t>
            </a:r>
            <a:r>
              <a:rPr lang="en-US" altLang="zh-CN" sz="2400" dirty="0"/>
              <a:t>X</a:t>
            </a:r>
            <a:r>
              <a:rPr lang="zh-CN" altLang="en-US" sz="2400" dirty="0"/>
              <a:t>锁和</a:t>
            </a:r>
            <a:r>
              <a:rPr lang="en-US" altLang="zh-CN" sz="2400" dirty="0"/>
              <a:t>S</a:t>
            </a:r>
            <a:r>
              <a:rPr lang="zh-CN" altLang="en-US" sz="2400" dirty="0"/>
              <a:t>锁</a:t>
            </a:r>
          </a:p>
          <a:p>
            <a:r>
              <a:rPr lang="zh-CN" altLang="en-US" sz="2400" dirty="0"/>
              <a:t>行锁：</a:t>
            </a:r>
            <a:r>
              <a:rPr lang="en-US" altLang="zh-CN" sz="2400" dirty="0"/>
              <a:t>X</a:t>
            </a:r>
            <a:r>
              <a:rPr lang="zh-CN" altLang="en-US" sz="2400" dirty="0"/>
              <a:t>锁和</a:t>
            </a:r>
            <a:r>
              <a:rPr lang="en-US" altLang="zh-CN" sz="2400" dirty="0"/>
              <a:t>S</a:t>
            </a:r>
            <a:r>
              <a:rPr lang="zh-CN" altLang="en-US" sz="2400" dirty="0"/>
              <a:t>锁</a:t>
            </a:r>
          </a:p>
          <a:p>
            <a:r>
              <a:rPr lang="zh-CN" altLang="en-US" sz="2400" dirty="0"/>
              <a:t>意向锁：</a:t>
            </a:r>
            <a:r>
              <a:rPr lang="en-US" altLang="zh-CN" sz="2400" dirty="0"/>
              <a:t>IX</a:t>
            </a:r>
            <a:r>
              <a:rPr lang="zh-CN" altLang="en-US" sz="2400" dirty="0"/>
              <a:t>锁和</a:t>
            </a:r>
            <a:r>
              <a:rPr lang="en-US" altLang="zh-CN" sz="2400" dirty="0"/>
              <a:t>IS</a:t>
            </a:r>
            <a:r>
              <a:rPr lang="zh-CN" altLang="en-US" sz="2400" dirty="0" smtClean="0"/>
              <a:t>锁，</a:t>
            </a:r>
            <a:r>
              <a:rPr kumimoji="1" lang="zh-CN" altLang="en-US" sz="2400" dirty="0"/>
              <a:t>为了支持表锁和行锁的兼容性</a:t>
            </a:r>
            <a:r>
              <a:rPr kumimoji="1" lang="zh-CN" altLang="en-US" sz="2400" dirty="0" smtClean="0"/>
              <a:t>问题而引入的。</a:t>
            </a:r>
            <a:endParaRPr lang="zh-CN" altLang="en-US" sz="2400" dirty="0"/>
          </a:p>
          <a:p>
            <a:r>
              <a:rPr lang="zh-CN" altLang="en-US" sz="2400" dirty="0"/>
              <a:t>插入意向锁：</a:t>
            </a:r>
            <a:r>
              <a:rPr lang="en-US" altLang="zh-CN" sz="2400" dirty="0" err="1"/>
              <a:t>IGap</a:t>
            </a:r>
            <a:r>
              <a:rPr lang="zh-CN" altLang="en-US" sz="2400" dirty="0" smtClean="0"/>
              <a:t>锁或</a:t>
            </a:r>
            <a:r>
              <a:rPr lang="en-US" altLang="zh-CN" sz="2400" dirty="0" smtClean="0"/>
              <a:t>IIX</a:t>
            </a:r>
            <a:endParaRPr lang="zh-CN" altLang="en-US" sz="2400" dirty="0"/>
          </a:p>
          <a:p>
            <a:r>
              <a:rPr lang="zh-CN" altLang="en-US" sz="2400" dirty="0"/>
              <a:t>元数据锁：</a:t>
            </a:r>
            <a:r>
              <a:rPr lang="en-US" altLang="zh-CN" sz="2400" dirty="0"/>
              <a:t>MDL</a:t>
            </a:r>
            <a:r>
              <a:rPr lang="zh-CN" altLang="en-US" sz="2400" dirty="0" smtClean="0"/>
              <a:t>锁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由于</a:t>
            </a:r>
            <a:r>
              <a:rPr lang="en-US" altLang="zh-CN" sz="2400" dirty="0"/>
              <a:t>X</a:t>
            </a:r>
            <a:r>
              <a:rPr lang="zh-CN" altLang="en-US" sz="2400" dirty="0"/>
              <a:t>锁和</a:t>
            </a:r>
            <a:r>
              <a:rPr lang="en-US" altLang="zh-CN" sz="2400" dirty="0"/>
              <a:t>S</a:t>
            </a:r>
            <a:r>
              <a:rPr lang="zh-CN" altLang="en-US" sz="2400" dirty="0"/>
              <a:t>锁是一个泛化的概念，所以后面</a:t>
            </a:r>
            <a:r>
              <a:rPr lang="zh-CN" altLang="en-US" sz="2400" dirty="0" smtClean="0"/>
              <a:t>具体讲锁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，可能会使用</a:t>
            </a:r>
            <a:r>
              <a:rPr lang="en-US" altLang="zh-CN" sz="2400" dirty="0"/>
              <a:t>X</a:t>
            </a:r>
            <a:r>
              <a:rPr lang="zh-CN" altLang="en-US" sz="2400" dirty="0"/>
              <a:t>型和</a:t>
            </a:r>
            <a:r>
              <a:rPr lang="en-US" altLang="zh-CN" sz="2400" dirty="0"/>
              <a:t>S</a:t>
            </a:r>
            <a:r>
              <a:rPr lang="zh-CN" altLang="en-US" sz="2400" dirty="0"/>
              <a:t>型来表示。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959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7789"/>
            <a:ext cx="10515600" cy="727694"/>
          </a:xfrm>
        </p:spPr>
        <p:txBody>
          <a:bodyPr>
            <a:normAutofit/>
          </a:bodyPr>
          <a:lstStyle/>
          <a:p>
            <a:r>
              <a:rPr kumimoji="1" lang="zh-CN" altLang="en-US" sz="3200" b="1" dirty="0" smtClean="0"/>
              <a:t>锁的兼容性</a:t>
            </a:r>
            <a:endParaRPr kumimoji="1" lang="zh-CN" altLang="en-US" sz="3200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315843"/>
            <a:ext cx="10515600" cy="4861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 smtClean="0"/>
              <a:t>简单理解：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X</a:t>
            </a:r>
            <a:r>
              <a:rPr kumimoji="1" lang="zh-CN" altLang="en-US" sz="2400" dirty="0" smtClean="0"/>
              <a:t>行锁与其它行级</a:t>
            </a:r>
            <a:r>
              <a:rPr kumimoji="1" lang="en-US" altLang="zh-CN" sz="2400" dirty="0" smtClean="0"/>
              <a:t>X</a:t>
            </a:r>
            <a:r>
              <a:rPr kumimoji="1" lang="zh-CN" altLang="en-US" sz="2400" dirty="0" smtClean="0"/>
              <a:t>或</a:t>
            </a:r>
            <a:r>
              <a:rPr kumimoji="1" lang="en-US" altLang="zh-CN" sz="2400" dirty="0" smtClean="0"/>
              <a:t>S</a:t>
            </a:r>
            <a:r>
              <a:rPr kumimoji="1" lang="zh-CN" altLang="en-US" sz="2400" dirty="0" smtClean="0"/>
              <a:t>锁均冲突。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IX</a:t>
            </a:r>
            <a:r>
              <a:rPr kumimoji="1" lang="zh-CN" altLang="en-US" sz="2400" dirty="0" smtClean="0"/>
              <a:t>或</a:t>
            </a:r>
            <a:r>
              <a:rPr kumimoji="1" lang="en-US" altLang="zh-CN" sz="2400" dirty="0" smtClean="0"/>
              <a:t>IS</a:t>
            </a:r>
            <a:r>
              <a:rPr kumimoji="1" lang="zh-CN" altLang="en-US" sz="2400" dirty="0" smtClean="0"/>
              <a:t>意味着有或即将有对应行锁的存在，无论是</a:t>
            </a:r>
            <a:r>
              <a:rPr kumimoji="1" lang="en-US" altLang="zh-CN" sz="2400" dirty="0" smtClean="0"/>
              <a:t>X</a:t>
            </a:r>
            <a:r>
              <a:rPr kumimoji="1" lang="zh-CN" altLang="en-US" sz="2400" dirty="0" smtClean="0"/>
              <a:t>或</a:t>
            </a:r>
            <a:r>
              <a:rPr kumimoji="1" lang="en-US" altLang="zh-CN" sz="2400" dirty="0" smtClean="0"/>
              <a:t>S</a:t>
            </a:r>
            <a:r>
              <a:rPr kumimoji="1" lang="zh-CN" altLang="en-US" sz="2400" dirty="0" smtClean="0"/>
              <a:t>，都堵塞表锁的申请。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IX</a:t>
            </a:r>
            <a:r>
              <a:rPr kumimoji="1" lang="zh-CN" altLang="en-US" sz="2400" dirty="0" smtClean="0"/>
              <a:t>或</a:t>
            </a:r>
            <a:r>
              <a:rPr kumimoji="1" lang="en-US" altLang="zh-CN" sz="2400" dirty="0" smtClean="0"/>
              <a:t>IS</a:t>
            </a:r>
            <a:r>
              <a:rPr kumimoji="1" lang="zh-CN" altLang="en-US" sz="2400" dirty="0" smtClean="0"/>
              <a:t>与行级的</a:t>
            </a:r>
            <a:r>
              <a:rPr kumimoji="1" lang="en-US" altLang="zh-CN" sz="2400" dirty="0" smtClean="0"/>
              <a:t>X</a:t>
            </a:r>
            <a:r>
              <a:rPr kumimoji="1" lang="zh-CN" altLang="en-US" sz="2400" dirty="0" smtClean="0"/>
              <a:t>或</a:t>
            </a:r>
            <a:r>
              <a:rPr kumimoji="1" lang="en-US" altLang="zh-CN" sz="2400" dirty="0" smtClean="0"/>
              <a:t>S</a:t>
            </a:r>
            <a:r>
              <a:rPr kumimoji="1" lang="zh-CN" altLang="en-US" sz="2400" dirty="0" smtClean="0"/>
              <a:t>是否冲突取决于“是否是同一行记录或区间有交集”（注：行级锁可能会锁区间，比如普通索引、范围查找等）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 smtClean="0"/>
          </a:p>
          <a:p>
            <a:endParaRPr kumimoji="1" lang="zh-CN" altLang="en-US" sz="2400" dirty="0"/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43812"/>
            <a:ext cx="10515600" cy="19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299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意向锁：</a:t>
            </a:r>
            <a:r>
              <a:rPr lang="en-US" altLang="zh-CN" sz="3600" b="1" dirty="0"/>
              <a:t>Intention </a:t>
            </a:r>
            <a:r>
              <a:rPr lang="en-US" altLang="zh-CN" sz="3600" b="1" dirty="0" smtClean="0"/>
              <a:t>Lock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7634"/>
            <a:ext cx="11160512" cy="5032375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意向锁</a:t>
            </a:r>
            <a:r>
              <a:rPr lang="zh-CN" altLang="en-US" sz="2000" dirty="0"/>
              <a:t>是表级锁，用来支持行锁和表锁的兼容，因而意向锁只和表锁冲突，不会和行锁冲突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/>
              <a:t>如果没有意向锁，这会带来一个问题：申请表锁时如何检查是否存在了行锁。因为锁之间存在兼容性问题，为了确定是否存在行级锁，需要扫描全表，开销太大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1600" dirty="0"/>
          </a:p>
          <a:p>
            <a:r>
              <a:rPr lang="zh-CN" altLang="en-US" sz="2000" dirty="0"/>
              <a:t>引入意向锁后，每次申请行锁都会先申请意向锁，然后才加行锁，此时其他表锁申请会先判断表上是否有意向锁（意味着有行级锁的存在或者即将有行级锁的存在）然后检查其兼容性判断是否允许申请。</a:t>
            </a:r>
          </a:p>
          <a:p>
            <a:endParaRPr lang="zh-CN" altLang="en-US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5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5459"/>
          </a:xfrm>
        </p:spPr>
        <p:txBody>
          <a:bodyPr>
            <a:normAutofit/>
          </a:bodyPr>
          <a:lstStyle/>
          <a:p>
            <a:r>
              <a:rPr kumimoji="1" lang="zh-CN" altLang="en-US" sz="2000" b="1" dirty="0" smtClean="0"/>
              <a:t>意向锁的作用示意图</a:t>
            </a:r>
            <a:endParaRPr kumimoji="1"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60" y="855139"/>
            <a:ext cx="12313560" cy="600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1938"/>
          </a:xfrm>
        </p:spPr>
        <p:txBody>
          <a:bodyPr>
            <a:normAutofit/>
          </a:bodyPr>
          <a:lstStyle/>
          <a:p>
            <a:r>
              <a:rPr kumimoji="1" lang="zh-CN" altLang="en-US" sz="3200" b="1" dirty="0" smtClean="0"/>
              <a:t>行锁</a:t>
            </a:r>
            <a:endParaRPr kumimoji="1"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8576"/>
            <a:ext cx="10515600" cy="5028387"/>
          </a:xfrm>
        </p:spPr>
        <p:txBody>
          <a:bodyPr/>
          <a:lstStyle/>
          <a:p>
            <a:r>
              <a:rPr lang="zh-CN" altLang="en-US" sz="2400" dirty="0"/>
              <a:t>共享锁</a:t>
            </a:r>
            <a:r>
              <a:rPr lang="en-US" altLang="zh-CN" sz="2400" dirty="0"/>
              <a:t>S</a:t>
            </a:r>
            <a:r>
              <a:rPr lang="zh-CN" altLang="en-US" sz="2400" dirty="0" smtClean="0"/>
              <a:t>锁：</a:t>
            </a:r>
            <a:r>
              <a:rPr lang="en-US" altLang="zh-CN" sz="2400" dirty="0" smtClean="0"/>
              <a:t>select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...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share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1600" dirty="0" smtClean="0"/>
              <a:t>对</a:t>
            </a:r>
            <a:r>
              <a:rPr lang="zh-CN" altLang="en-US" sz="1600" dirty="0"/>
              <a:t>读取的行记录加一个</a:t>
            </a:r>
            <a:r>
              <a:rPr lang="en-US" altLang="zh-CN" sz="1600" dirty="0"/>
              <a:t>S</a:t>
            </a:r>
            <a:r>
              <a:rPr lang="zh-CN" altLang="en-US" sz="1600" dirty="0"/>
              <a:t>锁，其他事务可以向被锁定的行加</a:t>
            </a:r>
            <a:r>
              <a:rPr lang="en-US" altLang="zh-CN" sz="1600" dirty="0"/>
              <a:t>S</a:t>
            </a:r>
            <a:r>
              <a:rPr lang="zh-CN" altLang="en-US" sz="1600" dirty="0"/>
              <a:t>锁，但是如果加</a:t>
            </a:r>
            <a:r>
              <a:rPr lang="en-US" altLang="zh-CN" sz="1600" dirty="0"/>
              <a:t>X</a:t>
            </a:r>
            <a:r>
              <a:rPr lang="zh-CN" altLang="en-US" sz="1600" dirty="0"/>
              <a:t>锁，则会被阻塞</a:t>
            </a:r>
            <a:r>
              <a:rPr lang="zh-CN" altLang="en-US" sz="1600" dirty="0" smtClean="0"/>
              <a:t>。</a:t>
            </a:r>
            <a:endParaRPr lang="zh-CN" altLang="en-US" sz="2000" dirty="0"/>
          </a:p>
          <a:p>
            <a:pPr marL="228600" lvl="1">
              <a:spcBef>
                <a:spcPts val="1000"/>
              </a:spcBef>
            </a:pPr>
            <a:r>
              <a:rPr lang="zh-CN" altLang="en-US" sz="2400" dirty="0"/>
              <a:t>排它锁</a:t>
            </a:r>
            <a:r>
              <a:rPr lang="en-US" altLang="zh-CN" sz="2400" dirty="0"/>
              <a:t>X</a:t>
            </a:r>
            <a:r>
              <a:rPr lang="zh-CN" altLang="en-US" sz="2400" dirty="0" smtClean="0"/>
              <a:t>锁：</a:t>
            </a:r>
            <a:r>
              <a:rPr lang="en-US" altLang="zh-CN" sz="2400" dirty="0" smtClean="0"/>
              <a:t>select</a:t>
            </a:r>
            <a:r>
              <a:rPr lang="zh-CN" altLang="en-US" sz="2400" dirty="0" smtClean="0"/>
              <a:t> </a:t>
            </a:r>
            <a:r>
              <a:rPr lang="en-US" altLang="zh-CN" dirty="0"/>
              <a:t>... </a:t>
            </a:r>
            <a:r>
              <a:rPr lang="en-US" altLang="zh-CN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update</a:t>
            </a:r>
            <a:endParaRPr lang="en-US" altLang="zh-CN" sz="2000" dirty="0"/>
          </a:p>
          <a:p>
            <a:r>
              <a:rPr lang="zh-CN" altLang="en-US" sz="2400" dirty="0" smtClean="0"/>
              <a:t>两</a:t>
            </a:r>
            <a:r>
              <a:rPr lang="zh-CN" altLang="en-US" sz="2400" dirty="0"/>
              <a:t>种类型均细分为以下三种：</a:t>
            </a:r>
          </a:p>
          <a:p>
            <a:pPr lvl="1"/>
            <a:r>
              <a:rPr lang="en-US" altLang="zh-CN" sz="2000" dirty="0"/>
              <a:t>R</a:t>
            </a:r>
            <a:r>
              <a:rPr lang="zh-CN" altLang="en-US" sz="2000" dirty="0"/>
              <a:t>锁：</a:t>
            </a:r>
            <a:r>
              <a:rPr lang="en-US" altLang="zh-CN" sz="2000" dirty="0"/>
              <a:t>Record </a:t>
            </a:r>
            <a:r>
              <a:rPr lang="en-US" altLang="zh-CN" sz="2000" dirty="0" smtClean="0"/>
              <a:t>Lock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没有索引则会使用隐式</a:t>
            </a:r>
            <a:r>
              <a:rPr lang="zh-CN" altLang="en-US" sz="2000" dirty="0" smtClean="0"/>
              <a:t>主键</a:t>
            </a:r>
            <a:endParaRPr lang="en-US" altLang="zh-CN" sz="2000" dirty="0"/>
          </a:p>
          <a:p>
            <a:pPr lvl="1"/>
            <a:r>
              <a:rPr lang="en-US" altLang="zh-CN" sz="2000" dirty="0"/>
              <a:t>GAP</a:t>
            </a:r>
            <a:r>
              <a:rPr lang="zh-CN" altLang="en-US" sz="2000" dirty="0"/>
              <a:t>锁</a:t>
            </a:r>
            <a:r>
              <a:rPr lang="zh-CN" altLang="en-US" sz="2000" dirty="0" smtClean="0"/>
              <a:t>：间隙</a:t>
            </a:r>
            <a:r>
              <a:rPr lang="zh-CN" altLang="en-US" sz="2000" dirty="0"/>
              <a:t>锁</a:t>
            </a:r>
          </a:p>
          <a:p>
            <a:pPr lvl="1"/>
            <a:r>
              <a:rPr lang="en-US" altLang="zh-CN" sz="2000" dirty="0"/>
              <a:t>NK</a:t>
            </a:r>
            <a:r>
              <a:rPr lang="zh-CN" altLang="en-US" sz="2000" dirty="0"/>
              <a:t>锁：</a:t>
            </a:r>
            <a:r>
              <a:rPr lang="en-US" altLang="zh-CN" sz="2000" dirty="0"/>
              <a:t>Next-key </a:t>
            </a:r>
            <a:r>
              <a:rPr lang="en-US" altLang="zh-CN" sz="2000" dirty="0" smtClean="0"/>
              <a:t>Lock</a:t>
            </a:r>
            <a:endParaRPr lang="en-US" altLang="zh-CN" dirty="0"/>
          </a:p>
        </p:txBody>
      </p:sp>
      <p:sp>
        <p:nvSpPr>
          <p:cNvPr id="6" name="右大括号 5"/>
          <p:cNvSpPr/>
          <p:nvPr/>
        </p:nvSpPr>
        <p:spPr>
          <a:xfrm>
            <a:off x="4382430" y="3144644"/>
            <a:ext cx="189570" cy="5352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72000" y="32436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解决幻读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8493"/>
            <a:ext cx="5259039" cy="26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1938"/>
          </a:xfrm>
        </p:spPr>
        <p:txBody>
          <a:bodyPr>
            <a:normAutofit/>
          </a:bodyPr>
          <a:lstStyle/>
          <a:p>
            <a:r>
              <a:rPr kumimoji="1" lang="en-US" altLang="zh-CN" sz="3200" b="1" dirty="0" smtClean="0"/>
              <a:t>Gap</a:t>
            </a:r>
            <a:r>
              <a:rPr kumimoji="1" lang="zh-CN" altLang="en-US" sz="3200" b="1" dirty="0" smtClean="0"/>
              <a:t>锁</a:t>
            </a:r>
            <a:endParaRPr kumimoji="1"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15483"/>
            <a:ext cx="10825977" cy="550870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间隙锁，锁定一个范围（前和后），但不包含记录本身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 smtClean="0"/>
              <a:t>作用：为了</a:t>
            </a:r>
            <a:r>
              <a:rPr lang="zh-CN" altLang="en-US" sz="2400" dirty="0"/>
              <a:t>阻止多个事务将记录插入到同一范围内，而这会导致幻读的产生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Gap</a:t>
            </a:r>
            <a:r>
              <a:rPr lang="zh-CN" altLang="en-US" sz="2400" dirty="0" smtClean="0"/>
              <a:t>锁的</a:t>
            </a:r>
            <a:r>
              <a:rPr lang="zh-CN" altLang="en-US" sz="2400" dirty="0"/>
              <a:t>两种</a:t>
            </a:r>
            <a:r>
              <a:rPr lang="zh-CN" altLang="en-US" sz="2400" dirty="0" smtClean="0"/>
              <a:t>情况</a:t>
            </a:r>
          </a:p>
          <a:p>
            <a:pPr lvl="1"/>
            <a:r>
              <a:rPr lang="zh-CN" altLang="en-US" sz="2000" dirty="0" smtClean="0"/>
              <a:t>对普通索引加锁</a:t>
            </a:r>
          </a:p>
          <a:p>
            <a:pPr lvl="1"/>
            <a:r>
              <a:rPr lang="zh-CN" altLang="en-US" sz="2000" dirty="0" smtClean="0"/>
              <a:t>对唯一索引进行范围查询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endParaRPr kumimoji="1" lang="en-US" altLang="zh-CN" sz="2400" dirty="0" smtClean="0"/>
          </a:p>
          <a:p>
            <a:endParaRPr kumimoji="1" lang="en-US" altLang="zh-CN" sz="2400" dirty="0"/>
          </a:p>
          <a:p>
            <a:endParaRPr kumimoji="1" lang="en-US" altLang="zh-CN" sz="2400" dirty="0" smtClean="0"/>
          </a:p>
          <a:p>
            <a:endParaRPr kumimoji="1" lang="en-US" altLang="zh-CN" sz="24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867" y="3783361"/>
            <a:ext cx="5417499" cy="27329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27" y="3969834"/>
            <a:ext cx="3832612" cy="254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660"/>
          </a:xfrm>
        </p:spPr>
        <p:txBody>
          <a:bodyPr>
            <a:normAutofit/>
          </a:bodyPr>
          <a:lstStyle/>
          <a:p>
            <a:r>
              <a:rPr kumimoji="1" lang="en-US" altLang="zh-CN" sz="3200" b="1" dirty="0" smtClean="0"/>
              <a:t>Next-key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Lock</a:t>
            </a:r>
            <a:endParaRPr kumimoji="1"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8146"/>
            <a:ext cx="10515600" cy="483881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锁定一个范围，并且锁定记录本身，是结合了</a:t>
            </a:r>
            <a:r>
              <a:rPr lang="en-US" altLang="zh-CN" sz="2400" dirty="0"/>
              <a:t>Gap Lock</a:t>
            </a:r>
            <a:r>
              <a:rPr lang="zh-CN" altLang="en-US" sz="2400" dirty="0"/>
              <a:t>和</a:t>
            </a:r>
            <a:r>
              <a:rPr lang="en-US" altLang="zh-CN" sz="2400" dirty="0"/>
              <a:t>Record Lock</a:t>
            </a:r>
            <a:r>
              <a:rPr lang="zh-CN" altLang="en-US" sz="2400" dirty="0"/>
              <a:t>的一种锁定算法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000" dirty="0" smtClean="0">
              <a:effectLst/>
            </a:endParaRPr>
          </a:p>
          <a:p>
            <a:r>
              <a:rPr lang="zh-CN" altLang="en-US" sz="2400" dirty="0" smtClean="0">
                <a:effectLst/>
              </a:rPr>
              <a:t>例如一个索引有</a:t>
            </a:r>
            <a:r>
              <a:rPr lang="en-US" altLang="zh-CN" sz="2400" dirty="0" smtClean="0">
                <a:effectLst/>
              </a:rPr>
              <a:t>10</a:t>
            </a:r>
            <a:r>
              <a:rPr lang="zh-CN" altLang="en-US" sz="2400" dirty="0" smtClean="0">
                <a:effectLst/>
              </a:rPr>
              <a:t>，</a:t>
            </a:r>
            <a:r>
              <a:rPr lang="en-US" altLang="zh-CN" sz="2400" dirty="0" smtClean="0">
                <a:effectLst/>
              </a:rPr>
              <a:t>11</a:t>
            </a:r>
            <a:r>
              <a:rPr lang="zh-CN" altLang="en-US" sz="2400" dirty="0" smtClean="0">
                <a:effectLst/>
              </a:rPr>
              <a:t>，</a:t>
            </a:r>
            <a:r>
              <a:rPr lang="en-US" altLang="zh-CN" sz="2400" dirty="0" smtClean="0">
                <a:effectLst/>
              </a:rPr>
              <a:t>13</a:t>
            </a:r>
            <a:r>
              <a:rPr lang="zh-CN" altLang="en-US" sz="2400" dirty="0" smtClean="0">
                <a:effectLst/>
              </a:rPr>
              <a:t>和</a:t>
            </a:r>
            <a:r>
              <a:rPr lang="en-US" altLang="zh-CN" sz="2400" dirty="0" smtClean="0">
                <a:effectLst/>
              </a:rPr>
              <a:t>20</a:t>
            </a:r>
            <a:r>
              <a:rPr lang="zh-CN" altLang="en-US" sz="2400" dirty="0" smtClean="0">
                <a:effectLst/>
              </a:rPr>
              <a:t>这四个值，则</a:t>
            </a:r>
            <a:r>
              <a:rPr lang="en-US" altLang="zh-CN" sz="2400" dirty="0" smtClean="0">
                <a:effectLst/>
              </a:rPr>
              <a:t>NK</a:t>
            </a:r>
            <a:r>
              <a:rPr lang="zh-CN" altLang="en-US" sz="2400" dirty="0" smtClean="0">
                <a:effectLst/>
              </a:rPr>
              <a:t>锁区间为 </a:t>
            </a:r>
            <a:endParaRPr lang="en-US" altLang="zh-CN" sz="2400" dirty="0" smtClean="0">
              <a:effectLst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effectLst/>
              </a:rPr>
              <a:t>(-∞,10] 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effectLst/>
              </a:rPr>
              <a:t>(10,11]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effectLst/>
              </a:rPr>
              <a:t>(11,13] 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effectLst/>
              </a:rPr>
              <a:t>(13, 20] 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effectLst/>
              </a:rPr>
              <a:t>(20,+∞) </a:t>
            </a:r>
          </a:p>
          <a:p>
            <a:endParaRPr lang="zh-CN" altLang="en-US" sz="2400" dirty="0" smtClean="0">
              <a:effectLst/>
            </a:endParaRPr>
          </a:p>
          <a:p>
            <a:r>
              <a:rPr lang="en-US" altLang="zh-CN" sz="2400" dirty="0" err="1"/>
              <a:t>innodb</a:t>
            </a:r>
            <a:r>
              <a:rPr lang="zh-CN" altLang="en-US" sz="2400" dirty="0"/>
              <a:t>的优化：</a:t>
            </a:r>
          </a:p>
          <a:p>
            <a:pPr marL="457200" lvl="1" indent="0">
              <a:buNone/>
            </a:pPr>
            <a:r>
              <a:rPr lang="zh-CN" altLang="en-US" sz="2000" dirty="0"/>
              <a:t>当查询的索引含有唯一属性时，</a:t>
            </a:r>
            <a:r>
              <a:rPr lang="en-US" altLang="zh-CN" sz="2000" dirty="0" err="1"/>
              <a:t>InnoDB</a:t>
            </a:r>
            <a:r>
              <a:rPr lang="zh-CN" altLang="en-US" sz="2000" dirty="0"/>
              <a:t>存储引擎会对</a:t>
            </a:r>
            <a:r>
              <a:rPr lang="en-US" altLang="zh-CN" sz="2000" dirty="0"/>
              <a:t>Next-Key Lock</a:t>
            </a:r>
            <a:r>
              <a:rPr lang="zh-CN" altLang="en-US" sz="2000" dirty="0"/>
              <a:t>进行优化，将其降级为</a:t>
            </a:r>
            <a:r>
              <a:rPr lang="en-US" altLang="zh-CN" sz="2000" dirty="0"/>
              <a:t>Record Lock</a:t>
            </a:r>
            <a:r>
              <a:rPr lang="zh-CN" altLang="en-US" sz="2000" dirty="0"/>
              <a:t>，即仅锁住索引本身，而不是范围，提高了应用的并发性。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70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13921</TotalTime>
  <Words>1286</Words>
  <Application>Microsoft Macintosh PowerPoint</Application>
  <PresentationFormat>宽屏</PresentationFormat>
  <Paragraphs>134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DengXian</vt:lpstr>
      <vt:lpstr>DengXian Light</vt:lpstr>
      <vt:lpstr>Arial</vt:lpstr>
      <vt:lpstr>Office 主题</vt:lpstr>
      <vt:lpstr>了解Mysql 锁</vt:lpstr>
      <vt:lpstr>基本概念</vt:lpstr>
      <vt:lpstr>锁的类型</vt:lpstr>
      <vt:lpstr>锁的兼容性</vt:lpstr>
      <vt:lpstr>意向锁：Intention Lock</vt:lpstr>
      <vt:lpstr>意向锁的作用示意图</vt:lpstr>
      <vt:lpstr>行锁</vt:lpstr>
      <vt:lpstr>Gap锁</vt:lpstr>
      <vt:lpstr>Next-key Lock</vt:lpstr>
      <vt:lpstr>NK锁示意图</vt:lpstr>
      <vt:lpstr>插入意向锁Insert Intention Lock</vt:lpstr>
      <vt:lpstr>并发插入相同记录的死锁</vt:lpstr>
      <vt:lpstr>PowerPoint 演示文稿</vt:lpstr>
      <vt:lpstr>元数据锁MDL</vt:lpstr>
      <vt:lpstr>锁定读和非锁定读</vt:lpstr>
      <vt:lpstr>PowerPoint 演示文稿</vt:lpstr>
      <vt:lpstr>案例回顾</vt:lpstr>
      <vt:lpstr>业务实践</vt:lpstr>
      <vt:lpstr>PowerPoint 演示文稿</vt:lpstr>
      <vt:lpstr>结束语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Innodb 锁</dc:title>
  <dc:creator>Microsoft Office 用户</dc:creator>
  <cp:lastModifiedBy>Microsoft Office 用户</cp:lastModifiedBy>
  <cp:revision>150</cp:revision>
  <dcterms:created xsi:type="dcterms:W3CDTF">2018-05-30T10:41:48Z</dcterms:created>
  <dcterms:modified xsi:type="dcterms:W3CDTF">2018-06-13T12:20:34Z</dcterms:modified>
</cp:coreProperties>
</file>