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652AE-4A91-8CC4-2F5A-46D325476A95}" v="831" dt="2024-11-20T10:24:56.393"/>
    <p1510:client id="{D1841B75-479F-30CB-C9E4-F9CEF3BE5DE0}" v="10" dt="2024-11-20T10:26:0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clustering&#10;&#10;Description automatically generated">
            <a:extLst>
              <a:ext uri="{FF2B5EF4-FFF2-40B4-BE49-F238E27FC236}">
                <a16:creationId xmlns:a16="http://schemas.microsoft.com/office/drawing/2014/main" id="{DFBEBEE8-3224-06DE-3D30-DDF4EB11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" t="21947" r="75981" b="4125"/>
          <a:stretch/>
        </p:blipFill>
        <p:spPr>
          <a:xfrm>
            <a:off x="1139852" y="1795278"/>
            <a:ext cx="3652805" cy="3738391"/>
          </a:xfrm>
          <a:prstGeom prst="rect">
            <a:avLst/>
          </a:prstGeom>
        </p:spPr>
      </p:pic>
      <p:pic>
        <p:nvPicPr>
          <p:cNvPr id="5" name="Picture 4" descr="A diagram of clustering&#10;&#10;Description automatically generated">
            <a:extLst>
              <a:ext uri="{FF2B5EF4-FFF2-40B4-BE49-F238E27FC236}">
                <a16:creationId xmlns:a16="http://schemas.microsoft.com/office/drawing/2014/main" id="{493E6C2B-4033-7950-AB52-6A4B527A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678" b="81023"/>
          <a:stretch/>
        </p:blipFill>
        <p:spPr>
          <a:xfrm>
            <a:off x="2115966" y="5699740"/>
            <a:ext cx="1990028" cy="725227"/>
          </a:xfrm>
          <a:prstGeom prst="rect">
            <a:avLst/>
          </a:prstGeom>
        </p:spPr>
      </p:pic>
      <p:pic>
        <p:nvPicPr>
          <p:cNvPr id="6" name="Picture 5" descr="A diagram of clustering&#10;&#10;Description automatically generated">
            <a:extLst>
              <a:ext uri="{FF2B5EF4-FFF2-40B4-BE49-F238E27FC236}">
                <a16:creationId xmlns:a16="http://schemas.microsoft.com/office/drawing/2014/main" id="{18414705-FEB3-5AE7-1CAC-3941689A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27" t="20297" r="2016" b="4282"/>
          <a:stretch/>
        </p:blipFill>
        <p:spPr>
          <a:xfrm>
            <a:off x="6573466" y="1719707"/>
            <a:ext cx="3656560" cy="381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A0E22-EC0B-FF5C-2F4D-519A96AB0063}"/>
              </a:ext>
            </a:extLst>
          </p:cNvPr>
          <p:cNvSpPr txBox="1"/>
          <p:nvPr/>
        </p:nvSpPr>
        <p:spPr>
          <a:xfrm>
            <a:off x="1139851" y="1143000"/>
            <a:ext cx="16971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Arial"/>
                <a:cs typeface="Arial"/>
              </a:rPr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D0CCB-4A3E-95A1-3841-A953E1DA1144}"/>
              </a:ext>
            </a:extLst>
          </p:cNvPr>
          <p:cNvSpPr txBox="1"/>
          <p:nvPr/>
        </p:nvSpPr>
        <p:spPr>
          <a:xfrm>
            <a:off x="6575240" y="1142999"/>
            <a:ext cx="16971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Arial"/>
                <a:cs typeface="Arial"/>
              </a:rPr>
              <a:t>After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25BCC1-D226-DAB3-3D26-EA493417FDE4}"/>
              </a:ext>
            </a:extLst>
          </p:cNvPr>
          <p:cNvSpPr/>
          <p:nvPr/>
        </p:nvSpPr>
        <p:spPr>
          <a:xfrm>
            <a:off x="5180340" y="3428999"/>
            <a:ext cx="1108363" cy="595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D5C2E-A203-F905-FD79-3368D77032C2}"/>
              </a:ext>
            </a:extLst>
          </p:cNvPr>
          <p:cNvSpPr txBox="1"/>
          <p:nvPr/>
        </p:nvSpPr>
        <p:spPr>
          <a:xfrm>
            <a:off x="3525982" y="145472"/>
            <a:ext cx="45581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Integration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clustering&#10;&#10;Description automatically generated">
            <a:extLst>
              <a:ext uri="{FF2B5EF4-FFF2-40B4-BE49-F238E27FC236}">
                <a16:creationId xmlns:a16="http://schemas.microsoft.com/office/drawing/2014/main" id="{F85CC566-F391-DE62-EEDB-146CBC07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9" r="129" b="-685"/>
          <a:stretch/>
        </p:blipFill>
        <p:spPr>
          <a:xfrm>
            <a:off x="73052" y="1151041"/>
            <a:ext cx="10146690" cy="3172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EADDE-2674-0AD2-D220-B7956ED26258}"/>
              </a:ext>
            </a:extLst>
          </p:cNvPr>
          <p:cNvSpPr txBox="1"/>
          <p:nvPr/>
        </p:nvSpPr>
        <p:spPr>
          <a:xfrm>
            <a:off x="137915" y="4386852"/>
            <a:ext cx="119671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Assign cells to multiple clusters - </a:t>
            </a:r>
            <a:r>
              <a:rPr lang="en-US" dirty="0" err="1">
                <a:ea typeface="+mn-lt"/>
                <a:cs typeface="+mn-lt"/>
              </a:rPr>
              <a:t>maximise</a:t>
            </a:r>
            <a:r>
              <a:rPr lang="en-US" dirty="0">
                <a:ea typeface="+mn-lt"/>
                <a:cs typeface="+mn-lt"/>
              </a:rPr>
              <a:t> diversity of datasets within each cluster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Calculate global centroid for each cluster and dataset-specific centroids for each cluster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Within each cluster, calculate a correction factor for each dataset based on the centroids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Correct each cell with a cell-specific factor: combination of dataset correction factors  and cell’s cluster assignments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32FF2-360C-15F8-5E2E-7A2209C2F6BD}"/>
              </a:ext>
            </a:extLst>
          </p:cNvPr>
          <p:cNvSpPr txBox="1"/>
          <p:nvPr/>
        </p:nvSpPr>
        <p:spPr>
          <a:xfrm>
            <a:off x="3048000" y="-1"/>
            <a:ext cx="64908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Harmony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0832F-D6CE-7DB8-1F4D-602AF39929C7}"/>
              </a:ext>
            </a:extLst>
          </p:cNvPr>
          <p:cNvSpPr txBox="1"/>
          <p:nvPr/>
        </p:nvSpPr>
        <p:spPr>
          <a:xfrm>
            <a:off x="453421" y="260087"/>
            <a:ext cx="11147241" cy="161582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6796E6"/>
                </a:solidFill>
                <a:ea typeface="+mn-lt"/>
                <a:cs typeface="+mn-lt"/>
              </a:rPr>
              <a:t>Input</a:t>
            </a:r>
            <a:endParaRPr lang="en-US" sz="2400" b="1">
              <a:solidFill>
                <a:srgbClr val="6796E6"/>
              </a:solidFill>
              <a:ea typeface="+mn-lt"/>
              <a:cs typeface="+mn-lt"/>
            </a:endParaRPr>
          </a:p>
          <a:p>
            <a:endParaRPr lang="en-US" sz="1100" b="1" dirty="0">
              <a:solidFill>
                <a:srgbClr val="6796E6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Cells embedded in lower dimensional space </a:t>
            </a:r>
            <a:r>
              <a:rPr lang="en-US" sz="2000" i="1" dirty="0">
                <a:ea typeface="+mn-lt"/>
                <a:cs typeface="+mn-lt"/>
              </a:rPr>
              <a:t>I.e.</a:t>
            </a:r>
            <a:r>
              <a:rPr lang="en-US" sz="2000" dirty="0">
                <a:ea typeface="+mn-lt"/>
                <a:cs typeface="+mn-lt"/>
              </a:rPr>
              <a:t> a matrix of cells (rows) and top N PCs (columns).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Metadata assigning each cell to its respective dataset and possibly to other covariates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3FBD-6E5D-8C12-6420-FE77CCBB75AF}"/>
              </a:ext>
            </a:extLst>
          </p:cNvPr>
          <p:cNvSpPr txBox="1"/>
          <p:nvPr/>
        </p:nvSpPr>
        <p:spPr>
          <a:xfrm>
            <a:off x="453420" y="2287889"/>
            <a:ext cx="11147241" cy="283154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6796E6"/>
                </a:solidFill>
                <a:ea typeface="+mn-lt"/>
                <a:cs typeface="+mn-lt"/>
              </a:rPr>
              <a:t>Parameters</a:t>
            </a:r>
            <a:br>
              <a:rPr lang="en-US" sz="2800" b="1" dirty="0">
                <a:solidFill>
                  <a:srgbClr val="6796E6"/>
                </a:solidFill>
                <a:ea typeface="+mn-lt"/>
                <a:cs typeface="+mn-lt"/>
              </a:rPr>
            </a:br>
            <a:endParaRPr lang="en-US" sz="1000" b="1">
              <a:solidFill>
                <a:srgbClr val="6796E6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Number of clusters</a:t>
            </a:r>
            <a:endParaRPr lang="en-US" dirty="0"/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Sigma: How much weight we want to give to distance of a cell from cluster centroids</a:t>
            </a:r>
            <a:br>
              <a:rPr lang="en-US" dirty="0"/>
            </a:b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Theta: How much weight we want to give to cluster diversity</a:t>
            </a:r>
            <a:br>
              <a:rPr lang="en-US" dirty="0"/>
            </a:b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Lambda: Shrinkage of dataset coefficients (how heavily we want to correct)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2BEE6-D3C1-8D48-BBD1-6D35ECC804EE}"/>
              </a:ext>
            </a:extLst>
          </p:cNvPr>
          <p:cNvSpPr txBox="1"/>
          <p:nvPr/>
        </p:nvSpPr>
        <p:spPr>
          <a:xfrm>
            <a:off x="453420" y="5575193"/>
            <a:ext cx="11147241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6796E6"/>
                </a:solidFill>
                <a:ea typeface="+mn-lt"/>
                <a:cs typeface="+mn-lt"/>
              </a:rPr>
              <a:t>Output</a:t>
            </a:r>
            <a:endParaRPr lang="en-US" sz="2400" b="1" dirty="0">
              <a:solidFill>
                <a:srgbClr val="6796E6"/>
              </a:solidFill>
              <a:ea typeface="+mn-lt"/>
              <a:cs typeface="+mn-lt"/>
            </a:endParaRPr>
          </a:p>
          <a:p>
            <a:endParaRPr lang="en-US" sz="1100" b="1" dirty="0">
              <a:solidFill>
                <a:srgbClr val="6796E6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Same embedding as input with coordinates corrected to remove batch effect(s)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er image description here">
            <a:extLst>
              <a:ext uri="{FF2B5EF4-FFF2-40B4-BE49-F238E27FC236}">
                <a16:creationId xmlns:a16="http://schemas.microsoft.com/office/drawing/2014/main" id="{EF67AC82-3305-ACA4-4F97-877E5423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8" y="1712322"/>
            <a:ext cx="4034190" cy="3546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965CA-A153-8FB8-EE33-A6155851807E}"/>
              </a:ext>
            </a:extLst>
          </p:cNvPr>
          <p:cNvSpPr txBox="1"/>
          <p:nvPr/>
        </p:nvSpPr>
        <p:spPr>
          <a:xfrm>
            <a:off x="3248891" y="159326"/>
            <a:ext cx="59454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/>
              <a:t>Cosine distance</a:t>
            </a:r>
          </a:p>
        </p:txBody>
      </p:sp>
      <p:pic>
        <p:nvPicPr>
          <p:cNvPr id="6" name="Picture 5" descr="enter image description here">
            <a:extLst>
              <a:ext uri="{FF2B5EF4-FFF2-40B4-BE49-F238E27FC236}">
                <a16:creationId xmlns:a16="http://schemas.microsoft.com/office/drawing/2014/main" id="{8F3A086F-E0FB-EF35-C0DE-A8CA5996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82" y="1711798"/>
            <a:ext cx="3876752" cy="35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luster of squares&#10;&#10;Description automatically generated">
            <a:extLst>
              <a:ext uri="{FF2B5EF4-FFF2-40B4-BE49-F238E27FC236}">
                <a16:creationId xmlns:a16="http://schemas.microsoft.com/office/drawing/2014/main" id="{3819EA51-50DD-11FE-0C9B-40B24815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4" r="-112" b="125"/>
          <a:stretch/>
        </p:blipFill>
        <p:spPr>
          <a:xfrm>
            <a:off x="4108738" y="1925349"/>
            <a:ext cx="4390180" cy="3894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7B334-20AE-7755-507B-DFE2D607492C}"/>
              </a:ext>
            </a:extLst>
          </p:cNvPr>
          <p:cNvSpPr txBox="1"/>
          <p:nvPr/>
        </p:nvSpPr>
        <p:spPr>
          <a:xfrm>
            <a:off x="1011381" y="180109"/>
            <a:ext cx="1000298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Vanilla k-means clustering</a:t>
            </a:r>
            <a:br>
              <a:rPr lang="en-US" sz="4000" dirty="0"/>
            </a:br>
            <a:r>
              <a:rPr lang="en-US" sz="2800" dirty="0"/>
              <a:t>Minimize sum of square distance between cells and centroid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4761B-2888-AA9E-3358-F1D7D9E25228}"/>
              </a:ext>
            </a:extLst>
          </p:cNvPr>
          <p:cNvSpPr txBox="1"/>
          <p:nvPr/>
        </p:nvSpPr>
        <p:spPr>
          <a:xfrm>
            <a:off x="2743198" y="6102927"/>
            <a:ext cx="79871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err="1">
                <a:latin typeface="Consolas"/>
              </a:rPr>
              <a:t>kmeans</a:t>
            </a:r>
            <a:r>
              <a:rPr lang="en-US" sz="3600" dirty="0">
                <a:latin typeface="Consolas"/>
              </a:rPr>
              <a:t>(x, 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924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57D28A1E-0147-3C18-EF26-2AAE487C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05" y="953799"/>
            <a:ext cx="3428134" cy="2976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6C38-ECF1-A694-9AB1-BF9C25BCC273}"/>
              </a:ext>
            </a:extLst>
          </p:cNvPr>
          <p:cNvSpPr txBox="1"/>
          <p:nvPr/>
        </p:nvSpPr>
        <p:spPr>
          <a:xfrm>
            <a:off x="4294910" y="4045528"/>
            <a:ext cx="482138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/>
                <a:ea typeface="+mn-lt"/>
                <a:cs typeface="+mn-lt"/>
              </a:rPr>
              <a:t>fit &lt;- </a:t>
            </a:r>
            <a:r>
              <a:rPr lang="en-US" b="1" err="1">
                <a:latin typeface="Courier New"/>
                <a:ea typeface="+mn-lt"/>
                <a:cs typeface="+mn-lt"/>
              </a:rPr>
              <a:t>lm</a:t>
            </a:r>
            <a:r>
              <a:rPr lang="en-US" b="1" dirty="0">
                <a:latin typeface="Courier New"/>
                <a:ea typeface="+mn-lt"/>
                <a:cs typeface="+mn-lt"/>
              </a:rPr>
              <a:t>(</a:t>
            </a:r>
            <a:r>
              <a:rPr lang="en-US" b="1" err="1">
                <a:latin typeface="Courier New"/>
                <a:ea typeface="+mn-lt"/>
                <a:cs typeface="+mn-lt"/>
              </a:rPr>
              <a:t>gex</a:t>
            </a:r>
            <a:r>
              <a:rPr lang="en-US" b="1" dirty="0">
                <a:latin typeface="Courier New"/>
                <a:ea typeface="+mn-lt"/>
                <a:cs typeface="+mn-lt"/>
              </a:rPr>
              <a:t> ~ batch, data=</a:t>
            </a:r>
            <a:r>
              <a:rPr lang="en-US" b="1" err="1">
                <a:latin typeface="Courier New"/>
                <a:ea typeface="+mn-lt"/>
                <a:cs typeface="+mn-lt"/>
              </a:rPr>
              <a:t>dat</a:t>
            </a:r>
            <a:r>
              <a:rPr lang="en-US" b="1" dirty="0">
                <a:latin typeface="Courier New"/>
                <a:ea typeface="+mn-lt"/>
                <a:cs typeface="+mn-lt"/>
              </a:rPr>
              <a:t>)</a:t>
            </a:r>
          </a:p>
          <a:p>
            <a:r>
              <a:rPr lang="en-US" b="1" dirty="0">
                <a:latin typeface="Courier New"/>
                <a:ea typeface="+mn-lt"/>
                <a:cs typeface="+mn-lt"/>
              </a:rPr>
              <a:t>Coefficients: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            Estimate </a:t>
            </a:r>
          </a:p>
          <a:p>
            <a:r>
              <a:rPr lang="en-US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(Intercept)   10.617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</a:p>
          <a:p>
            <a:r>
              <a:rPr lang="en-US" err="1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batchB</a:t>
            </a:r>
            <a:r>
              <a:rPr lang="en-US" dirty="0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         1.265 </a:t>
            </a:r>
          </a:p>
          <a:p>
            <a:r>
              <a:rPr lang="en-US" err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batchC</a:t>
            </a:r>
            <a:r>
              <a:rPr lang="en-US" dirty="0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         1.995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Corrected A = </a:t>
            </a:r>
            <a:r>
              <a:rPr lang="en-US" b="1" err="1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gex</a:t>
            </a:r>
            <a:endParaRPr lang="en-US" b="1">
              <a:solidFill>
                <a:srgbClr val="C00000"/>
              </a:solidFill>
              <a:latin typeface="Courier New"/>
              <a:ea typeface="+mn-lt"/>
              <a:cs typeface="Courier New"/>
            </a:endParaRPr>
          </a:p>
          <a:p>
            <a:r>
              <a:rPr lang="en-US" b="1" dirty="0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Corrected B = </a:t>
            </a:r>
            <a:r>
              <a:rPr lang="en-US" b="1" err="1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gex</a:t>
            </a:r>
            <a:r>
              <a:rPr lang="en-US" b="1" dirty="0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 - </a:t>
            </a:r>
            <a:r>
              <a:rPr lang="en-US" b="1" err="1">
                <a:solidFill>
                  <a:schemeClr val="accent6">
                    <a:lumMod val="76000"/>
                  </a:schemeClr>
                </a:solidFill>
                <a:latin typeface="Courier New"/>
                <a:ea typeface="+mn-lt"/>
                <a:cs typeface="+mn-lt"/>
              </a:rPr>
              <a:t>batchB</a:t>
            </a:r>
            <a:endParaRPr lang="en-US" b="1">
              <a:solidFill>
                <a:schemeClr val="accent6">
                  <a:lumMod val="76000"/>
                </a:schemeClr>
              </a:solidFill>
              <a:latin typeface="Courier New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Corrected C = </a:t>
            </a:r>
            <a:r>
              <a:rPr lang="en-US" b="1" err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gex</a:t>
            </a:r>
            <a:r>
              <a:rPr lang="en-US" b="1" dirty="0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 - </a:t>
            </a:r>
            <a:r>
              <a:rPr lang="en-US" b="1" err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batchC</a:t>
            </a:r>
            <a:endParaRPr lang="en-US" b="1">
              <a:solidFill>
                <a:schemeClr val="accent4"/>
              </a:solidFill>
              <a:latin typeface="Courier New"/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6" name="Picture 5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E48A631F-F0AA-C5CD-CF11-AFC2F003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59" y="953799"/>
            <a:ext cx="3310372" cy="2976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A46A6-564C-62C3-769D-9671D58C1BD4}"/>
              </a:ext>
            </a:extLst>
          </p:cNvPr>
          <p:cNvSpPr txBox="1"/>
          <p:nvPr/>
        </p:nvSpPr>
        <p:spPr>
          <a:xfrm>
            <a:off x="1922632" y="112726"/>
            <a:ext cx="89216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Regress-out (</a:t>
            </a:r>
            <a:r>
              <a:rPr lang="en-US" sz="2800" i="1" dirty="0"/>
              <a:t>a.k.a.</a:t>
            </a:r>
            <a:r>
              <a:rPr lang="en-US" sz="2800" dirty="0"/>
              <a:t> normalization, adjust-for, correct)</a:t>
            </a:r>
          </a:p>
        </p:txBody>
      </p:sp>
    </p:spTree>
    <p:extLst>
      <p:ext uri="{BB962C8B-B14F-4D97-AF65-F5344CB8AC3E}">
        <p14:creationId xmlns:p14="http://schemas.microsoft.com/office/powerpoint/2010/main" val="4155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4F47096-B8B8-14DA-79B3-481CED32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02" y="1105215"/>
            <a:ext cx="4572000" cy="457200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39A609-CC1F-7CE7-CFFE-5158254B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80" y="109891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235</cp:revision>
  <dcterms:created xsi:type="dcterms:W3CDTF">2024-11-15T13:29:34Z</dcterms:created>
  <dcterms:modified xsi:type="dcterms:W3CDTF">2024-11-21T09:16:30Z</dcterms:modified>
</cp:coreProperties>
</file>