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11.xml"/>
  <Override ContentType="application/vnd.openxmlformats-officedocument.theme+xml" PartName="/ppt/theme/theme5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12.xml"/>
  <Override ContentType="application/vnd.openxmlformats-officedocument.theme+xml" PartName="/ppt/theme/theme9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50" r:id="rId4"/>
    <p:sldMasterId id="2147483651" r:id="rId5"/>
    <p:sldMasterId id="2147483652" r:id="rId6"/>
    <p:sldMasterId id="2147483653" r:id="rId7"/>
    <p:sldMasterId id="2147483654" r:id="rId8"/>
    <p:sldMasterId id="2147483655" r:id="rId9"/>
    <p:sldMasterId id="2147483656" r:id="rId10"/>
    <p:sldMasterId id="2147483657" r:id="rId11"/>
    <p:sldMasterId id="2147483658" r:id="rId12"/>
    <p:sldMasterId id="2147483659" r:id="rId13"/>
  </p:sldMasterIdLst>
  <p:notesMasterIdLst>
    <p:notesMasterId r:id="rId14"/>
  </p:notes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</p:sldIdLst>
  <p:sldSz cy="6858000" cx="12192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1" roundtripDataSignature="AMtx7mjZt62xoaQ9G6kBK6068KWQGymM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6.xml"/><Relationship Id="rId22" Type="http://schemas.openxmlformats.org/officeDocument/2006/relationships/slide" Target="slides/slide8.xml"/><Relationship Id="rId21" Type="http://schemas.openxmlformats.org/officeDocument/2006/relationships/slide" Target="slides/slide7.xml"/><Relationship Id="rId24" Type="http://schemas.openxmlformats.org/officeDocument/2006/relationships/slide" Target="slides/slide10.xml"/><Relationship Id="rId23" Type="http://schemas.openxmlformats.org/officeDocument/2006/relationships/slide" Target="slides/slide9.xml"/><Relationship Id="rId1" Type="http://schemas.openxmlformats.org/officeDocument/2006/relationships/theme" Target="theme/theme1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Master" Target="slideMasters/slideMaster7.xml"/><Relationship Id="rId26" Type="http://schemas.openxmlformats.org/officeDocument/2006/relationships/slide" Target="slides/slide12.xml"/><Relationship Id="rId25" Type="http://schemas.openxmlformats.org/officeDocument/2006/relationships/slide" Target="slides/slide11.xml"/><Relationship Id="rId28" Type="http://schemas.openxmlformats.org/officeDocument/2006/relationships/slide" Target="slides/slide14.xml"/><Relationship Id="rId27" Type="http://schemas.openxmlformats.org/officeDocument/2006/relationships/slide" Target="slides/slide13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slide" Target="slides/slide15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31" Type="http://customschemas.google.com/relationships/presentationmetadata" Target="metadata"/><Relationship Id="rId30" Type="http://schemas.openxmlformats.org/officeDocument/2006/relationships/slide" Target="slides/slide16.xml"/><Relationship Id="rId11" Type="http://schemas.openxmlformats.org/officeDocument/2006/relationships/slideMaster" Target="slideMasters/slideMaster9.xml"/><Relationship Id="rId10" Type="http://schemas.openxmlformats.org/officeDocument/2006/relationships/slideMaster" Target="slideMasters/slideMaster8.xml"/><Relationship Id="rId13" Type="http://schemas.openxmlformats.org/officeDocument/2006/relationships/slideMaster" Target="slideMasters/slideMaster11.xml"/><Relationship Id="rId12" Type="http://schemas.openxmlformats.org/officeDocument/2006/relationships/slideMaster" Target="slideMasters/slideMaster10.xml"/><Relationship Id="rId15" Type="http://schemas.openxmlformats.org/officeDocument/2006/relationships/slide" Target="slides/slide1.xml"/><Relationship Id="rId14" Type="http://schemas.openxmlformats.org/officeDocument/2006/relationships/notesMaster" Target="notesMasters/notesMaster1.xml"/><Relationship Id="rId17" Type="http://schemas.openxmlformats.org/officeDocument/2006/relationships/slide" Target="slides/slide3.xml"/><Relationship Id="rId16" Type="http://schemas.openxmlformats.org/officeDocument/2006/relationships/slide" Target="slides/slide2.xml"/><Relationship Id="rId19" Type="http://schemas.openxmlformats.org/officeDocument/2006/relationships/slide" Target="slides/slide5.xml"/><Relationship Id="rId1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1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1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8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8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8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8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 b="0" sz="1200" u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 b="0" sz="1200" u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 b="0" sz="1200" u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 b="0" sz="1200" u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 b="0" sz="1200" u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 b="0" sz="1200" u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 b="0" sz="1200" u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 b="0" sz="1200" u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 b="0" sz="1200" u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" name="Google Shape;16;p18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2.xml"/></Relationships>
</file>

<file path=ppt/slideMasters/_rels/slideMaster10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slideMasters/_rels/slideMaster11.xml.rels><?xml version="1.0" encoding="UTF-8" standalone="yes"?><Relationships xmlns="http://schemas.openxmlformats.org/package/2006/relationships"><Relationship Id="rId1" Type="http://schemas.openxmlformats.org/officeDocument/2006/relationships/theme" Target="../theme/theme6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theme" Target="../theme/theme8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theme" Target="../theme/theme9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theme" Target="../theme/theme10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theme" Target="../theme/theme11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9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7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7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7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7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7"/>
          <p:cNvSpPr txBox="1"/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8" name="Google Shape;68;p27"/>
          <p:cNvSpPr txBox="1"/>
          <p:nvPr>
            <p:ph idx="1"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9" name="Google Shape;69;p27"/>
          <p:cNvSpPr txBox="1"/>
          <p:nvPr>
            <p:ph idx="2"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0" name="Google Shape;70;p27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b="0" sz="1200" u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1" name="Google Shape;71;p27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sz="14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2" name="Google Shape;72;p27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 b="0" sz="1200" u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 b="0" sz="1200" u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 b="0" sz="1200" u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 b="0" sz="1200" u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 b="0" sz="1200" u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 b="0" sz="1200" u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 b="0" sz="1200" u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 b="0" sz="1200" u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 b="0" sz="1200" u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8"/>
          <p:cNvSpPr txBox="1"/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5" name="Google Shape;75;p28"/>
          <p:cNvSpPr txBox="1"/>
          <p:nvPr>
            <p:ph idx="1"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6" name="Google Shape;76;p28"/>
          <p:cNvSpPr txBox="1"/>
          <p:nvPr>
            <p:ph idx="2"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7" name="Google Shape;77;p28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b="0" sz="1200" u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8" name="Google Shape;78;p28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sz="14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9" name="Google Shape;79;p28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 b="0" sz="1200" u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 b="0" sz="1200" u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 b="0" sz="1200" u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 b="0" sz="1200" u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 b="0" sz="1200" u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 b="0" sz="1200" u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 b="0" sz="1200" u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 b="0" sz="1200" u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 b="0" sz="1200" u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9" name="Google Shape;19;p19"/>
          <p:cNvSpPr txBox="1"/>
          <p:nvPr>
            <p:ph idx="1" type="body"/>
          </p:nvPr>
        </p:nvSpPr>
        <p:spPr>
          <a:xfrm rot="5400000">
            <a:off x="3920220" y="-1256580"/>
            <a:ext cx="4350960" cy="10515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0" name="Google Shape;20;p19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b="0" sz="1200" u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1" name="Google Shape;21;p19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sz="14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2" name="Google Shape;22;p19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 b="0" sz="1200" u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 b="0" sz="1200" u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 b="0" sz="1200" u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 b="0" sz="1200" u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 b="0" sz="1200" u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 b="0" sz="1200" u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 b="0" sz="1200" u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 b="0" sz="1200" u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 b="0" sz="1200" u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0"/>
          <p:cNvSpPr txBox="1"/>
          <p:nvPr>
            <p:ph type="title"/>
          </p:nvPr>
        </p:nvSpPr>
        <p:spPr>
          <a:xfrm rot="5400000">
            <a:off x="7133580" y="1956420"/>
            <a:ext cx="5811480" cy="262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5" name="Google Shape;25;p20"/>
          <p:cNvSpPr txBox="1"/>
          <p:nvPr>
            <p:ph idx="1" type="body"/>
          </p:nvPr>
        </p:nvSpPr>
        <p:spPr>
          <a:xfrm rot="5400000">
            <a:off x="1799280" y="-596160"/>
            <a:ext cx="5811480" cy="7733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6" name="Google Shape;26;p20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b="0" sz="1200" u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" name="Google Shape;27;p20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sz="14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8" name="Google Shape;28;p20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 b="0" sz="1200" u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 b="0" sz="1200" u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 b="0" sz="1200" u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 b="0" sz="1200" u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 b="0" sz="1200" u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 b="0" sz="1200" u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 b="0" sz="1200" u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 b="0" sz="1200" u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 b="0" sz="1200" u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1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1" name="Google Shape;31;p21"/>
          <p:cNvSpPr txBox="1"/>
          <p:nvPr>
            <p:ph idx="1"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2" name="Google Shape;32;p21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b="0" sz="1200" u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3" name="Google Shape;33;p21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sz="14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4" name="Google Shape;34;p21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 b="0" sz="1200" u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 b="0" sz="1200" u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 b="0" sz="1200" u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 b="0" sz="1200" u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 b="0" sz="1200" u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 b="0" sz="1200" u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 b="0" sz="1200" u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 b="0" sz="1200" u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 b="0" sz="1200" u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2"/>
          <p:cNvSpPr txBox="1"/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7" name="Google Shape;37;p22"/>
          <p:cNvSpPr txBox="1"/>
          <p:nvPr>
            <p:ph idx="1"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8" name="Google Shape;38;p22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b="0" sz="1200" u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9" name="Google Shape;39;p22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sz="14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0" name="Google Shape;40;p22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 b="0" sz="1200" u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 b="0" sz="1200" u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 b="0" sz="1200" u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 b="0" sz="1200" u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 b="0" sz="1200" u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 b="0" sz="1200" u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 b="0" sz="1200" u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 b="0" sz="1200" u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 b="0" sz="1200" u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3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3" name="Google Shape;43;p23"/>
          <p:cNvSpPr txBox="1"/>
          <p:nvPr>
            <p:ph idx="1"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4" name="Google Shape;44;p23"/>
          <p:cNvSpPr txBox="1"/>
          <p:nvPr>
            <p:ph idx="2"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5" name="Google Shape;45;p23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b="0" sz="1200" u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6" name="Google Shape;46;p23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sz="14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7" name="Google Shape;47;p23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 b="0" sz="1200" u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 b="0" sz="1200" u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 b="0" sz="1200" u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 b="0" sz="1200" u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 b="0" sz="1200" u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 b="0" sz="1200" u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 b="0" sz="1200" u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 b="0" sz="1200" u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 b="0" sz="1200" u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4"/>
          <p:cNvSpPr txBox="1"/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0" name="Google Shape;50;p24"/>
          <p:cNvSpPr txBox="1"/>
          <p:nvPr>
            <p:ph idx="1"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1" name="Google Shape;51;p24"/>
          <p:cNvSpPr txBox="1"/>
          <p:nvPr>
            <p:ph idx="2"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2" name="Google Shape;52;p24"/>
          <p:cNvSpPr txBox="1"/>
          <p:nvPr>
            <p:ph idx="3"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3" name="Google Shape;53;p24"/>
          <p:cNvSpPr txBox="1"/>
          <p:nvPr>
            <p:ph idx="4"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4" name="Google Shape;54;p24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b="0" sz="1200" u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5" name="Google Shape;55;p24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sz="14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6" name="Google Shape;56;p24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 b="0" sz="1200" u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 b="0" sz="1200" u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 b="0" sz="1200" u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 b="0" sz="1200" u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 b="0" sz="1200" u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 b="0" sz="1200" u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 b="0" sz="1200" u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 b="0" sz="1200" u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 b="0" sz="1200" u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5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9" name="Google Shape;59;p25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b="0" sz="1200" u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0" name="Google Shape;60;p25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sz="14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1" name="Google Shape;61;p25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 b="0" sz="1200" u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 b="0" sz="1200" u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 b="0" sz="1200" u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 b="0" sz="1200" u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 b="0" sz="1200" u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 b="0" sz="1200" u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 b="0" sz="1200" u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 b="0" sz="1200" u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 b="0" sz="1200" u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6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algun Gothic"/>
              <a:buNone/>
              <a:defRPr b="0" sz="1200" u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4" name="Google Shape;64;p26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sz="14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5" name="Google Shape;65;p26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 b="0" sz="1200" u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 b="0" sz="1200" u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 b="0" sz="1200" u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 b="0" sz="1200" u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 b="0" sz="1200" u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 b="0" sz="1200" u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 b="0" sz="1200" u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 b="0" sz="1200" u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Malgun Gothic"/>
              <a:buNone/>
              <a:defRPr b="0" sz="1200" u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7" Type="http://schemas.openxmlformats.org/officeDocument/2006/relationships/image" Target="../media/image5.png"/><Relationship Id="rId8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7FAFD"/>
            </a:gs>
            <a:gs pos="74000">
              <a:srgbClr val="B5D2EC"/>
            </a:gs>
            <a:gs pos="83000">
              <a:srgbClr val="B5D2EC"/>
            </a:gs>
            <a:gs pos="100000">
              <a:srgbClr val="CEE1F2"/>
            </a:gs>
          </a:gsLst>
          <a:lin ang="5400000" scaled="0"/>
        </a:gra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title"/>
          </p:nvPr>
        </p:nvSpPr>
        <p:spPr>
          <a:xfrm>
            <a:off x="1523880" y="10972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b="0" lang="en-US" sz="60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STM32F411RET6을사용한   Elevator의 제어</a:t>
            </a:r>
            <a:endParaRPr b="0" sz="6000" u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449360" y="3602160"/>
            <a:ext cx="9639720" cy="1655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Stepper Motor, Servor Motor, FNDx1, 포토 커플러 센서, LCD,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텍트 스위치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조원: 한상진, 김경환, 진영제, 강현웅, 신종섭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0" y="0"/>
            <a:ext cx="12191760" cy="609120"/>
          </a:xfrm>
          <a:prstGeom prst="round1Rect">
            <a:avLst>
              <a:gd fmla="val 16667" name="adj"/>
            </a:avLst>
          </a:prstGeom>
          <a:solidFill>
            <a:schemeClr val="accent1"/>
          </a:solidFill>
          <a:ln cap="flat" cmpd="sng" w="126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u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-41400" y="133560"/>
            <a:ext cx="1653840" cy="461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4조</a:t>
            </a:r>
            <a:endParaRPr b="0" sz="2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5054400" y="5374800"/>
            <a:ext cx="2860560" cy="461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 조</a:t>
            </a:r>
            <a:endParaRPr b="0" sz="2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0"/>
          <p:cNvSpPr/>
          <p:nvPr/>
        </p:nvSpPr>
        <p:spPr>
          <a:xfrm>
            <a:off x="0" y="0"/>
            <a:ext cx="12191760" cy="609120"/>
          </a:xfrm>
          <a:prstGeom prst="round1Rect">
            <a:avLst>
              <a:gd fmla="val 16667" name="adj"/>
            </a:avLst>
          </a:prstGeom>
          <a:solidFill>
            <a:schemeClr val="accent1"/>
          </a:solidFill>
          <a:ln cap="flat" cmpd="sng" w="126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u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2" name="Google Shape;252;p10"/>
          <p:cNvSpPr txBox="1"/>
          <p:nvPr>
            <p:ph type="title"/>
          </p:nvPr>
        </p:nvSpPr>
        <p:spPr>
          <a:xfrm>
            <a:off x="711720" y="686880"/>
            <a:ext cx="33792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br>
              <a:rPr lang="en-US" sz="2400"/>
            </a:br>
            <a:br>
              <a:rPr lang="en-US" sz="2400"/>
            </a:br>
            <a:br>
              <a:rPr lang="en-US" sz="2400"/>
            </a:br>
            <a:br>
              <a:rPr lang="en-US" sz="2400"/>
            </a:br>
            <a:br>
              <a:rPr lang="en-US" sz="2400"/>
            </a:br>
            <a:br>
              <a:rPr lang="en-US" sz="2400"/>
            </a:br>
            <a:r>
              <a:rPr b="0" lang="en-US" sz="24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(4)동작의 동작 상태도</a:t>
            </a:r>
            <a:endParaRPr b="0" sz="2400" u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3" name="Google Shape;253;p10"/>
          <p:cNvSpPr txBox="1"/>
          <p:nvPr>
            <p:ph idx="1" type="subTitle"/>
          </p:nvPr>
        </p:nvSpPr>
        <p:spPr>
          <a:xfrm>
            <a:off x="-41400" y="95760"/>
            <a:ext cx="1653840" cy="461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9999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기능 설명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0"/>
          <p:cNvSpPr/>
          <p:nvPr/>
        </p:nvSpPr>
        <p:spPr>
          <a:xfrm>
            <a:off x="4377600" y="747360"/>
            <a:ext cx="3337200" cy="1366560"/>
          </a:xfrm>
          <a:prstGeom prst="diamond">
            <a:avLst/>
          </a:prstGeom>
          <a:solidFill>
            <a:schemeClr val="accent1"/>
          </a:solidFill>
          <a:ln cap="flat" cmpd="sng" w="126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u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55" name="Google Shape;255;p10"/>
          <p:cNvGrpSpPr/>
          <p:nvPr/>
        </p:nvGrpSpPr>
        <p:grpSpPr>
          <a:xfrm>
            <a:off x="228600" y="2762280"/>
            <a:ext cx="3721320" cy="3476160"/>
            <a:chOff x="228600" y="2762280"/>
            <a:chExt cx="3721320" cy="3476160"/>
          </a:xfrm>
        </p:grpSpPr>
        <p:sp>
          <p:nvSpPr>
            <p:cNvPr id="256" name="Google Shape;256;p10"/>
            <p:cNvSpPr/>
            <p:nvPr/>
          </p:nvSpPr>
          <p:spPr>
            <a:xfrm>
              <a:off x="228600" y="2762280"/>
              <a:ext cx="3721320" cy="347616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6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u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7" name="Google Shape;257;p10"/>
            <p:cNvSpPr/>
            <p:nvPr/>
          </p:nvSpPr>
          <p:spPr>
            <a:xfrm>
              <a:off x="395280" y="2980080"/>
              <a:ext cx="344844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 u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초기상태(Power On)</a:t>
              </a:r>
              <a:r>
                <a:rPr b="0" lang="en-US" sz="1200" u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 - 시스템이 시작되는 초기 상태</a:t>
              </a:r>
              <a:endParaRPr b="0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8" name="Google Shape;258;p10"/>
          <p:cNvGrpSpPr/>
          <p:nvPr/>
        </p:nvGrpSpPr>
        <p:grpSpPr>
          <a:xfrm>
            <a:off x="4183560" y="2762280"/>
            <a:ext cx="3731400" cy="3476160"/>
            <a:chOff x="4183560" y="2762280"/>
            <a:chExt cx="3731400" cy="3476160"/>
          </a:xfrm>
        </p:grpSpPr>
        <p:sp>
          <p:nvSpPr>
            <p:cNvPr id="259" name="Google Shape;259;p10"/>
            <p:cNvSpPr/>
            <p:nvPr/>
          </p:nvSpPr>
          <p:spPr>
            <a:xfrm>
              <a:off x="4183560" y="2762280"/>
              <a:ext cx="3731400" cy="347616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6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100" u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0" name="Google Shape;260;p10"/>
            <p:cNvSpPr/>
            <p:nvPr/>
          </p:nvSpPr>
          <p:spPr>
            <a:xfrm>
              <a:off x="4424760" y="2999160"/>
              <a:ext cx="3306960" cy="44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 u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운행 중 상태</a:t>
              </a:r>
              <a:r>
                <a:rPr b="0" lang="en-US" sz="1200" u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 - 엘리베이터가 이동 중인 상태</a:t>
              </a:r>
              <a:endParaRPr b="0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1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1" name="Google Shape;261;p10"/>
          <p:cNvGrpSpPr/>
          <p:nvPr/>
        </p:nvGrpSpPr>
        <p:grpSpPr>
          <a:xfrm>
            <a:off x="8148600" y="2762280"/>
            <a:ext cx="3807000" cy="3644280"/>
            <a:chOff x="8148600" y="2762280"/>
            <a:chExt cx="3807000" cy="3644280"/>
          </a:xfrm>
        </p:grpSpPr>
        <p:sp>
          <p:nvSpPr>
            <p:cNvPr id="262" name="Google Shape;262;p10"/>
            <p:cNvSpPr/>
            <p:nvPr/>
          </p:nvSpPr>
          <p:spPr>
            <a:xfrm>
              <a:off x="8148600" y="2762280"/>
              <a:ext cx="3807000" cy="347616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6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100" u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3" name="Google Shape;263;p10"/>
            <p:cNvSpPr/>
            <p:nvPr/>
          </p:nvSpPr>
          <p:spPr>
            <a:xfrm>
              <a:off x="8240040" y="2961000"/>
              <a:ext cx="3646800" cy="34455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1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28600" lvl="0" marL="2286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00"/>
                <a:buFont typeface="Noto Sans Symbols"/>
                <a:buAutoNum type="arabicPeriod"/>
              </a:pPr>
              <a:r>
                <a:rPr b="1" lang="en-US" sz="1100" u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상태 감지 방식</a:t>
              </a:r>
              <a:r>
                <a:rPr b="0" lang="en-US" sz="1100" u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: 포토레지스터 값과 스핀모터의 회전상태로 정지 상태 확인</a:t>
              </a:r>
              <a:endParaRPr b="0" sz="11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1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 u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2. 층 정보 확인</a:t>
              </a:r>
              <a:r>
                <a:rPr b="0" lang="en-US" sz="1100" u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: 엘리베이터가 정지한 현재 층의 정보를 포토레지스터를 통해 확인</a:t>
              </a:r>
              <a:endParaRPr b="0" sz="11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1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 u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3. 사용자 입력 처리</a:t>
              </a:r>
              <a:r>
                <a:rPr b="0" lang="en-US" sz="1100" u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: 각 층의 토글버튼 ON 상태를 확인하여 이동 요청 처리</a:t>
              </a:r>
              <a:endParaRPr b="0" sz="11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1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 u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4. 문 동작 순서</a:t>
              </a:r>
              <a:r>
                <a:rPr b="0" lang="en-US" sz="1100" u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: 목적층 도달 시 Door Open → 사용자 입력 대기 → Door Closed</a:t>
              </a:r>
              <a:endParaRPr b="0" sz="11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1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 u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5. 이동 방향 결정</a:t>
              </a:r>
              <a:r>
                <a:rPr b="0" lang="en-US" sz="1100" u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: 현재 층과 토글버튼 값을 비교하여 UP/DOWN 이동 방향 결정</a:t>
              </a:r>
              <a:endParaRPr b="0" sz="11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1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 u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6. 상태 전환 조건</a:t>
              </a:r>
              <a:r>
                <a:rPr b="0" lang="en-US" sz="1100" u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: Door Closed 상태 확인 및 토글버튼 ON 감지 시 운행중상태로 전환</a:t>
              </a:r>
              <a:endParaRPr b="0" sz="11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1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1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4" name="Google Shape;264;p10"/>
          <p:cNvSpPr/>
          <p:nvPr/>
        </p:nvSpPr>
        <p:spPr>
          <a:xfrm>
            <a:off x="5319720" y="1181160"/>
            <a:ext cx="1271520" cy="3841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>
                <a:latin typeface="Arial"/>
                <a:ea typeface="Arial"/>
                <a:cs typeface="Arial"/>
                <a:sym typeface="Arial"/>
              </a:rPr>
            </a:br>
            <a:br>
              <a:rPr lang="en-US" sz="1600">
                <a:latin typeface="Arial"/>
                <a:ea typeface="Arial"/>
                <a:cs typeface="Arial"/>
                <a:sym typeface="Arial"/>
              </a:rPr>
            </a:br>
            <a:br>
              <a:rPr lang="en-US" sz="1600">
                <a:latin typeface="Arial"/>
                <a:ea typeface="Arial"/>
                <a:cs typeface="Arial"/>
                <a:sym typeface="Arial"/>
              </a:rPr>
            </a:br>
            <a:br>
              <a:rPr lang="en-US" sz="1600">
                <a:latin typeface="Arial"/>
                <a:ea typeface="Arial"/>
                <a:cs typeface="Arial"/>
                <a:sym typeface="Arial"/>
              </a:rPr>
            </a:br>
            <a:br>
              <a:rPr lang="en-US" sz="1600">
                <a:latin typeface="Arial"/>
                <a:ea typeface="Arial"/>
                <a:cs typeface="Arial"/>
                <a:sym typeface="Arial"/>
              </a:rPr>
            </a:br>
            <a:r>
              <a:rPr b="0" lang="en-US" sz="16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동작의 상태</a:t>
            </a:r>
            <a:endParaRPr b="0" sz="16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5" name="Google Shape;265;p10"/>
          <p:cNvCxnSpPr/>
          <p:nvPr/>
        </p:nvCxnSpPr>
        <p:spPr>
          <a:xfrm rot="10800000">
            <a:off x="2247840" y="2152440"/>
            <a:ext cx="8020440" cy="10080"/>
          </a:xfrm>
          <a:prstGeom prst="straightConnector1">
            <a:avLst/>
          </a:prstGeom>
          <a:noFill/>
          <a:ln cap="flat" cmpd="sng" w="57225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66" name="Google Shape;266;p10"/>
          <p:cNvSpPr/>
          <p:nvPr/>
        </p:nvSpPr>
        <p:spPr>
          <a:xfrm>
            <a:off x="363600" y="3524760"/>
            <a:ext cx="3398400" cy="24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Noto Sans Symbols"/>
              <a:buAutoNum type="arabicPeriod"/>
            </a:pPr>
            <a:r>
              <a:rPr b="1" lang="en-US" sz="11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저장장치 제약사항</a:t>
            </a:r>
            <a:r>
              <a:rPr b="0" lang="en-US" sz="11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STM32 시스템은 전원이 꺼지면 이전 상태 정보가 손실됨</a:t>
            </a:r>
            <a:endParaRPr b="0" sz="11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Noto Sans Symbols"/>
              <a:buAutoNum type="arabicPeriod"/>
            </a:pPr>
            <a:r>
              <a:rPr b="1" lang="en-US" sz="11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초기화 과정</a:t>
            </a:r>
            <a:r>
              <a:rPr b="0" lang="en-US" sz="11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전원 ON 시 초기상태로 진입하여 시스템 초기화</a:t>
            </a:r>
            <a:endParaRPr b="0" sz="11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Noto Sans Symbols"/>
              <a:buAutoNum type="arabicPeriod"/>
            </a:pPr>
            <a:r>
              <a:rPr b="1" lang="en-US" sz="11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이동 시작</a:t>
            </a:r>
            <a:r>
              <a:rPr b="0" lang="en-US" sz="11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Main 함수 진입 후 Door Closed 상태 확인 후 하향으로 이동</a:t>
            </a:r>
            <a:endParaRPr b="0" sz="11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Noto Sans Symbols"/>
              <a:buAutoNum type="arabicPeriod"/>
            </a:pPr>
            <a:r>
              <a:rPr b="1" lang="en-US" sz="11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현재 위치 파악</a:t>
            </a:r>
            <a:r>
              <a:rPr b="0" lang="en-US" sz="11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엘리베이터가 현재 층을 인식할 때까지 하향 이동 지속</a:t>
            </a:r>
            <a:endParaRPr b="0" sz="11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Noto Sans Symbols"/>
              <a:buAutoNum type="arabicPeriod"/>
            </a:pPr>
            <a:r>
              <a:rPr b="1" lang="en-US" sz="11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대기 상태 전환</a:t>
            </a:r>
            <a:r>
              <a:rPr b="0" lang="en-US" sz="11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현재 층 인식 완료 시 정지중상태로 전환하여 사용자 입력 대기</a:t>
            </a:r>
            <a:endParaRPr b="0" sz="11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7" name="Google Shape;267;p10"/>
          <p:cNvCxnSpPr/>
          <p:nvPr/>
        </p:nvCxnSpPr>
        <p:spPr>
          <a:xfrm>
            <a:off x="2266920" y="2133360"/>
            <a:ext cx="360" cy="610200"/>
          </a:xfrm>
          <a:prstGeom prst="straightConnector1">
            <a:avLst/>
          </a:prstGeom>
          <a:noFill/>
          <a:ln cap="flat" cmpd="sng" w="57225">
            <a:solidFill>
              <a:schemeClr val="accent1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268" name="Google Shape;268;p10"/>
          <p:cNvCxnSpPr/>
          <p:nvPr/>
        </p:nvCxnSpPr>
        <p:spPr>
          <a:xfrm>
            <a:off x="6038640" y="2171520"/>
            <a:ext cx="360" cy="543240"/>
          </a:xfrm>
          <a:prstGeom prst="straightConnector1">
            <a:avLst/>
          </a:prstGeom>
          <a:noFill/>
          <a:ln cap="flat" cmpd="sng" w="57225">
            <a:solidFill>
              <a:schemeClr val="accent1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269" name="Google Shape;269;p10"/>
          <p:cNvCxnSpPr/>
          <p:nvPr/>
        </p:nvCxnSpPr>
        <p:spPr>
          <a:xfrm>
            <a:off x="10239120" y="2180880"/>
            <a:ext cx="360" cy="543600"/>
          </a:xfrm>
          <a:prstGeom prst="straightConnector1">
            <a:avLst/>
          </a:prstGeom>
          <a:noFill/>
          <a:ln cap="flat" cmpd="sng" w="57225">
            <a:solidFill>
              <a:schemeClr val="accent1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270" name="Google Shape;270;p10"/>
          <p:cNvSpPr/>
          <p:nvPr/>
        </p:nvSpPr>
        <p:spPr>
          <a:xfrm>
            <a:off x="4191120" y="3499920"/>
            <a:ext cx="3723840" cy="24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Noto Sans Symbols"/>
              <a:buAutoNum type="arabicPeriod"/>
            </a:pPr>
            <a:r>
              <a:rPr b="1" lang="en-US" sz="11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상태 확인 방식</a:t>
            </a:r>
            <a:r>
              <a:rPr b="0" lang="en-US" sz="11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각 층에 설치된 포토레지스터를 통해 엘리베이터 운행 상태 확인</a:t>
            </a:r>
            <a:endParaRPr b="0" sz="11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Noto Sans Symbols"/>
              <a:buAutoNum type="arabicPeriod"/>
            </a:pPr>
            <a:r>
              <a:rPr b="1" lang="en-US" sz="11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층 인식 과정</a:t>
            </a:r>
            <a:r>
              <a:rPr b="0" lang="en-US" sz="11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포토레지스터 값으로 층 통과 감지 및 각 층 토글버튼 상태 확인</a:t>
            </a:r>
            <a:endParaRPr b="0" sz="11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Noto Sans Symbols"/>
              <a:buAutoNum type="arabicPeriod"/>
            </a:pPr>
            <a:r>
              <a:rPr b="1" lang="en-US" sz="11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이동 방향</a:t>
            </a:r>
            <a:r>
              <a:rPr b="0" lang="en-US" sz="11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내부 설정값(UP/DOWN)을 통해 이동 방향 결정</a:t>
            </a:r>
            <a:endParaRPr b="0" sz="11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Noto Sans Symbols"/>
              <a:buAutoNum type="arabicPeriod"/>
            </a:pPr>
            <a:r>
              <a:rPr b="1" lang="en-US" sz="11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정지 조건</a:t>
            </a:r>
            <a:r>
              <a:rPr b="0" lang="en-US" sz="11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이동 중 해당 층 토글버튼이 ON 상태라면 해당 층에서 정지 후 Door Open</a:t>
            </a:r>
            <a:endParaRPr b="0" sz="11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Noto Sans Symbols"/>
              <a:buAutoNum type="arabicPeriod"/>
            </a:pPr>
            <a:r>
              <a:rPr b="1" lang="en-US" sz="11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안전 제약</a:t>
            </a:r>
            <a:r>
              <a:rPr b="0" lang="en-US" sz="11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운행중 상태에서는 문이 항상 닫혀 있어야 하며, Door Open 이벤트 무시</a:t>
            </a:r>
            <a:endParaRPr b="0" sz="11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0"/>
          <p:cNvSpPr/>
          <p:nvPr/>
        </p:nvSpPr>
        <p:spPr>
          <a:xfrm>
            <a:off x="8634600" y="2830320"/>
            <a:ext cx="2937960" cy="273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정지 중 상태</a:t>
            </a:r>
            <a:r>
              <a:rPr b="0" lang="en-US" sz="1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- 엘리베이터가 멈춰있는 상태</a:t>
            </a:r>
            <a:endParaRPr b="0" sz="12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0"/>
          <p:cNvSpPr/>
          <p:nvPr/>
        </p:nvSpPr>
        <p:spPr>
          <a:xfrm>
            <a:off x="7732080" y="871560"/>
            <a:ext cx="6095520" cy="944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엘리베이터는 다음과 같은 3가지 메인 상태를 가진다:</a:t>
            </a:r>
            <a:endParaRPr b="0" sz="1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AutoNum type="arabicPeriod"/>
            </a:pPr>
            <a:r>
              <a:rPr b="1" lang="en-US" sz="14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초기상태(Power On)</a:t>
            </a:r>
            <a:r>
              <a:rPr b="0" lang="en-US" sz="14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- 시스템이 시작되는 초기 상태</a:t>
            </a:r>
            <a:endParaRPr b="0" sz="1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AutoNum type="arabicPeriod"/>
            </a:pPr>
            <a:r>
              <a:rPr b="1" lang="en-US" sz="14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운행중상태</a:t>
            </a:r>
            <a:r>
              <a:rPr b="0" lang="en-US" sz="14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- 엘리베이터가 이동 중인 상태</a:t>
            </a:r>
            <a:endParaRPr b="0" sz="1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AutoNum type="arabicPeriod"/>
            </a:pPr>
            <a:r>
              <a:rPr b="1" lang="en-US" sz="14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정지중상태</a:t>
            </a:r>
            <a:r>
              <a:rPr b="0" lang="en-US" sz="140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- 엘리베이터가 멈춰있는 상태</a:t>
            </a:r>
            <a:endParaRPr b="0" sz="1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3" name="Google Shape;273;p10"/>
          <p:cNvCxnSpPr/>
          <p:nvPr/>
        </p:nvCxnSpPr>
        <p:spPr>
          <a:xfrm>
            <a:off x="3925800" y="4495680"/>
            <a:ext cx="286200" cy="5040"/>
          </a:xfrm>
          <a:prstGeom prst="straightConnector1">
            <a:avLst/>
          </a:prstGeom>
          <a:noFill/>
          <a:ln cap="flat" cmpd="sng" w="38150">
            <a:solidFill>
              <a:schemeClr val="accent1"/>
            </a:solidFill>
            <a:prstDash val="solid"/>
            <a:miter lim="8000"/>
            <a:headEnd len="med" w="med" type="triangle"/>
            <a:tailEnd len="med" w="med" type="triangle"/>
          </a:ln>
        </p:spPr>
      </p:cxnSp>
      <p:cxnSp>
        <p:nvCxnSpPr>
          <p:cNvPr id="274" name="Google Shape;274;p10"/>
          <p:cNvCxnSpPr/>
          <p:nvPr/>
        </p:nvCxnSpPr>
        <p:spPr>
          <a:xfrm>
            <a:off x="7908120" y="4479120"/>
            <a:ext cx="286560" cy="5040"/>
          </a:xfrm>
          <a:prstGeom prst="straightConnector1">
            <a:avLst/>
          </a:prstGeom>
          <a:noFill/>
          <a:ln cap="flat" cmpd="sng" w="38150">
            <a:solidFill>
              <a:schemeClr val="accent1"/>
            </a:solidFill>
            <a:prstDash val="solid"/>
            <a:miter lim="8000"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1"/>
          <p:cNvSpPr/>
          <p:nvPr/>
        </p:nvSpPr>
        <p:spPr>
          <a:xfrm>
            <a:off x="0" y="0"/>
            <a:ext cx="12191760" cy="609120"/>
          </a:xfrm>
          <a:prstGeom prst="round1Rect">
            <a:avLst>
              <a:gd fmla="val 16667" name="adj"/>
            </a:avLst>
          </a:prstGeom>
          <a:solidFill>
            <a:schemeClr val="accent1"/>
          </a:solidFill>
          <a:ln cap="flat" cmpd="sng" w="126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u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0" name="Google Shape;280;p11"/>
          <p:cNvSpPr/>
          <p:nvPr/>
        </p:nvSpPr>
        <p:spPr>
          <a:xfrm>
            <a:off x="5991120" y="1490400"/>
            <a:ext cx="5190840" cy="5195880"/>
          </a:xfrm>
          <a:prstGeom prst="rect">
            <a:avLst/>
          </a:prstGeom>
          <a:solidFill>
            <a:schemeClr val="lt1"/>
          </a:solidFill>
          <a:ln cap="flat" cmpd="sng" w="126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u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1" name="Google Shape;281;p11"/>
          <p:cNvSpPr/>
          <p:nvPr/>
        </p:nvSpPr>
        <p:spPr>
          <a:xfrm>
            <a:off x="6515280" y="2602080"/>
            <a:ext cx="923040" cy="3095640"/>
          </a:xfrm>
          <a:prstGeom prst="rect">
            <a:avLst/>
          </a:prstGeom>
          <a:solidFill>
            <a:schemeClr val="lt1"/>
          </a:solidFill>
          <a:ln cap="flat" cmpd="sng" w="126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u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2" name="Google Shape;282;p11"/>
          <p:cNvSpPr txBox="1"/>
          <p:nvPr>
            <p:ph idx="1" type="subTitle"/>
          </p:nvPr>
        </p:nvSpPr>
        <p:spPr>
          <a:xfrm>
            <a:off x="168120" y="95760"/>
            <a:ext cx="1653840" cy="489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9999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기능 설명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1"/>
          <p:cNvSpPr/>
          <p:nvPr/>
        </p:nvSpPr>
        <p:spPr>
          <a:xfrm>
            <a:off x="995400" y="1730880"/>
            <a:ext cx="4304880" cy="4726440"/>
          </a:xfrm>
          <a:prstGeom prst="rect">
            <a:avLst/>
          </a:prstGeom>
          <a:solidFill>
            <a:schemeClr val="lt1"/>
          </a:solidFill>
          <a:ln cap="flat" cmpd="sng" w="126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u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4" name="Google Shape;284;p11"/>
          <p:cNvSpPr/>
          <p:nvPr/>
        </p:nvSpPr>
        <p:spPr>
          <a:xfrm>
            <a:off x="7778880" y="1071720"/>
            <a:ext cx="2031840" cy="361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 Function</a:t>
            </a:r>
            <a:endParaRPr b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1"/>
          <p:cNvSpPr/>
          <p:nvPr/>
        </p:nvSpPr>
        <p:spPr>
          <a:xfrm>
            <a:off x="2070000" y="1259640"/>
            <a:ext cx="2479680" cy="361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External Interrupt</a:t>
            </a:r>
            <a:endParaRPr b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6" name="Google Shape;286;p11"/>
          <p:cNvPicPr preferRelativeResize="0"/>
          <p:nvPr/>
        </p:nvPicPr>
        <p:blipFill rotWithShape="1">
          <a:blip r:embed="rId3">
            <a:alphaModFix/>
          </a:blip>
          <a:srcRect b="0" l="7532" r="14682" t="0"/>
          <a:stretch/>
        </p:blipFill>
        <p:spPr>
          <a:xfrm>
            <a:off x="1380960" y="2762280"/>
            <a:ext cx="2206800" cy="2638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11"/>
          <p:cNvPicPr preferRelativeResize="0"/>
          <p:nvPr/>
        </p:nvPicPr>
        <p:blipFill rotWithShape="1">
          <a:blip r:embed="rId4">
            <a:alphaModFix/>
          </a:blip>
          <a:srcRect b="60984" l="46874" r="49632" t="30160"/>
          <a:stretch/>
        </p:blipFill>
        <p:spPr>
          <a:xfrm>
            <a:off x="9344160" y="2009880"/>
            <a:ext cx="1704600" cy="419076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11"/>
          <p:cNvSpPr/>
          <p:nvPr/>
        </p:nvSpPr>
        <p:spPr>
          <a:xfrm>
            <a:off x="3754080" y="3834720"/>
            <a:ext cx="1066320" cy="361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2FL 인식</a:t>
            </a:r>
            <a:endParaRPr b="0" sz="1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1"/>
          <p:cNvSpPr/>
          <p:nvPr/>
        </p:nvSpPr>
        <p:spPr>
          <a:xfrm>
            <a:off x="3754080" y="2914200"/>
            <a:ext cx="1066320" cy="361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3FL 인식</a:t>
            </a:r>
            <a:endParaRPr b="0" sz="1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1"/>
          <p:cNvSpPr/>
          <p:nvPr/>
        </p:nvSpPr>
        <p:spPr>
          <a:xfrm>
            <a:off x="3754080" y="4777560"/>
            <a:ext cx="1066320" cy="361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1FL 인식</a:t>
            </a:r>
            <a:endParaRPr b="0" sz="1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1" name="Google Shape;291;p11"/>
          <p:cNvCxnSpPr/>
          <p:nvPr/>
        </p:nvCxnSpPr>
        <p:spPr>
          <a:xfrm flipH="1">
            <a:off x="5324400" y="4303800"/>
            <a:ext cx="1200240" cy="360"/>
          </a:xfrm>
          <a:prstGeom prst="straightConnector1">
            <a:avLst/>
          </a:prstGeom>
          <a:noFill/>
          <a:ln cap="flat" cmpd="sng" w="57225">
            <a:solidFill>
              <a:schemeClr val="accent1"/>
            </a:solidFill>
            <a:prstDash val="solid"/>
            <a:miter lim="8000"/>
            <a:headEnd len="sm" w="sm" type="none"/>
            <a:tailEnd len="med" w="med" type="triangle"/>
          </a:ln>
        </p:spPr>
      </p:cxnSp>
      <p:grpSp>
        <p:nvGrpSpPr>
          <p:cNvPr id="292" name="Google Shape;292;p11"/>
          <p:cNvGrpSpPr/>
          <p:nvPr/>
        </p:nvGrpSpPr>
        <p:grpSpPr>
          <a:xfrm>
            <a:off x="6691320" y="2835360"/>
            <a:ext cx="570600" cy="440280"/>
            <a:chOff x="6691320" y="2835360"/>
            <a:chExt cx="570600" cy="440280"/>
          </a:xfrm>
        </p:grpSpPr>
        <p:sp>
          <p:nvSpPr>
            <p:cNvPr id="293" name="Google Shape;293;p11"/>
            <p:cNvSpPr/>
            <p:nvPr/>
          </p:nvSpPr>
          <p:spPr>
            <a:xfrm>
              <a:off x="6749640" y="2835360"/>
              <a:ext cx="426240" cy="440280"/>
            </a:xfrm>
            <a:prstGeom prst="ellipse">
              <a:avLst/>
            </a:prstGeom>
            <a:solidFill>
              <a:schemeClr val="accent1"/>
            </a:solidFill>
            <a:ln cap="flat" cmpd="sng" w="126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 u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6691320" y="2901600"/>
              <a:ext cx="570600" cy="3038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 u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SW3</a:t>
              </a:r>
              <a:endParaRPr b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5" name="Google Shape;295;p11"/>
          <p:cNvGrpSpPr/>
          <p:nvPr/>
        </p:nvGrpSpPr>
        <p:grpSpPr>
          <a:xfrm>
            <a:off x="6700680" y="3929760"/>
            <a:ext cx="570600" cy="440280"/>
            <a:chOff x="6700680" y="3929760"/>
            <a:chExt cx="570600" cy="440280"/>
          </a:xfrm>
        </p:grpSpPr>
        <p:sp>
          <p:nvSpPr>
            <p:cNvPr id="296" name="Google Shape;296;p11"/>
            <p:cNvSpPr/>
            <p:nvPr/>
          </p:nvSpPr>
          <p:spPr>
            <a:xfrm>
              <a:off x="6759000" y="3929760"/>
              <a:ext cx="426240" cy="440280"/>
            </a:xfrm>
            <a:prstGeom prst="ellipse">
              <a:avLst/>
            </a:prstGeom>
            <a:solidFill>
              <a:schemeClr val="accent1"/>
            </a:solidFill>
            <a:ln cap="flat" cmpd="sng" w="126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 u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7" name="Google Shape;297;p11"/>
            <p:cNvSpPr/>
            <p:nvPr/>
          </p:nvSpPr>
          <p:spPr>
            <a:xfrm>
              <a:off x="6700680" y="3996000"/>
              <a:ext cx="570600" cy="3038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 u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SW2</a:t>
              </a:r>
              <a:endParaRPr b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8" name="Google Shape;298;p11"/>
          <p:cNvGrpSpPr/>
          <p:nvPr/>
        </p:nvGrpSpPr>
        <p:grpSpPr>
          <a:xfrm>
            <a:off x="6735960" y="4965120"/>
            <a:ext cx="570600" cy="440280"/>
            <a:chOff x="6735960" y="4965120"/>
            <a:chExt cx="570600" cy="440280"/>
          </a:xfrm>
        </p:grpSpPr>
        <p:sp>
          <p:nvSpPr>
            <p:cNvPr id="299" name="Google Shape;299;p11"/>
            <p:cNvSpPr/>
            <p:nvPr/>
          </p:nvSpPr>
          <p:spPr>
            <a:xfrm>
              <a:off x="6793920" y="4965120"/>
              <a:ext cx="426240" cy="440280"/>
            </a:xfrm>
            <a:prstGeom prst="ellipse">
              <a:avLst/>
            </a:prstGeom>
            <a:solidFill>
              <a:schemeClr val="accent1"/>
            </a:solidFill>
            <a:ln cap="flat" cmpd="sng" w="126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 u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0" name="Google Shape;300;p11"/>
            <p:cNvSpPr/>
            <p:nvPr/>
          </p:nvSpPr>
          <p:spPr>
            <a:xfrm>
              <a:off x="6735960" y="5031360"/>
              <a:ext cx="570600" cy="3038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 u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SW1</a:t>
              </a:r>
              <a:endParaRPr b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01" name="Google Shape;301;p11"/>
          <p:cNvCxnSpPr/>
          <p:nvPr/>
        </p:nvCxnSpPr>
        <p:spPr>
          <a:xfrm>
            <a:off x="7487640" y="3055320"/>
            <a:ext cx="1923120" cy="360"/>
          </a:xfrm>
          <a:prstGeom prst="straightConnector1">
            <a:avLst/>
          </a:prstGeom>
          <a:noFill/>
          <a:ln cap="flat" cmpd="sng" w="38150">
            <a:solidFill>
              <a:schemeClr val="accent1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302" name="Google Shape;302;p11"/>
          <p:cNvSpPr/>
          <p:nvPr/>
        </p:nvSpPr>
        <p:spPr>
          <a:xfrm>
            <a:off x="7783200" y="3787200"/>
            <a:ext cx="1171080" cy="361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2FL</a:t>
            </a:r>
            <a:endParaRPr b="0" sz="1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1"/>
          <p:cNvSpPr/>
          <p:nvPr/>
        </p:nvSpPr>
        <p:spPr>
          <a:xfrm>
            <a:off x="7829640" y="2690640"/>
            <a:ext cx="1066320" cy="361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3FL</a:t>
            </a:r>
            <a:endParaRPr b="0" sz="1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11"/>
          <p:cNvSpPr/>
          <p:nvPr/>
        </p:nvSpPr>
        <p:spPr>
          <a:xfrm>
            <a:off x="7752600" y="4808520"/>
            <a:ext cx="1245600" cy="361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1FL</a:t>
            </a:r>
            <a:endParaRPr b="0" sz="1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1"/>
          <p:cNvSpPr/>
          <p:nvPr/>
        </p:nvSpPr>
        <p:spPr>
          <a:xfrm>
            <a:off x="1822320" y="5276880"/>
            <a:ext cx="2479680" cy="361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Photo Interrupt</a:t>
            </a:r>
            <a:endParaRPr b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6" name="Google Shape;306;p11"/>
          <p:cNvCxnSpPr/>
          <p:nvPr/>
        </p:nvCxnSpPr>
        <p:spPr>
          <a:xfrm flipH="1">
            <a:off x="4124160" y="1931400"/>
            <a:ext cx="5905800" cy="13680"/>
          </a:xfrm>
          <a:prstGeom prst="straightConnector1">
            <a:avLst/>
          </a:prstGeom>
          <a:noFill/>
          <a:ln cap="flat" cmpd="sng" w="57225">
            <a:solidFill>
              <a:schemeClr val="accent1"/>
            </a:solidFill>
            <a:prstDash val="solid"/>
            <a:miter lim="8000"/>
            <a:headEnd len="med" w="med" type="triangle"/>
            <a:tailEnd len="sm" w="sm" type="none"/>
          </a:ln>
        </p:spPr>
      </p:cxnSp>
      <p:cxnSp>
        <p:nvCxnSpPr>
          <p:cNvPr id="307" name="Google Shape;307;p11"/>
          <p:cNvCxnSpPr/>
          <p:nvPr/>
        </p:nvCxnSpPr>
        <p:spPr>
          <a:xfrm>
            <a:off x="4124160" y="1931400"/>
            <a:ext cx="9720" cy="802440"/>
          </a:xfrm>
          <a:prstGeom prst="straightConnector1">
            <a:avLst/>
          </a:prstGeom>
          <a:noFill/>
          <a:ln cap="flat" cmpd="sng" w="57225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08" name="Google Shape;308;p11"/>
          <p:cNvCxnSpPr/>
          <p:nvPr/>
        </p:nvCxnSpPr>
        <p:spPr>
          <a:xfrm>
            <a:off x="7488720" y="4147920"/>
            <a:ext cx="1923120" cy="360"/>
          </a:xfrm>
          <a:prstGeom prst="straightConnector1">
            <a:avLst/>
          </a:prstGeom>
          <a:noFill/>
          <a:ln cap="flat" cmpd="sng" w="38150">
            <a:solidFill>
              <a:schemeClr val="accent1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309" name="Google Shape;309;p11"/>
          <p:cNvCxnSpPr/>
          <p:nvPr/>
        </p:nvCxnSpPr>
        <p:spPr>
          <a:xfrm>
            <a:off x="7487640" y="5185080"/>
            <a:ext cx="1923120" cy="360"/>
          </a:xfrm>
          <a:prstGeom prst="straightConnector1">
            <a:avLst/>
          </a:prstGeom>
          <a:noFill/>
          <a:ln cap="flat" cmpd="sng" w="38150">
            <a:solidFill>
              <a:schemeClr val="accent1"/>
            </a:solidFill>
            <a:prstDash val="solid"/>
            <a:miter lim="8000"/>
            <a:headEnd len="sm" w="sm" type="none"/>
            <a:tailEnd len="med" w="med" type="triangle"/>
          </a:ln>
        </p:spPr>
      </p:cxnSp>
      <p:pic>
        <p:nvPicPr>
          <p:cNvPr id="310" name="Google Shape;310;p11"/>
          <p:cNvPicPr preferRelativeResize="0"/>
          <p:nvPr/>
        </p:nvPicPr>
        <p:blipFill rotWithShape="1">
          <a:blip r:embed="rId3">
            <a:alphaModFix/>
          </a:blip>
          <a:srcRect b="82398" l="9933" r="65599" t="5116"/>
          <a:stretch/>
        </p:blipFill>
        <p:spPr>
          <a:xfrm>
            <a:off x="10029960" y="1821600"/>
            <a:ext cx="462960" cy="21924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11"/>
          <p:cNvSpPr txBox="1"/>
          <p:nvPr>
            <p:ph type="title"/>
          </p:nvPr>
        </p:nvSpPr>
        <p:spPr>
          <a:xfrm>
            <a:off x="421200" y="537120"/>
            <a:ext cx="337932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br>
              <a:rPr lang="en-US" sz="2400"/>
            </a:br>
            <a:br>
              <a:rPr lang="en-US" sz="2400"/>
            </a:br>
            <a:br>
              <a:rPr lang="en-US" sz="2400"/>
            </a:br>
            <a:br>
              <a:rPr lang="en-US" sz="2400"/>
            </a:br>
            <a:br>
              <a:rPr lang="en-US" sz="2400"/>
            </a:br>
            <a:br>
              <a:rPr lang="en-US" sz="2400"/>
            </a:br>
            <a:r>
              <a:rPr b="0" lang="en-US" sz="24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(4)핵심 기능: 층의 인식</a:t>
            </a:r>
            <a:endParaRPr b="0" sz="2400" u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2"/>
          <p:cNvSpPr/>
          <p:nvPr/>
        </p:nvSpPr>
        <p:spPr>
          <a:xfrm>
            <a:off x="0" y="0"/>
            <a:ext cx="12191760" cy="609120"/>
          </a:xfrm>
          <a:prstGeom prst="round1Rect">
            <a:avLst>
              <a:gd fmla="val 16667" name="adj"/>
            </a:avLst>
          </a:prstGeom>
          <a:solidFill>
            <a:schemeClr val="accent1"/>
          </a:solidFill>
          <a:ln cap="flat" cmpd="sng" w="126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u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7" name="Google Shape;317;p12"/>
          <p:cNvSpPr txBox="1"/>
          <p:nvPr>
            <p:ph idx="1" type="subTitle"/>
          </p:nvPr>
        </p:nvSpPr>
        <p:spPr>
          <a:xfrm>
            <a:off x="75240" y="95760"/>
            <a:ext cx="2373840" cy="461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제품 케이스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8" name="Google Shape;318;p12"/>
          <p:cNvGrpSpPr/>
          <p:nvPr/>
        </p:nvGrpSpPr>
        <p:grpSpPr>
          <a:xfrm>
            <a:off x="259920" y="661680"/>
            <a:ext cx="6410160" cy="5990040"/>
            <a:chOff x="259920" y="661680"/>
            <a:chExt cx="6410160" cy="5990040"/>
          </a:xfrm>
        </p:grpSpPr>
        <p:sp>
          <p:nvSpPr>
            <p:cNvPr id="319" name="Google Shape;319;p12"/>
            <p:cNvSpPr/>
            <p:nvPr/>
          </p:nvSpPr>
          <p:spPr>
            <a:xfrm>
              <a:off x="259920" y="661680"/>
              <a:ext cx="6410160" cy="5990040"/>
            </a:xfrm>
            <a:prstGeom prst="rect">
              <a:avLst/>
            </a:prstGeom>
            <a:solidFill>
              <a:schemeClr val="accent1"/>
            </a:solidFill>
            <a:ln cap="flat" cmpd="sng" w="126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u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0" name="Google Shape;320;p12"/>
            <p:cNvSpPr/>
            <p:nvPr/>
          </p:nvSpPr>
          <p:spPr>
            <a:xfrm>
              <a:off x="4273200" y="708480"/>
              <a:ext cx="2349720" cy="5896800"/>
            </a:xfrm>
            <a:prstGeom prst="rect">
              <a:avLst/>
            </a:prstGeom>
            <a:solidFill>
              <a:schemeClr val="lt1"/>
            </a:solidFill>
            <a:ln cap="flat" cmpd="sng" w="126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u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21" name="Google Shape;321;p12"/>
          <p:cNvSpPr/>
          <p:nvPr/>
        </p:nvSpPr>
        <p:spPr>
          <a:xfrm>
            <a:off x="1371600" y="654840"/>
            <a:ext cx="608760" cy="883800"/>
          </a:xfrm>
          <a:prstGeom prst="rect">
            <a:avLst/>
          </a:prstGeom>
          <a:solidFill>
            <a:schemeClr val="accent1"/>
          </a:solidFill>
          <a:ln cap="flat" cmpd="sng" w="126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u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2" name="Google Shape;322;p12"/>
          <p:cNvSpPr/>
          <p:nvPr/>
        </p:nvSpPr>
        <p:spPr>
          <a:xfrm>
            <a:off x="1397880" y="678600"/>
            <a:ext cx="582120" cy="80280"/>
          </a:xfrm>
          <a:prstGeom prst="rect">
            <a:avLst/>
          </a:prstGeom>
          <a:solidFill>
            <a:schemeClr val="lt1"/>
          </a:solidFill>
          <a:ln cap="flat" cmpd="sng" w="126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5625" lIns="90000" spcFirstLastPara="1" rIns="90000" wrap="square" tIns="356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u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3" name="Google Shape;323;p12"/>
          <p:cNvSpPr/>
          <p:nvPr/>
        </p:nvSpPr>
        <p:spPr>
          <a:xfrm flipH="1">
            <a:off x="1397880" y="748080"/>
            <a:ext cx="115920" cy="361080"/>
          </a:xfrm>
          <a:prstGeom prst="rect">
            <a:avLst/>
          </a:prstGeom>
          <a:solidFill>
            <a:schemeClr val="lt1"/>
          </a:solidFill>
          <a:ln cap="flat" cmpd="sng" w="126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u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4" name="Google Shape;324;p12"/>
          <p:cNvSpPr/>
          <p:nvPr/>
        </p:nvSpPr>
        <p:spPr>
          <a:xfrm>
            <a:off x="390960" y="1538640"/>
            <a:ext cx="2526840" cy="631440"/>
          </a:xfrm>
          <a:prstGeom prst="rect">
            <a:avLst/>
          </a:prstGeom>
          <a:solidFill>
            <a:srgbClr val="F2F2F2"/>
          </a:solidFill>
          <a:ln cap="flat" cmpd="sng" w="126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u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5" name="Google Shape;325;p12"/>
          <p:cNvSpPr/>
          <p:nvPr/>
        </p:nvSpPr>
        <p:spPr>
          <a:xfrm>
            <a:off x="873360" y="1618920"/>
            <a:ext cx="16412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I2C Text LCD</a:t>
            </a:r>
            <a:endParaRPr b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12"/>
          <p:cNvSpPr/>
          <p:nvPr/>
        </p:nvSpPr>
        <p:spPr>
          <a:xfrm>
            <a:off x="1393560" y="1042920"/>
            <a:ext cx="582120" cy="80280"/>
          </a:xfrm>
          <a:prstGeom prst="rect">
            <a:avLst/>
          </a:prstGeom>
          <a:solidFill>
            <a:schemeClr val="lt1"/>
          </a:solidFill>
          <a:ln cap="flat" cmpd="sng" w="126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5625" lIns="90000" spcFirstLastPara="1" rIns="90000" wrap="square" tIns="356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u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7" name="Google Shape;327;p12"/>
          <p:cNvSpPr/>
          <p:nvPr/>
        </p:nvSpPr>
        <p:spPr>
          <a:xfrm flipH="1">
            <a:off x="1858320" y="748080"/>
            <a:ext cx="117360" cy="301680"/>
          </a:xfrm>
          <a:prstGeom prst="rect">
            <a:avLst/>
          </a:prstGeom>
          <a:solidFill>
            <a:schemeClr val="lt1"/>
          </a:solidFill>
          <a:ln cap="flat" cmpd="sng" w="126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u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8" name="Google Shape;328;p12"/>
          <p:cNvSpPr/>
          <p:nvPr/>
        </p:nvSpPr>
        <p:spPr>
          <a:xfrm>
            <a:off x="1393560" y="1438200"/>
            <a:ext cx="582120" cy="80280"/>
          </a:xfrm>
          <a:prstGeom prst="rect">
            <a:avLst/>
          </a:prstGeom>
          <a:solidFill>
            <a:schemeClr val="lt1"/>
          </a:solidFill>
          <a:ln cap="flat" cmpd="sng" w="126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5625" lIns="90000" spcFirstLastPara="1" rIns="90000" wrap="square" tIns="356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u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9" name="Google Shape;329;p12"/>
          <p:cNvSpPr/>
          <p:nvPr/>
        </p:nvSpPr>
        <p:spPr>
          <a:xfrm flipH="1">
            <a:off x="1856880" y="1131480"/>
            <a:ext cx="117360" cy="301680"/>
          </a:xfrm>
          <a:prstGeom prst="rect">
            <a:avLst/>
          </a:prstGeom>
          <a:solidFill>
            <a:schemeClr val="lt1"/>
          </a:solidFill>
          <a:ln cap="flat" cmpd="sng" w="126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u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0" name="Google Shape;330;p12"/>
          <p:cNvSpPr/>
          <p:nvPr/>
        </p:nvSpPr>
        <p:spPr>
          <a:xfrm flipH="1">
            <a:off x="1393200" y="1130040"/>
            <a:ext cx="117360" cy="301680"/>
          </a:xfrm>
          <a:prstGeom prst="rect">
            <a:avLst/>
          </a:prstGeom>
          <a:solidFill>
            <a:schemeClr val="lt1"/>
          </a:solidFill>
          <a:ln cap="flat" cmpd="sng" w="126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u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1" name="Google Shape;331;p12"/>
          <p:cNvSpPr/>
          <p:nvPr/>
        </p:nvSpPr>
        <p:spPr>
          <a:xfrm>
            <a:off x="4355640" y="767880"/>
            <a:ext cx="2188800" cy="5777640"/>
          </a:xfrm>
          <a:prstGeom prst="rect">
            <a:avLst/>
          </a:prstGeom>
          <a:solidFill>
            <a:srgbClr val="F2F2F2"/>
          </a:solidFill>
          <a:ln cap="flat" cmpd="sng" w="126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u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2" name="Google Shape;332;p12"/>
          <p:cNvSpPr/>
          <p:nvPr/>
        </p:nvSpPr>
        <p:spPr>
          <a:xfrm>
            <a:off x="4350960" y="5068080"/>
            <a:ext cx="1053000" cy="1191240"/>
          </a:xfrm>
          <a:prstGeom prst="rect">
            <a:avLst/>
          </a:prstGeom>
          <a:solidFill>
            <a:schemeClr val="accent1"/>
          </a:solidFill>
          <a:ln cap="flat" cmpd="sng" w="126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u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3" name="Google Shape;333;p12"/>
          <p:cNvSpPr/>
          <p:nvPr/>
        </p:nvSpPr>
        <p:spPr>
          <a:xfrm>
            <a:off x="5482080" y="5068080"/>
            <a:ext cx="1024560" cy="1191240"/>
          </a:xfrm>
          <a:prstGeom prst="rect">
            <a:avLst/>
          </a:prstGeom>
          <a:solidFill>
            <a:schemeClr val="accent1"/>
          </a:solidFill>
          <a:ln cap="flat" cmpd="sng" w="126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u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4" name="Google Shape;334;p12"/>
          <p:cNvSpPr/>
          <p:nvPr/>
        </p:nvSpPr>
        <p:spPr>
          <a:xfrm>
            <a:off x="685800" y="3990600"/>
            <a:ext cx="2142720" cy="1038600"/>
          </a:xfrm>
          <a:prstGeom prst="rect">
            <a:avLst/>
          </a:prstGeom>
          <a:solidFill>
            <a:schemeClr val="lt1"/>
          </a:solidFill>
          <a:ln cap="flat" cmpd="sng" w="126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u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35" name="Google Shape;335;p12"/>
          <p:cNvGrpSpPr/>
          <p:nvPr/>
        </p:nvGrpSpPr>
        <p:grpSpPr>
          <a:xfrm>
            <a:off x="2116440" y="4176000"/>
            <a:ext cx="570600" cy="440280"/>
            <a:chOff x="2116440" y="4176000"/>
            <a:chExt cx="570600" cy="440280"/>
          </a:xfrm>
        </p:grpSpPr>
        <p:sp>
          <p:nvSpPr>
            <p:cNvPr id="336" name="Google Shape;336;p12"/>
            <p:cNvSpPr/>
            <p:nvPr/>
          </p:nvSpPr>
          <p:spPr>
            <a:xfrm>
              <a:off x="2174760" y="4176000"/>
              <a:ext cx="426240" cy="440280"/>
            </a:xfrm>
            <a:prstGeom prst="ellipse">
              <a:avLst/>
            </a:prstGeom>
            <a:solidFill>
              <a:schemeClr val="accent1"/>
            </a:solidFill>
            <a:ln cap="flat" cmpd="sng" w="126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 u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7" name="Google Shape;337;p12"/>
            <p:cNvSpPr/>
            <p:nvPr/>
          </p:nvSpPr>
          <p:spPr>
            <a:xfrm>
              <a:off x="2116440" y="4242600"/>
              <a:ext cx="570600" cy="3038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 u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SW3</a:t>
              </a:r>
              <a:endParaRPr b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8" name="Google Shape;338;p12"/>
          <p:cNvGrpSpPr/>
          <p:nvPr/>
        </p:nvGrpSpPr>
        <p:grpSpPr>
          <a:xfrm>
            <a:off x="1493280" y="4181760"/>
            <a:ext cx="570600" cy="440280"/>
            <a:chOff x="1493280" y="4181760"/>
            <a:chExt cx="570600" cy="440280"/>
          </a:xfrm>
        </p:grpSpPr>
        <p:sp>
          <p:nvSpPr>
            <p:cNvPr id="339" name="Google Shape;339;p12"/>
            <p:cNvSpPr/>
            <p:nvPr/>
          </p:nvSpPr>
          <p:spPr>
            <a:xfrm>
              <a:off x="1551240" y="4181760"/>
              <a:ext cx="426240" cy="440280"/>
            </a:xfrm>
            <a:prstGeom prst="ellipse">
              <a:avLst/>
            </a:prstGeom>
            <a:solidFill>
              <a:schemeClr val="accent1"/>
            </a:solidFill>
            <a:ln cap="flat" cmpd="sng" w="126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 u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0" name="Google Shape;340;p12"/>
            <p:cNvSpPr/>
            <p:nvPr/>
          </p:nvSpPr>
          <p:spPr>
            <a:xfrm>
              <a:off x="1493280" y="4248000"/>
              <a:ext cx="570600" cy="3038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 u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SW2</a:t>
              </a:r>
              <a:endParaRPr b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1" name="Google Shape;341;p12"/>
          <p:cNvGrpSpPr/>
          <p:nvPr/>
        </p:nvGrpSpPr>
        <p:grpSpPr>
          <a:xfrm>
            <a:off x="847440" y="4192920"/>
            <a:ext cx="570600" cy="440280"/>
            <a:chOff x="847440" y="4192920"/>
            <a:chExt cx="570600" cy="440280"/>
          </a:xfrm>
        </p:grpSpPr>
        <p:sp>
          <p:nvSpPr>
            <p:cNvPr id="342" name="Google Shape;342;p12"/>
            <p:cNvSpPr/>
            <p:nvPr/>
          </p:nvSpPr>
          <p:spPr>
            <a:xfrm>
              <a:off x="914040" y="4192920"/>
              <a:ext cx="426240" cy="440280"/>
            </a:xfrm>
            <a:prstGeom prst="ellipse">
              <a:avLst/>
            </a:prstGeom>
            <a:solidFill>
              <a:schemeClr val="accent1"/>
            </a:solidFill>
            <a:ln cap="flat" cmpd="sng" w="126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 u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3" name="Google Shape;343;p12"/>
            <p:cNvSpPr/>
            <p:nvPr/>
          </p:nvSpPr>
          <p:spPr>
            <a:xfrm>
              <a:off x="847440" y="4259160"/>
              <a:ext cx="570600" cy="3038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 u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SW1</a:t>
              </a:r>
              <a:endParaRPr b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4" name="Google Shape;344;p12"/>
          <p:cNvSpPr/>
          <p:nvPr/>
        </p:nvSpPr>
        <p:spPr>
          <a:xfrm>
            <a:off x="864000" y="4644360"/>
            <a:ext cx="570600" cy="30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1층</a:t>
            </a:r>
            <a:endParaRPr b="0" sz="1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12"/>
          <p:cNvSpPr/>
          <p:nvPr/>
        </p:nvSpPr>
        <p:spPr>
          <a:xfrm>
            <a:off x="1531800" y="4655520"/>
            <a:ext cx="570600" cy="30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2층</a:t>
            </a:r>
            <a:endParaRPr b="0" sz="1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12"/>
          <p:cNvSpPr/>
          <p:nvPr/>
        </p:nvSpPr>
        <p:spPr>
          <a:xfrm>
            <a:off x="2116440" y="4655520"/>
            <a:ext cx="711720" cy="30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3층</a:t>
            </a:r>
            <a:endParaRPr b="0" sz="1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12"/>
          <p:cNvSpPr/>
          <p:nvPr/>
        </p:nvSpPr>
        <p:spPr>
          <a:xfrm>
            <a:off x="5372280" y="767880"/>
            <a:ext cx="84960" cy="5679360"/>
          </a:xfrm>
          <a:prstGeom prst="rect">
            <a:avLst/>
          </a:prstGeom>
          <a:solidFill>
            <a:srgbClr val="F2F2F2"/>
          </a:solidFill>
          <a:ln cap="flat" cmpd="sng" w="126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u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8" name="Google Shape;348;p12"/>
          <p:cNvSpPr/>
          <p:nvPr/>
        </p:nvSpPr>
        <p:spPr>
          <a:xfrm>
            <a:off x="4575240" y="1755000"/>
            <a:ext cx="1589400" cy="141840"/>
          </a:xfrm>
          <a:prstGeom prst="rect">
            <a:avLst/>
          </a:prstGeom>
          <a:solidFill>
            <a:schemeClr val="accent1"/>
          </a:solidFill>
          <a:ln cap="flat" cmpd="sng" w="126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u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9" name="Google Shape;349;p12"/>
          <p:cNvSpPr/>
          <p:nvPr/>
        </p:nvSpPr>
        <p:spPr>
          <a:xfrm>
            <a:off x="4575240" y="3340440"/>
            <a:ext cx="1589400" cy="141840"/>
          </a:xfrm>
          <a:prstGeom prst="rect">
            <a:avLst/>
          </a:prstGeom>
          <a:solidFill>
            <a:schemeClr val="accent1"/>
          </a:solidFill>
          <a:ln cap="flat" cmpd="sng" w="126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u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0" name="Google Shape;350;p12"/>
          <p:cNvSpPr/>
          <p:nvPr/>
        </p:nvSpPr>
        <p:spPr>
          <a:xfrm>
            <a:off x="5486760" y="1361880"/>
            <a:ext cx="1183320" cy="258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Photo Coupler</a:t>
            </a:r>
            <a:endParaRPr b="0" sz="11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12"/>
          <p:cNvSpPr/>
          <p:nvPr/>
        </p:nvSpPr>
        <p:spPr>
          <a:xfrm>
            <a:off x="5464440" y="3019320"/>
            <a:ext cx="1183320" cy="258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Photo Coupler</a:t>
            </a:r>
            <a:endParaRPr b="0" sz="11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12"/>
          <p:cNvSpPr/>
          <p:nvPr/>
        </p:nvSpPr>
        <p:spPr>
          <a:xfrm>
            <a:off x="4634640" y="5558400"/>
            <a:ext cx="1589400" cy="141840"/>
          </a:xfrm>
          <a:prstGeom prst="rect">
            <a:avLst/>
          </a:prstGeom>
          <a:solidFill>
            <a:schemeClr val="accent1"/>
          </a:solidFill>
          <a:ln cap="flat" cmpd="sng" w="12600">
            <a:solidFill>
              <a:srgbClr val="323F4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u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3" name="Google Shape;353;p12"/>
          <p:cNvSpPr/>
          <p:nvPr/>
        </p:nvSpPr>
        <p:spPr>
          <a:xfrm>
            <a:off x="5443560" y="5308200"/>
            <a:ext cx="1183320" cy="258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Photo Coupler</a:t>
            </a:r>
            <a:endParaRPr b="0" sz="11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12"/>
          <p:cNvSpPr/>
          <p:nvPr/>
        </p:nvSpPr>
        <p:spPr>
          <a:xfrm>
            <a:off x="2980440" y="2337120"/>
            <a:ext cx="1374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정면도</a:t>
            </a:r>
            <a:endParaRPr b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12"/>
          <p:cNvSpPr/>
          <p:nvPr/>
        </p:nvSpPr>
        <p:spPr>
          <a:xfrm>
            <a:off x="5431320" y="5842080"/>
            <a:ext cx="1183320" cy="258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Door</a:t>
            </a:r>
            <a:endParaRPr b="0" sz="11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12"/>
          <p:cNvSpPr/>
          <p:nvPr/>
        </p:nvSpPr>
        <p:spPr>
          <a:xfrm>
            <a:off x="685800" y="5187960"/>
            <a:ext cx="2142720" cy="984240"/>
          </a:xfrm>
          <a:prstGeom prst="rect">
            <a:avLst/>
          </a:prstGeom>
          <a:solidFill>
            <a:schemeClr val="lt1"/>
          </a:solidFill>
          <a:ln cap="flat" cmpd="sng" w="126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u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57" name="Google Shape;357;p12"/>
          <p:cNvGrpSpPr/>
          <p:nvPr/>
        </p:nvGrpSpPr>
        <p:grpSpPr>
          <a:xfrm>
            <a:off x="801000" y="5274720"/>
            <a:ext cx="570600" cy="440280"/>
            <a:chOff x="801000" y="5274720"/>
            <a:chExt cx="570600" cy="440280"/>
          </a:xfrm>
        </p:grpSpPr>
        <p:sp>
          <p:nvSpPr>
            <p:cNvPr id="358" name="Google Shape;358;p12"/>
            <p:cNvSpPr/>
            <p:nvPr/>
          </p:nvSpPr>
          <p:spPr>
            <a:xfrm>
              <a:off x="867600" y="5274720"/>
              <a:ext cx="426240" cy="440280"/>
            </a:xfrm>
            <a:prstGeom prst="ellipse">
              <a:avLst/>
            </a:prstGeom>
            <a:solidFill>
              <a:schemeClr val="accent1"/>
            </a:solidFill>
            <a:ln cap="flat" cmpd="sng" w="126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 u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9" name="Google Shape;359;p12"/>
            <p:cNvSpPr/>
            <p:nvPr/>
          </p:nvSpPr>
          <p:spPr>
            <a:xfrm>
              <a:off x="801000" y="5340960"/>
              <a:ext cx="570600" cy="3038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 u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SW4</a:t>
              </a:r>
              <a:endParaRPr b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0" name="Google Shape;360;p12"/>
          <p:cNvGrpSpPr/>
          <p:nvPr/>
        </p:nvGrpSpPr>
        <p:grpSpPr>
          <a:xfrm>
            <a:off x="1600200" y="5274720"/>
            <a:ext cx="570600" cy="440280"/>
            <a:chOff x="1600200" y="5274720"/>
            <a:chExt cx="570600" cy="440280"/>
          </a:xfrm>
        </p:grpSpPr>
        <p:sp>
          <p:nvSpPr>
            <p:cNvPr id="361" name="Google Shape;361;p12"/>
            <p:cNvSpPr/>
            <p:nvPr/>
          </p:nvSpPr>
          <p:spPr>
            <a:xfrm>
              <a:off x="1666800" y="5274720"/>
              <a:ext cx="426240" cy="440280"/>
            </a:xfrm>
            <a:prstGeom prst="ellipse">
              <a:avLst/>
            </a:prstGeom>
            <a:solidFill>
              <a:schemeClr val="accent1"/>
            </a:solidFill>
            <a:ln cap="flat" cmpd="sng" w="126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 u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2" name="Google Shape;362;p12"/>
            <p:cNvSpPr/>
            <p:nvPr/>
          </p:nvSpPr>
          <p:spPr>
            <a:xfrm>
              <a:off x="1600200" y="5340960"/>
              <a:ext cx="570600" cy="3038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 u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SW5</a:t>
              </a:r>
              <a:endParaRPr b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3" name="Google Shape;363;p12"/>
          <p:cNvSpPr/>
          <p:nvPr/>
        </p:nvSpPr>
        <p:spPr>
          <a:xfrm>
            <a:off x="801000" y="5715000"/>
            <a:ext cx="570600" cy="30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열기		</a:t>
            </a:r>
            <a:endParaRPr b="0" sz="1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12"/>
          <p:cNvSpPr/>
          <p:nvPr/>
        </p:nvSpPr>
        <p:spPr>
          <a:xfrm>
            <a:off x="1600200" y="5715000"/>
            <a:ext cx="570600" cy="30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	</a:t>
            </a:r>
            <a:endParaRPr b="0" sz="1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3"/>
          <p:cNvSpPr/>
          <p:nvPr/>
        </p:nvSpPr>
        <p:spPr>
          <a:xfrm>
            <a:off x="0" y="0"/>
            <a:ext cx="12191760" cy="609120"/>
          </a:xfrm>
          <a:prstGeom prst="round1Rect">
            <a:avLst>
              <a:gd fmla="val 16667" name="adj"/>
            </a:avLst>
          </a:prstGeom>
          <a:solidFill>
            <a:schemeClr val="accent1"/>
          </a:solidFill>
          <a:ln cap="flat" cmpd="sng" w="126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u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0" name="Google Shape;370;p13"/>
          <p:cNvSpPr txBox="1"/>
          <p:nvPr>
            <p:ph type="title"/>
          </p:nvPr>
        </p:nvSpPr>
        <p:spPr>
          <a:xfrm>
            <a:off x="1600560" y="1573200"/>
            <a:ext cx="914364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Malgun Gothic"/>
              <a:buNone/>
            </a:pPr>
            <a:r>
              <a:rPr b="0" lang="en-US" sz="56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작동 영상</a:t>
            </a:r>
            <a:endParaRPr b="0" sz="5600" u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71" name="Google Shape;37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3400" y="2286000"/>
            <a:ext cx="36576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4"/>
          <p:cNvSpPr/>
          <p:nvPr/>
        </p:nvSpPr>
        <p:spPr>
          <a:xfrm>
            <a:off x="0" y="0"/>
            <a:ext cx="12191760" cy="609120"/>
          </a:xfrm>
          <a:prstGeom prst="round1Rect">
            <a:avLst>
              <a:gd fmla="val 16667" name="adj"/>
            </a:avLst>
          </a:prstGeom>
          <a:solidFill>
            <a:schemeClr val="accent1"/>
          </a:solidFill>
          <a:ln cap="flat" cmpd="sng" w="126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u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7" name="Google Shape;377;p14"/>
          <p:cNvSpPr txBox="1"/>
          <p:nvPr>
            <p:ph type="title"/>
          </p:nvPr>
        </p:nvSpPr>
        <p:spPr>
          <a:xfrm>
            <a:off x="1349280" y="1089720"/>
            <a:ext cx="9143640" cy="1387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77500" lnSpcReduction="19999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br>
              <a:rPr lang="en-US" sz="3200"/>
            </a:br>
            <a:br>
              <a:rPr lang="en-US" sz="3200"/>
            </a:br>
            <a:r>
              <a:rPr b="0" lang="en-US" sz="3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6. 문제점</a:t>
            </a:r>
            <a:br>
              <a:rPr lang="en-US" sz="3200"/>
            </a:br>
            <a:endParaRPr b="0" sz="3200" u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8" name="Google Shape;378;p14"/>
          <p:cNvSpPr txBox="1"/>
          <p:nvPr>
            <p:ph idx="1" type="subTitle"/>
          </p:nvPr>
        </p:nvSpPr>
        <p:spPr>
          <a:xfrm>
            <a:off x="186120" y="95760"/>
            <a:ext cx="1333440" cy="461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9999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6. 문제점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14"/>
          <p:cNvSpPr txBox="1"/>
          <p:nvPr>
            <p:ph type="title"/>
          </p:nvPr>
        </p:nvSpPr>
        <p:spPr>
          <a:xfrm>
            <a:off x="1371600" y="2727720"/>
            <a:ext cx="9143700" cy="20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br>
              <a:rPr lang="en-US" sz="3200"/>
            </a:br>
            <a:br>
              <a:rPr lang="en-US" sz="3200"/>
            </a:br>
            <a:br>
              <a:rPr lang="en-US" sz="3200"/>
            </a:br>
            <a:r>
              <a:rPr b="0" lang="en-US" sz="3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0" lang="en-US" sz="20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H/W 가 많은 문제를 가짐 </a:t>
            </a:r>
            <a:br>
              <a:rPr lang="en-US" sz="2000"/>
            </a:br>
            <a:br>
              <a:rPr lang="en-US" sz="2000"/>
            </a:br>
            <a:br>
              <a:rPr lang="en-US" sz="2000"/>
            </a:br>
            <a:br>
              <a:rPr lang="en-US" sz="2000"/>
            </a:br>
            <a:br>
              <a:rPr lang="en-US" sz="2000"/>
            </a:br>
            <a:br>
              <a:rPr lang="en-US" sz="3200"/>
            </a:br>
            <a:endParaRPr b="0" sz="2000" u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5"/>
          <p:cNvSpPr/>
          <p:nvPr/>
        </p:nvSpPr>
        <p:spPr>
          <a:xfrm>
            <a:off x="0" y="0"/>
            <a:ext cx="12191760" cy="609120"/>
          </a:xfrm>
          <a:prstGeom prst="round1Rect">
            <a:avLst>
              <a:gd fmla="val 16667" name="adj"/>
            </a:avLst>
          </a:prstGeom>
          <a:solidFill>
            <a:schemeClr val="accent1"/>
          </a:solidFill>
          <a:ln cap="flat" cmpd="sng" w="126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u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5" name="Google Shape;385;p15"/>
          <p:cNvSpPr txBox="1"/>
          <p:nvPr>
            <p:ph type="title"/>
          </p:nvPr>
        </p:nvSpPr>
        <p:spPr>
          <a:xfrm>
            <a:off x="1349280" y="1089720"/>
            <a:ext cx="9143640" cy="647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77500" lnSpcReduction="19999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br>
              <a:rPr lang="en-US" sz="3200"/>
            </a:br>
            <a:r>
              <a:rPr b="0" lang="en-US" sz="3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7. 향후 계획</a:t>
            </a:r>
            <a:endParaRPr b="0" sz="3200" u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6" name="Google Shape;386;p15"/>
          <p:cNvSpPr txBox="1"/>
          <p:nvPr>
            <p:ph idx="1" type="subTitle"/>
          </p:nvPr>
        </p:nvSpPr>
        <p:spPr>
          <a:xfrm>
            <a:off x="182880" y="95760"/>
            <a:ext cx="1521000" cy="461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9999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8. 향후 계획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15"/>
          <p:cNvSpPr txBox="1"/>
          <p:nvPr>
            <p:ph type="title"/>
          </p:nvPr>
        </p:nvSpPr>
        <p:spPr>
          <a:xfrm>
            <a:off x="1371960" y="2286000"/>
            <a:ext cx="914364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br>
              <a:rPr lang="en-US" sz="2000"/>
            </a:br>
            <a:br>
              <a:rPr lang="en-US" sz="2000"/>
            </a:br>
            <a:br>
              <a:rPr lang="en-US" sz="2000"/>
            </a:br>
            <a:r>
              <a:rPr b="0" lang="en-US" sz="20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버튼을 input으로 받아서 디바운스 처리 해서 버튼이 중복으로 눌리지 않게 변경</a:t>
            </a:r>
            <a:br>
              <a:rPr lang="en-US" sz="2000"/>
            </a:br>
            <a:endParaRPr b="0" sz="2000" u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6"/>
          <p:cNvSpPr/>
          <p:nvPr/>
        </p:nvSpPr>
        <p:spPr>
          <a:xfrm>
            <a:off x="0" y="0"/>
            <a:ext cx="12191760" cy="609120"/>
          </a:xfrm>
          <a:prstGeom prst="round1Rect">
            <a:avLst>
              <a:gd fmla="val 16667" name="adj"/>
            </a:avLst>
          </a:prstGeom>
          <a:solidFill>
            <a:schemeClr val="accent1"/>
          </a:solidFill>
          <a:ln cap="flat" cmpd="sng" w="126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u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3" name="Google Shape;393;p16"/>
          <p:cNvSpPr txBox="1"/>
          <p:nvPr>
            <p:ph type="title"/>
          </p:nvPr>
        </p:nvSpPr>
        <p:spPr>
          <a:xfrm>
            <a:off x="1600560" y="1573200"/>
            <a:ext cx="914364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Malgun Gothic"/>
              <a:buNone/>
            </a:pPr>
            <a:r>
              <a:rPr b="0" lang="en-US" sz="56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질의 응답</a:t>
            </a:r>
            <a:endParaRPr b="0" sz="5600" u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>
            <p:ph type="title"/>
          </p:nvPr>
        </p:nvSpPr>
        <p:spPr>
          <a:xfrm>
            <a:off x="1254240" y="828720"/>
            <a:ext cx="9143640" cy="5086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b="0" lang="en-US" sz="24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목차</a:t>
            </a:r>
            <a:br>
              <a:rPr lang="en-US" sz="2400"/>
            </a:br>
            <a:br>
              <a:rPr lang="en-US" sz="2400"/>
            </a:br>
            <a:r>
              <a:rPr b="0" lang="en-US" sz="24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목적</a:t>
            </a:r>
            <a:br>
              <a:rPr lang="en-US" sz="2400"/>
            </a:br>
            <a:r>
              <a:rPr b="0" lang="en-US" sz="24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Time Schedule</a:t>
            </a:r>
            <a:br>
              <a:rPr lang="en-US" sz="2400"/>
            </a:br>
            <a:r>
              <a:rPr b="0" lang="en-US" sz="24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R&amp;R</a:t>
            </a:r>
            <a:br>
              <a:rPr lang="en-US" sz="2400"/>
            </a:br>
            <a:r>
              <a:rPr b="0" lang="en-US" sz="24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기능</a:t>
            </a:r>
            <a:br>
              <a:rPr lang="en-US" sz="2400"/>
            </a:br>
            <a:r>
              <a:rPr b="0" lang="en-US" sz="24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Application Stack</a:t>
            </a:r>
            <a:br>
              <a:rPr lang="en-US" sz="2400"/>
            </a:br>
            <a:r>
              <a:rPr b="0" lang="en-US" sz="24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- Pin Map </a:t>
            </a:r>
            <a:br>
              <a:rPr lang="en-US" sz="2400"/>
            </a:br>
            <a:r>
              <a:rPr b="0" lang="en-US" sz="24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-동작 블록도</a:t>
            </a:r>
            <a:br>
              <a:rPr lang="en-US" sz="2400"/>
            </a:br>
            <a:r>
              <a:rPr b="0" lang="en-US" sz="24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-동작 상태도</a:t>
            </a:r>
            <a:br>
              <a:rPr lang="en-US" sz="2400"/>
            </a:br>
            <a:r>
              <a:rPr b="0" lang="en-US" sz="24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-핵심기능: 층의 인식</a:t>
            </a:r>
            <a:br>
              <a:rPr lang="en-US" sz="2400"/>
            </a:br>
            <a:r>
              <a:rPr b="0" lang="en-US" sz="24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5.제품 케이스:2D, 3D</a:t>
            </a:r>
            <a:br>
              <a:rPr lang="en-US" sz="2400"/>
            </a:br>
            <a:r>
              <a:rPr b="0" lang="en-US" sz="24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6. 문제점</a:t>
            </a:r>
            <a:br>
              <a:rPr lang="en-US" sz="2400"/>
            </a:br>
            <a:r>
              <a:rPr b="0" lang="en-US" sz="24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7. 향후 계획</a:t>
            </a:r>
            <a:endParaRPr b="0" sz="2400" u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0" y="0"/>
            <a:ext cx="12191760" cy="609120"/>
          </a:xfrm>
          <a:prstGeom prst="round1Rect">
            <a:avLst>
              <a:gd fmla="val 16667" name="adj"/>
            </a:avLst>
          </a:prstGeom>
          <a:solidFill>
            <a:schemeClr val="accent1"/>
          </a:solidFill>
          <a:ln cap="flat" cmpd="sng" w="126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u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/>
          <p:nvPr/>
        </p:nvSpPr>
        <p:spPr>
          <a:xfrm>
            <a:off x="0" y="0"/>
            <a:ext cx="12191760" cy="609120"/>
          </a:xfrm>
          <a:prstGeom prst="round1Rect">
            <a:avLst>
              <a:gd fmla="val 16667" name="adj"/>
            </a:avLst>
          </a:prstGeom>
          <a:solidFill>
            <a:schemeClr val="accent1"/>
          </a:solidFill>
          <a:ln cap="flat" cmpd="sng" w="126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u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p3"/>
          <p:cNvSpPr/>
          <p:nvPr/>
        </p:nvSpPr>
        <p:spPr>
          <a:xfrm>
            <a:off x="207720" y="128880"/>
            <a:ext cx="5034240" cy="461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7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6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STM32F411RE 를 사용한   Elevator의 제어</a:t>
            </a:r>
            <a:endParaRPr b="0" sz="186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3"/>
          <p:cNvSpPr txBox="1"/>
          <p:nvPr>
            <p:ph type="title"/>
          </p:nvPr>
        </p:nvSpPr>
        <p:spPr>
          <a:xfrm>
            <a:off x="685800" y="914400"/>
            <a:ext cx="9830880" cy="10749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</a:pPr>
            <a:r>
              <a:rPr b="0" lang="en-US" sz="3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목적:학습 과정 중에 습득한 기술 스택의 활용과 개념설계 검증</a:t>
            </a:r>
            <a:endParaRPr b="0" sz="3200" u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/>
          <p:nvPr/>
        </p:nvSpPr>
        <p:spPr>
          <a:xfrm>
            <a:off x="0" y="0"/>
            <a:ext cx="12191760" cy="609120"/>
          </a:xfrm>
          <a:prstGeom prst="round1Rect">
            <a:avLst>
              <a:gd fmla="val 16667" name="adj"/>
            </a:avLst>
          </a:prstGeom>
          <a:solidFill>
            <a:schemeClr val="accent1"/>
          </a:solidFill>
          <a:ln cap="flat" cmpd="sng" w="126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u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107;p4"/>
          <p:cNvSpPr txBox="1"/>
          <p:nvPr>
            <p:ph type="title"/>
          </p:nvPr>
        </p:nvSpPr>
        <p:spPr>
          <a:xfrm>
            <a:off x="1180440" y="556920"/>
            <a:ext cx="9143640" cy="10054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70000" lnSpcReduction="19999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br>
              <a:rPr lang="en-US" sz="3200"/>
            </a:br>
            <a:br>
              <a:rPr lang="en-US" sz="3200"/>
            </a:br>
            <a:endParaRPr b="0" sz="3200" u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" name="Google Shape;108;p4"/>
          <p:cNvSpPr txBox="1"/>
          <p:nvPr>
            <p:ph idx="1" type="subTitle"/>
          </p:nvPr>
        </p:nvSpPr>
        <p:spPr>
          <a:xfrm>
            <a:off x="-66600" y="95760"/>
            <a:ext cx="2493360" cy="461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9999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Time Schedule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4"/>
          <p:cNvPicPr preferRelativeResize="0"/>
          <p:nvPr/>
        </p:nvPicPr>
        <p:blipFill rotWithShape="1">
          <a:blip r:embed="rId3">
            <a:alphaModFix/>
          </a:blip>
          <a:srcRect b="0" l="0" r="0" t="18093"/>
          <a:stretch/>
        </p:blipFill>
        <p:spPr>
          <a:xfrm>
            <a:off x="95760" y="1371600"/>
            <a:ext cx="12020040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/>
          <p:nvPr/>
        </p:nvSpPr>
        <p:spPr>
          <a:xfrm>
            <a:off x="0" y="0"/>
            <a:ext cx="12191760" cy="609120"/>
          </a:xfrm>
          <a:prstGeom prst="round1Rect">
            <a:avLst>
              <a:gd fmla="val 16667" name="adj"/>
            </a:avLst>
          </a:prstGeom>
          <a:solidFill>
            <a:schemeClr val="accent1"/>
          </a:solidFill>
          <a:ln cap="flat" cmpd="sng" w="126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u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p5"/>
          <p:cNvSpPr txBox="1"/>
          <p:nvPr>
            <p:ph type="title"/>
          </p:nvPr>
        </p:nvSpPr>
        <p:spPr>
          <a:xfrm>
            <a:off x="1715040" y="1285920"/>
            <a:ext cx="914364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70000" lnSpcReduction="19999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br>
              <a:rPr lang="en-US" sz="3200"/>
            </a:br>
            <a:br>
              <a:rPr lang="en-US" sz="3200"/>
            </a:br>
            <a:r>
              <a:rPr b="0" lang="en-US" sz="3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한상진: SW 작성 총괄 및 검증</a:t>
            </a:r>
            <a:br>
              <a:rPr lang="en-US" sz="3200"/>
            </a:br>
            <a:br>
              <a:rPr lang="en-US" sz="3200"/>
            </a:br>
            <a:r>
              <a:rPr b="0" lang="en-US" sz="3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김경환: PPT작성</a:t>
            </a:r>
            <a:br>
              <a:rPr lang="en-US" sz="3200"/>
            </a:br>
            <a:br>
              <a:rPr lang="en-US" sz="3200"/>
            </a:br>
            <a:r>
              <a:rPr b="0" lang="en-US" sz="3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진영제: HW  제작 및 동작 검증 / 발표</a:t>
            </a:r>
            <a:br>
              <a:rPr lang="en-US" sz="3200"/>
            </a:br>
            <a:br>
              <a:rPr lang="en-US" sz="3200"/>
            </a:br>
            <a:r>
              <a:rPr b="0" lang="en-US" sz="3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강현웅: SW 작성 및 동작 점검</a:t>
            </a:r>
            <a:br>
              <a:rPr lang="en-US" sz="3200"/>
            </a:br>
            <a:br>
              <a:rPr lang="en-US" sz="3200"/>
            </a:br>
            <a:r>
              <a:rPr b="0" lang="en-US" sz="32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신종섭: 조장-총괄 </a:t>
            </a:r>
            <a:br>
              <a:rPr lang="en-US" sz="3200"/>
            </a:br>
            <a:br>
              <a:rPr lang="en-US" sz="3200"/>
            </a:br>
            <a:br>
              <a:rPr lang="en-US" sz="3200"/>
            </a:br>
            <a:endParaRPr b="0" sz="3200" u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" name="Google Shape;116;p5"/>
          <p:cNvSpPr txBox="1"/>
          <p:nvPr>
            <p:ph idx="1" type="subTitle"/>
          </p:nvPr>
        </p:nvSpPr>
        <p:spPr>
          <a:xfrm>
            <a:off x="-141480" y="95760"/>
            <a:ext cx="1653840" cy="461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R&amp;R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/>
          <p:nvPr/>
        </p:nvSpPr>
        <p:spPr>
          <a:xfrm>
            <a:off x="0" y="0"/>
            <a:ext cx="12191760" cy="609120"/>
          </a:xfrm>
          <a:prstGeom prst="round1Rect">
            <a:avLst>
              <a:gd fmla="val 16667" name="adj"/>
            </a:avLst>
          </a:prstGeom>
          <a:solidFill>
            <a:schemeClr val="accent1"/>
          </a:solidFill>
          <a:ln cap="flat" cmpd="sng" w="126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u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" name="Google Shape;122;p6"/>
          <p:cNvSpPr/>
          <p:nvPr/>
        </p:nvSpPr>
        <p:spPr>
          <a:xfrm>
            <a:off x="2175120" y="1496160"/>
            <a:ext cx="7796880" cy="914040"/>
          </a:xfrm>
          <a:prstGeom prst="rect">
            <a:avLst/>
          </a:prstGeom>
          <a:solidFill>
            <a:srgbClr val="0070C0"/>
          </a:solidFill>
          <a:ln cap="flat" cmpd="sng" w="126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u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" name="Google Shape;123;p6"/>
          <p:cNvSpPr/>
          <p:nvPr/>
        </p:nvSpPr>
        <p:spPr>
          <a:xfrm>
            <a:off x="5245200" y="1672920"/>
            <a:ext cx="2527200" cy="395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u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Application</a:t>
            </a:r>
            <a:endParaRPr b="0" sz="20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6"/>
          <p:cNvSpPr/>
          <p:nvPr/>
        </p:nvSpPr>
        <p:spPr>
          <a:xfrm>
            <a:off x="2391120" y="2618640"/>
            <a:ext cx="983160" cy="914040"/>
          </a:xfrm>
          <a:prstGeom prst="rect">
            <a:avLst/>
          </a:prstGeom>
          <a:solidFill>
            <a:srgbClr val="0070C0"/>
          </a:solidFill>
          <a:ln cap="flat" cmpd="sng" w="126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u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" name="Google Shape;125;p6"/>
          <p:cNvSpPr/>
          <p:nvPr/>
        </p:nvSpPr>
        <p:spPr>
          <a:xfrm>
            <a:off x="3740760" y="2618640"/>
            <a:ext cx="922320" cy="914040"/>
          </a:xfrm>
          <a:prstGeom prst="rect">
            <a:avLst/>
          </a:prstGeom>
          <a:solidFill>
            <a:srgbClr val="0070C0"/>
          </a:solidFill>
          <a:ln cap="flat" cmpd="sng" w="126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u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" name="Google Shape;126;p6"/>
          <p:cNvSpPr/>
          <p:nvPr/>
        </p:nvSpPr>
        <p:spPr>
          <a:xfrm>
            <a:off x="5045760" y="2612160"/>
            <a:ext cx="905760" cy="914040"/>
          </a:xfrm>
          <a:prstGeom prst="rect">
            <a:avLst/>
          </a:prstGeom>
          <a:solidFill>
            <a:srgbClr val="0070C0"/>
          </a:solidFill>
          <a:ln cap="flat" cmpd="sng" w="126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u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" name="Google Shape;127;p6"/>
          <p:cNvSpPr/>
          <p:nvPr/>
        </p:nvSpPr>
        <p:spPr>
          <a:xfrm>
            <a:off x="6267960" y="2612160"/>
            <a:ext cx="922320" cy="914040"/>
          </a:xfrm>
          <a:prstGeom prst="rect">
            <a:avLst/>
          </a:prstGeom>
          <a:solidFill>
            <a:srgbClr val="0070C0"/>
          </a:solidFill>
          <a:ln cap="flat" cmpd="sng" w="126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u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" name="Google Shape;128;p6"/>
          <p:cNvSpPr/>
          <p:nvPr/>
        </p:nvSpPr>
        <p:spPr>
          <a:xfrm>
            <a:off x="7550640" y="2606040"/>
            <a:ext cx="911160" cy="914040"/>
          </a:xfrm>
          <a:prstGeom prst="rect">
            <a:avLst/>
          </a:prstGeom>
          <a:solidFill>
            <a:srgbClr val="0070C0"/>
          </a:solidFill>
          <a:ln cap="flat" cmpd="sng" w="126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u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129;p6"/>
          <p:cNvSpPr/>
          <p:nvPr/>
        </p:nvSpPr>
        <p:spPr>
          <a:xfrm>
            <a:off x="2366280" y="2684520"/>
            <a:ext cx="100836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 u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Switch </a:t>
            </a:r>
            <a:endParaRPr b="0" sz="16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 u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Driver</a:t>
            </a:r>
            <a:endParaRPr b="0" sz="16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6"/>
          <p:cNvSpPr/>
          <p:nvPr/>
        </p:nvSpPr>
        <p:spPr>
          <a:xfrm>
            <a:off x="3740760" y="2701080"/>
            <a:ext cx="15210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 u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I2C LCD</a:t>
            </a:r>
            <a:endParaRPr b="0" sz="16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 u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Driver</a:t>
            </a:r>
            <a:endParaRPr b="0" sz="16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6"/>
          <p:cNvSpPr/>
          <p:nvPr/>
        </p:nvSpPr>
        <p:spPr>
          <a:xfrm>
            <a:off x="6312240" y="2651040"/>
            <a:ext cx="1044360" cy="82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 u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Photo Coupler</a:t>
            </a:r>
            <a:endParaRPr b="0" sz="16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 u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Driver</a:t>
            </a:r>
            <a:endParaRPr b="0" sz="16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6"/>
          <p:cNvSpPr/>
          <p:nvPr/>
        </p:nvSpPr>
        <p:spPr>
          <a:xfrm>
            <a:off x="7558920" y="2626200"/>
            <a:ext cx="902880" cy="82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 u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Servor </a:t>
            </a:r>
            <a:endParaRPr b="0" sz="16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 u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Motor</a:t>
            </a:r>
            <a:endParaRPr b="0" sz="16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 u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Driver</a:t>
            </a:r>
            <a:endParaRPr b="0" sz="16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6"/>
          <p:cNvSpPr/>
          <p:nvPr/>
        </p:nvSpPr>
        <p:spPr>
          <a:xfrm>
            <a:off x="5062320" y="2688480"/>
            <a:ext cx="15210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 u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LED.  </a:t>
            </a:r>
            <a:endParaRPr b="0" sz="16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 u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Driver</a:t>
            </a:r>
            <a:endParaRPr b="0" sz="16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4" name="Google Shape;134;p6"/>
          <p:cNvCxnSpPr/>
          <p:nvPr/>
        </p:nvCxnSpPr>
        <p:spPr>
          <a:xfrm flipH="1" rot="10800000">
            <a:off x="1290960" y="3632400"/>
            <a:ext cx="9524160" cy="50400"/>
          </a:xfrm>
          <a:prstGeom prst="straightConnector1">
            <a:avLst/>
          </a:prstGeom>
          <a:noFill/>
          <a:ln cap="flat" cmpd="sng" w="28425">
            <a:solidFill>
              <a:srgbClr val="FFC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35" name="Google Shape;135;p6"/>
          <p:cNvSpPr/>
          <p:nvPr/>
        </p:nvSpPr>
        <p:spPr>
          <a:xfrm>
            <a:off x="8814240" y="2567880"/>
            <a:ext cx="911160" cy="914040"/>
          </a:xfrm>
          <a:prstGeom prst="rect">
            <a:avLst/>
          </a:prstGeom>
          <a:solidFill>
            <a:srgbClr val="0070C0"/>
          </a:solidFill>
          <a:ln cap="flat" cmpd="sng" w="126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u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" name="Google Shape;136;p6"/>
          <p:cNvSpPr/>
          <p:nvPr/>
        </p:nvSpPr>
        <p:spPr>
          <a:xfrm>
            <a:off x="8822520" y="2588040"/>
            <a:ext cx="902880" cy="82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 u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Step </a:t>
            </a:r>
            <a:endParaRPr b="0" sz="16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 u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Motor</a:t>
            </a:r>
            <a:endParaRPr b="0" sz="16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 u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Driver</a:t>
            </a:r>
            <a:endParaRPr b="0" sz="16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6"/>
          <p:cNvSpPr/>
          <p:nvPr/>
        </p:nvSpPr>
        <p:spPr>
          <a:xfrm>
            <a:off x="2382840" y="3846600"/>
            <a:ext cx="983160" cy="914040"/>
          </a:xfrm>
          <a:prstGeom prst="rect">
            <a:avLst/>
          </a:prstGeom>
          <a:solidFill>
            <a:srgbClr val="0070C0"/>
          </a:solidFill>
          <a:ln cap="flat" cmpd="sng" w="126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u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" name="Google Shape;138;p6"/>
          <p:cNvSpPr/>
          <p:nvPr/>
        </p:nvSpPr>
        <p:spPr>
          <a:xfrm>
            <a:off x="3732480" y="3846600"/>
            <a:ext cx="922320" cy="914040"/>
          </a:xfrm>
          <a:prstGeom prst="rect">
            <a:avLst/>
          </a:prstGeom>
          <a:solidFill>
            <a:srgbClr val="0070C0"/>
          </a:solidFill>
          <a:ln cap="flat" cmpd="sng" w="126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u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p6"/>
          <p:cNvSpPr/>
          <p:nvPr/>
        </p:nvSpPr>
        <p:spPr>
          <a:xfrm>
            <a:off x="5037840" y="3840480"/>
            <a:ext cx="905760" cy="914040"/>
          </a:xfrm>
          <a:prstGeom prst="rect">
            <a:avLst/>
          </a:prstGeom>
          <a:solidFill>
            <a:srgbClr val="0070C0"/>
          </a:solidFill>
          <a:ln cap="flat" cmpd="sng" w="126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u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6"/>
          <p:cNvSpPr/>
          <p:nvPr/>
        </p:nvSpPr>
        <p:spPr>
          <a:xfrm>
            <a:off x="6259320" y="3840480"/>
            <a:ext cx="922320" cy="914040"/>
          </a:xfrm>
          <a:prstGeom prst="rect">
            <a:avLst/>
          </a:prstGeom>
          <a:solidFill>
            <a:srgbClr val="0070C0"/>
          </a:solidFill>
          <a:ln cap="flat" cmpd="sng" w="126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u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p6"/>
          <p:cNvSpPr/>
          <p:nvPr/>
        </p:nvSpPr>
        <p:spPr>
          <a:xfrm>
            <a:off x="7542360" y="3834360"/>
            <a:ext cx="911160" cy="914040"/>
          </a:xfrm>
          <a:prstGeom prst="rect">
            <a:avLst/>
          </a:prstGeom>
          <a:solidFill>
            <a:srgbClr val="0070C0"/>
          </a:solidFill>
          <a:ln cap="flat" cmpd="sng" w="126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u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" name="Google Shape;142;p6"/>
          <p:cNvSpPr/>
          <p:nvPr/>
        </p:nvSpPr>
        <p:spPr>
          <a:xfrm>
            <a:off x="2357640" y="4114800"/>
            <a:ext cx="1008360" cy="334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 u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Switch</a:t>
            </a:r>
            <a:endParaRPr b="0" sz="16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6"/>
          <p:cNvSpPr/>
          <p:nvPr/>
        </p:nvSpPr>
        <p:spPr>
          <a:xfrm>
            <a:off x="3732480" y="3994200"/>
            <a:ext cx="15210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 u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I2C Text</a:t>
            </a:r>
            <a:endParaRPr b="0" sz="16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 u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LCD</a:t>
            </a:r>
            <a:endParaRPr b="0" sz="16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6"/>
          <p:cNvSpPr/>
          <p:nvPr/>
        </p:nvSpPr>
        <p:spPr>
          <a:xfrm>
            <a:off x="6303960" y="4114800"/>
            <a:ext cx="1044360" cy="334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 u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Photo </a:t>
            </a:r>
            <a:endParaRPr b="0" sz="16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6"/>
          <p:cNvSpPr/>
          <p:nvPr/>
        </p:nvSpPr>
        <p:spPr>
          <a:xfrm>
            <a:off x="7542360" y="3994200"/>
            <a:ext cx="90288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 u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Servor </a:t>
            </a:r>
            <a:endParaRPr b="0" sz="16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 u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Motor</a:t>
            </a:r>
            <a:endParaRPr b="0" sz="16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6"/>
          <p:cNvSpPr/>
          <p:nvPr/>
        </p:nvSpPr>
        <p:spPr>
          <a:xfrm>
            <a:off x="5054040" y="4114800"/>
            <a:ext cx="660960" cy="334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 u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FND</a:t>
            </a:r>
            <a:endParaRPr b="0" sz="16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6"/>
          <p:cNvSpPr/>
          <p:nvPr/>
        </p:nvSpPr>
        <p:spPr>
          <a:xfrm>
            <a:off x="8805960" y="3796200"/>
            <a:ext cx="911160" cy="914040"/>
          </a:xfrm>
          <a:prstGeom prst="rect">
            <a:avLst/>
          </a:prstGeom>
          <a:solidFill>
            <a:srgbClr val="0070C0"/>
          </a:solidFill>
          <a:ln cap="flat" cmpd="sng" w="126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u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" name="Google Shape;148;p6"/>
          <p:cNvSpPr/>
          <p:nvPr/>
        </p:nvSpPr>
        <p:spPr>
          <a:xfrm>
            <a:off x="8814240" y="3979080"/>
            <a:ext cx="902880" cy="82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 u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Step </a:t>
            </a:r>
            <a:endParaRPr b="0" sz="16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 u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Motor</a:t>
            </a:r>
            <a:endParaRPr b="0" sz="16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6"/>
          <p:cNvSpPr/>
          <p:nvPr/>
        </p:nvSpPr>
        <p:spPr>
          <a:xfrm>
            <a:off x="1190880" y="2856960"/>
            <a:ext cx="11372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Software</a:t>
            </a:r>
            <a:endParaRPr b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6"/>
          <p:cNvSpPr/>
          <p:nvPr/>
        </p:nvSpPr>
        <p:spPr>
          <a:xfrm>
            <a:off x="1146600" y="3982320"/>
            <a:ext cx="122508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Hardware</a:t>
            </a:r>
            <a:endParaRPr b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6"/>
          <p:cNvSpPr/>
          <p:nvPr/>
        </p:nvSpPr>
        <p:spPr>
          <a:xfrm>
            <a:off x="1212840" y="959400"/>
            <a:ext cx="2615400" cy="395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u="none" strike="noStrike">
                <a:solidFill>
                  <a:srgbClr val="0C0C0C"/>
                </a:solidFill>
                <a:latin typeface="Malgun Gothic"/>
                <a:ea typeface="Malgun Gothic"/>
                <a:cs typeface="Malgun Gothic"/>
                <a:sym typeface="Malgun Gothic"/>
              </a:rPr>
              <a:t>(1) Application Stack</a:t>
            </a:r>
            <a:endParaRPr b="0" sz="20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blog.kakaocdn.net/dn/sQonC/btrndaHIHLS/ddjkdDbb4GEyDGWj02jNc1/img.png" id="152" name="Google Shape;152;p6"/>
          <p:cNvPicPr preferRelativeResize="0"/>
          <p:nvPr/>
        </p:nvPicPr>
        <p:blipFill rotWithShape="1">
          <a:blip r:embed="rId3">
            <a:alphaModFix/>
          </a:blip>
          <a:srcRect b="50286" l="31438" r="43844" t="-4608"/>
          <a:stretch/>
        </p:blipFill>
        <p:spPr>
          <a:xfrm>
            <a:off x="8781120" y="4659480"/>
            <a:ext cx="992160" cy="1127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52800" y="5047560"/>
            <a:ext cx="1148040" cy="687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69040" y="5061960"/>
            <a:ext cx="933480" cy="8157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blog.kakaocdn.net/dn/sQonC/btrndaHIHLS/ddjkdDbb4GEyDGWj02jNc1/img.png" id="155" name="Google Shape;155;p6"/>
          <p:cNvPicPr preferRelativeResize="0"/>
          <p:nvPr/>
        </p:nvPicPr>
        <p:blipFill rotWithShape="1">
          <a:blip r:embed="rId6">
            <a:alphaModFix/>
          </a:blip>
          <a:srcRect b="10521" l="43363" r="38797" t="50083"/>
          <a:stretch/>
        </p:blipFill>
        <p:spPr>
          <a:xfrm>
            <a:off x="4995360" y="4922640"/>
            <a:ext cx="821520" cy="937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blog.kakaocdn.net/dn/sQonC/btrndaHIHLS/ddjkdDbb4GEyDGWj02jNc1/img.png" id="156" name="Google Shape;156;p6"/>
          <p:cNvPicPr preferRelativeResize="0"/>
          <p:nvPr/>
        </p:nvPicPr>
        <p:blipFill rotWithShape="1">
          <a:blip r:embed="rId7">
            <a:alphaModFix/>
          </a:blip>
          <a:srcRect b="2443" l="-5105" r="81964" t="50095"/>
          <a:stretch/>
        </p:blipFill>
        <p:spPr>
          <a:xfrm>
            <a:off x="2248200" y="4800240"/>
            <a:ext cx="1015560" cy="10767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blog.kakaocdn.net/dn/sQonC/btrndaHIHLS/ddjkdDbb4GEyDGWj02jNc1/img.png" id="157" name="Google Shape;157;p6"/>
          <p:cNvPicPr preferRelativeResize="0"/>
          <p:nvPr/>
        </p:nvPicPr>
        <p:blipFill rotWithShape="1">
          <a:blip r:embed="rId8">
            <a:alphaModFix/>
          </a:blip>
          <a:srcRect b="2440" l="20531" r="56455" t="50088"/>
          <a:stretch/>
        </p:blipFill>
        <p:spPr>
          <a:xfrm>
            <a:off x="3650400" y="4843800"/>
            <a:ext cx="1004400" cy="107064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6"/>
          <p:cNvSpPr/>
          <p:nvPr/>
        </p:nvSpPr>
        <p:spPr>
          <a:xfrm>
            <a:off x="7469280" y="5673600"/>
            <a:ext cx="1076760" cy="227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SERVOR MOTOR</a:t>
            </a:r>
            <a:endParaRPr b="0" sz="9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6"/>
          <p:cNvSpPr/>
          <p:nvPr/>
        </p:nvSpPr>
        <p:spPr>
          <a:xfrm>
            <a:off x="6354360" y="5754240"/>
            <a:ext cx="584280" cy="227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PHOTO</a:t>
            </a:r>
            <a:endParaRPr b="0" sz="9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6"/>
          <p:cNvSpPr txBox="1"/>
          <p:nvPr>
            <p:ph idx="1" type="subTitle"/>
          </p:nvPr>
        </p:nvSpPr>
        <p:spPr>
          <a:xfrm>
            <a:off x="-41400" y="133560"/>
            <a:ext cx="1653840" cy="461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9999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기능 설명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"/>
          <p:cNvSpPr/>
          <p:nvPr/>
        </p:nvSpPr>
        <p:spPr>
          <a:xfrm>
            <a:off x="0" y="0"/>
            <a:ext cx="12191760" cy="609120"/>
          </a:xfrm>
          <a:prstGeom prst="round1Rect">
            <a:avLst>
              <a:gd fmla="val 16667" name="adj"/>
            </a:avLst>
          </a:prstGeom>
          <a:solidFill>
            <a:schemeClr val="accent1"/>
          </a:solidFill>
          <a:ln cap="flat" cmpd="sng" w="126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u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6" name="Google Shape;166;p7"/>
          <p:cNvSpPr txBox="1"/>
          <p:nvPr>
            <p:ph idx="1" type="subTitle"/>
          </p:nvPr>
        </p:nvSpPr>
        <p:spPr>
          <a:xfrm>
            <a:off x="-41400" y="95760"/>
            <a:ext cx="1653840" cy="461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9999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기능 설명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p7"/>
          <p:cNvPicPr preferRelativeResize="0"/>
          <p:nvPr/>
        </p:nvPicPr>
        <p:blipFill rotWithShape="1">
          <a:blip r:embed="rId3">
            <a:alphaModFix/>
          </a:blip>
          <a:srcRect b="6685" l="11754" r="6351" t="12931"/>
          <a:stretch/>
        </p:blipFill>
        <p:spPr>
          <a:xfrm>
            <a:off x="1480680" y="789480"/>
            <a:ext cx="6854400" cy="607644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7"/>
          <p:cNvSpPr/>
          <p:nvPr/>
        </p:nvSpPr>
        <p:spPr>
          <a:xfrm>
            <a:off x="10236600" y="1875240"/>
            <a:ext cx="1193400" cy="1005120"/>
          </a:xfrm>
          <a:prstGeom prst="rect">
            <a:avLst/>
          </a:prstGeom>
          <a:noFill/>
          <a:ln cap="flat" cmpd="sng" w="126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u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Photo  </a:t>
            </a:r>
            <a:endParaRPr b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u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PA10 </a:t>
            </a:r>
            <a:endParaRPr b="0" sz="1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u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PB3 </a:t>
            </a:r>
            <a:endParaRPr b="0" sz="1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u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PB5</a:t>
            </a:r>
            <a:endParaRPr b="0" sz="1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7"/>
          <p:cNvSpPr/>
          <p:nvPr/>
        </p:nvSpPr>
        <p:spPr>
          <a:xfrm>
            <a:off x="8635320" y="2242440"/>
            <a:ext cx="1290960" cy="1859040"/>
          </a:xfrm>
          <a:prstGeom prst="rect">
            <a:avLst/>
          </a:prstGeom>
          <a:noFill/>
          <a:ln cap="flat" cmpd="sng" w="12600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FND</a:t>
            </a:r>
            <a:endParaRPr b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u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PC9 7</a:t>
            </a:r>
            <a:endParaRPr b="0" sz="1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u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PC7 10</a:t>
            </a:r>
            <a:br>
              <a:rPr lang="en-US" sz="1400">
                <a:latin typeface="Arial"/>
                <a:ea typeface="Arial"/>
                <a:cs typeface="Arial"/>
                <a:sym typeface="Arial"/>
              </a:rPr>
            </a:br>
            <a:r>
              <a:rPr b="1" lang="en-US" sz="1400" u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PB8 6</a:t>
            </a:r>
            <a:br>
              <a:rPr lang="en-US" sz="1400">
                <a:latin typeface="Arial"/>
                <a:ea typeface="Arial"/>
                <a:cs typeface="Arial"/>
                <a:sym typeface="Arial"/>
              </a:rPr>
            </a:br>
            <a:r>
              <a:rPr b="1" lang="en-US" sz="1400" u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PB9 4 </a:t>
            </a:r>
            <a:endParaRPr b="0" sz="1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u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PA5 2</a:t>
            </a:r>
            <a:br>
              <a:rPr lang="en-US" sz="1400">
                <a:latin typeface="Arial"/>
                <a:ea typeface="Arial"/>
                <a:cs typeface="Arial"/>
                <a:sym typeface="Arial"/>
              </a:rPr>
            </a:br>
            <a:r>
              <a:rPr b="1" lang="en-US" sz="1400" u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PA6 1</a:t>
            </a:r>
            <a:endParaRPr b="0" sz="1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u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PA7 9</a:t>
            </a:r>
            <a:endParaRPr b="0" sz="1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7"/>
          <p:cNvSpPr/>
          <p:nvPr/>
        </p:nvSpPr>
        <p:spPr>
          <a:xfrm>
            <a:off x="8645040" y="564480"/>
            <a:ext cx="1281240" cy="1492920"/>
          </a:xfrm>
          <a:prstGeom prst="rect">
            <a:avLst/>
          </a:prstGeom>
          <a:noFill/>
          <a:ln cap="flat" cmpd="sng" w="126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Stepper Motor</a:t>
            </a:r>
            <a:endParaRPr b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u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PB1 </a:t>
            </a:r>
            <a:endParaRPr b="0" sz="1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u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PB15 </a:t>
            </a:r>
            <a:endParaRPr b="0" sz="1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u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PB14 </a:t>
            </a:r>
            <a:endParaRPr b="0" sz="1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u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PB13 </a:t>
            </a:r>
            <a:endParaRPr b="0" sz="1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7"/>
          <p:cNvSpPr/>
          <p:nvPr/>
        </p:nvSpPr>
        <p:spPr>
          <a:xfrm>
            <a:off x="10236600" y="748080"/>
            <a:ext cx="1531800" cy="852120"/>
          </a:xfrm>
          <a:prstGeom prst="rect">
            <a:avLst/>
          </a:prstGeom>
          <a:noFill/>
          <a:ln cap="flat" cmpd="sng" w="12600">
            <a:solidFill>
              <a:srgbClr val="41719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LCD</a:t>
            </a:r>
            <a:endParaRPr b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 u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PB6 </a:t>
            </a:r>
            <a:endParaRPr b="0" sz="16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 u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PB7 </a:t>
            </a:r>
            <a:endParaRPr b="0" sz="16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7"/>
          <p:cNvSpPr/>
          <p:nvPr/>
        </p:nvSpPr>
        <p:spPr>
          <a:xfrm>
            <a:off x="4098240" y="1066680"/>
            <a:ext cx="416520" cy="553680"/>
          </a:xfrm>
          <a:prstGeom prst="rect">
            <a:avLst/>
          </a:prstGeom>
          <a:noFill/>
          <a:ln cap="flat" cmpd="sng" w="126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u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p7"/>
          <p:cNvSpPr/>
          <p:nvPr/>
        </p:nvSpPr>
        <p:spPr>
          <a:xfrm>
            <a:off x="4538880" y="969480"/>
            <a:ext cx="667440" cy="651240"/>
          </a:xfrm>
          <a:prstGeom prst="rect">
            <a:avLst/>
          </a:prstGeom>
          <a:noFill/>
          <a:ln cap="flat" cmpd="sng" w="12600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u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p7"/>
          <p:cNvSpPr/>
          <p:nvPr/>
        </p:nvSpPr>
        <p:spPr>
          <a:xfrm>
            <a:off x="7020000" y="3291480"/>
            <a:ext cx="718920" cy="257760"/>
          </a:xfrm>
          <a:prstGeom prst="rect">
            <a:avLst/>
          </a:prstGeom>
          <a:noFill/>
          <a:ln cap="flat" cmpd="sng" w="12600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u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p7"/>
          <p:cNvSpPr/>
          <p:nvPr/>
        </p:nvSpPr>
        <p:spPr>
          <a:xfrm>
            <a:off x="3871080" y="6149520"/>
            <a:ext cx="667440" cy="716400"/>
          </a:xfrm>
          <a:prstGeom prst="rect">
            <a:avLst/>
          </a:prstGeom>
          <a:noFill/>
          <a:ln cap="flat" cmpd="sng" w="12600">
            <a:solidFill>
              <a:srgbClr val="92D05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u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p7"/>
          <p:cNvSpPr/>
          <p:nvPr/>
        </p:nvSpPr>
        <p:spPr>
          <a:xfrm>
            <a:off x="3439440" y="903600"/>
            <a:ext cx="431280" cy="716400"/>
          </a:xfrm>
          <a:prstGeom prst="rect">
            <a:avLst/>
          </a:prstGeom>
          <a:noFill/>
          <a:ln cap="flat" cmpd="sng" w="12600">
            <a:solidFill>
              <a:srgbClr val="92D05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u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" name="Google Shape;177;p7"/>
          <p:cNvSpPr/>
          <p:nvPr/>
        </p:nvSpPr>
        <p:spPr>
          <a:xfrm>
            <a:off x="7035120" y="3945240"/>
            <a:ext cx="703800" cy="268200"/>
          </a:xfrm>
          <a:prstGeom prst="rect">
            <a:avLst/>
          </a:prstGeom>
          <a:noFill/>
          <a:ln cap="flat" cmpd="sng" w="12600">
            <a:solidFill>
              <a:srgbClr val="92D05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u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" name="Google Shape;178;p7"/>
          <p:cNvSpPr/>
          <p:nvPr/>
        </p:nvSpPr>
        <p:spPr>
          <a:xfrm>
            <a:off x="7029360" y="4396680"/>
            <a:ext cx="703800" cy="268200"/>
          </a:xfrm>
          <a:prstGeom prst="rect">
            <a:avLst/>
          </a:prstGeom>
          <a:noFill/>
          <a:ln cap="flat" cmpd="sng" w="12600">
            <a:solidFill>
              <a:srgbClr val="92D05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u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9" name="Google Shape;179;p7"/>
          <p:cNvSpPr/>
          <p:nvPr/>
        </p:nvSpPr>
        <p:spPr>
          <a:xfrm>
            <a:off x="10236600" y="3420360"/>
            <a:ext cx="1281240" cy="1432080"/>
          </a:xfrm>
          <a:prstGeom prst="rect">
            <a:avLst/>
          </a:prstGeom>
          <a:noFill/>
          <a:ln cap="flat" cmpd="sng" w="12600">
            <a:solidFill>
              <a:srgbClr val="C9C9C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Switch</a:t>
            </a:r>
            <a:endParaRPr b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u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PA 9</a:t>
            </a:r>
            <a:endParaRPr b="0" sz="1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u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PC 8</a:t>
            </a:r>
            <a:endParaRPr b="0" sz="1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u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PC 6</a:t>
            </a:r>
            <a:endParaRPr b="0" sz="1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u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PA 12</a:t>
            </a:r>
            <a:endParaRPr b="0" sz="1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u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PA 11  </a:t>
            </a:r>
            <a:endParaRPr b="0" sz="1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7"/>
          <p:cNvSpPr/>
          <p:nvPr/>
        </p:nvSpPr>
        <p:spPr>
          <a:xfrm>
            <a:off x="8645040" y="4559040"/>
            <a:ext cx="1281240" cy="913320"/>
          </a:xfrm>
          <a:prstGeom prst="rect">
            <a:avLst/>
          </a:prstGeom>
          <a:noFill/>
          <a:ln cap="flat" cmpd="sng" w="1260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Server Motor</a:t>
            </a:r>
            <a:endParaRPr b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u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PB0</a:t>
            </a:r>
            <a:r>
              <a:rPr b="0" lang="en-US" sz="1800" u="none" strike="noStrike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7"/>
          <p:cNvSpPr/>
          <p:nvPr/>
        </p:nvSpPr>
        <p:spPr>
          <a:xfrm>
            <a:off x="4987800" y="6182280"/>
            <a:ext cx="218520" cy="575640"/>
          </a:xfrm>
          <a:prstGeom prst="rect">
            <a:avLst/>
          </a:prstGeom>
          <a:noFill/>
          <a:ln cap="flat" cmpd="sng" w="12600">
            <a:solidFill>
              <a:srgbClr val="7030A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u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2" name="Google Shape;182;p7"/>
          <p:cNvSpPr/>
          <p:nvPr/>
        </p:nvSpPr>
        <p:spPr>
          <a:xfrm>
            <a:off x="857520" y="840600"/>
            <a:ext cx="2016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(2)Pin Map 설정</a:t>
            </a:r>
            <a:endParaRPr b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"/>
          <p:cNvSpPr/>
          <p:nvPr/>
        </p:nvSpPr>
        <p:spPr>
          <a:xfrm>
            <a:off x="0" y="0"/>
            <a:ext cx="12191760" cy="609120"/>
          </a:xfrm>
          <a:prstGeom prst="round1Rect">
            <a:avLst>
              <a:gd fmla="val 16667" name="adj"/>
            </a:avLst>
          </a:prstGeom>
          <a:solidFill>
            <a:schemeClr val="accent1"/>
          </a:solidFill>
          <a:ln cap="flat" cmpd="sng" w="126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u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8" name="Google Shape;188;p8"/>
          <p:cNvSpPr txBox="1"/>
          <p:nvPr>
            <p:ph type="title"/>
          </p:nvPr>
        </p:nvSpPr>
        <p:spPr>
          <a:xfrm>
            <a:off x="1600560" y="1573200"/>
            <a:ext cx="914364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Malgun Gothic"/>
              <a:buNone/>
            </a:pPr>
            <a:r>
              <a:rPr b="0" lang="en-US" sz="56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코드</a:t>
            </a:r>
            <a:endParaRPr b="0" sz="5600" u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89" name="Google Shape;18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2514600"/>
            <a:ext cx="3200400" cy="32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4400" y="2667000"/>
            <a:ext cx="3200400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"/>
          <p:cNvSpPr/>
          <p:nvPr/>
        </p:nvSpPr>
        <p:spPr>
          <a:xfrm>
            <a:off x="0" y="0"/>
            <a:ext cx="12191760" cy="609120"/>
          </a:xfrm>
          <a:prstGeom prst="round1Rect">
            <a:avLst>
              <a:gd fmla="val 16667" name="adj"/>
            </a:avLst>
          </a:prstGeom>
          <a:solidFill>
            <a:schemeClr val="accent1"/>
          </a:solidFill>
          <a:ln cap="flat" cmpd="sng" w="126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u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p9"/>
          <p:cNvSpPr/>
          <p:nvPr/>
        </p:nvSpPr>
        <p:spPr>
          <a:xfrm>
            <a:off x="8110080" y="4159800"/>
            <a:ext cx="2142720" cy="880560"/>
          </a:xfrm>
          <a:prstGeom prst="rect">
            <a:avLst/>
          </a:prstGeom>
          <a:solidFill>
            <a:schemeClr val="lt1"/>
          </a:solidFill>
          <a:ln cap="flat" cmpd="sng" w="126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u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7" name="Google Shape;197;p9"/>
          <p:cNvSpPr txBox="1"/>
          <p:nvPr>
            <p:ph type="title"/>
          </p:nvPr>
        </p:nvSpPr>
        <p:spPr>
          <a:xfrm>
            <a:off x="677520" y="545040"/>
            <a:ext cx="4436280" cy="55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br>
              <a:rPr lang="en-US" sz="2400"/>
            </a:br>
            <a:br>
              <a:rPr lang="en-US" sz="2400"/>
            </a:br>
            <a:br>
              <a:rPr lang="en-US" sz="2400"/>
            </a:br>
            <a:br>
              <a:rPr lang="en-US" sz="2400"/>
            </a:br>
            <a:br>
              <a:rPr lang="en-US" sz="2400"/>
            </a:br>
            <a:br>
              <a:rPr lang="en-US" sz="2400"/>
            </a:br>
            <a:r>
              <a:rPr b="0" lang="en-US" sz="24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(3)회로 동작 로직 블록도</a:t>
            </a:r>
            <a:endParaRPr b="0" sz="2400" u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8" name="Google Shape;198;p9"/>
          <p:cNvSpPr txBox="1"/>
          <p:nvPr>
            <p:ph idx="1" type="subTitle"/>
          </p:nvPr>
        </p:nvSpPr>
        <p:spPr>
          <a:xfrm>
            <a:off x="-41400" y="95760"/>
            <a:ext cx="1653840" cy="461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9999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기능 설명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9"/>
          <p:cNvSpPr/>
          <p:nvPr/>
        </p:nvSpPr>
        <p:spPr>
          <a:xfrm>
            <a:off x="510120" y="2613600"/>
            <a:ext cx="1105200" cy="631440"/>
          </a:xfrm>
          <a:prstGeom prst="rect">
            <a:avLst/>
          </a:prstGeom>
          <a:solidFill>
            <a:schemeClr val="accent1"/>
          </a:solidFill>
          <a:ln cap="flat" cmpd="sng" w="126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u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" name="Google Shape;200;p9"/>
          <p:cNvSpPr/>
          <p:nvPr/>
        </p:nvSpPr>
        <p:spPr>
          <a:xfrm>
            <a:off x="2670480" y="2613600"/>
            <a:ext cx="1589400" cy="631440"/>
          </a:xfrm>
          <a:prstGeom prst="rect">
            <a:avLst/>
          </a:prstGeom>
          <a:solidFill>
            <a:schemeClr val="accent1"/>
          </a:solidFill>
          <a:ln cap="flat" cmpd="sng" w="126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u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p9"/>
          <p:cNvSpPr/>
          <p:nvPr/>
        </p:nvSpPr>
        <p:spPr>
          <a:xfrm>
            <a:off x="465480" y="4136040"/>
            <a:ext cx="5575680" cy="631440"/>
          </a:xfrm>
          <a:prstGeom prst="rect">
            <a:avLst/>
          </a:prstGeom>
          <a:solidFill>
            <a:schemeClr val="accent1"/>
          </a:solidFill>
          <a:ln cap="flat" cmpd="sng" w="126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u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" name="Google Shape;202;p9"/>
          <p:cNvSpPr/>
          <p:nvPr/>
        </p:nvSpPr>
        <p:spPr>
          <a:xfrm>
            <a:off x="465480" y="5668200"/>
            <a:ext cx="2077920" cy="631440"/>
          </a:xfrm>
          <a:prstGeom prst="rect">
            <a:avLst/>
          </a:prstGeom>
          <a:solidFill>
            <a:schemeClr val="accent1"/>
          </a:solidFill>
          <a:ln cap="flat" cmpd="sng" w="126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u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3" name="Google Shape;203;p9"/>
          <p:cNvSpPr/>
          <p:nvPr/>
        </p:nvSpPr>
        <p:spPr>
          <a:xfrm>
            <a:off x="747000" y="2767680"/>
            <a:ext cx="1008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FND</a:t>
            </a:r>
            <a:endParaRPr b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9"/>
          <p:cNvSpPr/>
          <p:nvPr/>
        </p:nvSpPr>
        <p:spPr>
          <a:xfrm>
            <a:off x="2670480" y="2746800"/>
            <a:ext cx="195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I2C Text LCD</a:t>
            </a:r>
            <a:endParaRPr b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5" name="Google Shape;205;p9"/>
          <p:cNvGrpSpPr/>
          <p:nvPr/>
        </p:nvGrpSpPr>
        <p:grpSpPr>
          <a:xfrm>
            <a:off x="9540720" y="4253760"/>
            <a:ext cx="570600" cy="440280"/>
            <a:chOff x="9540720" y="4253760"/>
            <a:chExt cx="570600" cy="440280"/>
          </a:xfrm>
        </p:grpSpPr>
        <p:sp>
          <p:nvSpPr>
            <p:cNvPr id="206" name="Google Shape;206;p9"/>
            <p:cNvSpPr/>
            <p:nvPr/>
          </p:nvSpPr>
          <p:spPr>
            <a:xfrm>
              <a:off x="9599040" y="4253760"/>
              <a:ext cx="426240" cy="440280"/>
            </a:xfrm>
            <a:prstGeom prst="ellipse">
              <a:avLst/>
            </a:prstGeom>
            <a:solidFill>
              <a:schemeClr val="accent1"/>
            </a:solidFill>
            <a:ln cap="flat" cmpd="sng" w="126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 u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7" name="Google Shape;207;p9"/>
            <p:cNvSpPr/>
            <p:nvPr/>
          </p:nvSpPr>
          <p:spPr>
            <a:xfrm>
              <a:off x="9540720" y="4320000"/>
              <a:ext cx="570600" cy="3038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 u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SW3</a:t>
              </a:r>
              <a:endParaRPr b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8" name="Google Shape;208;p9"/>
          <p:cNvGrpSpPr/>
          <p:nvPr/>
        </p:nvGrpSpPr>
        <p:grpSpPr>
          <a:xfrm>
            <a:off x="8917560" y="4259160"/>
            <a:ext cx="570600" cy="440280"/>
            <a:chOff x="8917560" y="4259160"/>
            <a:chExt cx="570600" cy="440280"/>
          </a:xfrm>
        </p:grpSpPr>
        <p:sp>
          <p:nvSpPr>
            <p:cNvPr id="209" name="Google Shape;209;p9"/>
            <p:cNvSpPr/>
            <p:nvPr/>
          </p:nvSpPr>
          <p:spPr>
            <a:xfrm>
              <a:off x="8975520" y="4259160"/>
              <a:ext cx="426240" cy="440280"/>
            </a:xfrm>
            <a:prstGeom prst="ellipse">
              <a:avLst/>
            </a:prstGeom>
            <a:solidFill>
              <a:schemeClr val="accent1"/>
            </a:solidFill>
            <a:ln cap="flat" cmpd="sng" w="126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 u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0" name="Google Shape;210;p9"/>
            <p:cNvSpPr/>
            <p:nvPr/>
          </p:nvSpPr>
          <p:spPr>
            <a:xfrm>
              <a:off x="8917560" y="4325400"/>
              <a:ext cx="570600" cy="3038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 u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SW2</a:t>
              </a:r>
              <a:endParaRPr b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1" name="Google Shape;211;p9"/>
          <p:cNvGrpSpPr/>
          <p:nvPr/>
        </p:nvGrpSpPr>
        <p:grpSpPr>
          <a:xfrm>
            <a:off x="8271720" y="4270320"/>
            <a:ext cx="570600" cy="440280"/>
            <a:chOff x="8271720" y="4270320"/>
            <a:chExt cx="570600" cy="440280"/>
          </a:xfrm>
        </p:grpSpPr>
        <p:sp>
          <p:nvSpPr>
            <p:cNvPr id="212" name="Google Shape;212;p9"/>
            <p:cNvSpPr/>
            <p:nvPr/>
          </p:nvSpPr>
          <p:spPr>
            <a:xfrm>
              <a:off x="8338320" y="4270320"/>
              <a:ext cx="426240" cy="440280"/>
            </a:xfrm>
            <a:prstGeom prst="ellipse">
              <a:avLst/>
            </a:prstGeom>
            <a:solidFill>
              <a:schemeClr val="accent1"/>
            </a:solidFill>
            <a:ln cap="flat" cmpd="sng" w="126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 u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3" name="Google Shape;213;p9"/>
            <p:cNvSpPr/>
            <p:nvPr/>
          </p:nvSpPr>
          <p:spPr>
            <a:xfrm>
              <a:off x="8271720" y="4336560"/>
              <a:ext cx="570600" cy="3038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 u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SW1</a:t>
              </a:r>
              <a:endParaRPr b="0" sz="1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4" name="Google Shape;214;p9"/>
          <p:cNvSpPr/>
          <p:nvPr/>
        </p:nvSpPr>
        <p:spPr>
          <a:xfrm>
            <a:off x="2422080" y="4265640"/>
            <a:ext cx="24782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STM32F411RET6</a:t>
            </a:r>
            <a:endParaRPr b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9"/>
          <p:cNvSpPr/>
          <p:nvPr/>
        </p:nvSpPr>
        <p:spPr>
          <a:xfrm>
            <a:off x="581760" y="5799240"/>
            <a:ext cx="2016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S90 Servo Motor</a:t>
            </a:r>
            <a:endParaRPr b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6" name="Google Shape;216;p9"/>
          <p:cNvCxnSpPr/>
          <p:nvPr/>
        </p:nvCxnSpPr>
        <p:spPr>
          <a:xfrm flipH="1">
            <a:off x="6097320" y="4474080"/>
            <a:ext cx="1930680" cy="360"/>
          </a:xfrm>
          <a:prstGeom prst="straightConnector1">
            <a:avLst/>
          </a:prstGeom>
          <a:noFill/>
          <a:ln cap="flat" cmpd="sng" w="57225">
            <a:solidFill>
              <a:schemeClr val="accent1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217" name="Google Shape;217;p9"/>
          <p:cNvSpPr/>
          <p:nvPr/>
        </p:nvSpPr>
        <p:spPr>
          <a:xfrm>
            <a:off x="8288280" y="4702320"/>
            <a:ext cx="570600" cy="30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1층</a:t>
            </a:r>
            <a:endParaRPr b="0" sz="1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9"/>
          <p:cNvSpPr/>
          <p:nvPr/>
        </p:nvSpPr>
        <p:spPr>
          <a:xfrm>
            <a:off x="8956080" y="4713480"/>
            <a:ext cx="570600" cy="30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2층</a:t>
            </a:r>
            <a:endParaRPr b="0" sz="1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9"/>
          <p:cNvSpPr/>
          <p:nvPr/>
        </p:nvSpPr>
        <p:spPr>
          <a:xfrm>
            <a:off x="9540720" y="4713480"/>
            <a:ext cx="711720" cy="30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3층</a:t>
            </a:r>
            <a:endParaRPr b="0" sz="1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9"/>
          <p:cNvSpPr/>
          <p:nvPr/>
        </p:nvSpPr>
        <p:spPr>
          <a:xfrm>
            <a:off x="510120" y="1432800"/>
            <a:ext cx="1105200" cy="1143360"/>
          </a:xfrm>
          <a:prstGeom prst="rect">
            <a:avLst/>
          </a:prstGeom>
          <a:solidFill>
            <a:schemeClr val="accent1"/>
          </a:solidFill>
          <a:ln cap="flat" cmpd="sng" w="126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u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1" name="Google Shape;221;p9"/>
          <p:cNvSpPr/>
          <p:nvPr/>
        </p:nvSpPr>
        <p:spPr>
          <a:xfrm>
            <a:off x="591840" y="1978920"/>
            <a:ext cx="938880" cy="102240"/>
          </a:xfrm>
          <a:prstGeom prst="rect">
            <a:avLst/>
          </a:prstGeom>
          <a:solidFill>
            <a:schemeClr val="lt1"/>
          </a:solidFill>
          <a:ln cap="flat" cmpd="sng" w="126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u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2" name="Google Shape;222;p9"/>
          <p:cNvSpPr/>
          <p:nvPr/>
        </p:nvSpPr>
        <p:spPr>
          <a:xfrm>
            <a:off x="591840" y="1519920"/>
            <a:ext cx="938880" cy="102240"/>
          </a:xfrm>
          <a:prstGeom prst="rect">
            <a:avLst/>
          </a:prstGeom>
          <a:solidFill>
            <a:schemeClr val="lt1"/>
          </a:solidFill>
          <a:ln cap="flat" cmpd="sng" w="126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u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3" name="Google Shape;223;p9"/>
          <p:cNvSpPr/>
          <p:nvPr/>
        </p:nvSpPr>
        <p:spPr>
          <a:xfrm>
            <a:off x="591840" y="2436120"/>
            <a:ext cx="938880" cy="102240"/>
          </a:xfrm>
          <a:prstGeom prst="rect">
            <a:avLst/>
          </a:prstGeom>
          <a:solidFill>
            <a:schemeClr val="lt1"/>
          </a:solidFill>
          <a:ln cap="flat" cmpd="sng" w="126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u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4" name="Google Shape;224;p9"/>
          <p:cNvSpPr/>
          <p:nvPr/>
        </p:nvSpPr>
        <p:spPr>
          <a:xfrm flipH="1">
            <a:off x="591840" y="2081160"/>
            <a:ext cx="115920" cy="361080"/>
          </a:xfrm>
          <a:prstGeom prst="rect">
            <a:avLst/>
          </a:prstGeom>
          <a:solidFill>
            <a:schemeClr val="lt1"/>
          </a:solidFill>
          <a:ln cap="flat" cmpd="sng" w="126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u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5" name="Google Shape;225;p9"/>
          <p:cNvSpPr/>
          <p:nvPr/>
        </p:nvSpPr>
        <p:spPr>
          <a:xfrm flipH="1">
            <a:off x="1417680" y="2075760"/>
            <a:ext cx="115920" cy="361080"/>
          </a:xfrm>
          <a:prstGeom prst="rect">
            <a:avLst/>
          </a:prstGeom>
          <a:solidFill>
            <a:schemeClr val="lt1"/>
          </a:solidFill>
          <a:ln cap="flat" cmpd="sng" w="126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u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6" name="Google Shape;226;p9"/>
          <p:cNvSpPr/>
          <p:nvPr/>
        </p:nvSpPr>
        <p:spPr>
          <a:xfrm flipH="1">
            <a:off x="1412280" y="1621440"/>
            <a:ext cx="115920" cy="361080"/>
          </a:xfrm>
          <a:prstGeom prst="rect">
            <a:avLst/>
          </a:prstGeom>
          <a:solidFill>
            <a:schemeClr val="lt1"/>
          </a:solidFill>
          <a:ln cap="flat" cmpd="sng" w="126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u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7" name="Google Shape;227;p9"/>
          <p:cNvSpPr/>
          <p:nvPr/>
        </p:nvSpPr>
        <p:spPr>
          <a:xfrm flipH="1">
            <a:off x="591840" y="1623960"/>
            <a:ext cx="115920" cy="361080"/>
          </a:xfrm>
          <a:prstGeom prst="rect">
            <a:avLst/>
          </a:prstGeom>
          <a:solidFill>
            <a:schemeClr val="lt1"/>
          </a:solidFill>
          <a:ln cap="flat" cmpd="sng" w="126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u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8" name="Google Shape;228;p9"/>
          <p:cNvSpPr/>
          <p:nvPr/>
        </p:nvSpPr>
        <p:spPr>
          <a:xfrm>
            <a:off x="4548240" y="5668920"/>
            <a:ext cx="2077920" cy="631440"/>
          </a:xfrm>
          <a:prstGeom prst="rect">
            <a:avLst/>
          </a:prstGeom>
          <a:solidFill>
            <a:schemeClr val="accent1"/>
          </a:solidFill>
          <a:ln cap="flat" cmpd="sng" w="126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u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9" name="Google Shape;229;p9"/>
          <p:cNvSpPr/>
          <p:nvPr/>
        </p:nvSpPr>
        <p:spPr>
          <a:xfrm>
            <a:off x="4573080" y="5800320"/>
            <a:ext cx="2016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Stepper Motor</a:t>
            </a:r>
            <a:endParaRPr b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0" name="Google Shape;230;p9"/>
          <p:cNvCxnSpPr/>
          <p:nvPr/>
        </p:nvCxnSpPr>
        <p:spPr>
          <a:xfrm>
            <a:off x="1018080" y="3279240"/>
            <a:ext cx="360" cy="833760"/>
          </a:xfrm>
          <a:prstGeom prst="straightConnector1">
            <a:avLst/>
          </a:prstGeom>
          <a:noFill/>
          <a:ln cap="flat" cmpd="sng" w="57225">
            <a:solidFill>
              <a:schemeClr val="accent1"/>
            </a:solidFill>
            <a:prstDash val="solid"/>
            <a:miter lim="8000"/>
            <a:headEnd len="med" w="med" type="triangle"/>
            <a:tailEnd len="sm" w="sm" type="none"/>
          </a:ln>
        </p:spPr>
      </p:cxnSp>
      <p:sp>
        <p:nvSpPr>
          <p:cNvPr id="231" name="Google Shape;231;p9"/>
          <p:cNvSpPr/>
          <p:nvPr/>
        </p:nvSpPr>
        <p:spPr>
          <a:xfrm>
            <a:off x="2727360" y="5371920"/>
            <a:ext cx="1589400" cy="631440"/>
          </a:xfrm>
          <a:prstGeom prst="rect">
            <a:avLst/>
          </a:prstGeom>
          <a:solidFill>
            <a:schemeClr val="accent1"/>
          </a:solidFill>
          <a:ln cap="flat" cmpd="sng" w="126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u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2" name="Google Shape;232;p9"/>
          <p:cNvSpPr/>
          <p:nvPr/>
        </p:nvSpPr>
        <p:spPr>
          <a:xfrm>
            <a:off x="3145320" y="5486400"/>
            <a:ext cx="188388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Photo</a:t>
            </a:r>
            <a:endParaRPr b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3" name="Google Shape;233;p9"/>
          <p:cNvCxnSpPr/>
          <p:nvPr/>
        </p:nvCxnSpPr>
        <p:spPr>
          <a:xfrm flipH="1">
            <a:off x="3496680" y="4763880"/>
            <a:ext cx="13320" cy="545760"/>
          </a:xfrm>
          <a:prstGeom prst="straightConnector1">
            <a:avLst/>
          </a:prstGeom>
          <a:noFill/>
          <a:ln cap="flat" cmpd="sng" w="57225">
            <a:solidFill>
              <a:schemeClr val="accent1"/>
            </a:solidFill>
            <a:prstDash val="solid"/>
            <a:miter lim="8000"/>
            <a:headEnd len="med" w="med" type="triangle"/>
            <a:tailEnd len="sm" w="sm" type="none"/>
          </a:ln>
        </p:spPr>
      </p:cxnSp>
      <p:cxnSp>
        <p:nvCxnSpPr>
          <p:cNvPr id="234" name="Google Shape;234;p9"/>
          <p:cNvCxnSpPr/>
          <p:nvPr/>
        </p:nvCxnSpPr>
        <p:spPr>
          <a:xfrm>
            <a:off x="3465360" y="3279240"/>
            <a:ext cx="360" cy="833760"/>
          </a:xfrm>
          <a:prstGeom prst="straightConnector1">
            <a:avLst/>
          </a:prstGeom>
          <a:noFill/>
          <a:ln cap="flat" cmpd="sng" w="57225">
            <a:solidFill>
              <a:schemeClr val="accent1"/>
            </a:solidFill>
            <a:prstDash val="solid"/>
            <a:miter lim="8000"/>
            <a:headEnd len="med" w="med" type="triangle"/>
            <a:tailEnd len="sm" w="sm" type="none"/>
          </a:ln>
        </p:spPr>
      </p:cxnSp>
      <p:cxnSp>
        <p:nvCxnSpPr>
          <p:cNvPr id="235" name="Google Shape;235;p9"/>
          <p:cNvCxnSpPr/>
          <p:nvPr/>
        </p:nvCxnSpPr>
        <p:spPr>
          <a:xfrm>
            <a:off x="1018080" y="4818600"/>
            <a:ext cx="360" cy="833760"/>
          </a:xfrm>
          <a:prstGeom prst="straightConnector1">
            <a:avLst/>
          </a:prstGeom>
          <a:noFill/>
          <a:ln cap="flat" cmpd="sng" w="57225">
            <a:solidFill>
              <a:schemeClr val="accent1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236" name="Google Shape;236;p9"/>
          <p:cNvCxnSpPr/>
          <p:nvPr/>
        </p:nvCxnSpPr>
        <p:spPr>
          <a:xfrm>
            <a:off x="5424840" y="4818600"/>
            <a:ext cx="360" cy="833760"/>
          </a:xfrm>
          <a:prstGeom prst="straightConnector1">
            <a:avLst/>
          </a:prstGeom>
          <a:noFill/>
          <a:ln cap="flat" cmpd="sng" w="57225">
            <a:solidFill>
              <a:schemeClr val="accent1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237" name="Google Shape;237;p9"/>
          <p:cNvCxnSpPr/>
          <p:nvPr/>
        </p:nvCxnSpPr>
        <p:spPr>
          <a:xfrm flipH="1">
            <a:off x="3461760" y="6151320"/>
            <a:ext cx="3960" cy="543600"/>
          </a:xfrm>
          <a:prstGeom prst="straightConnector1">
            <a:avLst/>
          </a:prstGeom>
          <a:noFill/>
          <a:ln cap="flat" cmpd="sng" w="57225">
            <a:solidFill>
              <a:schemeClr val="accent1"/>
            </a:solidFill>
            <a:prstDash val="solid"/>
            <a:miter lim="8000"/>
            <a:headEnd len="med" w="med" type="triangle"/>
            <a:tailEnd len="sm" w="sm" type="none"/>
          </a:ln>
        </p:spPr>
      </p:cxnSp>
      <p:cxnSp>
        <p:nvCxnSpPr>
          <p:cNvPr id="238" name="Google Shape;238;p9"/>
          <p:cNvCxnSpPr/>
          <p:nvPr/>
        </p:nvCxnSpPr>
        <p:spPr>
          <a:xfrm flipH="1">
            <a:off x="3479760" y="6668280"/>
            <a:ext cx="4598640" cy="1080"/>
          </a:xfrm>
          <a:prstGeom prst="straightConnector1">
            <a:avLst/>
          </a:prstGeom>
          <a:noFill/>
          <a:ln cap="flat" cmpd="sng" w="57225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39" name="Google Shape;239;p9"/>
          <p:cNvSpPr/>
          <p:nvPr/>
        </p:nvSpPr>
        <p:spPr>
          <a:xfrm>
            <a:off x="8100720" y="6426000"/>
            <a:ext cx="2016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Elevator 층 정지</a:t>
            </a:r>
            <a:endParaRPr b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9"/>
          <p:cNvSpPr/>
          <p:nvPr/>
        </p:nvSpPr>
        <p:spPr>
          <a:xfrm>
            <a:off x="3496320" y="4948920"/>
            <a:ext cx="1679760" cy="30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층 정보확인 신호</a:t>
            </a:r>
            <a:endParaRPr b="0" sz="1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9"/>
          <p:cNvSpPr/>
          <p:nvPr/>
        </p:nvSpPr>
        <p:spPr>
          <a:xfrm>
            <a:off x="4417560" y="2732400"/>
            <a:ext cx="1679760" cy="30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층 정보</a:t>
            </a:r>
            <a:endParaRPr b="0" sz="1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9"/>
          <p:cNvSpPr/>
          <p:nvPr/>
        </p:nvSpPr>
        <p:spPr>
          <a:xfrm>
            <a:off x="1735200" y="1855800"/>
            <a:ext cx="1679760" cy="30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층 정보확인 신호</a:t>
            </a:r>
            <a:endParaRPr b="0" sz="1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9"/>
          <p:cNvSpPr/>
          <p:nvPr/>
        </p:nvSpPr>
        <p:spPr>
          <a:xfrm>
            <a:off x="1066320" y="5006520"/>
            <a:ext cx="1679760" cy="30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층 상승/하강</a:t>
            </a:r>
            <a:endParaRPr b="0" sz="1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9"/>
          <p:cNvSpPr/>
          <p:nvPr/>
        </p:nvSpPr>
        <p:spPr>
          <a:xfrm>
            <a:off x="5473080" y="4923360"/>
            <a:ext cx="1679760" cy="30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출입문 개폐</a:t>
            </a:r>
            <a:endParaRPr b="0" sz="1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5" name="Google Shape;245;p9"/>
          <p:cNvCxnSpPr/>
          <p:nvPr/>
        </p:nvCxnSpPr>
        <p:spPr>
          <a:xfrm flipH="1">
            <a:off x="7274520" y="2387880"/>
            <a:ext cx="1157040" cy="360"/>
          </a:xfrm>
          <a:prstGeom prst="straightConnector1">
            <a:avLst/>
          </a:prstGeom>
          <a:noFill/>
          <a:ln cap="flat" cmpd="sng" w="57225">
            <a:solidFill>
              <a:schemeClr val="accent1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246" name="Google Shape;246;p9"/>
          <p:cNvSpPr/>
          <p:nvPr/>
        </p:nvSpPr>
        <p:spPr>
          <a:xfrm>
            <a:off x="8542440" y="2231280"/>
            <a:ext cx="1252080" cy="30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u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신호의 흐름</a:t>
            </a:r>
            <a:endParaRPr b="0" sz="1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2025-06-01T23:16:45Z</dcterms:created>
  <dc:creator>Administrator1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와이드스크린</vt:lpwstr>
  </property>
  <property fmtid="{D5CDD505-2E9C-101B-9397-08002B2CF9AE}" pid="3" name="Slides">
    <vt:r8>14.0</vt:r8>
  </property>
</Properties>
</file>