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9"/>
  </p:notesMasterIdLst>
  <p:sldIdLst>
    <p:sldId id="256" r:id="rId2"/>
    <p:sldId id="312" r:id="rId3"/>
    <p:sldId id="302" r:id="rId4"/>
    <p:sldId id="276" r:id="rId5"/>
    <p:sldId id="259" r:id="rId6"/>
    <p:sldId id="354" r:id="rId7"/>
    <p:sldId id="355" r:id="rId8"/>
    <p:sldId id="361" r:id="rId9"/>
    <p:sldId id="360" r:id="rId10"/>
    <p:sldId id="263" r:id="rId11"/>
    <p:sldId id="311" r:id="rId12"/>
    <p:sldId id="362" r:id="rId13"/>
    <p:sldId id="363" r:id="rId14"/>
    <p:sldId id="297" r:id="rId15"/>
    <p:sldId id="357" r:id="rId16"/>
    <p:sldId id="358" r:id="rId17"/>
    <p:sldId id="319" r:id="rId18"/>
  </p:sldIdLst>
  <p:sldSz cx="9144000" cy="5143500" type="screen16x9"/>
  <p:notesSz cx="6858000" cy="9144000"/>
  <p:embeddedFontLst>
    <p:embeddedFont>
      <p:font typeface="ONE 모바일고딕 Regular" panose="00000500000000000000" pitchFamily="2" charset="-127"/>
      <p:regular r:id="rId20"/>
    </p:embeddedFont>
    <p:embeddedFont>
      <p:font typeface="Mako" panose="020B0604020202020204" charset="0"/>
      <p:regular r:id="rId21"/>
    </p:embeddedFont>
    <p:embeddedFont>
      <p:font typeface="Russo One" panose="020B0604020202020204" charset="0"/>
      <p:regular r:id="rId22"/>
    </p:embeddedFont>
    <p:embeddedFont>
      <p:font typeface="Crimson Text" panose="020B0604020202020204" charset="0"/>
      <p:regular r:id="rId23"/>
      <p:bold r:id="rId24"/>
      <p:italic r:id="rId25"/>
      <p:boldItalic r:id="rId26"/>
    </p:embeddedFont>
    <p:embeddedFont>
      <p:font typeface="Merriweather Light" panose="020B0604020202020204" charset="0"/>
      <p:regular r:id="rId27"/>
      <p:bold r:id="rId28"/>
      <p:italic r:id="rId29"/>
      <p:boldItalic r:id="rId30"/>
    </p:embeddedFont>
    <p:embeddedFont>
      <p:font typeface="ONE 모바일고딕 Title" panose="00000500000000000000" pitchFamily="2" charset="-127"/>
      <p:regular r:id="rId31"/>
    </p:embeddedFont>
    <p:embeddedFont>
      <p:font typeface="Vidaloka" panose="020B0604020202020204" charset="0"/>
      <p:regular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Black Han Sans" pitchFamily="2" charset="-127"/>
      <p:regular r:id="rId35"/>
    </p:embeddedFont>
    <p:embeddedFont>
      <p:font typeface="Montserra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3DC26-F43A-4FE4-A4F6-8D37860B15E9}">
  <a:tblStyle styleId="{47C3DC26-F43A-4FE4-A4F6-8D37860B1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84657" autoAdjust="0"/>
  </p:normalViewPr>
  <p:slideViewPr>
    <p:cSldViewPr snapToGrid="0">
      <p:cViewPr varScale="1">
        <p:scale>
          <a:sx n="100" d="100"/>
          <a:sy n="100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296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939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042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083f33e91c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083f33e91c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426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84717712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84717712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891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84717712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84717712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665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84717712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84717712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617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84717712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84717712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506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136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083f33e91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1083f33e91c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56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cc7554a049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cc7554a049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61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cc7554a049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cc7554a049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97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c7554a04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c7554a04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40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778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38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53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c7554a04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c7554a04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87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19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NE 모바일고딕 Title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1" r:id="rId4"/>
    <p:sldLayoutId id="2147483662" r:id="rId5"/>
    <p:sldLayoutId id="2147483663" r:id="rId6"/>
    <p:sldLayoutId id="2147483667" r:id="rId7"/>
    <p:sldLayoutId id="2147483680" r:id="rId8"/>
    <p:sldLayoutId id="2147483688" r:id="rId9"/>
    <p:sldLayoutId id="2147483689" r:id="rId10"/>
    <p:sldLayoutId id="2147483694" r:id="rId11"/>
    <p:sldLayoutId id="2147483696" r:id="rId12"/>
    <p:sldLayoutId id="2147483697" r:id="rId13"/>
    <p:sldLayoutId id="2147483698" r:id="rId14"/>
    <p:sldLayoutId id="214748369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40000" y="759349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-Semi-project-</a:t>
            </a:r>
            <a:r>
              <a:rPr lang="en-US" altLang="ko-KR" sz="35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/>
            </a:r>
            <a:br>
              <a:rPr lang="en-US" altLang="ko-KR" sz="35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r>
              <a:rPr lang="ko-KR" alt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심리테스트 </a:t>
            </a:r>
            <a:r>
              <a:rPr lang="ko-KR" altLang="en-US" sz="48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웹페이지</a:t>
            </a:r>
            <a:endParaRPr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2989749"/>
            <a:ext cx="7064100" cy="658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NCPL(Now, </a:t>
            </a:r>
            <a:r>
              <a:rPr lang="en-US" altLang="ko-KR" b="1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Challange</a:t>
            </a:r>
            <a:r>
              <a:rPr lang="en-US" altLang="ko-KR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Project we Learned</a:t>
            </a:r>
            <a:r>
              <a:rPr lang="en-US" altLang="ko-KR" b="1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)</a:t>
            </a:r>
          </a:p>
          <a:p>
            <a:r>
              <a:rPr lang="en-US" altLang="ko-KR" b="1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</a:t>
            </a:r>
            <a:r>
              <a:rPr lang="ko-KR" altLang="en-US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조</a:t>
            </a:r>
            <a:r>
              <a: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박효은</a:t>
            </a:r>
            <a:r>
              <a:rPr lang="en-US" altLang="ko-KR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, </a:t>
            </a:r>
            <a:r>
              <a: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노진희</a:t>
            </a:r>
            <a:r>
              <a:rPr lang="en-US" altLang="ko-KR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, </a:t>
            </a:r>
            <a:r>
              <a: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이동제</a:t>
            </a:r>
            <a:r>
              <a:rPr lang="en-US" altLang="ko-KR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, </a:t>
            </a:r>
            <a:r>
              <a: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최혜린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70524"/>
            <a:ext cx="9144000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2087" y="164301"/>
            <a:ext cx="2880000" cy="502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진행 화면</a:t>
            </a:r>
            <a:endParaRPr lang="ko-KR" altLang="en-US" sz="2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66800" y="760403"/>
            <a:ext cx="7010400" cy="3969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066824" y="919110"/>
            <a:ext cx="70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877227" y="788222"/>
            <a:ext cx="141585" cy="10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x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6800" y="919110"/>
            <a:ext cx="7010400" cy="30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Home 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게시판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 My page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로그아웃</a:t>
            </a:r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                              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○</a:t>
            </a:r>
            <a:r>
              <a: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○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님 환영합니다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08874" y="1377906"/>
            <a:ext cx="2555264" cy="3149643"/>
            <a:chOff x="1508874" y="1377906"/>
            <a:chExt cx="2555264" cy="3149643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508874" y="1377906"/>
              <a:ext cx="2555264" cy="3149643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671123" y="2102918"/>
              <a:ext cx="2230765" cy="13771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심리테스트 내용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155434" y="3573852"/>
              <a:ext cx="1262142" cy="3716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선택지 </a:t>
              </a:r>
              <a:r>
                <a:rPr lang="en-US" altLang="ko-KR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1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155434" y="4045691"/>
              <a:ext cx="1262142" cy="3716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선택지 </a:t>
              </a:r>
              <a:r>
                <a:rPr lang="en-US" altLang="ko-KR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2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81211" y="1473802"/>
              <a:ext cx="13708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solidFill>
                    <a:schemeClr val="bg1">
                      <a:lumMod val="10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○ </a:t>
              </a:r>
              <a:r>
                <a:rPr lang="ko-KR" altLang="en-US" dirty="0" smtClean="0">
                  <a:solidFill>
                    <a:schemeClr val="bg1">
                      <a:lumMod val="10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○</a:t>
              </a:r>
              <a:r>
                <a:rPr lang="ko-KR" altLang="en-US" dirty="0">
                  <a:solidFill>
                    <a:schemeClr val="bg1">
                      <a:lumMod val="10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 ○ </a:t>
              </a:r>
              <a:r>
                <a:rPr lang="en-US" altLang="ko-KR" b="1" dirty="0" smtClean="0">
                  <a:solidFill>
                    <a:schemeClr val="bg1">
                      <a:lumMod val="10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 </a:t>
              </a:r>
              <a:r>
                <a:rPr lang="ko-KR" altLang="en-US" b="1" dirty="0">
                  <a:solidFill>
                    <a:schemeClr val="bg1">
                      <a:lumMod val="10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테스트</a:t>
              </a: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4793037" y="1377906"/>
            <a:ext cx="2555264" cy="3149643"/>
          </a:xfrm>
          <a:prstGeom prst="roundRect">
            <a:avLst>
              <a:gd name="adj" fmla="val 5978"/>
            </a:avLst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75000"/>
                </a:schemeClr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55286" y="2102918"/>
            <a:ext cx="2230765" cy="13771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심리테스트 내용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439597" y="3573852"/>
            <a:ext cx="1262142" cy="37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선택지 </a:t>
            </a:r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1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439597" y="4045691"/>
            <a:ext cx="1262142" cy="37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선택지 </a:t>
            </a:r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65374" y="1473802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○ 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○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○ </a:t>
            </a:r>
            <a:r>
              <a:rPr lang="en-US" altLang="ko-KR" b="1" dirty="0" smtClean="0">
                <a:solidFill>
                  <a:schemeClr val="bg1">
                    <a:lumMod val="10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10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595387" y="1794107"/>
            <a:ext cx="1000645" cy="162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639837" y="1879682"/>
            <a:ext cx="506963" cy="10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72112" y="1728862"/>
            <a:ext cx="68480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진행도</a:t>
            </a:r>
            <a:endParaRPr lang="en-US" altLang="ko-KR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70524"/>
            <a:ext cx="9144000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2087" y="164301"/>
            <a:ext cx="2880000" cy="502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결과 화면</a:t>
            </a:r>
            <a:endParaRPr lang="ko-KR" altLang="en-US" sz="2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66800" y="760403"/>
            <a:ext cx="7010400" cy="3969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1066824" y="919110"/>
            <a:ext cx="70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877227" y="788222"/>
            <a:ext cx="141585" cy="10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x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83207" y="1425534"/>
            <a:ext cx="3977583" cy="1800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결과화면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40928" y="3344966"/>
            <a:ext cx="1262142" cy="37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다른 테스트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940928" y="3787131"/>
            <a:ext cx="1262142" cy="3716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다시 테스트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940928" y="4239577"/>
            <a:ext cx="1262142" cy="371659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공유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66800" y="919110"/>
            <a:ext cx="7010400" cy="30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Home 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게시판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 My page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로그아웃</a:t>
            </a:r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                              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○</a:t>
            </a:r>
            <a:r>
              <a: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○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님 환영합니다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66800" y="760403"/>
            <a:ext cx="7010400" cy="3969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70524"/>
            <a:ext cx="9144000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066824" y="919110"/>
            <a:ext cx="70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877227" y="788222"/>
            <a:ext cx="141585" cy="10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x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6800" y="919110"/>
            <a:ext cx="7010400" cy="30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Home 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게시판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 My page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로그아웃</a:t>
            </a:r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                              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○</a:t>
            </a:r>
            <a:r>
              <a: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○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님 환영합니다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2087" y="164301"/>
            <a:ext cx="2880000" cy="502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게시판 화면</a:t>
            </a:r>
            <a:endParaRPr lang="ko-KR" altLang="en-US" sz="2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885950" y="1513649"/>
            <a:ext cx="5372100" cy="2921793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418" y="184408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게시글</a:t>
            </a:r>
            <a:r>
              <a:rPr lang="ko-KR" altLang="en-US" sz="18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목록</a:t>
            </a:r>
            <a:endParaRPr lang="ko-KR" altLang="en-US" sz="18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1706" y="2214056"/>
            <a:ext cx="4700587" cy="29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번호</a:t>
            </a:r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</a:t>
            </a:r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제목</a:t>
            </a:r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</a:t>
            </a:r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글쓴이</a:t>
            </a:r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date	</a:t>
            </a:r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조회수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35994" y="2974545"/>
            <a:ext cx="46720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221706" y="3426982"/>
            <a:ext cx="46720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221706" y="3907995"/>
            <a:ext cx="46720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207418" y="2600727"/>
            <a:ext cx="4514850" cy="292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2	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결과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아무개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 01-01	     5</a:t>
            </a:r>
            <a:endParaRPr lang="ko-KR" altLang="en-US" dirty="0">
              <a:solidFill>
                <a:schemeClr val="bg1">
                  <a:lumMod val="10000"/>
                </a:schemeClr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35994" y="3067451"/>
            <a:ext cx="4514850" cy="292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1	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결과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홍길동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 01-01	     36</a:t>
            </a:r>
            <a:endParaRPr lang="ko-KR" altLang="en-US" dirty="0">
              <a:solidFill>
                <a:schemeClr val="bg1">
                  <a:lumMod val="10000"/>
                </a:schemeClr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39894" y="35207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…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39894" y="403426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…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65066" y="1856411"/>
            <a:ext cx="650082" cy="27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검색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29225" y="1867359"/>
            <a:ext cx="928687" cy="25235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검색내용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10075" y="1861659"/>
            <a:ext cx="758364" cy="25805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▽조건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5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66800" y="760403"/>
            <a:ext cx="7010400" cy="3969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70524"/>
            <a:ext cx="9144000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066824" y="919110"/>
            <a:ext cx="70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877227" y="788222"/>
            <a:ext cx="141585" cy="10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x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6800" y="919110"/>
            <a:ext cx="7010400" cy="30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Home 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게시판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 My page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로그아웃</a:t>
            </a:r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                              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○</a:t>
            </a:r>
            <a:r>
              <a: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○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님 환영합니다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2087" y="164301"/>
            <a:ext cx="2880000" cy="502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마이페이지</a:t>
            </a:r>
            <a:r>
              <a:rPr lang="ko-KR" altLang="en-US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화면</a:t>
            </a:r>
            <a:endParaRPr lang="ko-KR" altLang="en-US" sz="2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82453" y="1377907"/>
            <a:ext cx="4179094" cy="3244099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20833" y="138225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회원정보조회</a:t>
            </a:r>
            <a:endParaRPr lang="ko-KR" altLang="en-US" sz="18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771776" y="1797622"/>
            <a:ext cx="3471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10" y="1853401"/>
            <a:ext cx="635794" cy="6357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02411" y="2530191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☞정보 수정</a:t>
            </a:r>
            <a:endParaRPr lang="ko-KR" altLang="en-US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09798"/>
              </p:ext>
            </p:extLst>
          </p:nvPr>
        </p:nvGraphicFramePr>
        <p:xfrm>
          <a:off x="3193256" y="2804427"/>
          <a:ext cx="2757488" cy="152783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14052"/>
                <a:gridCol w="1843436"/>
              </a:tblGrid>
              <a:tr h="308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</a:rPr>
                        <a:t>항목</a:t>
                      </a:r>
                      <a:endParaRPr lang="ko-KR" altLang="en-US" dirty="0"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</a:rPr>
                        <a:t>회원정보</a:t>
                      </a:r>
                      <a:endParaRPr lang="ko-KR" altLang="en-US" dirty="0"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</a:endParaRPr>
                    </a:p>
                  </a:txBody>
                  <a:tcPr/>
                </a:tc>
              </a:tr>
              <a:tr h="280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ONE 모바일고딕 Regular" panose="00000500000000000000" pitchFamily="2" charset="-127"/>
                          <a:ea typeface="ONE 모바일고딕 Regular" panose="00000500000000000000" pitchFamily="2" charset="-127"/>
                        </a:rPr>
                        <a:t>아이디</a:t>
                      </a:r>
                      <a:endParaRPr lang="ko-KR" altLang="en-US" dirty="0">
                        <a:latin typeface="ONE 모바일고딕 Regular" panose="00000500000000000000" pitchFamily="2" charset="-127"/>
                        <a:ea typeface="ONE 모바일고딕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NE 모바일고딕 Regular" panose="00000500000000000000" pitchFamily="2" charset="-127"/>
                        <a:ea typeface="ONE 모바일고딕 Regular" panose="00000500000000000000" pitchFamily="2" charset="-127"/>
                      </a:endParaRPr>
                    </a:p>
                  </a:txBody>
                  <a:tcPr/>
                </a:tc>
              </a:tr>
              <a:tr h="280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ONE 모바일고딕 Regular" panose="00000500000000000000" pitchFamily="2" charset="-127"/>
                          <a:ea typeface="ONE 모바일고딕 Regular" panose="00000500000000000000" pitchFamily="2" charset="-127"/>
                        </a:rPr>
                        <a:t>성명</a:t>
                      </a:r>
                      <a:endParaRPr lang="ko-KR" altLang="en-US" dirty="0">
                        <a:latin typeface="ONE 모바일고딕 Regular" panose="00000500000000000000" pitchFamily="2" charset="-127"/>
                        <a:ea typeface="ONE 모바일고딕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NE 모바일고딕 Regular" panose="00000500000000000000" pitchFamily="2" charset="-127"/>
                        <a:ea typeface="ONE 모바일고딕 Regular" panose="00000500000000000000" pitchFamily="2" charset="-127"/>
                      </a:endParaRPr>
                    </a:p>
                  </a:txBody>
                  <a:tcPr/>
                </a:tc>
              </a:tr>
              <a:tr h="280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ONE 모바일고딕 Regular" panose="00000500000000000000" pitchFamily="2" charset="-127"/>
                          <a:ea typeface="ONE 모바일고딕 Regular" panose="00000500000000000000" pitchFamily="2" charset="-127"/>
                        </a:rPr>
                        <a:t>이메일</a:t>
                      </a:r>
                      <a:endParaRPr lang="ko-KR" altLang="en-US" dirty="0">
                        <a:latin typeface="ONE 모바일고딕 Regular" panose="00000500000000000000" pitchFamily="2" charset="-127"/>
                        <a:ea typeface="ONE 모바일고딕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NE 모바일고딕 Regular" panose="00000500000000000000" pitchFamily="2" charset="-127"/>
                        <a:ea typeface="ONE 모바일고딕 Regular" panose="00000500000000000000" pitchFamily="2" charset="-127"/>
                      </a:endParaRPr>
                    </a:p>
                  </a:txBody>
                  <a:tcPr/>
                </a:tc>
              </a:tr>
              <a:tr h="280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ONE 모바일고딕 Regular" panose="00000500000000000000" pitchFamily="2" charset="-127"/>
                          <a:ea typeface="ONE 모바일고딕 Regular" panose="00000500000000000000" pitchFamily="2" charset="-127"/>
                        </a:rPr>
                        <a:t>가입일</a:t>
                      </a:r>
                      <a:endParaRPr lang="ko-KR" altLang="en-US" dirty="0">
                        <a:latin typeface="ONE 모바일고딕 Regular" panose="00000500000000000000" pitchFamily="2" charset="-127"/>
                        <a:ea typeface="ONE 모바일고딕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ONE 모바일고딕 Regular" panose="00000500000000000000" pitchFamily="2" charset="-127"/>
                        <a:ea typeface="ONE 모바일고딕 Regular" panose="000005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894364" y="4334727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☞계정 탈퇴</a:t>
            </a:r>
            <a:endParaRPr lang="ko-KR" altLang="en-US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3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0524"/>
            <a:ext cx="9144000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2086" y="164301"/>
            <a:ext cx="2880000" cy="502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추후예정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</a:t>
            </a:r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결과모음화면</a:t>
            </a: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66800" y="760403"/>
            <a:ext cx="7010400" cy="3969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066824" y="919110"/>
            <a:ext cx="70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877227" y="788222"/>
            <a:ext cx="141585" cy="10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x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83207" y="1425534"/>
            <a:ext cx="3977583" cy="180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결과 </a:t>
            </a:r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n</a:t>
            </a:r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개 전체 나열화면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03179" y="3492925"/>
            <a:ext cx="2537637" cy="3716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결과로 돌아가기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5105" y="4004318"/>
            <a:ext cx="1262142" cy="371659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공유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6800" y="919110"/>
            <a:ext cx="7010400" cy="30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Home 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게시판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 My page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로그아웃</a:t>
            </a:r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                              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○</a:t>
            </a:r>
            <a:r>
              <a: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○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님 환영합니다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66800" y="760403"/>
            <a:ext cx="7010400" cy="3969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70524"/>
            <a:ext cx="9144000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2086" y="164301"/>
            <a:ext cx="2880000" cy="502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추후예정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</a:t>
            </a:r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게시판 화면</a:t>
            </a: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066824" y="919110"/>
            <a:ext cx="70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877227" y="788222"/>
            <a:ext cx="141585" cy="10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x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6800" y="919110"/>
            <a:ext cx="7010400" cy="30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Home 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게시판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 My page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로그아웃</a:t>
            </a:r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                              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○</a:t>
            </a:r>
            <a:r>
              <a: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○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님 환영합니다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66800" y="1780534"/>
            <a:ext cx="7527904" cy="2439181"/>
            <a:chOff x="542405" y="1825623"/>
            <a:chExt cx="11097031" cy="4579812"/>
          </a:xfrm>
        </p:grpSpPr>
        <p:sp>
          <p:nvSpPr>
            <p:cNvPr id="14" name="직선 연결선 13"/>
            <p:cNvSpPr/>
            <p:nvPr/>
          </p:nvSpPr>
          <p:spPr>
            <a:xfrm>
              <a:off x="542406" y="1825623"/>
              <a:ext cx="10334168" cy="0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542405" y="1825625"/>
              <a:ext cx="2636477" cy="435133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542405" y="1825625"/>
              <a:ext cx="2536220" cy="45798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17169" tIns="217169" rIns="217169" bIns="217169" anchor="t" anchorCtr="0">
              <a:noAutofit/>
            </a:bodyPr>
            <a:lstStyle/>
            <a:p>
              <a:pPr lvl="0" algn="l" defTabSz="2533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000" kern="1200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본인 결과</a:t>
              </a:r>
              <a:endParaRPr lang="en-US" altLang="ko-KR" sz="2000" kern="1200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  <a:p>
              <a:pPr lvl="0" algn="l" defTabSz="2533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000" kern="1200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리스트</a:t>
              </a:r>
              <a:endParaRPr lang="en-US" altLang="ko-KR" sz="2000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  <a:p>
              <a:pPr lvl="0" algn="l" defTabSz="2533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2000" kern="1200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(</a:t>
              </a:r>
              <a:r>
                <a:rPr lang="ko-KR" altLang="en-US" sz="2000" kern="1200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한눈에</a:t>
              </a:r>
              <a:endParaRPr lang="en-US" altLang="ko-KR" sz="2000" kern="1200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  <a:p>
              <a:pPr lvl="0" algn="l" defTabSz="2533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000" kern="1200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보이는</a:t>
              </a:r>
              <a:endParaRPr lang="en-US" altLang="ko-KR" sz="2000" kern="1200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  <a:p>
              <a:pPr lvl="0" algn="l" defTabSz="2533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000" kern="1200" dirty="0" err="1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댓글</a:t>
              </a:r>
              <a:r>
                <a:rPr lang="ko-KR" altLang="en-US" sz="2000" kern="1200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 형태</a:t>
              </a:r>
              <a:r>
                <a:rPr lang="en-US" altLang="ko-KR" sz="2000" kern="1200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)</a:t>
              </a:r>
              <a:endParaRPr lang="ko-KR" altLang="en-US" sz="2000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337518" y="1893614"/>
              <a:ext cx="8301918" cy="13597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3337519" y="1893613"/>
              <a:ext cx="7452984" cy="135979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kern="12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2022-12-25  / </a:t>
              </a:r>
              <a:r>
                <a:rPr lang="ko-KR" altLang="en-US" kern="12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결과 저장  </a:t>
              </a:r>
              <a:r>
                <a:rPr lang="en-US" altLang="ko-KR" kern="12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/  </a:t>
              </a:r>
              <a:r>
                <a:rPr lang="ko-KR" altLang="en-US" kern="1200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결과 공유</a:t>
              </a:r>
              <a:endParaRPr lang="en-US" altLang="ko-KR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  <a:p>
              <a:pPr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kern="12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크리스마스 심리테스트 </a:t>
              </a:r>
              <a:r>
                <a:rPr lang="en-US" altLang="ko-KR" kern="12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– </a:t>
              </a:r>
              <a:r>
                <a:rPr lang="ko-KR" altLang="en-US" kern="12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나는 왜 </a:t>
              </a:r>
              <a:r>
                <a:rPr lang="ko-KR" altLang="en-US" kern="1200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솔로일까</a:t>
              </a:r>
              <a:r>
                <a:rPr lang="en-US" altLang="ko-KR" dirty="0" smtClean="0">
                  <a:solidFill>
                    <a:schemeClr val="bg1"/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.</a:t>
              </a:r>
              <a:endParaRPr lang="ko-KR" altLang="en-US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19" name="직선 연결선 18"/>
            <p:cNvSpPr/>
            <p:nvPr/>
          </p:nvSpPr>
          <p:spPr>
            <a:xfrm>
              <a:off x="3178883" y="3253405"/>
              <a:ext cx="7402906" cy="109828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0" name="직사각형 19"/>
            <p:cNvSpPr/>
            <p:nvPr/>
          </p:nvSpPr>
          <p:spPr>
            <a:xfrm>
              <a:off x="3337518" y="3321397"/>
              <a:ext cx="8301918" cy="13597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2" name="직선 연결선 21"/>
            <p:cNvSpPr/>
            <p:nvPr/>
          </p:nvSpPr>
          <p:spPr>
            <a:xfrm flipV="1">
              <a:off x="3178883" y="4613196"/>
              <a:ext cx="7402906" cy="67994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3" name="직사각형 22"/>
            <p:cNvSpPr/>
            <p:nvPr/>
          </p:nvSpPr>
          <p:spPr>
            <a:xfrm>
              <a:off x="3337518" y="4749180"/>
              <a:ext cx="8301918" cy="135979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5" name="직선 연결선 24"/>
            <p:cNvSpPr/>
            <p:nvPr/>
          </p:nvSpPr>
          <p:spPr>
            <a:xfrm flipV="1">
              <a:off x="3178883" y="6108971"/>
              <a:ext cx="7313986" cy="2"/>
            </a:xfrm>
            <a:prstGeom prst="lin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</p:grpSp>
      <p:sp>
        <p:nvSpPr>
          <p:cNvPr id="27" name="TextBox 26"/>
          <p:cNvSpPr txBox="1"/>
          <p:nvPr/>
        </p:nvSpPr>
        <p:spPr>
          <a:xfrm>
            <a:off x="2962924" y="2554150"/>
            <a:ext cx="5055888" cy="724218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76200" tIns="76200" rIns="76200" bIns="76200" anchor="t" anchorCtr="0">
            <a:noAutofit/>
          </a:bodyPr>
          <a:lstStyle/>
          <a:p>
            <a:pPr lvl="0" algn="l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altLang="ko-KR" kern="1200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2022-10-23  </a:t>
            </a:r>
            <a:r>
              <a:rPr lang="en-US" altLang="ko-KR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 </a:t>
            </a:r>
            <a:r>
              <a:rPr lang="ko-KR" altLang="en-US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결과 저장  </a:t>
            </a:r>
            <a:r>
              <a:rPr lang="en-US" altLang="ko-KR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  </a:t>
            </a:r>
            <a:r>
              <a:rPr lang="ko-KR" altLang="en-US" kern="1200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결과 공유</a:t>
            </a:r>
            <a:endParaRPr lang="en-US" altLang="ko-KR" kern="12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lvl="0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가을 맞이 심리테스트 </a:t>
            </a:r>
            <a:r>
              <a:rPr lang="en-US" altLang="ko-KR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– </a:t>
            </a:r>
            <a:r>
              <a:rPr lang="ko-KR" altLang="en-US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나의 감수성은</a:t>
            </a:r>
            <a:r>
              <a:rPr lang="en-US" altLang="ko-KR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?</a:t>
            </a:r>
            <a:endParaRPr lang="ko-KR" altLang="en-US" kern="12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62924" y="3301391"/>
            <a:ext cx="5055888" cy="724218"/>
          </a:xfrm>
          <a:prstGeom prst="rect">
            <a:avLst/>
          </a:prstGeom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76200" tIns="76200" rIns="76200" bIns="76200" anchor="t" anchorCtr="0">
            <a:noAutofit/>
          </a:bodyPr>
          <a:lstStyle/>
          <a:p>
            <a:pPr lvl="0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altLang="ko-KR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2021-08-15  / </a:t>
            </a:r>
            <a:r>
              <a:rPr lang="ko-KR" altLang="en-US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결과 저장  </a:t>
            </a:r>
            <a:r>
              <a:rPr lang="en-US" altLang="ko-KR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  </a:t>
            </a:r>
            <a:r>
              <a:rPr lang="ko-KR" altLang="en-US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결과 공유</a:t>
            </a:r>
          </a:p>
          <a:p>
            <a:pPr lvl="0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ko-KR" altLang="en-US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여름 바캉스 심리테스트 </a:t>
            </a:r>
            <a:r>
              <a:rPr lang="en-US" altLang="ko-KR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– </a:t>
            </a:r>
            <a:r>
              <a:rPr lang="ko-KR" altLang="en-US" kern="12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좋아하는 여행지에 따른 성향</a:t>
            </a: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2474310" y="1468931"/>
            <a:ext cx="1183290" cy="300089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자유게시판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1346200" y="1468932"/>
            <a:ext cx="1092200" cy="300089"/>
          </a:xfrm>
          <a:prstGeom prst="round2Same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본인 결과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0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70524"/>
            <a:ext cx="9144000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2087" y="164301"/>
            <a:ext cx="2880000" cy="502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추후예정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</a:t>
            </a:r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버튼 구체화</a:t>
            </a: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66800" y="760403"/>
            <a:ext cx="7010400" cy="3969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066824" y="919110"/>
            <a:ext cx="70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877227" y="788222"/>
            <a:ext cx="141585" cy="10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x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6800" y="919110"/>
            <a:ext cx="7010400" cy="30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Home 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게시판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 My page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로그아웃</a:t>
            </a:r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                              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○</a:t>
            </a:r>
            <a:r>
              <a: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○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님 환영합니다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08874" y="1377906"/>
            <a:ext cx="2555264" cy="3149643"/>
            <a:chOff x="1508874" y="1377906"/>
            <a:chExt cx="2555264" cy="3149643"/>
          </a:xfrm>
        </p:grpSpPr>
        <p:grpSp>
          <p:nvGrpSpPr>
            <p:cNvPr id="16" name="그룹 15"/>
            <p:cNvGrpSpPr/>
            <p:nvPr/>
          </p:nvGrpSpPr>
          <p:grpSpPr>
            <a:xfrm>
              <a:off x="1508874" y="1377906"/>
              <a:ext cx="2555264" cy="3149643"/>
              <a:chOff x="1508874" y="1377906"/>
              <a:chExt cx="2555264" cy="3149643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1508874" y="1377906"/>
                <a:ext cx="2555264" cy="3149643"/>
              </a:xfrm>
              <a:prstGeom prst="roundRect">
                <a:avLst>
                  <a:gd name="adj" fmla="val 5978"/>
                </a:avLst>
              </a:prstGeom>
              <a:solidFill>
                <a:srgbClr val="FFFFFF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671123" y="2102918"/>
                <a:ext cx="2230765" cy="13771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>
                    <a:solidFill>
                      <a:schemeClr val="tx1"/>
                    </a:solidFill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심리테스트 내용</a:t>
                </a: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2155434" y="3573853"/>
                <a:ext cx="1262142" cy="1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선택지 </a:t>
                </a:r>
                <a:r>
                  <a:rPr lang="en-US" altLang="ko-KR" dirty="0" smtClean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1</a:t>
                </a:r>
                <a:endParaRPr lang="ko-KR" altLang="en-US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2155434" y="3839234"/>
                <a:ext cx="1262142" cy="18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선택지 </a:t>
                </a:r>
                <a:r>
                  <a:rPr lang="en-US" altLang="ko-KR" dirty="0" smtClean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2</a:t>
                </a:r>
                <a:endParaRPr lang="ko-KR" altLang="en-US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181211" y="1473802"/>
                <a:ext cx="13708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dirty="0">
                    <a:solidFill>
                      <a:schemeClr val="bg1">
                        <a:lumMod val="10000"/>
                      </a:schemeClr>
                    </a:solidFill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○ </a:t>
                </a:r>
                <a:r>
                  <a:rPr lang="ko-KR" altLang="en-US" dirty="0" smtClean="0">
                    <a:solidFill>
                      <a:schemeClr val="bg1">
                        <a:lumMod val="10000"/>
                      </a:schemeClr>
                    </a:solidFill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○</a:t>
                </a:r>
                <a:r>
                  <a:rPr lang="ko-KR" altLang="en-US" dirty="0">
                    <a:solidFill>
                      <a:schemeClr val="bg1">
                        <a:lumMod val="10000"/>
                      </a:schemeClr>
                    </a:solidFill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 ○ </a:t>
                </a:r>
                <a:r>
                  <a:rPr lang="en-US" altLang="ko-KR" b="1" dirty="0" smtClean="0">
                    <a:solidFill>
                      <a:schemeClr val="bg1">
                        <a:lumMod val="10000"/>
                      </a:schemeClr>
                    </a:solidFill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 </a:t>
                </a:r>
                <a:r>
                  <a:rPr lang="ko-KR" altLang="en-US" b="1" dirty="0">
                    <a:solidFill>
                      <a:schemeClr val="bg1">
                        <a:lumMod val="10000"/>
                      </a:schemeClr>
                    </a:solidFill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테스트</a:t>
                </a: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1671123" y="4101570"/>
              <a:ext cx="1080000" cy="204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이전 질문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821888" y="4101570"/>
              <a:ext cx="1080000" cy="204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다음 질문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93037" y="1377906"/>
            <a:ext cx="2555264" cy="3149643"/>
            <a:chOff x="4793037" y="1377906"/>
            <a:chExt cx="2555264" cy="3149643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793037" y="1377906"/>
              <a:ext cx="2555264" cy="3149643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55286" y="2102918"/>
              <a:ext cx="2230765" cy="13771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심리테스트 내용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465374" y="1473802"/>
              <a:ext cx="13708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solidFill>
                    <a:schemeClr val="bg1">
                      <a:lumMod val="10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○ </a:t>
              </a:r>
              <a:r>
                <a:rPr lang="ko-KR" altLang="en-US" dirty="0" smtClean="0">
                  <a:solidFill>
                    <a:schemeClr val="bg1">
                      <a:lumMod val="10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○</a:t>
              </a:r>
              <a:r>
                <a:rPr lang="ko-KR" altLang="en-US" dirty="0">
                  <a:solidFill>
                    <a:schemeClr val="bg1">
                      <a:lumMod val="10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 ○ </a:t>
              </a:r>
              <a:r>
                <a:rPr lang="en-US" altLang="ko-KR" b="1" dirty="0" smtClean="0">
                  <a:solidFill>
                    <a:schemeClr val="bg1">
                      <a:lumMod val="10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 </a:t>
              </a:r>
              <a:r>
                <a:rPr lang="ko-KR" altLang="en-US" b="1" dirty="0">
                  <a:solidFill>
                    <a:schemeClr val="bg1">
                      <a:lumMod val="10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테스트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595387" y="1794107"/>
              <a:ext cx="1000645" cy="1626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5639837" y="1872538"/>
              <a:ext cx="506963" cy="10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872112" y="1728862"/>
              <a:ext cx="68480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진행도</a:t>
              </a:r>
              <a:endParaRPr lang="en-US" altLang="ko-KR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441259" y="3562370"/>
              <a:ext cx="1262142" cy="1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선택지 </a:t>
              </a:r>
              <a:r>
                <a:rPr lang="en-US" altLang="ko-KR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1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441259" y="3827751"/>
              <a:ext cx="1262142" cy="1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선택지 </a:t>
              </a:r>
              <a:r>
                <a:rPr lang="en-US" altLang="ko-KR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2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956948" y="4090087"/>
              <a:ext cx="1080000" cy="204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이전 질문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07713" y="4090087"/>
              <a:ext cx="1080000" cy="204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다음 질문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4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568;p123"/>
          <p:cNvSpPr txBox="1">
            <a:spLocks noGrp="1"/>
          </p:cNvSpPr>
          <p:nvPr>
            <p:ph type="title"/>
          </p:nvPr>
        </p:nvSpPr>
        <p:spPr>
          <a:xfrm>
            <a:off x="2823651" y="1333561"/>
            <a:ext cx="3478200" cy="23026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Thanks</a:t>
            </a:r>
            <a:r>
              <a:rPr lang="en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/>
            </a:r>
            <a:br>
              <a:rPr lang="en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시청해주셔서 감사합니다</a:t>
            </a:r>
            <a:endParaRPr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15"/>
          <p:cNvSpPr txBox="1">
            <a:spLocks noGrp="1"/>
          </p:cNvSpPr>
          <p:nvPr>
            <p:ph type="title"/>
          </p:nvPr>
        </p:nvSpPr>
        <p:spPr>
          <a:xfrm>
            <a:off x="210807" y="886960"/>
            <a:ext cx="4087500" cy="1200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배워온 지식 활용</a:t>
            </a:r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,</a:t>
            </a:r>
            <a:b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</a:br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그리고 응용</a:t>
            </a:r>
            <a:endParaRPr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482" name="Google Shape;1482;p115"/>
          <p:cNvSpPr txBox="1">
            <a:spLocks noGrp="1"/>
          </p:cNvSpPr>
          <p:nvPr>
            <p:ph type="subTitle" idx="1"/>
          </p:nvPr>
        </p:nvSpPr>
        <p:spPr>
          <a:xfrm>
            <a:off x="210807" y="2087211"/>
            <a:ext cx="4460530" cy="97237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800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배운 것으로만 구현하는 것으로 끝나지 않고 다양한 기능을 응용하여 남녀노소 편안한 </a:t>
            </a:r>
            <a:r>
              <a:rPr lang="ko-KR" altLang="en-US" sz="1800" dirty="0" err="1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접근성을</a:t>
            </a:r>
            <a:r>
              <a:rPr lang="ko-KR" altLang="en-US" sz="1800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가진 페이지 </a:t>
            </a:r>
            <a:r>
              <a:rPr lang="ko-KR" altLang="en-US" sz="180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구현 목적 </a:t>
            </a:r>
            <a:endParaRPr sz="18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grpSp>
        <p:nvGrpSpPr>
          <p:cNvPr id="1483" name="Google Shape;1483;p115"/>
          <p:cNvGrpSpPr/>
          <p:nvPr/>
        </p:nvGrpSpPr>
        <p:grpSpPr>
          <a:xfrm>
            <a:off x="5205650" y="1369751"/>
            <a:ext cx="3017896" cy="2531353"/>
            <a:chOff x="649171" y="238145"/>
            <a:chExt cx="6249525" cy="5241981"/>
          </a:xfrm>
        </p:grpSpPr>
        <p:sp>
          <p:nvSpPr>
            <p:cNvPr id="1484" name="Google Shape;1484;p115"/>
            <p:cNvSpPr/>
            <p:nvPr/>
          </p:nvSpPr>
          <p:spPr>
            <a:xfrm>
              <a:off x="2850275" y="4515119"/>
              <a:ext cx="1849000" cy="810050"/>
            </a:xfrm>
            <a:custGeom>
              <a:avLst/>
              <a:gdLst/>
              <a:ahLst/>
              <a:cxnLst/>
              <a:rect l="l" t="t" r="r" b="b"/>
              <a:pathLst>
                <a:path w="73960" h="32402" extrusionOk="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Black Han Sans" pitchFamily="2" charset="-127"/>
              </a:endParaRPr>
            </a:p>
          </p:txBody>
        </p:sp>
        <p:sp>
          <p:nvSpPr>
            <p:cNvPr id="1485" name="Google Shape;1485;p115"/>
            <p:cNvSpPr/>
            <p:nvPr/>
          </p:nvSpPr>
          <p:spPr>
            <a:xfrm>
              <a:off x="2638975" y="5325151"/>
              <a:ext cx="2269850" cy="154975"/>
            </a:xfrm>
            <a:custGeom>
              <a:avLst/>
              <a:gdLst/>
              <a:ahLst/>
              <a:cxnLst/>
              <a:rect l="l" t="t" r="r" b="b"/>
              <a:pathLst>
                <a:path w="90794" h="6199" extrusionOk="0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Black Han Sans" pitchFamily="2" charset="-127"/>
              </a:endParaRPr>
            </a:p>
          </p:txBody>
        </p:sp>
        <p:sp>
          <p:nvSpPr>
            <p:cNvPr id="1486" name="Google Shape;1486;p115"/>
            <p:cNvSpPr/>
            <p:nvPr/>
          </p:nvSpPr>
          <p:spPr>
            <a:xfrm>
              <a:off x="649171" y="238145"/>
              <a:ext cx="6249525" cy="4250923"/>
            </a:xfrm>
            <a:custGeom>
              <a:avLst/>
              <a:gdLst/>
              <a:ahLst/>
              <a:cxnLst/>
              <a:rect l="l" t="t" r="r" b="b"/>
              <a:pathLst>
                <a:path w="249981" h="157427" extrusionOk="0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Black Han Sans" pitchFamily="2" charset="-127"/>
              </a:endParaRPr>
            </a:p>
          </p:txBody>
        </p:sp>
        <p:sp>
          <p:nvSpPr>
            <p:cNvPr id="1487" name="Google Shape;1487;p115"/>
            <p:cNvSpPr/>
            <p:nvPr/>
          </p:nvSpPr>
          <p:spPr>
            <a:xfrm>
              <a:off x="904475" y="481125"/>
              <a:ext cx="5738850" cy="3435575"/>
            </a:xfrm>
            <a:custGeom>
              <a:avLst/>
              <a:gdLst/>
              <a:ahLst/>
              <a:cxnLst/>
              <a:rect l="l" t="t" r="r" b="b"/>
              <a:pathLst>
                <a:path w="229554" h="137423" extrusionOk="0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a typeface="Black Han Sans" pitchFamily="2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70524"/>
            <a:ext cx="9144000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Black Han Sans" pitchFamily="2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2086" y="164301"/>
            <a:ext cx="2880000" cy="502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선정 이유</a:t>
            </a:r>
            <a:r>
              <a:rPr lang="en-US" altLang="ko-KR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?</a:t>
            </a:r>
            <a:endParaRPr lang="ko-KR" altLang="en-US" sz="2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8144" y="3059582"/>
            <a:ext cx="5096487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심리테스트 </a:t>
            </a:r>
            <a:r>
              <a:rPr lang="ko-KR" altLang="en-US" sz="2000" dirty="0" err="1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웹페이지</a:t>
            </a:r>
            <a:r>
              <a:rPr lang="ko-KR" altLang="en-US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선정</a:t>
            </a:r>
            <a:endParaRPr lang="ko-KR" altLang="en-US" sz="2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2" name="Google Shape;1487;p115"/>
          <p:cNvSpPr/>
          <p:nvPr/>
        </p:nvSpPr>
        <p:spPr>
          <a:xfrm>
            <a:off x="5328935" y="1487086"/>
            <a:ext cx="2771291" cy="1659039"/>
          </a:xfrm>
          <a:custGeom>
            <a:avLst/>
            <a:gdLst/>
            <a:ahLst/>
            <a:cxnLst/>
            <a:rect l="l" t="t" r="r" b="b"/>
            <a:pathLst>
              <a:path w="229554" h="137423" extrusionOk="0">
                <a:moveTo>
                  <a:pt x="0" y="0"/>
                </a:moveTo>
                <a:lnTo>
                  <a:pt x="0" y="137423"/>
                </a:lnTo>
                <a:lnTo>
                  <a:pt x="229554" y="137423"/>
                </a:lnTo>
                <a:lnTo>
                  <a:pt x="229554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!</a:t>
            </a:r>
            <a:endParaRPr sz="4000" dirty="0">
              <a:solidFill>
                <a:schemeClr val="bg1">
                  <a:lumMod val="50000"/>
                </a:schemeClr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05"/>
          <p:cNvSpPr txBox="1"/>
          <p:nvPr/>
        </p:nvSpPr>
        <p:spPr>
          <a:xfrm>
            <a:off x="821252" y="2892684"/>
            <a:ext cx="182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Vidaloka"/>
                <a:sym typeface="Vidaloka"/>
              </a:rPr>
              <a:t>이동제</a:t>
            </a:r>
            <a:endParaRPr sz="2000" b="1" dirty="0">
              <a:solidFill>
                <a:schemeClr val="bg1">
                  <a:lumMod val="50000"/>
                </a:schemeClr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  <a:cs typeface="Vidaloka"/>
              <a:sym typeface="Vidaloka"/>
            </a:endParaRPr>
          </a:p>
        </p:txBody>
      </p:sp>
      <p:sp>
        <p:nvSpPr>
          <p:cNvPr id="1295" name="Google Shape;1295;p105"/>
          <p:cNvSpPr txBox="1"/>
          <p:nvPr/>
        </p:nvSpPr>
        <p:spPr>
          <a:xfrm>
            <a:off x="821274" y="3232684"/>
            <a:ext cx="16662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1600" b="1" dirty="0" smtClean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조원</a:t>
            </a:r>
            <a:r>
              <a:rPr lang="en-US" altLang="ko-KR" sz="1600" b="1" dirty="0" smtClean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, </a:t>
            </a:r>
            <a:r>
              <a:rPr lang="en-US" altLang="ko-KR" sz="1600" dirty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Front </a:t>
            </a:r>
            <a:r>
              <a:rPr lang="en-US" altLang="ko-KR" sz="1600" dirty="0" smtClean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End</a:t>
            </a:r>
          </a:p>
          <a:p>
            <a:pPr lvl="0"/>
            <a:r>
              <a:rPr lang="en-US" altLang="ko-KR" sz="1600" dirty="0" smtClean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※</a:t>
            </a:r>
            <a:r>
              <a:rPr lang="ko-KR" altLang="en-US" sz="1600" dirty="0" smtClean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독감으로 </a:t>
            </a:r>
            <a:endParaRPr lang="en-US" altLang="ko-KR" sz="1600" dirty="0" smtClean="0">
              <a:solidFill>
                <a:schemeClr val="dk2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  <a:cs typeface="Montserrat"/>
              <a:sym typeface="Montserrat"/>
            </a:endParaRPr>
          </a:p>
          <a:p>
            <a:pPr lvl="0"/>
            <a:r>
              <a:rPr lang="ko-KR" altLang="en-US" sz="1600" dirty="0" smtClean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중도 제외</a:t>
            </a:r>
            <a:endParaRPr lang="en-US" altLang="ko-KR" sz="1600" dirty="0">
              <a:solidFill>
                <a:schemeClr val="dk2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  <a:cs typeface="Montserrat"/>
              <a:sym typeface="Montserrat"/>
            </a:endParaRPr>
          </a:p>
        </p:txBody>
      </p:sp>
      <p:sp>
        <p:nvSpPr>
          <p:cNvPr id="1296" name="Google Shape;1296;p105"/>
          <p:cNvSpPr txBox="1"/>
          <p:nvPr/>
        </p:nvSpPr>
        <p:spPr>
          <a:xfrm>
            <a:off x="821174" y="1325834"/>
            <a:ext cx="182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Vidaloka"/>
                <a:sym typeface="Vidaloka"/>
              </a:rPr>
              <a:t>박효은</a:t>
            </a:r>
            <a:endParaRPr sz="2000" b="1" dirty="0">
              <a:solidFill>
                <a:schemeClr val="bg1">
                  <a:lumMod val="50000"/>
                </a:schemeClr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  <a:cs typeface="Vidaloka"/>
              <a:sym typeface="Vidaloka"/>
            </a:endParaRPr>
          </a:p>
        </p:txBody>
      </p:sp>
      <p:sp>
        <p:nvSpPr>
          <p:cNvPr id="1297" name="Google Shape;1297;p105"/>
          <p:cNvSpPr txBox="1"/>
          <p:nvPr/>
        </p:nvSpPr>
        <p:spPr>
          <a:xfrm>
            <a:off x="821274" y="1665834"/>
            <a:ext cx="16662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smtClean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조장</a:t>
            </a:r>
            <a:r>
              <a:rPr lang="en-US" altLang="ko-KR" sz="1600" b="1" dirty="0" smtClean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, </a:t>
            </a:r>
            <a:r>
              <a:rPr lang="en-US" altLang="ko-KR" sz="1600" dirty="0" smtClean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Front End</a:t>
            </a:r>
            <a:endParaRPr sz="1600" dirty="0">
              <a:solidFill>
                <a:schemeClr val="dk2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  <a:cs typeface="Montserrat"/>
              <a:sym typeface="Montserrat"/>
            </a:endParaRPr>
          </a:p>
        </p:txBody>
      </p:sp>
      <p:sp>
        <p:nvSpPr>
          <p:cNvPr id="1298" name="Google Shape;1298;p105"/>
          <p:cNvSpPr txBox="1"/>
          <p:nvPr/>
        </p:nvSpPr>
        <p:spPr>
          <a:xfrm>
            <a:off x="5688658" y="2892684"/>
            <a:ext cx="182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Vidaloka"/>
                <a:sym typeface="Vidaloka"/>
              </a:rPr>
              <a:t>최혜린</a:t>
            </a:r>
            <a:endParaRPr sz="2000" b="1" dirty="0">
              <a:solidFill>
                <a:schemeClr val="bg1">
                  <a:lumMod val="50000"/>
                </a:schemeClr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  <a:cs typeface="Vidaloka"/>
              <a:sym typeface="Vidaloka"/>
            </a:endParaRPr>
          </a:p>
        </p:txBody>
      </p:sp>
      <p:sp>
        <p:nvSpPr>
          <p:cNvPr id="1300" name="Google Shape;1300;p105"/>
          <p:cNvSpPr txBox="1"/>
          <p:nvPr/>
        </p:nvSpPr>
        <p:spPr>
          <a:xfrm>
            <a:off x="5688658" y="1325834"/>
            <a:ext cx="182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Vidaloka"/>
                <a:sym typeface="Vidaloka"/>
              </a:rPr>
              <a:t>노진희</a:t>
            </a:r>
            <a:endParaRPr sz="2000" b="1" dirty="0">
              <a:solidFill>
                <a:schemeClr val="bg1">
                  <a:lumMod val="50000"/>
                </a:schemeClr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  <a:cs typeface="Vidaloka"/>
              <a:sym typeface="Vidaloka"/>
            </a:endParaRPr>
          </a:p>
        </p:txBody>
      </p:sp>
      <p:sp>
        <p:nvSpPr>
          <p:cNvPr id="1301" name="Google Shape;1301;p105"/>
          <p:cNvSpPr txBox="1"/>
          <p:nvPr/>
        </p:nvSpPr>
        <p:spPr>
          <a:xfrm>
            <a:off x="6006273" y="1758065"/>
            <a:ext cx="16662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1600" b="1" dirty="0" smtClean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조원</a:t>
            </a:r>
            <a:r>
              <a:rPr lang="en-US" altLang="ko-KR" sz="1600" b="1" dirty="0" smtClean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, </a:t>
            </a:r>
            <a:r>
              <a:rPr lang="en-US" altLang="ko-KR" sz="1600" dirty="0" smtClean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Back </a:t>
            </a:r>
            <a:r>
              <a:rPr lang="en-US" altLang="ko-KR" sz="1600" dirty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End</a:t>
            </a:r>
          </a:p>
        </p:txBody>
      </p:sp>
      <p:grpSp>
        <p:nvGrpSpPr>
          <p:cNvPr id="1302" name="Google Shape;1302;p105"/>
          <p:cNvGrpSpPr/>
          <p:nvPr/>
        </p:nvGrpSpPr>
        <p:grpSpPr>
          <a:xfrm>
            <a:off x="2638963" y="1478825"/>
            <a:ext cx="2958275" cy="2496845"/>
            <a:chOff x="3254913" y="1739175"/>
            <a:chExt cx="2958275" cy="2496845"/>
          </a:xfrm>
        </p:grpSpPr>
        <p:grpSp>
          <p:nvGrpSpPr>
            <p:cNvPr id="1303" name="Google Shape;1303;p105"/>
            <p:cNvGrpSpPr/>
            <p:nvPr/>
          </p:nvGrpSpPr>
          <p:grpSpPr>
            <a:xfrm>
              <a:off x="3730408" y="1973899"/>
              <a:ext cx="2007300" cy="2007300"/>
              <a:chOff x="3730408" y="1973899"/>
              <a:chExt cx="2007300" cy="2007300"/>
            </a:xfrm>
          </p:grpSpPr>
          <p:sp>
            <p:nvSpPr>
              <p:cNvPr id="1304" name="Google Shape;1304;p105"/>
              <p:cNvSpPr/>
              <p:nvPr/>
            </p:nvSpPr>
            <p:spPr>
              <a:xfrm>
                <a:off x="3730408" y="1973899"/>
                <a:ext cx="2007300" cy="2007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latin typeface="ONE 모바일고딕 Title" panose="00000500000000000000" pitchFamily="2" charset="-127"/>
                  <a:ea typeface="ONE 모바일고딕 Title" panose="00000500000000000000" pitchFamily="2" charset="-127"/>
                </a:endParaRPr>
              </a:p>
            </p:txBody>
          </p:sp>
          <p:grpSp>
            <p:nvGrpSpPr>
              <p:cNvPr id="1305" name="Google Shape;1305;p105"/>
              <p:cNvGrpSpPr/>
              <p:nvPr/>
            </p:nvGrpSpPr>
            <p:grpSpPr>
              <a:xfrm>
                <a:off x="4383980" y="2628191"/>
                <a:ext cx="700534" cy="698647"/>
                <a:chOff x="6553275" y="3604550"/>
                <a:chExt cx="296975" cy="296175"/>
              </a:xfrm>
            </p:grpSpPr>
            <p:sp>
              <p:nvSpPr>
                <p:cNvPr id="1306" name="Google Shape;1306;p105"/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b="1">
                    <a:latin typeface="ONE 모바일고딕 Title" panose="00000500000000000000" pitchFamily="2" charset="-127"/>
                    <a:ea typeface="ONE 모바일고딕 Title" panose="00000500000000000000" pitchFamily="2" charset="-127"/>
                  </a:endParaRPr>
                </a:p>
              </p:txBody>
            </p:sp>
            <p:sp>
              <p:nvSpPr>
                <p:cNvPr id="1307" name="Google Shape;1307;p105"/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b="1">
                    <a:latin typeface="ONE 모바일고딕 Title" panose="00000500000000000000" pitchFamily="2" charset="-127"/>
                    <a:ea typeface="ONE 모바일고딕 Title" panose="00000500000000000000" pitchFamily="2" charset="-127"/>
                  </a:endParaRPr>
                </a:p>
              </p:txBody>
            </p:sp>
            <p:sp>
              <p:nvSpPr>
                <p:cNvPr id="1308" name="Google Shape;1308;p105"/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b="1">
                    <a:latin typeface="ONE 모바일고딕 Title" panose="00000500000000000000" pitchFamily="2" charset="-127"/>
                    <a:ea typeface="ONE 모바일고딕 Title" panose="00000500000000000000" pitchFamily="2" charset="-127"/>
                  </a:endParaRPr>
                </a:p>
              </p:txBody>
            </p:sp>
            <p:sp>
              <p:nvSpPr>
                <p:cNvPr id="1309" name="Google Shape;1309;p105"/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b="1">
                    <a:latin typeface="ONE 모바일고딕 Title" panose="00000500000000000000" pitchFamily="2" charset="-127"/>
                    <a:ea typeface="ONE 모바일고딕 Title" panose="00000500000000000000" pitchFamily="2" charset="-127"/>
                  </a:endParaRPr>
                </a:p>
              </p:txBody>
            </p:sp>
            <p:sp>
              <p:nvSpPr>
                <p:cNvPr id="1310" name="Google Shape;1310;p105"/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b="1">
                    <a:latin typeface="ONE 모바일고딕 Title" panose="00000500000000000000" pitchFamily="2" charset="-127"/>
                    <a:ea typeface="ONE 모바일고딕 Title" panose="00000500000000000000" pitchFamily="2" charset="-127"/>
                  </a:endParaRPr>
                </a:p>
              </p:txBody>
            </p:sp>
            <p:sp>
              <p:nvSpPr>
                <p:cNvPr id="1311" name="Google Shape;1311;p105"/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b="1">
                    <a:latin typeface="ONE 모바일고딕 Title" panose="00000500000000000000" pitchFamily="2" charset="-127"/>
                    <a:ea typeface="ONE 모바일고딕 Title" panose="00000500000000000000" pitchFamily="2" charset="-127"/>
                  </a:endParaRPr>
                </a:p>
              </p:txBody>
            </p:sp>
          </p:grpSp>
        </p:grpSp>
        <p:grpSp>
          <p:nvGrpSpPr>
            <p:cNvPr id="1312" name="Google Shape;1312;p105"/>
            <p:cNvGrpSpPr/>
            <p:nvPr/>
          </p:nvGrpSpPr>
          <p:grpSpPr>
            <a:xfrm>
              <a:off x="3254913" y="1739175"/>
              <a:ext cx="1011000" cy="930000"/>
              <a:chOff x="3173876" y="1739175"/>
              <a:chExt cx="1011000" cy="930000"/>
            </a:xfrm>
          </p:grpSpPr>
          <p:sp>
            <p:nvSpPr>
              <p:cNvPr id="1313" name="Google Shape;1313;p105"/>
              <p:cNvSpPr/>
              <p:nvPr/>
            </p:nvSpPr>
            <p:spPr>
              <a:xfrm>
                <a:off x="3214375" y="1739175"/>
                <a:ext cx="930000" cy="9300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latin typeface="ONE 모바일고딕 Title" panose="00000500000000000000" pitchFamily="2" charset="-127"/>
                  <a:ea typeface="ONE 모바일고딕 Title" panose="00000500000000000000" pitchFamily="2" charset="-127"/>
                </a:endParaRPr>
              </a:p>
            </p:txBody>
          </p:sp>
          <p:sp>
            <p:nvSpPr>
              <p:cNvPr id="1314" name="Google Shape;1314;p105"/>
              <p:cNvSpPr txBox="1"/>
              <p:nvPr/>
            </p:nvSpPr>
            <p:spPr>
              <a:xfrm>
                <a:off x="3173876" y="1870425"/>
                <a:ext cx="10110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accent1"/>
                    </a:solidFill>
                    <a:latin typeface="ONE 모바일고딕 Title" panose="00000500000000000000" pitchFamily="2" charset="-127"/>
                    <a:ea typeface="ONE 모바일고딕 Title" panose="00000500000000000000" pitchFamily="2" charset="-127"/>
                    <a:cs typeface="Vidaloka"/>
                    <a:sym typeface="Vidaloka"/>
                  </a:rPr>
                  <a:t>01</a:t>
                </a:r>
                <a:endParaRPr sz="2000" b="1">
                  <a:solidFill>
                    <a:schemeClr val="accent1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Vidaloka"/>
                  <a:sym typeface="Vidaloka"/>
                </a:endParaRPr>
              </a:p>
            </p:txBody>
          </p:sp>
        </p:grpSp>
        <p:grpSp>
          <p:nvGrpSpPr>
            <p:cNvPr id="1315" name="Google Shape;1315;p105"/>
            <p:cNvGrpSpPr/>
            <p:nvPr/>
          </p:nvGrpSpPr>
          <p:grpSpPr>
            <a:xfrm>
              <a:off x="5202188" y="1739175"/>
              <a:ext cx="1011000" cy="930000"/>
              <a:chOff x="5121151" y="1739175"/>
              <a:chExt cx="1011000" cy="930000"/>
            </a:xfrm>
          </p:grpSpPr>
          <p:sp>
            <p:nvSpPr>
              <p:cNvPr id="1316" name="Google Shape;1316;p105"/>
              <p:cNvSpPr/>
              <p:nvPr/>
            </p:nvSpPr>
            <p:spPr>
              <a:xfrm>
                <a:off x="5161644" y="1739175"/>
                <a:ext cx="930000" cy="9300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latin typeface="ONE 모바일고딕 Title" panose="00000500000000000000" pitchFamily="2" charset="-127"/>
                  <a:ea typeface="ONE 모바일고딕 Title" panose="00000500000000000000" pitchFamily="2" charset="-127"/>
                </a:endParaRPr>
              </a:p>
            </p:txBody>
          </p:sp>
          <p:sp>
            <p:nvSpPr>
              <p:cNvPr id="1317" name="Google Shape;1317;p105"/>
              <p:cNvSpPr txBox="1"/>
              <p:nvPr/>
            </p:nvSpPr>
            <p:spPr>
              <a:xfrm>
                <a:off x="5121151" y="1870425"/>
                <a:ext cx="10110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accent1"/>
                    </a:solidFill>
                    <a:latin typeface="ONE 모바일고딕 Title" panose="00000500000000000000" pitchFamily="2" charset="-127"/>
                    <a:ea typeface="ONE 모바일고딕 Title" panose="00000500000000000000" pitchFamily="2" charset="-127"/>
                    <a:cs typeface="Vidaloka"/>
                    <a:sym typeface="Vidaloka"/>
                  </a:rPr>
                  <a:t>02</a:t>
                </a:r>
                <a:endParaRPr sz="2000" b="1">
                  <a:solidFill>
                    <a:schemeClr val="accent1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Vidaloka"/>
                  <a:sym typeface="Vidaloka"/>
                </a:endParaRPr>
              </a:p>
            </p:txBody>
          </p:sp>
        </p:grpSp>
        <p:grpSp>
          <p:nvGrpSpPr>
            <p:cNvPr id="1318" name="Google Shape;1318;p105"/>
            <p:cNvGrpSpPr/>
            <p:nvPr/>
          </p:nvGrpSpPr>
          <p:grpSpPr>
            <a:xfrm>
              <a:off x="3254913" y="3306020"/>
              <a:ext cx="1011000" cy="930000"/>
              <a:chOff x="3173876" y="3306020"/>
              <a:chExt cx="1011000" cy="930000"/>
            </a:xfrm>
          </p:grpSpPr>
          <p:sp>
            <p:nvSpPr>
              <p:cNvPr id="1319" name="Google Shape;1319;p105"/>
              <p:cNvSpPr/>
              <p:nvPr/>
            </p:nvSpPr>
            <p:spPr>
              <a:xfrm>
                <a:off x="3214375" y="3306020"/>
                <a:ext cx="930000" cy="9300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latin typeface="ONE 모바일고딕 Title" panose="00000500000000000000" pitchFamily="2" charset="-127"/>
                  <a:ea typeface="ONE 모바일고딕 Title" panose="00000500000000000000" pitchFamily="2" charset="-127"/>
                </a:endParaRPr>
              </a:p>
            </p:txBody>
          </p:sp>
          <p:sp>
            <p:nvSpPr>
              <p:cNvPr id="1320" name="Google Shape;1320;p105"/>
              <p:cNvSpPr txBox="1"/>
              <p:nvPr/>
            </p:nvSpPr>
            <p:spPr>
              <a:xfrm>
                <a:off x="3173876" y="3437275"/>
                <a:ext cx="10110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accent1"/>
                    </a:solidFill>
                    <a:latin typeface="ONE 모바일고딕 Title" panose="00000500000000000000" pitchFamily="2" charset="-127"/>
                    <a:ea typeface="ONE 모바일고딕 Title" panose="00000500000000000000" pitchFamily="2" charset="-127"/>
                    <a:cs typeface="Vidaloka"/>
                    <a:sym typeface="Vidaloka"/>
                  </a:rPr>
                  <a:t>03</a:t>
                </a:r>
                <a:endParaRPr sz="2000" b="1">
                  <a:solidFill>
                    <a:schemeClr val="accent1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Vidaloka"/>
                  <a:sym typeface="Vidaloka"/>
                </a:endParaRPr>
              </a:p>
            </p:txBody>
          </p:sp>
        </p:grpSp>
        <p:grpSp>
          <p:nvGrpSpPr>
            <p:cNvPr id="1321" name="Google Shape;1321;p105"/>
            <p:cNvGrpSpPr/>
            <p:nvPr/>
          </p:nvGrpSpPr>
          <p:grpSpPr>
            <a:xfrm>
              <a:off x="5202188" y="3306020"/>
              <a:ext cx="1011000" cy="930000"/>
              <a:chOff x="5121151" y="3306020"/>
              <a:chExt cx="1011000" cy="930000"/>
            </a:xfrm>
          </p:grpSpPr>
          <p:sp>
            <p:nvSpPr>
              <p:cNvPr id="1322" name="Google Shape;1322;p105"/>
              <p:cNvSpPr/>
              <p:nvPr/>
            </p:nvSpPr>
            <p:spPr>
              <a:xfrm>
                <a:off x="5161644" y="3306020"/>
                <a:ext cx="930000" cy="9300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latin typeface="ONE 모바일고딕 Title" panose="00000500000000000000" pitchFamily="2" charset="-127"/>
                  <a:ea typeface="ONE 모바일고딕 Title" panose="00000500000000000000" pitchFamily="2" charset="-127"/>
                </a:endParaRPr>
              </a:p>
            </p:txBody>
          </p:sp>
          <p:sp>
            <p:nvSpPr>
              <p:cNvPr id="1323" name="Google Shape;1323;p105"/>
              <p:cNvSpPr txBox="1"/>
              <p:nvPr/>
            </p:nvSpPr>
            <p:spPr>
              <a:xfrm>
                <a:off x="5121151" y="3437275"/>
                <a:ext cx="10110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accent1"/>
                    </a:solidFill>
                    <a:latin typeface="ONE 모바일고딕 Title" panose="00000500000000000000" pitchFamily="2" charset="-127"/>
                    <a:ea typeface="ONE 모바일고딕 Title" panose="00000500000000000000" pitchFamily="2" charset="-127"/>
                    <a:cs typeface="Vidaloka"/>
                    <a:sym typeface="Vidaloka"/>
                  </a:rPr>
                  <a:t>04</a:t>
                </a:r>
                <a:endParaRPr sz="2000" b="1">
                  <a:solidFill>
                    <a:schemeClr val="accent1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Vidaloka"/>
                  <a:sym typeface="Vidaloka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0" y="70524"/>
            <a:ext cx="9144000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Black Han Sans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12086" y="164301"/>
            <a:ext cx="2880000" cy="502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역할 분배</a:t>
            </a:r>
            <a:endParaRPr lang="ko-KR" altLang="en-US" sz="2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38" name="Google Shape;1301;p105"/>
          <p:cNvSpPr txBox="1"/>
          <p:nvPr/>
        </p:nvSpPr>
        <p:spPr>
          <a:xfrm>
            <a:off x="6006273" y="3232684"/>
            <a:ext cx="16662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1600" b="1" dirty="0" smtClean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조</a:t>
            </a:r>
            <a:r>
              <a:rPr lang="ko-KR" altLang="en-US" sz="1600" b="1" dirty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원</a:t>
            </a:r>
            <a:r>
              <a:rPr lang="en-US" altLang="ko-KR" sz="1600" b="1" dirty="0" smtClean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, </a:t>
            </a:r>
            <a:r>
              <a:rPr lang="en-US" altLang="ko-KR" sz="1600" dirty="0" smtClean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Back </a:t>
            </a:r>
            <a:r>
              <a:rPr lang="en-US" altLang="ko-KR" sz="1600" dirty="0">
                <a:solidFill>
                  <a:schemeClr val="dk2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Montserrat"/>
                <a:sym typeface="Montserrat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70524"/>
            <a:ext cx="9144000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Black Han Sans" pitchFamily="2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2086" y="164301"/>
            <a:ext cx="2880000" cy="502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프로젝트 일정</a:t>
            </a:r>
            <a:endParaRPr lang="ko-KR" altLang="en-US" sz="2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7223" y="1520131"/>
            <a:ext cx="7628705" cy="2657174"/>
            <a:chOff x="0" y="1370112"/>
            <a:chExt cx="7628705" cy="2657174"/>
          </a:xfrm>
        </p:grpSpPr>
        <p:sp>
          <p:nvSpPr>
            <p:cNvPr id="674" name="Google Shape;674;p79"/>
            <p:cNvSpPr/>
            <p:nvPr/>
          </p:nvSpPr>
          <p:spPr>
            <a:xfrm>
              <a:off x="0" y="1765703"/>
              <a:ext cx="2017579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>
                  <a:solidFill>
                    <a:schemeClr val="dk1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Montserrat"/>
                  <a:sym typeface="Montserrat"/>
                </a:rPr>
                <a:t>주제 선정 및 초안 작성</a:t>
              </a:r>
              <a:endParaRPr dirty="0">
                <a:solidFill>
                  <a:schemeClr val="dk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Montserrat"/>
                <a:sym typeface="Montserrat"/>
              </a:endParaRPr>
            </a:p>
          </p:txBody>
        </p:sp>
        <p:sp>
          <p:nvSpPr>
            <p:cNvPr id="675" name="Google Shape;675;p79"/>
            <p:cNvSpPr/>
            <p:nvPr/>
          </p:nvSpPr>
          <p:spPr>
            <a:xfrm>
              <a:off x="0" y="2233994"/>
              <a:ext cx="2017579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>
                  <a:solidFill>
                    <a:schemeClr val="dk1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Montserrat"/>
                  <a:sym typeface="Montserrat"/>
                </a:rPr>
                <a:t>기본 페이지 틀 구현</a:t>
              </a:r>
              <a:endParaRPr dirty="0">
                <a:solidFill>
                  <a:schemeClr val="dk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Montserrat"/>
                <a:sym typeface="Montserrat"/>
              </a:endParaRPr>
            </a:p>
          </p:txBody>
        </p:sp>
        <p:sp>
          <p:nvSpPr>
            <p:cNvPr id="676" name="Google Shape;676;p79"/>
            <p:cNvSpPr txBox="1"/>
            <p:nvPr/>
          </p:nvSpPr>
          <p:spPr>
            <a:xfrm>
              <a:off x="747294" y="1370112"/>
              <a:ext cx="1221300" cy="26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chemeClr val="dk1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Vidaloka"/>
                  <a:sym typeface="Vidaloka"/>
                </a:rPr>
                <a:t>Date</a:t>
              </a:r>
              <a:endParaRPr sz="2400" dirty="0">
                <a:solidFill>
                  <a:schemeClr val="dk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Vidaloka"/>
                <a:sym typeface="Vidaloka"/>
              </a:endParaRPr>
            </a:p>
          </p:txBody>
        </p:sp>
        <p:sp>
          <p:nvSpPr>
            <p:cNvPr id="677" name="Google Shape;677;p79"/>
            <p:cNvSpPr/>
            <p:nvPr/>
          </p:nvSpPr>
          <p:spPr>
            <a:xfrm>
              <a:off x="112086" y="2743012"/>
              <a:ext cx="1948987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>
                  <a:solidFill>
                    <a:schemeClr val="dk1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Montserrat"/>
                  <a:sym typeface="Montserrat"/>
                </a:rPr>
                <a:t>부가기능</a:t>
              </a:r>
              <a:r>
                <a:rPr lang="en" dirty="0" smtClean="0">
                  <a:solidFill>
                    <a:schemeClr val="dk1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Montserrat"/>
                  <a:sym typeface="Montserrat"/>
                </a:rPr>
                <a:t> </a:t>
              </a:r>
              <a:r>
                <a:rPr lang="ko-KR" altLang="en-US" dirty="0" smtClean="0">
                  <a:solidFill>
                    <a:schemeClr val="dk1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Montserrat"/>
                  <a:sym typeface="Montserrat"/>
                </a:rPr>
                <a:t>구현 및 피드백</a:t>
              </a:r>
              <a:endParaRPr dirty="0">
                <a:solidFill>
                  <a:schemeClr val="dk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Montserrat"/>
                <a:sym typeface="Montserrat"/>
              </a:endParaRPr>
            </a:p>
          </p:txBody>
        </p:sp>
        <p:sp>
          <p:nvSpPr>
            <p:cNvPr id="678" name="Google Shape;678;p79"/>
            <p:cNvSpPr/>
            <p:nvPr/>
          </p:nvSpPr>
          <p:spPr>
            <a:xfrm>
              <a:off x="112086" y="3205449"/>
              <a:ext cx="1905493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>
                  <a:solidFill>
                    <a:schemeClr val="dk1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Montserrat"/>
                  <a:sym typeface="Montserrat"/>
                </a:rPr>
                <a:t>통합 후 </a:t>
              </a:r>
              <a:r>
                <a:rPr lang="ko-KR" altLang="en-US" smtClean="0">
                  <a:solidFill>
                    <a:schemeClr val="dk1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Montserrat"/>
                  <a:sym typeface="Montserrat"/>
                </a:rPr>
                <a:t>마무리</a:t>
              </a:r>
              <a:r>
                <a:rPr lang="en-US" altLang="ko-KR" dirty="0" smtClean="0">
                  <a:solidFill>
                    <a:schemeClr val="dk1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Montserrat"/>
                  <a:sym typeface="Montserrat"/>
                </a:rPr>
                <a:t> </a:t>
              </a:r>
              <a:r>
                <a:rPr lang="ko-KR" altLang="en-US" dirty="0" smtClean="0">
                  <a:solidFill>
                    <a:schemeClr val="dk1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Montserrat"/>
                  <a:sym typeface="Montserrat"/>
                </a:rPr>
                <a:t>확인</a:t>
              </a:r>
              <a:endParaRPr dirty="0">
                <a:solidFill>
                  <a:schemeClr val="dk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Montserrat"/>
                <a:sym typeface="Montserrat"/>
              </a:endParaRPr>
            </a:p>
          </p:txBody>
        </p:sp>
        <p:sp>
          <p:nvSpPr>
            <p:cNvPr id="680" name="Google Shape;680;p79"/>
            <p:cNvSpPr txBox="1"/>
            <p:nvPr/>
          </p:nvSpPr>
          <p:spPr>
            <a:xfrm>
              <a:off x="2134241" y="1376123"/>
              <a:ext cx="906900" cy="26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accent2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Vidaloka"/>
                  <a:sym typeface="Vidaloka"/>
                </a:rPr>
                <a:t>12/27</a:t>
              </a:r>
              <a:endParaRPr sz="2000" dirty="0">
                <a:solidFill>
                  <a:schemeClr val="accent2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Vidaloka"/>
                <a:sym typeface="Vidaloka"/>
              </a:endParaRPr>
            </a:p>
          </p:txBody>
        </p:sp>
        <p:sp>
          <p:nvSpPr>
            <p:cNvPr id="681" name="Google Shape;681;p79"/>
            <p:cNvSpPr txBox="1"/>
            <p:nvPr/>
          </p:nvSpPr>
          <p:spPr>
            <a:xfrm>
              <a:off x="3041104" y="1376122"/>
              <a:ext cx="1580902" cy="276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accent2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Vidaloka"/>
                  <a:sym typeface="Vidaloka"/>
                </a:rPr>
                <a:t>12/28~29</a:t>
              </a:r>
              <a:endParaRPr sz="2000" dirty="0">
                <a:solidFill>
                  <a:schemeClr val="accent2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Vidaloka"/>
                <a:sym typeface="Vidaloka"/>
              </a:endParaRPr>
            </a:p>
          </p:txBody>
        </p:sp>
        <p:cxnSp>
          <p:nvCxnSpPr>
            <p:cNvPr id="684" name="Google Shape;684;p79"/>
            <p:cNvCxnSpPr/>
            <p:nvPr/>
          </p:nvCxnSpPr>
          <p:spPr>
            <a:xfrm>
              <a:off x="2183019" y="1951262"/>
              <a:ext cx="540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79"/>
            <p:cNvCxnSpPr/>
            <p:nvPr/>
          </p:nvCxnSpPr>
          <p:spPr>
            <a:xfrm>
              <a:off x="2183019" y="2419562"/>
              <a:ext cx="540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79"/>
            <p:cNvCxnSpPr/>
            <p:nvPr/>
          </p:nvCxnSpPr>
          <p:spPr>
            <a:xfrm>
              <a:off x="2183019" y="2922712"/>
              <a:ext cx="540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79"/>
            <p:cNvCxnSpPr/>
            <p:nvPr/>
          </p:nvCxnSpPr>
          <p:spPr>
            <a:xfrm>
              <a:off x="2183019" y="3391012"/>
              <a:ext cx="540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8" name="Google Shape;688;p79"/>
            <p:cNvSpPr/>
            <p:nvPr/>
          </p:nvSpPr>
          <p:spPr>
            <a:xfrm>
              <a:off x="2109019" y="1869212"/>
              <a:ext cx="10047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  <p:sp>
          <p:nvSpPr>
            <p:cNvPr id="689" name="Google Shape;689;p79"/>
            <p:cNvSpPr/>
            <p:nvPr/>
          </p:nvSpPr>
          <p:spPr>
            <a:xfrm>
              <a:off x="2921796" y="2346404"/>
              <a:ext cx="1412109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  <p:sp>
          <p:nvSpPr>
            <p:cNvPr id="691" name="Google Shape;691;p79"/>
            <p:cNvSpPr/>
            <p:nvPr/>
          </p:nvSpPr>
          <p:spPr>
            <a:xfrm>
              <a:off x="3815724" y="2850368"/>
              <a:ext cx="2185026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  <p:sp>
          <p:nvSpPr>
            <p:cNvPr id="24" name="Google Shape;681;p79"/>
            <p:cNvSpPr txBox="1"/>
            <p:nvPr/>
          </p:nvSpPr>
          <p:spPr>
            <a:xfrm>
              <a:off x="4622006" y="1380779"/>
              <a:ext cx="1775828" cy="267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accent2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Vidaloka"/>
                  <a:sym typeface="Vidaloka"/>
                </a:rPr>
                <a:t>12/30~01/01</a:t>
              </a:r>
              <a:endParaRPr sz="2000" dirty="0">
                <a:solidFill>
                  <a:schemeClr val="accent2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Vidaloka"/>
                <a:sym typeface="Vidaloka"/>
              </a:endParaRPr>
            </a:p>
          </p:txBody>
        </p:sp>
        <p:sp>
          <p:nvSpPr>
            <p:cNvPr id="25" name="Google Shape;678;p79"/>
            <p:cNvSpPr/>
            <p:nvPr/>
          </p:nvSpPr>
          <p:spPr>
            <a:xfrm>
              <a:off x="155580" y="3667886"/>
              <a:ext cx="1905493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>
                  <a:solidFill>
                    <a:schemeClr val="dk1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Montserrat"/>
                  <a:sym typeface="Montserrat"/>
                </a:rPr>
                <a:t>프로젝트 발표</a:t>
              </a:r>
              <a:endParaRPr dirty="0">
                <a:solidFill>
                  <a:schemeClr val="dk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Montserrat"/>
                <a:sym typeface="Montserrat"/>
              </a:endParaRPr>
            </a:p>
          </p:txBody>
        </p:sp>
        <p:cxnSp>
          <p:nvCxnSpPr>
            <p:cNvPr id="26" name="Google Shape;687;p79"/>
            <p:cNvCxnSpPr/>
            <p:nvPr/>
          </p:nvCxnSpPr>
          <p:spPr>
            <a:xfrm>
              <a:off x="2226513" y="3853449"/>
              <a:ext cx="540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690;p79"/>
            <p:cNvSpPr/>
            <p:nvPr/>
          </p:nvSpPr>
          <p:spPr>
            <a:xfrm>
              <a:off x="6624005" y="3782418"/>
              <a:ext cx="10047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  <p:sp>
          <p:nvSpPr>
            <p:cNvPr id="28" name="Google Shape;680;p79"/>
            <p:cNvSpPr txBox="1"/>
            <p:nvPr/>
          </p:nvSpPr>
          <p:spPr>
            <a:xfrm>
              <a:off x="6694337" y="1379876"/>
              <a:ext cx="906900" cy="26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accent2"/>
                  </a:solidFill>
                  <a:latin typeface="ONE 모바일고딕 Title" panose="00000500000000000000" pitchFamily="2" charset="-127"/>
                  <a:ea typeface="ONE 모바일고딕 Title" panose="00000500000000000000" pitchFamily="2" charset="-127"/>
                  <a:cs typeface="Vidaloka"/>
                  <a:sym typeface="Vidaloka"/>
                </a:rPr>
                <a:t>01/02</a:t>
              </a:r>
              <a:endParaRPr sz="2000" dirty="0">
                <a:solidFill>
                  <a:schemeClr val="accent2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Vidaloka"/>
                <a:sym typeface="Vidaloka"/>
              </a:endParaRPr>
            </a:p>
          </p:txBody>
        </p:sp>
        <p:sp>
          <p:nvSpPr>
            <p:cNvPr id="29" name="Google Shape;691;p79"/>
            <p:cNvSpPr/>
            <p:nvPr/>
          </p:nvSpPr>
          <p:spPr>
            <a:xfrm>
              <a:off x="5125411" y="3324396"/>
              <a:ext cx="2185026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NE 모바일고딕 Title" panose="00000500000000000000" pitchFamily="2" charset="-127"/>
                <a:ea typeface="ONE 모바일고딕 Title" panose="00000500000000000000" pitchFamily="2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초기 화면</a:t>
            </a:r>
            <a:endParaRPr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로그인</a:t>
            </a:r>
            <a:r>
              <a:rPr lang="en-US" altLang="ko-KR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, </a:t>
            </a: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회원가입 화면</a:t>
            </a:r>
            <a:endParaRPr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테스트 선택</a:t>
            </a:r>
            <a:r>
              <a:rPr lang="en-US" altLang="ko-KR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, </a:t>
            </a: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진행과정 화면</a:t>
            </a:r>
            <a:endParaRPr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02</a:t>
            </a:r>
            <a:endParaRPr>
              <a:solidFill>
                <a:schemeClr val="bg1">
                  <a:lumMod val="50000"/>
                </a:schemeClr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13164" y="2714087"/>
            <a:ext cx="8806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5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04</a:t>
            </a:r>
            <a:endParaRPr dirty="0">
              <a:solidFill>
                <a:schemeClr val="bg1">
                  <a:lumMod val="50000"/>
                </a:schemeClr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01</a:t>
            </a:r>
            <a:endParaRPr>
              <a:solidFill>
                <a:schemeClr val="bg1">
                  <a:lumMod val="50000"/>
                </a:schemeClr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HOME </a:t>
            </a: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화면</a:t>
            </a:r>
            <a:endParaRPr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로그인 후 메인 화면</a:t>
            </a:r>
            <a:endParaRPr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진행화면</a:t>
            </a:r>
            <a:endParaRPr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03</a:t>
            </a:r>
            <a:endParaRPr>
              <a:solidFill>
                <a:schemeClr val="bg1">
                  <a:lumMod val="50000"/>
                </a:schemeClr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결과 화면</a:t>
            </a:r>
            <a:endParaRPr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테스트 완료 후 결과 출력화면</a:t>
            </a:r>
            <a:endParaRPr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게시판 화면</a:t>
            </a:r>
            <a:endParaRPr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05</a:t>
            </a:r>
            <a:endParaRPr>
              <a:solidFill>
                <a:schemeClr val="bg1">
                  <a:lumMod val="50000"/>
                </a:schemeClr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25" name="Google Shape;525;p62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가입 유저만 사용 가능한</a:t>
            </a:r>
            <a:endParaRPr lang="en-US" altLang="ko-KR" dirty="0" smtClean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자유 게시판</a:t>
            </a:r>
            <a:endParaRPr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추후 예정</a:t>
            </a:r>
            <a:endParaRPr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06</a:t>
            </a:r>
            <a:endParaRPr>
              <a:solidFill>
                <a:schemeClr val="bg1">
                  <a:lumMod val="50000"/>
                </a:schemeClr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28" name="Google Shape;528;p62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상의를 통해 나왔던 부가기능</a:t>
            </a:r>
            <a:endParaRPr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목차</a:t>
            </a:r>
            <a:endParaRPr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0524"/>
            <a:ext cx="9144000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2087" y="164301"/>
            <a:ext cx="2495428" cy="502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초기 화면</a:t>
            </a:r>
            <a:r>
              <a:rPr lang="en-US" altLang="ko-KR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</a:t>
            </a:r>
            <a:r>
              <a:rPr lang="ko-KR" altLang="en-US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로그인</a:t>
            </a:r>
            <a:endParaRPr lang="ko-KR" altLang="en-US" sz="2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5600" y="760403"/>
            <a:ext cx="7020024" cy="3969489"/>
            <a:chOff x="1120224" y="760403"/>
            <a:chExt cx="7020024" cy="3969489"/>
          </a:xfrm>
        </p:grpSpPr>
        <p:sp>
          <p:nvSpPr>
            <p:cNvPr id="14" name="직사각형 13"/>
            <p:cNvSpPr/>
            <p:nvPr/>
          </p:nvSpPr>
          <p:spPr>
            <a:xfrm>
              <a:off x="1120224" y="760403"/>
              <a:ext cx="7010400" cy="39694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1120248" y="919110"/>
              <a:ext cx="70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7930651" y="788222"/>
              <a:ext cx="141585" cy="100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x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20224" y="919110"/>
              <a:ext cx="7010400" cy="300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	</a:t>
              </a:r>
              <a:r>
                <a:rPr lang="en-US" altLang="ko-KR" dirty="0" smtClean="0">
                  <a:solidFill>
                    <a:schemeClr val="bg1"/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                              </a:t>
              </a:r>
              <a:endPara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248636" y="1443044"/>
              <a:ext cx="3090753" cy="3063003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13060" y="1810584"/>
              <a:ext cx="1812507" cy="2520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아이디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13060" y="2446621"/>
              <a:ext cx="1812507" cy="2520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패스워드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65497" y="1516717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ID: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01409" y="2144014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PW: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42871" y="4079994"/>
              <a:ext cx="21579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아이디가 없다면</a:t>
              </a:r>
              <a:r>
                <a:rPr lang="en-US" altLang="ko-KR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?</a:t>
              </a:r>
              <a:r>
                <a:rPr lang="ko-KR" altLang="en-US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회원가입</a:t>
              </a:r>
              <a:endParaRPr lang="en-US" altLang="ko-KR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162941" y="3074408"/>
              <a:ext cx="1262142" cy="3716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로그인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293174" y="3590059"/>
              <a:ext cx="1001675" cy="371659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취소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6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0524"/>
            <a:ext cx="9144000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2087" y="164301"/>
            <a:ext cx="2880000" cy="502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초기 화면</a:t>
            </a:r>
            <a:r>
              <a:rPr lang="en-US" altLang="ko-KR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-</a:t>
            </a:r>
            <a:r>
              <a:rPr lang="ko-KR" altLang="en-US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회원가입</a:t>
            </a:r>
            <a:endParaRPr lang="ko-KR" altLang="en-US" sz="2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6800" y="760403"/>
            <a:ext cx="7020024" cy="3969489"/>
            <a:chOff x="1066800" y="760403"/>
            <a:chExt cx="7020024" cy="3969489"/>
          </a:xfrm>
        </p:grpSpPr>
        <p:sp>
          <p:nvSpPr>
            <p:cNvPr id="44" name="직사각형 43"/>
            <p:cNvSpPr/>
            <p:nvPr/>
          </p:nvSpPr>
          <p:spPr>
            <a:xfrm>
              <a:off x="1066800" y="760403"/>
              <a:ext cx="7010400" cy="39694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 flipV="1">
              <a:off x="1066824" y="919110"/>
              <a:ext cx="70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7877227" y="788222"/>
              <a:ext cx="141585" cy="100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x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66800" y="919110"/>
              <a:ext cx="7010400" cy="300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3450" y="1425535"/>
              <a:ext cx="4546600" cy="3155951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7263" y="1624343"/>
              <a:ext cx="2160000" cy="2520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아이디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51532" y="1614840"/>
              <a:ext cx="777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ID: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67206" y="1986497"/>
              <a:ext cx="591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PW: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030352" y="3562896"/>
              <a:ext cx="1262142" cy="3716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회원가입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160585" y="4065721"/>
              <a:ext cx="1001675" cy="371659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취소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7263" y="2017506"/>
              <a:ext cx="2160000" cy="2520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패스워드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47263" y="3206737"/>
              <a:ext cx="2160000" cy="2520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>
                      <a:lumMod val="75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이메일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47263" y="2417467"/>
              <a:ext cx="2160000" cy="2520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패스워드 확인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547263" y="2813574"/>
              <a:ext cx="2160000" cy="2520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이름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51454" y="2401405"/>
              <a:ext cx="9332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PW </a:t>
              </a:r>
              <a:r>
                <a:rPr lang="ko-KR" altLang="en-US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확인</a:t>
              </a:r>
              <a:r>
                <a:rPr lang="en-US" altLang="ko-KR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: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92958" y="2785685"/>
              <a:ext cx="591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이름</a:t>
              </a:r>
              <a:r>
                <a:rPr lang="en-US" altLang="ko-KR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: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6759" y="3206737"/>
              <a:ext cx="744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이메일</a:t>
              </a:r>
              <a:r>
                <a:rPr lang="en-US" altLang="ko-KR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:</a:t>
              </a:r>
              <a:endParaRPr lang="ko-KR" altLang="en-US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066800" y="760403"/>
            <a:ext cx="7010400" cy="3969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70524"/>
            <a:ext cx="9144000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2087" y="164301"/>
            <a:ext cx="2880000" cy="502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HOME</a:t>
            </a:r>
            <a:r>
              <a:rPr lang="ko-KR" altLang="en-US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화면</a:t>
            </a:r>
            <a:endParaRPr lang="ko-KR" altLang="en-US" sz="2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30986" y="1377907"/>
            <a:ext cx="1440000" cy="1440000"/>
          </a:xfrm>
          <a:prstGeom prst="roundRect">
            <a:avLst>
              <a:gd name="adj" fmla="val 5978"/>
            </a:avLst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1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791273" y="1377907"/>
            <a:ext cx="1440000" cy="1440000"/>
          </a:xfrm>
          <a:prstGeom prst="roundRect">
            <a:avLst>
              <a:gd name="adj" fmla="val 5978"/>
            </a:avLst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51560" y="1377907"/>
            <a:ext cx="1440000" cy="1440000"/>
          </a:xfrm>
          <a:prstGeom prst="roundRect">
            <a:avLst>
              <a:gd name="adj" fmla="val 5978"/>
            </a:avLst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3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30986" y="3086576"/>
            <a:ext cx="1440000" cy="1440000"/>
          </a:xfrm>
          <a:prstGeom prst="roundRect">
            <a:avLst>
              <a:gd name="adj" fmla="val 5978"/>
            </a:avLst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4</a:t>
            </a:r>
            <a:b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</a:b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(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예정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)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791273" y="3086576"/>
            <a:ext cx="1440000" cy="1440000"/>
          </a:xfrm>
          <a:prstGeom prst="roundRect">
            <a:avLst>
              <a:gd name="adj" fmla="val 5978"/>
            </a:avLst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외부 테스트 사이트 추천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851560" y="3086576"/>
            <a:ext cx="1440000" cy="1440000"/>
          </a:xfrm>
          <a:prstGeom prst="roundRect">
            <a:avLst>
              <a:gd name="adj" fmla="val 5978"/>
            </a:avLst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외부 테스트 사이트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추천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1066824" y="919110"/>
            <a:ext cx="70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877227" y="788222"/>
            <a:ext cx="141585" cy="10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x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66800" y="919110"/>
            <a:ext cx="7010400" cy="30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Home 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게시판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 My page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로그아웃</a:t>
            </a:r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                              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○</a:t>
            </a:r>
            <a:r>
              <a: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○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님 환영합니다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1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0524"/>
            <a:ext cx="9144000" cy="342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2087" y="164301"/>
            <a:ext cx="2880000" cy="502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테스트 시작 화면</a:t>
            </a:r>
            <a:endParaRPr lang="ko-KR" altLang="en-US" sz="2000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83207" y="1425533"/>
            <a:ext cx="3977583" cy="1800775"/>
          </a:xfrm>
          <a:prstGeom prst="roundRect">
            <a:avLst>
              <a:gd name="adj" fmla="val 5978"/>
            </a:avLst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1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66800" y="760403"/>
            <a:ext cx="7010400" cy="3969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066824" y="919110"/>
            <a:ext cx="70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877227" y="788222"/>
            <a:ext cx="141585" cy="10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x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40928" y="3344966"/>
            <a:ext cx="1262142" cy="37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테스트 시작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40928" y="3787131"/>
            <a:ext cx="1262142" cy="3716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다른 테스트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40928" y="4239577"/>
            <a:ext cx="1262142" cy="371659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공유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66800" y="919110"/>
            <a:ext cx="7010400" cy="30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Home 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게시판 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 My page /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로그아웃</a:t>
            </a:r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                              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○</a:t>
            </a:r>
            <a:r>
              <a: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○ </a:t>
            </a:r>
            <a:r>
              <a:rPr lang="ko-KR" altLang="en-US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님 환영합니다</a:t>
            </a:r>
            <a:r>
              <a:rPr lang="en-US" altLang="ko-KR" dirty="0" smtClean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83207" y="1461561"/>
            <a:ext cx="3978000" cy="1800000"/>
          </a:xfrm>
          <a:prstGeom prst="roundRect">
            <a:avLst>
              <a:gd name="adj" fmla="val 5978"/>
            </a:avLst>
          </a:prstGeom>
          <a:solidFill>
            <a:srgbClr val="FFFF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특정 테스트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4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475</Words>
  <Application>Microsoft Office PowerPoint</Application>
  <PresentationFormat>화면 슬라이드 쇼(16:9)</PresentationFormat>
  <Paragraphs>177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ONE 모바일고딕 Regular</vt:lpstr>
      <vt:lpstr>Mako</vt:lpstr>
      <vt:lpstr>Russo One</vt:lpstr>
      <vt:lpstr>Crimson Text</vt:lpstr>
      <vt:lpstr>Merriweather Light</vt:lpstr>
      <vt:lpstr>ONE 모바일고딕 Title</vt:lpstr>
      <vt:lpstr>Vidaloka</vt:lpstr>
      <vt:lpstr>맑은 고딕</vt:lpstr>
      <vt:lpstr>Black Han Sans</vt:lpstr>
      <vt:lpstr>Arial</vt:lpstr>
      <vt:lpstr>Montserrat</vt:lpstr>
      <vt:lpstr>Minimalist Business Slides XL by Slidesgo</vt:lpstr>
      <vt:lpstr>-Semi-project- 심리테스트 웹페이지</vt:lpstr>
      <vt:lpstr>배워온 지식 활용, 그리고 응용</vt:lpstr>
      <vt:lpstr>PowerPoint 프레젠테이션</vt:lpstr>
      <vt:lpstr>PowerPoint 프레젠테이션</vt:lpstr>
      <vt:lpstr>초기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 시청해주셔서 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심리테스트 웹페이지</dc:title>
  <dc:creator>박효봉이</dc:creator>
  <cp:lastModifiedBy>Microsoft 계정</cp:lastModifiedBy>
  <cp:revision>32</cp:revision>
  <dcterms:modified xsi:type="dcterms:W3CDTF">2023-01-02T08:16:37Z</dcterms:modified>
</cp:coreProperties>
</file>