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328" r:id="rId4"/>
    <p:sldId id="329" r:id="rId5"/>
    <p:sldId id="333" r:id="rId6"/>
    <p:sldId id="335" r:id="rId7"/>
    <p:sldId id="321" r:id="rId8"/>
    <p:sldId id="336" r:id="rId9"/>
    <p:sldId id="326" r:id="rId10"/>
    <p:sldId id="337" r:id="rId11"/>
    <p:sldId id="308" r:id="rId12"/>
    <p:sldId id="318" r:id="rId13"/>
    <p:sldId id="331" r:id="rId14"/>
    <p:sldId id="259" r:id="rId15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Rix비타민 L" panose="02020603020101020101" pitchFamily="18" charset="-127"/>
      <p:regular r:id="rId18"/>
    </p:embeddedFont>
    <p:embeddedFont>
      <p:font typeface="Rix비타민 M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2E3F47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220" autoAdjust="0"/>
  </p:normalViewPr>
  <p:slideViewPr>
    <p:cSldViewPr>
      <p:cViewPr varScale="1">
        <p:scale>
          <a:sx n="81" d="100"/>
          <a:sy n="81" d="100"/>
        </p:scale>
        <p:origin x="153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5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0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보시는 글들은 기사 헤드라인으로서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본팀이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논문 주제 선정에 있어 검색한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팀은 위의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기사 헤드라인에서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시장의 규모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관심을 가지고 조사하였습니다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 영상 보안에 관련된 주제를 논문 주제로 선정하게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팀이 결정한 주제를 발표하기 앞서 먼저 영상 보안 관련하여 현 시장에 나와있는 제품을 간단하게 알아보았습니다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출시한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기가아이즈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에스원의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지능형 영상 보안 서비스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일리시스사의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인텔리빅스가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41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an-overview-of-resnet-and-its-variants-5281e2f56035" TargetMode="External"/><Relationship Id="rId4" Type="http://schemas.openxmlformats.org/officeDocument/2006/relationships/hyperlink" Target="http://cs231n.github.io/understanding-cn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412776"/>
            <a:ext cx="7524836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CNN</a:t>
            </a:r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을 이용한 차종 판별 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ctr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및 자세 인식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2228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2018.03.27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sz="3000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sz="3000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sz="3000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sz="3000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CNN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을 이용한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인간 자세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Open Image dataset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 응급상황에 해당하는 행위 분류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응급상황에 부합하는 다양한 환경에서의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Image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확보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image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로부터 인간의 골격 모델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개의 특징 값을 추출하여 연속된 이미지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차분 정보를 계산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특징 값을 이용하여 </a:t>
            </a:r>
            <a:r>
              <a:rPr lang="en-US" altLang="ko-KR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CNN 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모델의 학습 진행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Inception V2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모델을 사용하여 학습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9470" y="5455865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인간의 행위마다 다른 관절들의 특징 값들을 통해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25078-D903-4B08-9C88-B28E07F2B8BD}"/>
              </a:ext>
            </a:extLst>
          </p:cNvPr>
          <p:cNvSpPr txBox="1"/>
          <p:nvPr/>
        </p:nvSpPr>
        <p:spPr>
          <a:xfrm>
            <a:off x="539552" y="5971860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자세 및 행동을 인식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72F764-5C70-4D48-9262-72FE60410346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2156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6" y="1069450"/>
            <a:ext cx="2340256" cy="71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56DC7-35E3-4D6A-B9B0-BFB6434D2DEF}"/>
              </a:ext>
            </a:extLst>
          </p:cNvPr>
          <p:cNvSpPr txBox="1"/>
          <p:nvPr/>
        </p:nvSpPr>
        <p:spPr>
          <a:xfrm>
            <a:off x="287527" y="3270096"/>
            <a:ext cx="86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4340-1F78-474F-A9FA-2E387ED4A59E}"/>
              </a:ext>
            </a:extLst>
          </p:cNvPr>
          <p:cNvSpPr txBox="1"/>
          <p:nvPr/>
        </p:nvSpPr>
        <p:spPr>
          <a:xfrm>
            <a:off x="287528" y="3724577"/>
            <a:ext cx="86688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Stanford Cars Dataset</a:t>
            </a: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prstClr val="black"/>
                </a:solidFill>
              </a:rPr>
              <a:t>8144 train images, 8041 test images, optimize resolution maximum 600X600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UCF-101 Dataset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prstClr val="black"/>
                </a:solidFill>
              </a:rPr>
              <a:t>13320 videos, 101 action categories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Selfshot</a:t>
            </a:r>
            <a:r>
              <a:rPr lang="en-US" altLang="ko-KR" sz="2800" dirty="0"/>
              <a:t> images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/>
              <a:t>1080 images, maximum 600X600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BCE6A5A-3B38-48B0-8D8A-A2F0E7208DD8}"/>
              </a:ext>
            </a:extLst>
          </p:cNvPr>
          <p:cNvSpPr txBox="1">
            <a:spLocks/>
          </p:cNvSpPr>
          <p:nvPr/>
        </p:nvSpPr>
        <p:spPr>
          <a:xfrm>
            <a:off x="337836" y="1558254"/>
            <a:ext cx="4386509" cy="209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Python</a:t>
            </a:r>
          </a:p>
          <a:p>
            <a:r>
              <a:rPr lang="en-US" altLang="ko-KR" dirty="0"/>
              <a:t>API: </a:t>
            </a:r>
            <a:r>
              <a:rPr lang="en-US" altLang="ko-KR" dirty="0" err="1"/>
              <a:t>Tensorflow</a:t>
            </a:r>
            <a:r>
              <a:rPr lang="en-US" altLang="ko-KR" dirty="0"/>
              <a:t> (GPU)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D636C7-9659-4580-BD72-D57320932F66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8FDBCF-30DB-4435-A46E-A39320BB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4" y="1204887"/>
            <a:ext cx="8568617" cy="51764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4ED3B3-44AE-4CFD-B7CF-DED8A06AAA03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일정</a:t>
            </a:r>
          </a:p>
        </p:txBody>
      </p:sp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A1DD868-12A6-4AAE-9A8F-FF506F3ADB52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http://cs231n.github.io/understanding-cnn/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https://towardsdatascience.com/an-overview-of-resnet-and-its-variants-5281e2f56035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Alex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Ilya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Sutskever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Geoffrey E. Hinton, ImageNet Classification with Deep Convolutional Neural Networks, 2012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신수진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박준건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김윤영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장준호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문일철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중심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Neural Network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모델이 훈련 및 추론에 미치는 영향에 대한 분석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한국과학기술원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산업및시스템공학과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[7]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김진규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김성관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주영훈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박진배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Kinect sensor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인간의 자세 인식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대한전기학회 하계학술대회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2012. 7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[8]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김상조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김미경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배정수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차의영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스켈레톤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정보를 사용한 행동인식 알고리즘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부산대학교 전기전자컴퓨터공학과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2018. 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[9]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상의정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박기성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이영구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스켈레톤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데이터의 상관관계를 활용한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기반 행위 인식 기법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한국컴퓨터종합학술대회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경희대학교 컴퓨터공학과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2017. 06</a:t>
            </a:r>
          </a:p>
        </p:txBody>
      </p:sp>
    </p:spTree>
    <p:extLst>
      <p:ext uri="{BB962C8B-B14F-4D97-AF65-F5344CB8AC3E}">
        <p14:creationId xmlns:p14="http://schemas.microsoft.com/office/powerpoint/2010/main" val="184958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0167" y="1124744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논문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 일정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08" y="2019354"/>
            <a:ext cx="6577870" cy="5993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50" y="2854686"/>
            <a:ext cx="6577870" cy="4840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15" y="1278542"/>
            <a:ext cx="6663963" cy="56473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B9FD0E-78BE-466B-A19E-91DCA2EF8449}"/>
              </a:ext>
            </a:extLst>
          </p:cNvPr>
          <p:cNvSpPr/>
          <p:nvPr/>
        </p:nvSpPr>
        <p:spPr>
          <a:xfrm>
            <a:off x="3494456" y="1313447"/>
            <a:ext cx="148556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64FD61-DC1B-4C57-A118-3289C28AD393}"/>
              </a:ext>
            </a:extLst>
          </p:cNvPr>
          <p:cNvSpPr/>
          <p:nvPr/>
        </p:nvSpPr>
        <p:spPr>
          <a:xfrm>
            <a:off x="5034895" y="2089772"/>
            <a:ext cx="220438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6858E8-1E59-472C-A06B-45C167687972}"/>
              </a:ext>
            </a:extLst>
          </p:cNvPr>
          <p:cNvSpPr/>
          <p:nvPr/>
        </p:nvSpPr>
        <p:spPr>
          <a:xfrm>
            <a:off x="4361942" y="2809852"/>
            <a:ext cx="1684772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187C7-748B-4F46-89FA-165F4B678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" y="3481371"/>
            <a:ext cx="8784977" cy="308666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8626A6-E659-4B1C-B4F3-5279EBF15BA2}"/>
              </a:ext>
            </a:extLst>
          </p:cNvPr>
          <p:cNvSpPr/>
          <p:nvPr/>
        </p:nvSpPr>
        <p:spPr>
          <a:xfrm>
            <a:off x="966398" y="1488903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41DD4C-010B-4ADF-8873-2FA2A4427B11}"/>
              </a:ext>
            </a:extLst>
          </p:cNvPr>
          <p:cNvSpPr/>
          <p:nvPr/>
        </p:nvSpPr>
        <p:spPr>
          <a:xfrm>
            <a:off x="966398" y="2247002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2BADF1-B9C8-48F8-8B0A-90B98B33BC03}"/>
              </a:ext>
            </a:extLst>
          </p:cNvPr>
          <p:cNvSpPr/>
          <p:nvPr/>
        </p:nvSpPr>
        <p:spPr>
          <a:xfrm>
            <a:off x="966398" y="3005101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46173"/>
              </p:ext>
            </p:extLst>
          </p:nvPr>
        </p:nvGraphicFramePr>
        <p:xfrm>
          <a:off x="431539" y="1336596"/>
          <a:ext cx="8280921" cy="494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411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지능형 영상보안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>
                          <a:solidFill>
                            <a:schemeClr val="tx1"/>
                          </a:solidFill>
                        </a:rPr>
                        <a:t>IntelliVIX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7878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273029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‘</a:t>
                      </a:r>
                      <a:r>
                        <a:rPr lang="en-US" altLang="ko-KR" sz="2000" dirty="0"/>
                        <a:t>KT’</a:t>
                      </a:r>
                      <a:r>
                        <a:rPr lang="ko-KR" altLang="en-US" sz="2000" dirty="0"/>
                        <a:t>에서 출시한 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    </a:t>
                      </a:r>
                      <a:r>
                        <a:rPr lang="ko-KR" altLang="en-US" sz="2000" dirty="0"/>
                        <a:t>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인원 측정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체류시간분석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카메라 훼손감지 기능 제공</a:t>
                      </a:r>
                      <a:endParaRPr lang="en-US" altLang="ko-KR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에스원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가상펜스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도난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번호판 인식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넘어짐 감지 기능 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일리시스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실시간 보행자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사물식별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기능 제공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A9A8CC-088A-488F-9009-8D4DF0AC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35" y="2012959"/>
            <a:ext cx="4091902" cy="3328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3C40E3-EFB6-45C2-953A-538B4EE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16" y="2012959"/>
            <a:ext cx="4080260" cy="332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C855B-8A98-4A40-8622-D73398A3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08" y="2048842"/>
            <a:ext cx="4080260" cy="3324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CFDDA6-CBDC-4BBC-B96A-EE8876B1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243" y="2007569"/>
            <a:ext cx="4080260" cy="332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439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60A8-D344-4762-A69F-7C37C26BBA88}"/>
              </a:ext>
            </a:extLst>
          </p:cNvPr>
          <p:cNvSpPr/>
          <p:nvPr/>
        </p:nvSpPr>
        <p:spPr>
          <a:xfrm>
            <a:off x="5580112" y="1916832"/>
            <a:ext cx="3132348" cy="28803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9216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F6CC4-3E51-4359-A1AE-E5101741B331}"/>
              </a:ext>
            </a:extLst>
          </p:cNvPr>
          <p:cNvGrpSpPr/>
          <p:nvPr/>
        </p:nvGrpSpPr>
        <p:grpSpPr>
          <a:xfrm>
            <a:off x="2379252" y="2111150"/>
            <a:ext cx="2632080" cy="3708450"/>
            <a:chOff x="3757708" y="3046070"/>
            <a:chExt cx="2544162" cy="1037700"/>
          </a:xfrm>
        </p:grpSpPr>
        <p:sp>
          <p:nvSpPr>
            <p:cNvPr id="14" name="모서리가 둥근 직사각형 43">
              <a:extLst>
                <a:ext uri="{FF2B5EF4-FFF2-40B4-BE49-F238E27FC236}">
                  <a16:creationId xmlns:a16="http://schemas.microsoft.com/office/drawing/2014/main" id="{6E6C9B55-22EF-4A1B-9567-321324C209E5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CE79E-EF1E-4362-8119-18EA65F11E06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9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/>
                <a:t>CNN Models</a:t>
              </a:r>
            </a:p>
            <a:p>
              <a:pPr algn="ctr"/>
              <a:endParaRPr lang="en-US" altLang="ko-KR" sz="3500" dirty="0"/>
            </a:p>
            <a:p>
              <a:pPr algn="ctr"/>
              <a:r>
                <a:rPr lang="en-US" altLang="ko-KR" sz="2500" dirty="0"/>
                <a:t>Inception V2</a:t>
              </a:r>
            </a:p>
            <a:p>
              <a:pPr algn="ctr"/>
              <a:r>
                <a:rPr lang="en-US" altLang="ko-KR" sz="2500" dirty="0"/>
                <a:t>Inception V3</a:t>
              </a:r>
            </a:p>
            <a:p>
              <a:pPr algn="ctr"/>
              <a:r>
                <a:rPr lang="en-US" altLang="ko-KR" sz="2500" dirty="0" err="1"/>
                <a:t>ResNet</a:t>
              </a:r>
              <a:endParaRPr lang="en-US" altLang="ko-KR" sz="2500" dirty="0"/>
            </a:p>
            <a:p>
              <a:pPr algn="ctr"/>
              <a:r>
                <a:rPr lang="en-US" altLang="ko-KR" sz="2500" dirty="0" err="1"/>
                <a:t>VGGNet</a:t>
              </a:r>
              <a:endParaRPr lang="en-US" altLang="ko-KR" sz="25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AFF4A0A-2170-4254-91A5-7714D0E2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왼쪽 화살표 49">
            <a:extLst>
              <a:ext uri="{FF2B5EF4-FFF2-40B4-BE49-F238E27FC236}">
                <a16:creationId xmlns:a16="http://schemas.microsoft.com/office/drawing/2014/main" id="{3BCFD6B2-6CDE-43FB-BD16-FD48CB06CAF6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61">
            <a:extLst>
              <a:ext uri="{FF2B5EF4-FFF2-40B4-BE49-F238E27FC236}">
                <a16:creationId xmlns:a16="http://schemas.microsoft.com/office/drawing/2014/main" id="{C6B84899-3F44-4724-88A4-ED77CE028665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1436C-A917-4663-9AEE-999A85B85386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F7C42-37E9-4418-BF44-44CDF36DB900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42935-8972-4CAA-9CB8-4255A3DDA99D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CF5693-930D-457B-9C68-7B35FFE7933E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80658183-9B8A-4D72-98F1-A0FB0FC8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287239-3123-4BAB-8914-1BFD020374DD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차량 판별 수행 </a:t>
            </a:r>
            <a:endParaRPr lang="en-US" altLang="ko-KR" sz="17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A03620-BADD-41CD-89AE-E996B75CB950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500" dirty="0"/>
              <a:t>Open source Image dataset(Stanford Cars Dataset)</a:t>
            </a:r>
            <a:r>
              <a:rPr lang="ko-KR" altLang="en-US" sz="2500" dirty="0"/>
              <a:t>을 지정한 차종에 따라 분류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600x600 </a:t>
            </a:r>
            <a:r>
              <a:rPr lang="ko-KR" altLang="en-US" sz="2000" dirty="0"/>
              <a:t>해상도의 </a:t>
            </a:r>
            <a:r>
              <a:rPr lang="en-US" altLang="ko-KR" sz="2000" dirty="0"/>
              <a:t>8</a:t>
            </a:r>
            <a:r>
              <a:rPr lang="ko-KR" altLang="en-US" sz="2000" dirty="0" err="1"/>
              <a:t>천여개</a:t>
            </a:r>
            <a:r>
              <a:rPr lang="ko-KR" altLang="en-US" sz="2000" dirty="0"/>
              <a:t> 이미지를 분류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지정한 차종에 부합하는 다양한 환경에서의 </a:t>
            </a:r>
            <a:r>
              <a:rPr lang="en-US" altLang="ko-KR" sz="2000" dirty="0"/>
              <a:t>Image </a:t>
            </a:r>
            <a:r>
              <a:rPr lang="ko-KR" altLang="en-US" sz="2000" dirty="0"/>
              <a:t>확보 필요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/>
              <a:t>Test image</a:t>
            </a:r>
            <a:r>
              <a:rPr lang="ko-KR" altLang="en-US" sz="2500" dirty="0"/>
              <a:t>를 기반으로 다양한 </a:t>
            </a:r>
            <a:r>
              <a:rPr lang="en-US" altLang="ko-KR" sz="2500" dirty="0"/>
              <a:t>CNN </a:t>
            </a:r>
            <a:r>
              <a:rPr lang="ko-KR" altLang="en-US" sz="2500" dirty="0"/>
              <a:t>모델의 학습 진행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90% </a:t>
            </a:r>
            <a:r>
              <a:rPr lang="ko-KR" altLang="en-US" sz="2000" dirty="0"/>
              <a:t>정확도를 기준으로 </a:t>
            </a:r>
            <a:r>
              <a:rPr lang="ko-KR" altLang="en-US" sz="2000" dirty="0" err="1"/>
              <a:t>모델별</a:t>
            </a:r>
            <a:r>
              <a:rPr lang="ko-KR" altLang="en-US" sz="2000" dirty="0"/>
              <a:t> 학습 시간 측정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최적의 효율을 내는 모델 탐색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최적 모델을 분석하고 타 모델과의 차이점 분석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5534" y="5560294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b="1" dirty="0"/>
              <a:t> 최적 성능 모델의 알고리즘을 분석하고 성능을 개선</a:t>
            </a:r>
            <a:endParaRPr lang="en-US" altLang="ko-KR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974E4-B13C-46A8-97A1-81A536782AF8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11284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02634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352176" y="4366536"/>
            <a:ext cx="993943" cy="37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162C28-5234-4D58-94E8-9E010D28E429}"/>
              </a:ext>
            </a:extLst>
          </p:cNvPr>
          <p:cNvGrpSpPr/>
          <p:nvPr/>
        </p:nvGrpSpPr>
        <p:grpSpPr>
          <a:xfrm>
            <a:off x="4379566" y="2104020"/>
            <a:ext cx="1969822" cy="3137496"/>
            <a:chOff x="3757708" y="3046070"/>
            <a:chExt cx="2544162" cy="1037700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D49F4FEB-D5AD-4381-B5E0-4779241A47D3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BD38F-573D-4691-9AC6-074F746979C1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54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CNN </a:t>
              </a:r>
            </a:p>
            <a:p>
              <a:pPr algn="ctr"/>
              <a:r>
                <a:rPr lang="en-US" altLang="ko-KR" sz="2800" dirty="0"/>
                <a:t>Model</a:t>
              </a:r>
            </a:p>
            <a:p>
              <a:pPr algn="ctr"/>
              <a:endParaRPr lang="en-US" altLang="ko-KR" sz="2800" dirty="0"/>
            </a:p>
            <a:p>
              <a:pPr algn="ctr"/>
              <a:r>
                <a:rPr lang="en-US" altLang="ko-KR" sz="2000" dirty="0"/>
                <a:t>Inception V2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946B7C3-C5B0-463E-A0B7-65259F133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" y="2622963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33" name="왼쪽 화살표 49">
            <a:extLst>
              <a:ext uri="{FF2B5EF4-FFF2-40B4-BE49-F238E27FC236}">
                <a16:creationId xmlns:a16="http://schemas.microsoft.com/office/drawing/2014/main" id="{DB21C92F-2A27-4DD2-88F3-6C82834C88A4}"/>
              </a:ext>
            </a:extLst>
          </p:cNvPr>
          <p:cNvSpPr/>
          <p:nvPr/>
        </p:nvSpPr>
        <p:spPr>
          <a:xfrm rot="10800000">
            <a:off x="1322655" y="3407998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61">
            <a:extLst>
              <a:ext uri="{FF2B5EF4-FFF2-40B4-BE49-F238E27FC236}">
                <a16:creationId xmlns:a16="http://schemas.microsoft.com/office/drawing/2014/main" id="{BD2F1732-4D96-4A7F-BF75-38B2B40297A7}"/>
              </a:ext>
            </a:extLst>
          </p:cNvPr>
          <p:cNvSpPr/>
          <p:nvPr/>
        </p:nvSpPr>
        <p:spPr>
          <a:xfrm rot="10800000">
            <a:off x="6228283" y="3578021"/>
            <a:ext cx="917014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7BE3CF-9AE2-4332-AEB8-02D3E3421B90}"/>
              </a:ext>
            </a:extLst>
          </p:cNvPr>
          <p:cNvSpPr/>
          <p:nvPr/>
        </p:nvSpPr>
        <p:spPr>
          <a:xfrm>
            <a:off x="3087553" y="1492450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73D55-C139-4E7A-A3C7-2716BF168B8A}"/>
              </a:ext>
            </a:extLst>
          </p:cNvPr>
          <p:cNvSpPr txBox="1"/>
          <p:nvPr/>
        </p:nvSpPr>
        <p:spPr>
          <a:xfrm>
            <a:off x="961793" y="2859282"/>
            <a:ext cx="13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골격모델 </a:t>
            </a:r>
            <a:br>
              <a:rPr lang="en-US" altLang="ko-KR" sz="1600" b="1" dirty="0"/>
            </a:br>
            <a:r>
              <a:rPr lang="ko-KR" altLang="en-US" sz="1600" b="1" dirty="0"/>
              <a:t>추출</a:t>
            </a:r>
            <a:endParaRPr lang="en-US" altLang="ko-KR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B61C2-722A-4505-ABAB-5C313E0E0886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9A0816-ECC3-4AE9-A900-DBBF84A1C8E0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5D690-42F0-4EAF-AFA8-C30D982DC89B}"/>
              </a:ext>
            </a:extLst>
          </p:cNvPr>
          <p:cNvSpPr txBox="1"/>
          <p:nvPr/>
        </p:nvSpPr>
        <p:spPr>
          <a:xfrm>
            <a:off x="6127785" y="3025757"/>
            <a:ext cx="1150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자세 판별 수행 </a:t>
            </a:r>
            <a:endParaRPr lang="en-US" altLang="ko-KR" sz="1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B9525-1BDA-4662-893C-BB0203A7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15" y="2511716"/>
            <a:ext cx="1935353" cy="226398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E9A7FB9-039E-43FF-8740-E41B65177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30" y="3638014"/>
            <a:ext cx="1552183" cy="13691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1D8D97-CFE6-420A-BED4-0F95C983AB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3" y="2303588"/>
            <a:ext cx="1527811" cy="1369180"/>
          </a:xfrm>
          <a:prstGeom prst="rect">
            <a:avLst/>
          </a:prstGeom>
        </p:spPr>
      </p:pic>
      <p:sp>
        <p:nvSpPr>
          <p:cNvPr id="44" name="왼쪽 화살표 49">
            <a:extLst>
              <a:ext uri="{FF2B5EF4-FFF2-40B4-BE49-F238E27FC236}">
                <a16:creationId xmlns:a16="http://schemas.microsoft.com/office/drawing/2014/main" id="{CD437B65-0210-4A48-B9B3-FA3CD0828172}"/>
              </a:ext>
            </a:extLst>
          </p:cNvPr>
          <p:cNvSpPr/>
          <p:nvPr/>
        </p:nvSpPr>
        <p:spPr>
          <a:xfrm rot="10800000">
            <a:off x="3778834" y="3429000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1CE4F2-5A30-4271-9B37-F922530F8527}"/>
              </a:ext>
            </a:extLst>
          </p:cNvPr>
          <p:cNvSpPr txBox="1"/>
          <p:nvPr/>
        </p:nvSpPr>
        <p:spPr>
          <a:xfrm>
            <a:off x="3618534" y="3842995"/>
            <a:ext cx="100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각 관절의 벡터정보 제공</a:t>
            </a:r>
            <a:endParaRPr lang="en-US" altLang="ko-KR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703B89-3CF9-4C9A-95FE-1DB8D7C840BD}"/>
              </a:ext>
            </a:extLst>
          </p:cNvPr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806</Words>
  <Application>Microsoft Office PowerPoint</Application>
  <PresentationFormat>화면 슬라이드 쇼(4:3)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Rix비타민 L</vt:lpstr>
      <vt:lpstr>HY헤드라인M</vt:lpstr>
      <vt:lpstr>맑은 고딕</vt:lpstr>
      <vt:lpstr>Wingdings</vt:lpstr>
      <vt:lpstr>Rix비타민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200</cp:revision>
  <dcterms:created xsi:type="dcterms:W3CDTF">2016-11-03T20:47:04Z</dcterms:created>
  <dcterms:modified xsi:type="dcterms:W3CDTF">2019-03-26T08:26:12Z</dcterms:modified>
</cp:coreProperties>
</file>