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327" r:id="rId3"/>
    <p:sldId id="260" r:id="rId4"/>
    <p:sldId id="328" r:id="rId5"/>
    <p:sldId id="329" r:id="rId6"/>
    <p:sldId id="333" r:id="rId7"/>
    <p:sldId id="334" r:id="rId8"/>
    <p:sldId id="321" r:id="rId9"/>
    <p:sldId id="308" r:id="rId10"/>
    <p:sldId id="326" r:id="rId11"/>
    <p:sldId id="318" r:id="rId12"/>
    <p:sldId id="331" r:id="rId13"/>
    <p:sldId id="332" r:id="rId14"/>
    <p:sldId id="259" r:id="rId15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Rix비타민 L" panose="02020603020101020101" pitchFamily="18" charset="-127"/>
      <p:regular r:id="rId18"/>
    </p:embeddedFont>
    <p:embeddedFont>
      <p:font typeface="Rix비타민 M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47"/>
    <a:srgbClr val="17375E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459" autoAdjust="0"/>
  </p:normalViewPr>
  <p:slideViewPr>
    <p:cSldViewPr>
      <p:cViewPr varScale="1">
        <p:scale>
          <a:sx n="80" d="100"/>
          <a:sy n="80" d="100"/>
        </p:scale>
        <p:origin x="6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보다 나은 자세의 인식을 위해 단순히 한 자세가 찍힌 이미지가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이미지로부터 사람의 골격모델을 추출하여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특징점들의 위치를 이용하여 자세를 학습하는데 사용할 것입니다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5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0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476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선정하기에 앞서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핵심이라고 생각되는 기술들을 조사하던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포브스에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기고된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기사를 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데이터를 분석하는 기술에 초점을 맞추었습니다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머신 러닝을 활용하면서 성장하고 있는 분야를 조사한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영상을 통해 보안을 책임지는 보안 시장에 관심을 두게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시큐리티월드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조사한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&lt;2019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 보안시장 전망보고서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국내 보안 시장은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7,517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규모로 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대비 고성장세를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유지할것이라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한국인터넷진흥원은 최근 이달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사회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 분야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성공사례 발굴 및 국내 관련 산업 활성화를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시범사업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공모를 추진하였습니다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17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4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models/blob/master/research/object_detection/g3doc/img/kites_detections_output.jpg" TargetMode="External"/><Relationship Id="rId3" Type="http://schemas.openxmlformats.org/officeDocument/2006/relationships/hyperlink" Target="https://www.forbes.com/sites/danielnewman/2018/09/11/top-10-digital-transformation-trends-for-2019/#1083e7143c30" TargetMode="External"/><Relationship Id="rId7" Type="http://schemas.openxmlformats.org/officeDocument/2006/relationships/hyperlink" Target="https://www.boannews.com/media/view.asp?idx=76283" TargetMode="External"/><Relationship Id="rId12" Type="http://schemas.openxmlformats.org/officeDocument/2006/relationships/hyperlink" Target="https://ieeexplore.ieee.org/stamp/stamp.jsp?tp=&amp;arnumber=850633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t.co.kr/contents.html?article_no=2018122302109931731002" TargetMode="External"/><Relationship Id="rId11" Type="http://schemas.openxmlformats.org/officeDocument/2006/relationships/hyperlink" Target="http://www.dbpia.co.kr/Journal/ArticleDetail/NODE01915950" TargetMode="External"/><Relationship Id="rId5" Type="http://schemas.openxmlformats.org/officeDocument/2006/relationships/hyperlink" Target="http://www.dt.co.kr/contents.html?article_no=2019022602109931041001" TargetMode="External"/><Relationship Id="rId10" Type="http://schemas.openxmlformats.org/officeDocument/2006/relationships/hyperlink" Target="https://laonple.blog.me/220608018546" TargetMode="External"/><Relationship Id="rId4" Type="http://schemas.openxmlformats.org/officeDocument/2006/relationships/hyperlink" Target="https://www.boannews.com/media/view.asp?idx=77829&amp;kind=5" TargetMode="External"/><Relationship Id="rId9" Type="http://schemas.openxmlformats.org/officeDocument/2006/relationships/hyperlink" Target="http://deeplearning.stanford.edu/wiki/index.php/File:Convolution_schematic.gif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models/blob/master/research/object_detection/g3doc/img/kites_detections_output.jpg" TargetMode="External"/><Relationship Id="rId3" Type="http://schemas.openxmlformats.org/officeDocument/2006/relationships/hyperlink" Target="https://www.forbes.com/sites/danielnewman/2018/09/11/top-10-digital-transformation-trends-for-2019/#1083e7143c30" TargetMode="External"/><Relationship Id="rId7" Type="http://schemas.openxmlformats.org/officeDocument/2006/relationships/hyperlink" Target="https://www.boannews.com/media/view.asp?idx=76283" TargetMode="External"/><Relationship Id="rId12" Type="http://schemas.openxmlformats.org/officeDocument/2006/relationships/hyperlink" Target="https://ieeexplore.ieee.org/stamp/stamp.jsp?tp=&amp;arnumber=850633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t.co.kr/contents.html?article_no=2018122302109931731002" TargetMode="External"/><Relationship Id="rId11" Type="http://schemas.openxmlformats.org/officeDocument/2006/relationships/hyperlink" Target="http://www.dbpia.co.kr/Journal/ArticleDetail/NODE01915950" TargetMode="External"/><Relationship Id="rId5" Type="http://schemas.openxmlformats.org/officeDocument/2006/relationships/hyperlink" Target="http://www.dt.co.kr/contents.html?article_no=2019022602109931041001" TargetMode="External"/><Relationship Id="rId10" Type="http://schemas.openxmlformats.org/officeDocument/2006/relationships/hyperlink" Target="https://laonple.blog.me/220608018546" TargetMode="External"/><Relationship Id="rId4" Type="http://schemas.openxmlformats.org/officeDocument/2006/relationships/hyperlink" Target="https://www.boannews.com/media/view.asp?idx=77829&amp;kind=5" TargetMode="External"/><Relationship Id="rId9" Type="http://schemas.openxmlformats.org/officeDocument/2006/relationships/hyperlink" Target="http://deeplearning.stanford.edu/wiki/index.php/File:Convolution_schematic.gi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668" y="1933962"/>
            <a:ext cx="5976664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5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졸업논문 주제 및 관련 기술 동향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91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75071"/>
            <a:ext cx="9180512" cy="555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F5F5-DA2A-4815-9EBF-E8BAD578080F}"/>
              </a:ext>
            </a:extLst>
          </p:cNvPr>
          <p:cNvSpPr txBox="1"/>
          <p:nvPr/>
        </p:nvSpPr>
        <p:spPr>
          <a:xfrm>
            <a:off x="179512" y="105481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9353AB46-52B3-43B2-9EB4-C8859C0A8B95}"/>
              </a:ext>
            </a:extLst>
          </p:cNvPr>
          <p:cNvSpPr txBox="1"/>
          <p:nvPr/>
        </p:nvSpPr>
        <p:spPr>
          <a:xfrm>
            <a:off x="162744" y="1607266"/>
            <a:ext cx="50561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altLang="ko-KR" sz="1600" dirty="0"/>
              <a:t>Kinect Sensor</a:t>
            </a:r>
            <a:r>
              <a:rPr lang="ko-KR" altLang="en-US" sz="1600" dirty="0"/>
              <a:t>는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en-US" altLang="ko-KR" sz="1600" dirty="0"/>
              <a:t>3D depth </a:t>
            </a:r>
            <a:r>
              <a:rPr lang="ko-KR" altLang="en-US" sz="1600" dirty="0"/>
              <a:t>카메라와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RGB Camera</a:t>
            </a:r>
            <a:r>
              <a:rPr lang="ko-KR" altLang="en-US" sz="1600" dirty="0"/>
              <a:t>로 사람의 신체를 </a:t>
            </a:r>
            <a:r>
              <a:rPr lang="ko-KR" altLang="en-US" sz="1600" dirty="0" err="1"/>
              <a:t>트래킹하는</a:t>
            </a:r>
            <a:r>
              <a:rPr lang="ko-KR" altLang="en-US" sz="1600" dirty="0"/>
              <a:t> 센서로 </a:t>
            </a:r>
            <a:r>
              <a:rPr lang="en-US" altLang="ko-KR" sz="1600" dirty="0"/>
              <a:t>TV</a:t>
            </a:r>
            <a:r>
              <a:rPr lang="ko-KR" altLang="en-US" sz="1600" dirty="0"/>
              <a:t>와 같은 대형 모션 인식 환경을 대상으로 구현된 센서이다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추출된 인간의 영역공간을 </a:t>
            </a:r>
            <a:r>
              <a:rPr lang="en-US" altLang="ko-KR" sz="1600" dirty="0"/>
              <a:t>Depth Image </a:t>
            </a:r>
            <a:r>
              <a:rPr lang="ko-KR" altLang="en-US" sz="1600" dirty="0"/>
              <a:t>영역과 </a:t>
            </a:r>
            <a:r>
              <a:rPr lang="en-US" altLang="ko-KR" sz="1600" dirty="0"/>
              <a:t>feature date</a:t>
            </a:r>
            <a:r>
              <a:rPr lang="ko-KR" altLang="en-US" sz="1600" dirty="0"/>
              <a:t>를 기반으로 제공하는 골격모델에서 특징 점을 추출 한다</a:t>
            </a:r>
            <a:r>
              <a:rPr lang="en-US" altLang="ko-KR" sz="1600" dirty="0"/>
              <a:t>.</a:t>
            </a:r>
            <a:endParaRPr lang="en-US" altLang="ko-KR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28B572-CD3D-4E7C-9BDB-EF692D244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5" y="4048513"/>
            <a:ext cx="1901145" cy="1677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964B32-AC55-4E7A-8DE7-77208179A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80" y="4275059"/>
            <a:ext cx="1365708" cy="12239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C77834-1C06-4EAA-AA7E-2B268385C6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74" y="4275059"/>
            <a:ext cx="1914492" cy="16864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02A2C8-440A-48C7-B252-C10D1BD12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67" y="4603936"/>
            <a:ext cx="1413356" cy="1223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F57FD6-C074-40C3-A5D0-E5C8FB21D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1348197"/>
            <a:ext cx="3872271" cy="24475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4A04C9-B4E2-434E-BB66-E2FC2A05DA94}"/>
              </a:ext>
            </a:extLst>
          </p:cNvPr>
          <p:cNvSpPr txBox="1"/>
          <p:nvPr/>
        </p:nvSpPr>
        <p:spPr>
          <a:xfrm>
            <a:off x="6813563" y="3561782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74A6D-05EC-488E-A494-2E0F59D34233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val="77297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855" y="272325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3545ED-C2A5-47F6-988D-B1D1593E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7" y="1278542"/>
            <a:ext cx="8351818" cy="51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A1DD868-12A6-4AAE-9A8F-FF506F3ADB52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https://www.forbes.com/sites/danielnewman/2018/09/11/top-10-digital-transformation-	trends-for-2019/#1083e7143c30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https://www.boannews.com/media/view.asp?idx=77829&amp;kind=5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http://www.dt.co.kr/contents.html?article_no=2019022602109931041001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http://www.dt.co.kr/contents.html?article_no=2018122302109931731002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https://www.boannews.com/media/view.asp?idx=76283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7]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http://www.dbpia.co.kr/Journal/ArticleDetail/NODE01915950</a:t>
            </a:r>
            <a:r>
              <a:rPr lang="en-US" altLang="ko-KR" sz="1400" b="1" dirty="0"/>
              <a:t> </a:t>
            </a:r>
          </a:p>
          <a:p>
            <a:endParaRPr lang="en-US" altLang="ko-KR" sz="1400" b="1" dirty="0"/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/>
              </a:rPr>
              <a:t>https://ieeexplore.ieee.org/stamp/stamp.jsp?tp=&amp;arnumber=8506339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58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https://www.forbes.com/sites/danielnewman/2018/09/11/top-10-digital-transformation-	trends-for-2019/#1083e7143c30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https://www.boannews.com/media/view.asp?idx=77829&amp;kind=5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http://www.dt.co.kr/contents.html?article_no=2019022602109931041001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http://www.dt.co.kr/contents.html?article_no=2018122302109931731002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https://www.boannews.com/media/view.asp?idx=76283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7]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http://www.dbpia.co.kr/Journal/ArticleDetail/NODE01915950</a:t>
            </a:r>
            <a:r>
              <a:rPr lang="en-US" altLang="ko-KR" sz="1400" b="1" dirty="0"/>
              <a:t> </a:t>
            </a:r>
          </a:p>
          <a:p>
            <a:endParaRPr lang="en-US" altLang="ko-KR" sz="1400" b="1" dirty="0"/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/>
              </a:rPr>
              <a:t>https://ieeexplore.ieee.org/stamp/stamp.jsp?tp=&amp;arnumber=8506339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47541" y="3886125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CD7A9-EC1B-4BDB-BD8F-885E9EFB11E7}"/>
              </a:ext>
            </a:extLst>
          </p:cNvPr>
          <p:cNvSpPr/>
          <p:nvPr/>
        </p:nvSpPr>
        <p:spPr>
          <a:xfrm>
            <a:off x="557066" y="1643468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6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51920" y="27151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1015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연구 동향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2755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0167" y="1124744"/>
            <a:ext cx="4339650" cy="54784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기술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연구동향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참고문헌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98" y="1789517"/>
            <a:ext cx="4942051" cy="599313"/>
          </a:xfrm>
          <a:prstGeom prst="rect">
            <a:avLst/>
          </a:prstGeom>
        </p:spPr>
      </p:pic>
      <p:pic>
        <p:nvPicPr>
          <p:cNvPr id="1026" name="Picture 2" descr="https://www.boannews.com/media/upFiles2/2019/01/579474868_6884.JPG">
            <a:extLst>
              <a:ext uri="{FF2B5EF4-FFF2-40B4-BE49-F238E27FC236}">
                <a16:creationId xmlns:a16="http://schemas.microsoft.com/office/drawing/2014/main" id="{BCB08F48-E963-4AD0-A918-0BA139BE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50" y="3822811"/>
            <a:ext cx="5438901" cy="27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910" y="2427989"/>
            <a:ext cx="4942051" cy="4840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500299-FC16-4D8B-8FCA-DB0C17E11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337" y="2951209"/>
            <a:ext cx="4942051" cy="53016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38" y="1224779"/>
            <a:ext cx="5006734" cy="5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93550F-463A-4D9E-B661-6620663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91239"/>
              </p:ext>
            </p:extLst>
          </p:nvPr>
        </p:nvGraphicFramePr>
        <p:xfrm>
          <a:off x="0" y="1705541"/>
          <a:ext cx="9176580" cy="417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60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3058860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3058860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354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에스원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일리시스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8561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168301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‘</a:t>
                      </a:r>
                      <a:r>
                        <a:rPr lang="en-US" altLang="ko-KR" dirty="0"/>
                        <a:t>KT’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인원 측정</a:t>
                      </a:r>
                      <a:r>
                        <a:rPr lang="en-US" altLang="ko-KR" dirty="0"/>
                        <a:t>,   </a:t>
                      </a:r>
                      <a:r>
                        <a:rPr lang="ko-KR" altLang="en-US" dirty="0"/>
                        <a:t>체류시간분석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훼손감지 기능제공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에스원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가상펜스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번호판 인식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넘어짐 감지 기능제공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일리시스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품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실시간 보행자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사물식별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기능제공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9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437383"/>
            <a:ext cx="8352928" cy="4825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A9A8CC-088A-488F-9009-8D4DF0AC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35" y="2012959"/>
            <a:ext cx="4091902" cy="3328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3C40E3-EFB6-45C2-953A-538B4EEC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16" y="2012959"/>
            <a:ext cx="4080260" cy="3328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BC855B-8A98-4A40-8622-D73398A3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508" y="2048842"/>
            <a:ext cx="4080260" cy="3324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CFDDA6-CBDC-4BBC-B96A-EE8876B16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243" y="2007569"/>
            <a:ext cx="4080260" cy="33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437383"/>
            <a:ext cx="8352928" cy="48255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8CCC7F-0FA4-4763-AB01-41B62D7290AF}"/>
              </a:ext>
            </a:extLst>
          </p:cNvPr>
          <p:cNvSpPr/>
          <p:nvPr/>
        </p:nvSpPr>
        <p:spPr>
          <a:xfrm>
            <a:off x="5436096" y="1437383"/>
            <a:ext cx="3348372" cy="30717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AF6CC4-3E51-4359-A1AE-E5101741B331}"/>
              </a:ext>
            </a:extLst>
          </p:cNvPr>
          <p:cNvGrpSpPr/>
          <p:nvPr/>
        </p:nvGrpSpPr>
        <p:grpSpPr>
          <a:xfrm>
            <a:off x="2379252" y="2111150"/>
            <a:ext cx="2632080" cy="3708450"/>
            <a:chOff x="3757708" y="3046070"/>
            <a:chExt cx="2544162" cy="1037700"/>
          </a:xfrm>
        </p:grpSpPr>
        <p:sp>
          <p:nvSpPr>
            <p:cNvPr id="14" name="모서리가 둥근 직사각형 43">
              <a:extLst>
                <a:ext uri="{FF2B5EF4-FFF2-40B4-BE49-F238E27FC236}">
                  <a16:creationId xmlns:a16="http://schemas.microsoft.com/office/drawing/2014/main" id="{6E6C9B55-22EF-4A1B-9567-321324C209E5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CE79E-EF1E-4362-8119-18EA65F11E06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90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/>
                <a:t>CNN Models</a:t>
              </a:r>
            </a:p>
            <a:p>
              <a:pPr algn="ctr"/>
              <a:endParaRPr lang="en-US" altLang="ko-KR" sz="3500" dirty="0"/>
            </a:p>
            <a:p>
              <a:pPr algn="ctr"/>
              <a:r>
                <a:rPr lang="en-US" altLang="ko-KR" sz="2500" dirty="0"/>
                <a:t>Inception V2</a:t>
              </a:r>
            </a:p>
            <a:p>
              <a:pPr algn="ctr"/>
              <a:r>
                <a:rPr lang="en-US" altLang="ko-KR" sz="2500" dirty="0"/>
                <a:t>Inception V3</a:t>
              </a:r>
            </a:p>
            <a:p>
              <a:pPr algn="ctr"/>
              <a:r>
                <a:rPr lang="en-US" altLang="ko-KR" sz="2500" dirty="0" err="1"/>
                <a:t>ResNet</a:t>
              </a:r>
              <a:endParaRPr lang="en-US" altLang="ko-KR" sz="2500" dirty="0"/>
            </a:p>
            <a:p>
              <a:pPr algn="ctr"/>
              <a:r>
                <a:rPr lang="en-US" altLang="ko-KR" sz="2500" dirty="0" err="1"/>
                <a:t>VGGNet</a:t>
              </a:r>
              <a:endParaRPr lang="en-US" altLang="ko-KR" sz="25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AFF4A0A-2170-4254-91A5-7714D0E2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17" name="왼쪽 화살표 49">
            <a:extLst>
              <a:ext uri="{FF2B5EF4-FFF2-40B4-BE49-F238E27FC236}">
                <a16:creationId xmlns:a16="http://schemas.microsoft.com/office/drawing/2014/main" id="{3BCFD6B2-6CDE-43FB-BD16-FD48CB06CAF6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61">
            <a:extLst>
              <a:ext uri="{FF2B5EF4-FFF2-40B4-BE49-F238E27FC236}">
                <a16:creationId xmlns:a16="http://schemas.microsoft.com/office/drawing/2014/main" id="{C6B84899-3F44-4724-88A4-ED77CE028665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1436C-A917-4663-9AEE-999A85B85386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F7C42-37E9-4418-BF44-44CDF36DB900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카메라 영상 제공</a:t>
            </a:r>
            <a:endParaRPr lang="en-US" altLang="ko-KR" sz="17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42935-8972-4CAA-9CB8-4255A3DDA99D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CF5693-930D-457B-9C68-7B35FFE7933E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80658183-9B8A-4D72-98F1-A0FB0FC8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287239-3123-4BAB-8914-1BFD020374DD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차량 판별 수행 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D9CBF-F988-4B6E-971C-35D53F504AC1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A50BB3-63A4-4E7B-A3EE-78BF0BBC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OS: Windows 10</a:t>
            </a:r>
          </a:p>
          <a:p>
            <a:pPr marL="0" indent="0">
              <a:buNone/>
            </a:pPr>
            <a:r>
              <a:rPr lang="en-US" altLang="ko-KR" dirty="0"/>
              <a:t>Language: Python</a:t>
            </a:r>
          </a:p>
          <a:p>
            <a:pPr marL="0" indent="0">
              <a:buNone/>
            </a:pPr>
            <a:r>
              <a:rPr lang="en-US" altLang="ko-KR" dirty="0"/>
              <a:t>API: </a:t>
            </a:r>
            <a:r>
              <a:rPr lang="en-US" altLang="ko-KR" dirty="0" err="1"/>
              <a:t>Tensorflow-gpu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CNN models: TensorFlow Official Models</a:t>
            </a:r>
          </a:p>
          <a:p>
            <a:pPr marL="0" indent="0">
              <a:buNone/>
            </a:pPr>
            <a:r>
              <a:rPr lang="en-US" altLang="ko-KR" dirty="0"/>
              <a:t>Image dataset: Stanford Cars Dataset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491</Words>
  <Application>Microsoft Office PowerPoint</Application>
  <PresentationFormat>화면 슬라이드 쇼(4:3)</PresentationFormat>
  <Paragraphs>166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Rix비타민 L</vt:lpstr>
      <vt:lpstr>Rix비타민 M</vt:lpstr>
      <vt:lpstr>Arial</vt:lpstr>
      <vt:lpstr>맑은 고딕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172</cp:revision>
  <dcterms:created xsi:type="dcterms:W3CDTF">2016-11-03T20:47:04Z</dcterms:created>
  <dcterms:modified xsi:type="dcterms:W3CDTF">2019-03-21T09:34:01Z</dcterms:modified>
</cp:coreProperties>
</file>