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328" r:id="rId4"/>
    <p:sldId id="397" r:id="rId5"/>
    <p:sldId id="398" r:id="rId6"/>
    <p:sldId id="339" r:id="rId7"/>
    <p:sldId id="362" r:id="rId8"/>
    <p:sldId id="369" r:id="rId9"/>
    <p:sldId id="368" r:id="rId10"/>
    <p:sldId id="336" r:id="rId11"/>
    <p:sldId id="376" r:id="rId12"/>
    <p:sldId id="372" r:id="rId13"/>
    <p:sldId id="373" r:id="rId14"/>
    <p:sldId id="374" r:id="rId15"/>
    <p:sldId id="402" r:id="rId16"/>
    <p:sldId id="399" r:id="rId17"/>
    <p:sldId id="395" r:id="rId18"/>
    <p:sldId id="400" r:id="rId19"/>
    <p:sldId id="375" r:id="rId20"/>
    <p:sldId id="396" r:id="rId21"/>
    <p:sldId id="401" r:id="rId22"/>
    <p:sldId id="394" r:id="rId23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25"/>
    </p:embeddedFont>
    <p:embeddedFont>
      <p:font typeface="Rix비타민 L" panose="02020603020101020101" pitchFamily="18" charset="-127"/>
      <p:regular r:id="rId26"/>
    </p:embeddedFont>
    <p:embeddedFont>
      <p:font typeface="Rix비타민 M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9043" autoAdjust="0"/>
  </p:normalViewPr>
  <p:slideViewPr>
    <p:cSldViewPr>
      <p:cViewPr varScale="1">
        <p:scale>
          <a:sx n="76" d="100"/>
          <a:sy n="76" d="100"/>
        </p:scale>
        <p:origin x="160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17375E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FE20B5F5-84E4-4B06-B4E7-A6143CCA0E12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892-4C5D-92EF-96DE1D2789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50:50</c:v>
                </c:pt>
                <c:pt idx="1">
                  <c:v>80:20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0.86309999999999998</c:v>
                </c:pt>
                <c:pt idx="1">
                  <c:v>0.91690000000000005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2-4C5D-92EF-96DE1D2789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9546432"/>
        <c:axId val="1446827248"/>
      </c:barChart>
      <c:catAx>
        <c:axId val="149954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6827248"/>
        <c:crosses val="autoZero"/>
        <c:auto val="1"/>
        <c:lblAlgn val="ctr"/>
        <c:lblOffset val="100"/>
        <c:noMultiLvlLbl val="0"/>
      </c:catAx>
      <c:valAx>
        <c:axId val="14468272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9954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17375E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0955D1BC-AA89-45FB-9BAB-4B3E5DB7E918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174-48B6-A4BE-0A38209CA5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196종
50:50</c:v>
                </c:pt>
                <c:pt idx="1">
                  <c:v>196종
80:20</c:v>
                </c:pt>
                <c:pt idx="2">
                  <c:v>120종
80:20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0.86309999999999998</c:v>
                </c:pt>
                <c:pt idx="1">
                  <c:v>0.91690000000000005</c:v>
                </c:pt>
                <c:pt idx="2">
                  <c:v>0.97299999999999998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74-48B6-A4BE-0A38209CA5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9546432"/>
        <c:axId val="1446827248"/>
      </c:barChart>
      <c:catAx>
        <c:axId val="149954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6827248"/>
        <c:crosses val="autoZero"/>
        <c:auto val="1"/>
        <c:lblAlgn val="ctr"/>
        <c:lblOffset val="100"/>
        <c:noMultiLvlLbl val="0"/>
      </c:catAx>
      <c:valAx>
        <c:axId val="14468272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9954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17375E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0955D1BC-AA89-45FB-9BAB-4B3E5DB7E918}" type="VALUE">
                      <a:rPr lang="en-US" altLang="ko-KR" b="1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BD6-436D-B3EE-BF1E601A7C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ResNet-50</c:v>
                </c:pt>
                <c:pt idx="1">
                  <c:v>ResNet-101</c:v>
                </c:pt>
                <c:pt idx="2">
                  <c:v>ResNet-152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0.9042</c:v>
                </c:pt>
                <c:pt idx="1">
                  <c:v>0.96009999999999995</c:v>
                </c:pt>
                <c:pt idx="2">
                  <c:v>0.97299999999999998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D6-436D-B3EE-BF1E601A7C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99546432"/>
        <c:axId val="1446827248"/>
      </c:barChart>
      <c:catAx>
        <c:axId val="149954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6827248"/>
        <c:crosses val="autoZero"/>
        <c:auto val="1"/>
        <c:lblAlgn val="ctr"/>
        <c:lblOffset val="100"/>
        <c:noMultiLvlLbl val="0"/>
      </c:catAx>
      <c:valAx>
        <c:axId val="14468272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49954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안녕하십니까</a:t>
            </a:r>
            <a:r>
              <a:rPr lang="en-US" altLang="ko-KR" sz="1200" dirty="0"/>
              <a:t>, </a:t>
            </a:r>
            <a:r>
              <a:rPr lang="ko-KR" altLang="en-US" sz="1200" dirty="0"/>
              <a:t>정보통신종합설계</a:t>
            </a:r>
            <a:r>
              <a:rPr lang="en-US" altLang="ko-KR" sz="1200" dirty="0"/>
              <a:t>2 </a:t>
            </a:r>
            <a:r>
              <a:rPr lang="ko-KR" altLang="en-US" sz="1200" dirty="0"/>
              <a:t>최종 발표를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결과를 바탕으로 지난 중간 결과 </a:t>
            </a:r>
            <a:r>
              <a:rPr lang="ko-KR" altLang="en-US" dirty="0" err="1"/>
              <a:t>발표때</a:t>
            </a:r>
            <a:r>
              <a:rPr lang="ko-KR" altLang="en-US" dirty="0"/>
              <a:t> 정답 차종의 순위가 </a:t>
            </a:r>
            <a:r>
              <a:rPr lang="en-US" altLang="ko-KR" dirty="0"/>
              <a:t>5</a:t>
            </a:r>
            <a:r>
              <a:rPr lang="ko-KR" altLang="en-US" dirty="0"/>
              <a:t>위 이상인 차종의 데이터를 확인하고</a:t>
            </a:r>
            <a:r>
              <a:rPr lang="en-US" altLang="ko-KR" dirty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브랜드의 차종을 묶어 연구를 </a:t>
            </a:r>
            <a:r>
              <a:rPr lang="ko-KR" altLang="en-US" dirty="0" err="1"/>
              <a:t>진행할것이라고</a:t>
            </a:r>
            <a:r>
              <a:rPr lang="ko-KR" altLang="en-US" dirty="0"/>
              <a:t> </a:t>
            </a:r>
            <a:r>
              <a:rPr lang="ko-KR" altLang="en-US" dirty="0" err="1"/>
              <a:t>발표했었습니다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먼저 정답 차종의 순위가 </a:t>
            </a:r>
            <a:r>
              <a:rPr lang="en-US" altLang="ko-KR" sz="1200" dirty="0"/>
              <a:t>5</a:t>
            </a:r>
            <a:r>
              <a:rPr lang="ko-KR" altLang="en-US" sz="1200" dirty="0"/>
              <a:t>위 이상인 차종의 데이터셋 이미지를 확인한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지금 보이는 이미지 처럼 이미지가 불량한 상태를 보이는 이미지가 많아 구글링을 통해 새로운 이미지로 대체하였습니다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20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또한 다른 문제점으로 말씀드린 같은 브랜드의 차량 판별이 모호한 결과의 해결책으로</a:t>
            </a:r>
            <a:r>
              <a:rPr lang="en-US" altLang="ko-KR" dirty="0"/>
              <a:t>, </a:t>
            </a:r>
            <a:r>
              <a:rPr lang="ko-KR" altLang="en-US" dirty="0"/>
              <a:t>같은 연식 또는 같은 차종을 묶어 하나의 차종으로 병합하였습니다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09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196</a:t>
            </a:r>
            <a:r>
              <a:rPr lang="ko-KR" altLang="en-US" dirty="0"/>
              <a:t>종의 차종을 </a:t>
            </a:r>
            <a:r>
              <a:rPr lang="en-US" altLang="ko-KR" dirty="0"/>
              <a:t>120</a:t>
            </a:r>
            <a:r>
              <a:rPr lang="ko-KR" altLang="en-US" dirty="0"/>
              <a:t>종으로 압축하여 학습을 진행한 결과</a:t>
            </a:r>
            <a:r>
              <a:rPr lang="en-US" altLang="ko-KR" dirty="0"/>
              <a:t>, 91-&gt;97</a:t>
            </a:r>
            <a:r>
              <a:rPr lang="ko-KR" altLang="en-US" dirty="0"/>
              <a:t>퍼센트의 성능개선이 이루어졌습니다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69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성능이 많이 </a:t>
            </a:r>
            <a:r>
              <a:rPr lang="ko-KR" altLang="en-US" dirty="0" err="1"/>
              <a:t>개선됐음에도</a:t>
            </a:r>
            <a:r>
              <a:rPr lang="en-US" altLang="ko-KR" dirty="0"/>
              <a:t>, </a:t>
            </a:r>
            <a:r>
              <a:rPr lang="ko-KR" altLang="en-US" dirty="0"/>
              <a:t>여전히 문제점은 존재했습니다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차종을 판별함에 있어 평균 출력 보다 낮은 출력을 보이는 차종을 </a:t>
            </a:r>
            <a:r>
              <a:rPr lang="en-US" altLang="ko-KR" dirty="0"/>
              <a:t>16</a:t>
            </a:r>
            <a:r>
              <a:rPr lang="ko-KR" altLang="en-US" dirty="0"/>
              <a:t>종 확인하였다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평균 출력보다 낮은 출력은 </a:t>
            </a:r>
            <a:r>
              <a:rPr lang="en-US" altLang="ko-KR" dirty="0"/>
              <a:t>0.76</a:t>
            </a:r>
            <a:r>
              <a:rPr lang="ko-KR" altLang="en-US" dirty="0"/>
              <a:t>에서 </a:t>
            </a:r>
            <a:r>
              <a:rPr lang="en-US" altLang="ko-KR" dirty="0"/>
              <a:t>0.94 </a:t>
            </a:r>
            <a:r>
              <a:rPr lang="ko-KR" altLang="en-US" dirty="0"/>
              <a:t>사이로</a:t>
            </a:r>
            <a:r>
              <a:rPr lang="en-US" altLang="ko-KR" dirty="0"/>
              <a:t>, </a:t>
            </a:r>
            <a:r>
              <a:rPr lang="ko-KR" altLang="en-US" dirty="0"/>
              <a:t>모든 차량의 출력이 </a:t>
            </a:r>
            <a:r>
              <a:rPr lang="en-US" altLang="ko-KR" dirty="0"/>
              <a:t>76%</a:t>
            </a:r>
            <a:r>
              <a:rPr lang="ko-KR" altLang="en-US" dirty="0"/>
              <a:t> 이상의 출력을 보이지만 개선을 위해 확인하였다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예시는 평균 출력보다 낮은 출력을 보이는 </a:t>
            </a:r>
            <a:r>
              <a:rPr lang="en-US" altLang="ko-KR" dirty="0"/>
              <a:t>16</a:t>
            </a:r>
            <a:r>
              <a:rPr lang="ko-KR" altLang="en-US" dirty="0"/>
              <a:t>종의 차종 중에 </a:t>
            </a:r>
            <a:r>
              <a:rPr lang="en-US" altLang="ko-KR" dirty="0"/>
              <a:t>0.7692</a:t>
            </a:r>
            <a:r>
              <a:rPr lang="ko-KR" altLang="en-US" dirty="0"/>
              <a:t>으로 가장 낮은 출력을 보인 차종이다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조사를 해보았더니</a:t>
            </a:r>
            <a:r>
              <a:rPr lang="en-US" altLang="ko-KR" dirty="0"/>
              <a:t>, Chrysler Aspen </a:t>
            </a:r>
            <a:r>
              <a:rPr lang="en-US" altLang="ko-KR" dirty="0" err="1"/>
              <a:t>suv</a:t>
            </a:r>
            <a:r>
              <a:rPr lang="ko-KR" altLang="en-US" dirty="0"/>
              <a:t>는 </a:t>
            </a:r>
            <a:r>
              <a:rPr lang="en-US" altLang="ko-KR" dirty="0"/>
              <a:t>Dodge Durango </a:t>
            </a:r>
            <a:r>
              <a:rPr lang="en-US" altLang="ko-KR" dirty="0" err="1"/>
              <a:t>suv</a:t>
            </a:r>
            <a:r>
              <a:rPr lang="ko-KR" altLang="en-US" dirty="0"/>
              <a:t>의 자매품으로</a:t>
            </a:r>
            <a:r>
              <a:rPr lang="en-US" altLang="ko-KR" dirty="0"/>
              <a:t>, </a:t>
            </a:r>
            <a:r>
              <a:rPr lang="en-US" altLang="ko-KR" dirty="0" err="1"/>
              <a:t>durango</a:t>
            </a:r>
            <a:r>
              <a:rPr lang="ko-KR" altLang="en-US" dirty="0"/>
              <a:t>를 </a:t>
            </a:r>
            <a:r>
              <a:rPr lang="ko-KR" altLang="en-US" dirty="0" err="1"/>
              <a:t>기반으로하여</a:t>
            </a:r>
            <a:r>
              <a:rPr lang="ko-KR" altLang="en-US" dirty="0"/>
              <a:t> 나온 </a:t>
            </a:r>
            <a:r>
              <a:rPr lang="en-US" altLang="ko-KR" dirty="0" err="1"/>
              <a:t>suv</a:t>
            </a:r>
            <a:r>
              <a:rPr lang="en-US" altLang="ko-KR" dirty="0"/>
              <a:t> </a:t>
            </a:r>
            <a:r>
              <a:rPr lang="ko-KR" altLang="en-US" dirty="0"/>
              <a:t>모델로서</a:t>
            </a:r>
            <a:r>
              <a:rPr lang="en-US" altLang="ko-KR" dirty="0"/>
              <a:t>, </a:t>
            </a:r>
            <a:r>
              <a:rPr lang="ko-KR" altLang="en-US" dirty="0"/>
              <a:t>육안으로도 보기에 </a:t>
            </a:r>
            <a:r>
              <a:rPr lang="ko-KR" altLang="en-US" dirty="0" err="1"/>
              <a:t>비슷해보임을</a:t>
            </a:r>
            <a:r>
              <a:rPr lang="ko-KR" altLang="en-US" dirty="0"/>
              <a:t> </a:t>
            </a:r>
            <a:r>
              <a:rPr lang="ko-KR" altLang="en-US" dirty="0" err="1"/>
              <a:t>알수있었다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나머지 평균 이하의 출력을 가진 차종 </a:t>
            </a:r>
            <a:r>
              <a:rPr lang="en-US" altLang="ko-KR" dirty="0"/>
              <a:t>15</a:t>
            </a:r>
            <a:r>
              <a:rPr lang="ko-KR" altLang="en-US" dirty="0"/>
              <a:t>종들 대부분이 서로 같은 차종인 쿠페</a:t>
            </a:r>
            <a:r>
              <a:rPr lang="en-US" altLang="ko-KR" dirty="0"/>
              <a:t>,</a:t>
            </a:r>
            <a:r>
              <a:rPr lang="ko-KR" altLang="en-US" dirty="0" err="1"/>
              <a:t>세단끼리의</a:t>
            </a:r>
            <a:r>
              <a:rPr lang="ko-KR" altLang="en-US" dirty="0"/>
              <a:t> </a:t>
            </a:r>
            <a:r>
              <a:rPr lang="ko-KR" altLang="en-US" dirty="0" err="1"/>
              <a:t>차종또는</a:t>
            </a:r>
            <a:r>
              <a:rPr lang="ko-KR" altLang="en-US" dirty="0"/>
              <a:t> 비슷한 연식의 </a:t>
            </a:r>
            <a:r>
              <a:rPr lang="ko-KR" altLang="en-US" dirty="0" err="1"/>
              <a:t>차종끼리의</a:t>
            </a:r>
            <a:r>
              <a:rPr lang="ko-KR" altLang="en-US" dirty="0"/>
              <a:t> 판별에 있어 상대적으로 낮은 출력을 보였다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143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이번엔 결과의 오답에 초점을 두었다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저번 중간 테스트 결과처럼 </a:t>
            </a:r>
            <a:r>
              <a:rPr lang="en-US" altLang="ko-KR" dirty="0"/>
              <a:t>1608</a:t>
            </a:r>
            <a:r>
              <a:rPr lang="ko-KR" altLang="en-US" dirty="0"/>
              <a:t>장의 테스트 이미지로 테스트한 결과 정답의 출력이 후보순위 </a:t>
            </a:r>
            <a:r>
              <a:rPr lang="en-US" altLang="ko-KR" dirty="0"/>
              <a:t>5</a:t>
            </a:r>
            <a:r>
              <a:rPr lang="ko-KR" altLang="en-US" dirty="0"/>
              <a:t>위 이상에 위치하는 </a:t>
            </a:r>
            <a:r>
              <a:rPr lang="en-US" altLang="ko-KR" dirty="0"/>
              <a:t>Top-5 </a:t>
            </a:r>
            <a:r>
              <a:rPr lang="ko-KR" altLang="en-US" dirty="0"/>
              <a:t>이상의 에러는 </a:t>
            </a:r>
            <a:r>
              <a:rPr lang="en-US" altLang="ko-KR" dirty="0"/>
              <a:t>2</a:t>
            </a:r>
            <a:r>
              <a:rPr lang="ko-KR" altLang="en-US" dirty="0"/>
              <a:t>장으로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쿠페 </a:t>
            </a:r>
            <a:r>
              <a:rPr lang="ko-KR" altLang="en-US" dirty="0" err="1"/>
              <a:t>차종끼리의</a:t>
            </a:r>
            <a:r>
              <a:rPr lang="ko-KR" altLang="en-US" dirty="0"/>
              <a:t> 오류이고</a:t>
            </a:r>
            <a:r>
              <a:rPr lang="en-US" altLang="ko-KR" dirty="0"/>
              <a:t>, </a:t>
            </a:r>
            <a:r>
              <a:rPr lang="ko-KR" altLang="en-US" dirty="0"/>
              <a:t>오답을 출력한 이미지의 해상도가 인위적으로 </a:t>
            </a:r>
            <a:r>
              <a:rPr lang="ko-KR" altLang="en-US" dirty="0" err="1"/>
              <a:t>작게되어</a:t>
            </a:r>
            <a:r>
              <a:rPr lang="ko-KR" altLang="en-US" dirty="0"/>
              <a:t> 찌그러져 보이는 현상이 나타남을 확인하였습니다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추후 데이터셋을 다시 확인하여 이처럼 문제가 </a:t>
            </a:r>
            <a:r>
              <a:rPr lang="ko-KR" altLang="en-US" dirty="0" err="1"/>
              <a:t>될법한</a:t>
            </a:r>
            <a:r>
              <a:rPr lang="ko-KR" altLang="en-US" dirty="0"/>
              <a:t> 찌그러진 이미지를 </a:t>
            </a:r>
            <a:r>
              <a:rPr lang="ko-KR" altLang="en-US" dirty="0" err="1"/>
              <a:t>대체할예정이다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1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이번엔 결과의 오답에 초점을 두었다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저번 중간 테스트 결과처럼 </a:t>
            </a:r>
            <a:r>
              <a:rPr lang="en-US" altLang="ko-KR" dirty="0"/>
              <a:t>1608</a:t>
            </a:r>
            <a:r>
              <a:rPr lang="ko-KR" altLang="en-US" dirty="0"/>
              <a:t>장의 테스트 이미지로 테스트한 결과 정답의 출력이 후보순위 </a:t>
            </a:r>
            <a:r>
              <a:rPr lang="en-US" altLang="ko-KR" dirty="0"/>
              <a:t>5</a:t>
            </a:r>
            <a:r>
              <a:rPr lang="ko-KR" altLang="en-US" dirty="0"/>
              <a:t>위 이상에 위치하는 </a:t>
            </a:r>
            <a:r>
              <a:rPr lang="en-US" altLang="ko-KR" dirty="0"/>
              <a:t>Top-5 </a:t>
            </a:r>
            <a:r>
              <a:rPr lang="ko-KR" altLang="en-US" dirty="0"/>
              <a:t>이상의 에러는 </a:t>
            </a:r>
            <a:r>
              <a:rPr lang="en-US" altLang="ko-KR" dirty="0"/>
              <a:t>2</a:t>
            </a:r>
            <a:r>
              <a:rPr lang="ko-KR" altLang="en-US" dirty="0"/>
              <a:t>장으로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쿠페 </a:t>
            </a:r>
            <a:r>
              <a:rPr lang="ko-KR" altLang="en-US" dirty="0" err="1"/>
              <a:t>차종끼리의</a:t>
            </a:r>
            <a:r>
              <a:rPr lang="ko-KR" altLang="en-US" dirty="0"/>
              <a:t> 오류이고</a:t>
            </a:r>
            <a:r>
              <a:rPr lang="en-US" altLang="ko-KR" dirty="0"/>
              <a:t>, </a:t>
            </a:r>
            <a:r>
              <a:rPr lang="ko-KR" altLang="en-US" dirty="0"/>
              <a:t>오답을 출력한 이미지의 해상도가 인위적으로 </a:t>
            </a:r>
            <a:r>
              <a:rPr lang="ko-KR" altLang="en-US" dirty="0" err="1"/>
              <a:t>작게되어</a:t>
            </a:r>
            <a:r>
              <a:rPr lang="ko-KR" altLang="en-US" dirty="0"/>
              <a:t> 찌그러져 보이는 현상이 나타남을 확인하였습니다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추후 데이터셋을 다시 확인하여 이처럼 문제가 </a:t>
            </a:r>
            <a:r>
              <a:rPr lang="ko-KR" altLang="en-US" dirty="0" err="1"/>
              <a:t>될법한</a:t>
            </a:r>
            <a:r>
              <a:rPr lang="ko-KR" altLang="en-US" dirty="0"/>
              <a:t> 찌그러진 이미지를 </a:t>
            </a:r>
            <a:r>
              <a:rPr lang="ko-KR" altLang="en-US" dirty="0" err="1"/>
              <a:t>대체할예정이다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25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다른 브랜드 다른 차종으로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68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마지막으로 앞선 주제 선정에서 최적의 성능을 가지는 모델을 찾기 위해</a:t>
            </a:r>
            <a:r>
              <a:rPr lang="en-US" altLang="ko-KR" sz="1200" dirty="0"/>
              <a:t> </a:t>
            </a:r>
            <a:r>
              <a:rPr lang="ko-KR" altLang="en-US" sz="1200" dirty="0"/>
              <a:t>다양한 모델을 가지고 학습을 진행한다고 </a:t>
            </a:r>
            <a:r>
              <a:rPr lang="ko-KR" altLang="en-US" sz="1200" dirty="0" err="1"/>
              <a:t>한바</a:t>
            </a:r>
            <a:r>
              <a:rPr lang="ko-KR" altLang="en-US" sz="1200" dirty="0"/>
              <a:t>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221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선정하여 진행했던 모델이 </a:t>
            </a:r>
            <a:r>
              <a:rPr lang="en-US" altLang="ko-KR" dirty="0"/>
              <a:t>ResNet-152 </a:t>
            </a:r>
            <a:r>
              <a:rPr lang="ko-KR" altLang="en-US" dirty="0"/>
              <a:t>모델이었는데</a:t>
            </a:r>
            <a:r>
              <a:rPr lang="en-US" altLang="ko-KR" dirty="0"/>
              <a:t>, </a:t>
            </a:r>
            <a:r>
              <a:rPr lang="ko-KR" altLang="en-US" dirty="0"/>
              <a:t>상당히 깊은 </a:t>
            </a:r>
            <a:r>
              <a:rPr lang="en-US" altLang="ko-KR" dirty="0"/>
              <a:t>layer</a:t>
            </a:r>
            <a:r>
              <a:rPr lang="ko-KR" altLang="en-US" dirty="0"/>
              <a:t>를 가지는 모델이라 다른 모델 대비 많은 파라미터를 가져</a:t>
            </a:r>
            <a:r>
              <a:rPr lang="en-US" altLang="ko-KR" dirty="0"/>
              <a:t>, </a:t>
            </a:r>
            <a:r>
              <a:rPr lang="ko-KR" altLang="en-US" dirty="0"/>
              <a:t>상대적으로 데이터에 비해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많은 파라미터를 가지는게 아닐까 생각되어 다른 </a:t>
            </a:r>
            <a:r>
              <a:rPr lang="en-US" altLang="ko-KR" dirty="0" err="1"/>
              <a:t>ResNet</a:t>
            </a:r>
            <a:r>
              <a:rPr lang="ko-KR" altLang="en-US" dirty="0"/>
              <a:t> 모델을 가지고 학습을 진행해보았습니다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90 96 97</a:t>
            </a:r>
            <a:r>
              <a:rPr lang="ko-KR" altLang="en-US" dirty="0"/>
              <a:t>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서론에서 첫 </a:t>
            </a:r>
            <a:r>
              <a:rPr lang="ko-KR" altLang="en-US" dirty="0" err="1"/>
              <a:t>발표때</a:t>
            </a:r>
            <a:r>
              <a:rPr lang="ko-KR" altLang="en-US" dirty="0"/>
              <a:t> 말씀드린 제안서를 통해 제시했던 연구 방향을 알려드리고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Review</a:t>
            </a:r>
            <a:r>
              <a:rPr lang="ko-KR" altLang="en-US" dirty="0"/>
              <a:t>에서 지난 중간 발표때까지의 진행 결과를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중간 결과를 기반으로 진행한 연구 결과를 말씀드리고</a:t>
            </a:r>
            <a:endParaRPr lang="en-US" altLang="ko-KR" dirty="0"/>
          </a:p>
          <a:p>
            <a:r>
              <a:rPr lang="ko-KR" altLang="en-US" dirty="0"/>
              <a:t>결론을 </a:t>
            </a:r>
            <a:r>
              <a:rPr lang="ko-KR" altLang="en-US" dirty="0" err="1"/>
              <a:t>지은후</a:t>
            </a:r>
            <a:endParaRPr lang="en-US" altLang="ko-KR" dirty="0"/>
          </a:p>
          <a:p>
            <a:r>
              <a:rPr lang="ko-KR" altLang="en-US" dirty="0"/>
              <a:t>향후 연구의 방향을 제시하며 발표를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결론입니다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데이터셋의 차종을 압축하여 학습을 진행해보았고</a:t>
            </a:r>
            <a:r>
              <a:rPr lang="en-US" altLang="ko-KR" sz="1200" dirty="0"/>
              <a:t>, </a:t>
            </a:r>
            <a:r>
              <a:rPr lang="ko-KR" altLang="en-US" sz="1200" dirty="0"/>
              <a:t>평균 출력보다 낮은 출력을 보이는 차종을 확인한 결과 비슷한 차종과 외형을 가진다고 생각되어 좀더 데이터셋을 </a:t>
            </a:r>
            <a:r>
              <a:rPr lang="ko-KR" altLang="en-US" sz="1200" dirty="0" err="1"/>
              <a:t>추가해야겠다고</a:t>
            </a:r>
            <a:r>
              <a:rPr lang="ko-KR" altLang="en-US" sz="1200" dirty="0"/>
              <a:t> 생각했습니다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오답을 출력한 테스트 이미지에서 찌그러진 이미지를 확인했으므로</a:t>
            </a:r>
            <a:r>
              <a:rPr lang="en-US" altLang="ko-KR" dirty="0"/>
              <a:t>, </a:t>
            </a:r>
            <a:r>
              <a:rPr lang="ko-KR" altLang="en-US" dirty="0"/>
              <a:t>데이터셋을 점검하여 정상적인 이미지로 </a:t>
            </a:r>
            <a:r>
              <a:rPr lang="ko-KR" altLang="en-US" dirty="0" err="1"/>
              <a:t>대체해야겠다고</a:t>
            </a:r>
            <a:r>
              <a:rPr lang="ko-KR" altLang="en-US" dirty="0"/>
              <a:t> 생각했습니다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이후 깊이가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래스넷</a:t>
            </a:r>
            <a:r>
              <a:rPr lang="ko-KR" altLang="en-US" dirty="0"/>
              <a:t> 모델을 가지고 추가 학습을 진행하여 비교한 결과 </a:t>
            </a:r>
            <a:r>
              <a:rPr lang="ko-KR" altLang="en-US" dirty="0" err="1"/>
              <a:t>래스넷</a:t>
            </a:r>
            <a:r>
              <a:rPr lang="ko-KR" altLang="en-US" dirty="0"/>
              <a:t> </a:t>
            </a:r>
            <a:r>
              <a:rPr lang="en-US" altLang="ko-KR" dirty="0"/>
              <a:t>101~152 </a:t>
            </a:r>
            <a:r>
              <a:rPr lang="ko-KR" altLang="en-US" dirty="0"/>
              <a:t>계층 사이의 깊이를 세분화 하여 좀 더 높은 성능을 가지는 계층 수를 </a:t>
            </a:r>
            <a:r>
              <a:rPr lang="ko-KR" altLang="en-US" dirty="0" err="1"/>
              <a:t>확인해야겠다고</a:t>
            </a:r>
            <a:r>
              <a:rPr lang="ko-KR" altLang="en-US" dirty="0"/>
              <a:t>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향후 연구 과제로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차종을 압축하여 이득을 보았으니 브랜드가 아닌 단순 차종만으로 데이터를 나누어 </a:t>
            </a:r>
            <a:r>
              <a:rPr lang="ko-KR" altLang="en-US" sz="1200" dirty="0" err="1"/>
              <a:t>진행하였을때</a:t>
            </a:r>
            <a:r>
              <a:rPr lang="en-US" altLang="ko-KR" sz="1200" dirty="0"/>
              <a:t>, </a:t>
            </a:r>
            <a:r>
              <a:rPr lang="ko-KR" altLang="en-US" sz="1200" dirty="0"/>
              <a:t>어떠한 모델이 최적인지를 확인하겠습니다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차종을 </a:t>
            </a:r>
            <a:r>
              <a:rPr lang="en-US" altLang="ko-KR" sz="1200" dirty="0"/>
              <a:t>10</a:t>
            </a:r>
            <a:r>
              <a:rPr lang="ko-KR" altLang="en-US" sz="1200" dirty="0"/>
              <a:t>종이내로 제한</a:t>
            </a: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방금 말씀 드린 모델의 깊이를 최적화하여 해당 데이터셋에 맞는 깊이를 찾아보겠습니다</a:t>
            </a:r>
            <a:r>
              <a:rPr lang="en-US" altLang="ko-KR" dirty="0"/>
              <a:t>. </a:t>
            </a:r>
            <a:r>
              <a:rPr lang="ko-KR" altLang="en-US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06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6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학기초 제안서때 발표했던 시스템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구상도입니다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 수집부에서 가져오는 프레임을 가져와 객체 행동 인식부에서 차종 판별을 수행하는 시스템에 대해 연구를 진행한다 한 바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주제를 선정한 후 연구 방향을 </a:t>
            </a:r>
            <a:r>
              <a:rPr lang="en-US" altLang="ko-KR" dirty="0"/>
              <a:t>3</a:t>
            </a:r>
            <a:r>
              <a:rPr lang="ko-KR" altLang="en-US" dirty="0"/>
              <a:t>가지로 나누어 설정하였었습니다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데이터셋을 선정하여 차종을 분류하고</a:t>
            </a:r>
            <a:endParaRPr lang="en-US" altLang="ko-KR" dirty="0"/>
          </a:p>
          <a:p>
            <a:r>
              <a:rPr lang="ko-KR" altLang="en-US" dirty="0"/>
              <a:t>그 데이터셋으로 학습을 진행한 후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테스트 이미지를 가지고  여러 모델의 성능을 비교하여 최적의 모델을 탐색하는 것을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 보여드린 시스템 구상도의 객체 행동 인식부에서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152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우선 선정하여 연구를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 팀에서 연구를 진행하는데 구성된 개발 환경과 데이터 셋입니다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학습을 위해 해당 </a:t>
            </a:r>
            <a:r>
              <a:rPr lang="en-US" altLang="ko-KR" dirty="0"/>
              <a:t>16185</a:t>
            </a:r>
            <a:r>
              <a:rPr lang="ko-KR" altLang="en-US" dirty="0"/>
              <a:t>장 중 절반을 </a:t>
            </a:r>
            <a:r>
              <a:rPr lang="en-US" altLang="ko-KR" dirty="0"/>
              <a:t>8 </a:t>
            </a:r>
            <a:r>
              <a:rPr lang="ko-KR" altLang="en-US" dirty="0"/>
              <a:t>대 </a:t>
            </a:r>
            <a:r>
              <a:rPr lang="en-US" altLang="ko-KR" dirty="0"/>
              <a:t>2 </a:t>
            </a:r>
            <a:r>
              <a:rPr lang="ko-KR" altLang="en-US" dirty="0"/>
              <a:t>비율로 </a:t>
            </a:r>
            <a:r>
              <a:rPr lang="en-US" altLang="ko-KR" dirty="0"/>
              <a:t>6515</a:t>
            </a:r>
            <a:r>
              <a:rPr lang="ko-KR" altLang="en-US" dirty="0"/>
              <a:t>장을 트레인 이미지 </a:t>
            </a:r>
            <a:r>
              <a:rPr lang="en-US" altLang="ko-KR" dirty="0"/>
              <a:t>1629</a:t>
            </a:r>
            <a:r>
              <a:rPr lang="ko-KR" altLang="en-US" dirty="0"/>
              <a:t>장을 </a:t>
            </a:r>
            <a:r>
              <a:rPr lang="ko-KR" altLang="en-US" dirty="0" err="1"/>
              <a:t>발리데이션</a:t>
            </a:r>
            <a:r>
              <a:rPr lang="ko-KR" altLang="en-US" dirty="0"/>
              <a:t> 이미지로 사용하며</a:t>
            </a:r>
            <a:r>
              <a:rPr lang="en-US" altLang="ko-KR" dirty="0"/>
              <a:t>, </a:t>
            </a:r>
            <a:r>
              <a:rPr lang="ko-KR" altLang="en-US" dirty="0"/>
              <a:t>나머지가 테스트 이미지로 구성되어 있는 이미지 데이터 셋을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4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학습을 진행하며</a:t>
            </a:r>
            <a:r>
              <a:rPr lang="en-US" altLang="ko-KR" dirty="0"/>
              <a:t>, </a:t>
            </a:r>
            <a:r>
              <a:rPr lang="ko-KR" altLang="en-US" dirty="0"/>
              <a:t>사전 구성된 이미지 데이터셋이 </a:t>
            </a:r>
            <a:r>
              <a:rPr lang="en-US" altLang="ko-KR" dirty="0"/>
              <a:t>50</a:t>
            </a:r>
            <a:r>
              <a:rPr lang="ko-KR" altLang="en-US" dirty="0"/>
              <a:t>대 </a:t>
            </a:r>
            <a:r>
              <a:rPr lang="en-US" altLang="ko-KR" dirty="0"/>
              <a:t>50 </a:t>
            </a:r>
            <a:r>
              <a:rPr lang="ko-KR" altLang="en-US" dirty="0"/>
              <a:t>비율로 트레인 이미지와 테스트 이미지가 나뉘어져 있음을 확인 하였습니다</a:t>
            </a:r>
            <a:r>
              <a:rPr lang="en-US" altLang="ko-KR" dirty="0"/>
              <a:t>. </a:t>
            </a:r>
            <a:r>
              <a:rPr lang="ko-KR" altLang="en-US" dirty="0"/>
              <a:t>따라서 이미지 데이터셋의 구성을 </a:t>
            </a:r>
            <a:r>
              <a:rPr lang="en-US" altLang="ko-KR" dirty="0"/>
              <a:t>80</a:t>
            </a:r>
            <a:r>
              <a:rPr lang="ko-KR" altLang="en-US" dirty="0"/>
              <a:t>대 </a:t>
            </a:r>
            <a:r>
              <a:rPr lang="en-US" altLang="ko-KR" dirty="0"/>
              <a:t>20</a:t>
            </a:r>
            <a:r>
              <a:rPr lang="ko-KR" altLang="en-US" dirty="0"/>
              <a:t>으로 다시 나누어 학습을 진행하였고 </a:t>
            </a:r>
            <a:r>
              <a:rPr lang="ko-KR" altLang="en-US" dirty="0" err="1"/>
              <a:t>그결과</a:t>
            </a:r>
            <a:endParaRPr lang="en-US" altLang="ko-KR" dirty="0"/>
          </a:p>
          <a:p>
            <a:r>
              <a:rPr lang="en-US" altLang="ko-KR" dirty="0"/>
              <a:t>86</a:t>
            </a:r>
            <a:r>
              <a:rPr lang="ko-KR" altLang="en-US" dirty="0" err="1"/>
              <a:t>퍼에서</a:t>
            </a:r>
            <a:r>
              <a:rPr lang="ko-KR" altLang="en-US" dirty="0"/>
              <a:t> </a:t>
            </a:r>
            <a:r>
              <a:rPr lang="en-US" altLang="ko-KR" dirty="0"/>
              <a:t>91</a:t>
            </a:r>
            <a:r>
              <a:rPr lang="ko-KR" altLang="en-US" dirty="0" err="1"/>
              <a:t>퍼로</a:t>
            </a:r>
            <a:r>
              <a:rPr lang="ko-KR" altLang="en-US" dirty="0"/>
              <a:t> 성능이 개선되었습니다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64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학습한 모델을 가지고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1608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 테스트 이미지로 테스트를 진행한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130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장이 오답으로 출력되었고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판별을 많이 틀린 차종을 예시로 도시하였습니다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모델이 아우디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웨건일때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순위로 아우디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v8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세단이 출력되었고 정답은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랭크되었습니다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4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예시 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 차종이 후보 순위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랭크되는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결과를 보였고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결과가 정답 차종의 순위가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위안에 위치하는 결과를 보였으나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장중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이상의 순위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top-5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 순위에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랭크되었었습니다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7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878497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CNN</a:t>
            </a:r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을 이용한 차종 판별 시스템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891433"/>
            <a:ext cx="4734272" cy="148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2018.06.25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sz="3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sz="3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B4ED6C-B0CB-419F-AAD2-D62BA90AA2AB}"/>
              </a:ext>
            </a:extLst>
          </p:cNvPr>
          <p:cNvSpPr/>
          <p:nvPr/>
        </p:nvSpPr>
        <p:spPr>
          <a:xfrm>
            <a:off x="4067944" y="3573016"/>
            <a:ext cx="4734272" cy="148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ko-KR" altLang="en-US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정보통신종합설계</a:t>
            </a:r>
            <a:r>
              <a:rPr lang="en-US" altLang="ko-KR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</a:t>
            </a:r>
          </a:p>
          <a:p>
            <a:pPr algn="r" fontAlgn="base" latinLnBrk="0">
              <a:lnSpc>
                <a:spcPct val="160000"/>
              </a:lnSpc>
            </a:pPr>
            <a:r>
              <a:rPr lang="ko-KR" altLang="en-US" sz="3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최종 발표</a:t>
            </a:r>
            <a:endParaRPr lang="en-US" altLang="ko-KR" sz="3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300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중간 결과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3AAD8-5A01-4195-B273-60240DA981A6}"/>
              </a:ext>
            </a:extLst>
          </p:cNvPr>
          <p:cNvSpPr txBox="1"/>
          <p:nvPr/>
        </p:nvSpPr>
        <p:spPr>
          <a:xfrm>
            <a:off x="90741" y="1982142"/>
            <a:ext cx="899116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500" dirty="0">
                <a:solidFill>
                  <a:prstClr val="black"/>
                </a:solidFill>
              </a:rPr>
              <a:t>정답 차종의 순위가 </a:t>
            </a:r>
            <a:r>
              <a:rPr lang="en-US" altLang="ko-KR" sz="2500" dirty="0">
                <a:solidFill>
                  <a:prstClr val="black"/>
                </a:solidFill>
              </a:rPr>
              <a:t>Top-5 </a:t>
            </a:r>
            <a:r>
              <a:rPr lang="ko-KR" altLang="en-US" sz="2500" dirty="0">
                <a:solidFill>
                  <a:prstClr val="black"/>
                </a:solidFill>
              </a:rPr>
              <a:t>밖에 위치한 차종 확인</a:t>
            </a:r>
            <a:endParaRPr lang="en-US" altLang="ko-KR" sz="25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ko-KR" sz="2300" dirty="0">
                <a:solidFill>
                  <a:prstClr val="black"/>
                </a:solidFill>
              </a:rPr>
              <a:t>Dataset </a:t>
            </a:r>
            <a:r>
              <a:rPr lang="ko-KR" altLang="en-US" sz="2300" dirty="0">
                <a:solidFill>
                  <a:prstClr val="black"/>
                </a:solidFill>
              </a:rPr>
              <a:t>추가 필요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endParaRPr lang="en-US" altLang="ko-KR" sz="23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ko-KR" altLang="en-US" sz="2500" dirty="0">
                <a:solidFill>
                  <a:prstClr val="black"/>
                </a:solidFill>
              </a:rPr>
              <a:t>같은 브랜드의 차량간 판별 어려움</a:t>
            </a:r>
            <a:endParaRPr lang="en-US" altLang="ko-KR" sz="25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300" dirty="0">
                <a:solidFill>
                  <a:prstClr val="black"/>
                </a:solidFill>
              </a:rPr>
              <a:t>세분화된 차종을 압축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  <a:defRPr/>
            </a:pPr>
            <a:endParaRPr lang="en-US" altLang="ko-KR" sz="2300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551FF8-4B61-4DFF-B3B3-3D9793F7D1FB}"/>
              </a:ext>
            </a:extLst>
          </p:cNvPr>
          <p:cNvSpPr/>
          <p:nvPr/>
        </p:nvSpPr>
        <p:spPr>
          <a:xfrm>
            <a:off x="47936" y="258428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9E3A6-DFD7-47AC-84B3-A851F7ED1C32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304FD-0D48-4DEE-8B03-08E2DB4E16A8}"/>
              </a:ext>
            </a:extLst>
          </p:cNvPr>
          <p:cNvSpPr txBox="1"/>
          <p:nvPr/>
        </p:nvSpPr>
        <p:spPr>
          <a:xfrm>
            <a:off x="34099" y="5747304"/>
            <a:ext cx="899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해당 조작에 따른 결과 분석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551FF8-4B61-4DFF-B3B3-3D9793F7D1FB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1124744"/>
            <a:ext cx="66564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정답 차종의 순위가 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Top-5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밖에 위치한 차종 확인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4FC925-7ACE-4DCC-BD7C-9DEFF9AD4CF6}"/>
              </a:ext>
            </a:extLst>
          </p:cNvPr>
          <p:cNvGrpSpPr/>
          <p:nvPr/>
        </p:nvGrpSpPr>
        <p:grpSpPr>
          <a:xfrm>
            <a:off x="323528" y="2277272"/>
            <a:ext cx="3744016" cy="3744016"/>
            <a:chOff x="467544" y="2277272"/>
            <a:chExt cx="3744016" cy="3744016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66D8EA9C-832B-46DF-8181-0F2BBB687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560" y="2277272"/>
              <a:ext cx="1800000" cy="1800000"/>
            </a:xfrm>
            <a:prstGeom prst="rect">
              <a:avLst/>
            </a:prstGeom>
          </p:spPr>
        </p:pic>
        <p:pic>
          <p:nvPicPr>
            <p:cNvPr id="7" name="그림 6" descr="자동차, 실외, 눈, 파란색이(가) 표시된 사진&#10;&#10;자동 생성된 설명">
              <a:extLst>
                <a:ext uri="{FF2B5EF4-FFF2-40B4-BE49-F238E27FC236}">
                  <a16:creationId xmlns:a16="http://schemas.microsoft.com/office/drawing/2014/main" id="{B6E46C85-D9BB-43BB-BD10-DDDC904C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288"/>
              <a:ext cx="1800000" cy="1800000"/>
            </a:xfrm>
            <a:prstGeom prst="rect">
              <a:avLst/>
            </a:prstGeom>
          </p:spPr>
        </p:pic>
        <p:pic>
          <p:nvPicPr>
            <p:cNvPr id="11" name="그림 10" descr="실외, 하늘, 말, 운송이(가) 표시된 사진&#10;&#10;자동 생성된 설명">
              <a:extLst>
                <a:ext uri="{FF2B5EF4-FFF2-40B4-BE49-F238E27FC236}">
                  <a16:creationId xmlns:a16="http://schemas.microsoft.com/office/drawing/2014/main" id="{C26C1E30-69FA-4695-8883-DED4FE1B1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560" y="4221288"/>
              <a:ext cx="1800000" cy="1800000"/>
            </a:xfrm>
            <a:prstGeom prst="rect">
              <a:avLst/>
            </a:prstGeom>
          </p:spPr>
        </p:pic>
        <p:pic>
          <p:nvPicPr>
            <p:cNvPr id="14" name="그림 13" descr="대지, 실외, 바닥이(가) 표시된 사진&#10;&#10;자동 생성된 설명">
              <a:extLst>
                <a:ext uri="{FF2B5EF4-FFF2-40B4-BE49-F238E27FC236}">
                  <a16:creationId xmlns:a16="http://schemas.microsoft.com/office/drawing/2014/main" id="{CB7BDF47-FEE2-4312-A69B-F31609C2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277272"/>
              <a:ext cx="1800000" cy="18000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779D9C-1155-415A-908D-EBF3B2C40BB8}"/>
              </a:ext>
            </a:extLst>
          </p:cNvPr>
          <p:cNvGrpSpPr>
            <a:grpSpLocks/>
          </p:cNvGrpSpPr>
          <p:nvPr/>
        </p:nvGrpSpPr>
        <p:grpSpPr>
          <a:xfrm>
            <a:off x="3707904" y="3605575"/>
            <a:ext cx="1656963" cy="707368"/>
            <a:chOff x="3757842" y="3579113"/>
            <a:chExt cx="1656963" cy="707368"/>
          </a:xfrm>
        </p:grpSpPr>
        <p:sp>
          <p:nvSpPr>
            <p:cNvPr id="16" name="왼쪽 화살표 61">
              <a:extLst>
                <a:ext uri="{FF2B5EF4-FFF2-40B4-BE49-F238E27FC236}">
                  <a16:creationId xmlns:a16="http://schemas.microsoft.com/office/drawing/2014/main" id="{23226A7C-E778-4FA6-AE80-DF7C93200C5A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50BED-903F-4ACB-B96E-388E98E00F12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dirty="0"/>
                <a:t>대체</a:t>
              </a:r>
              <a:endParaRPr lang="en-US" altLang="ko-KR" sz="17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49577F-17F7-4DDC-8815-C75816BC00D4}"/>
              </a:ext>
            </a:extLst>
          </p:cNvPr>
          <p:cNvGrpSpPr/>
          <p:nvPr/>
        </p:nvGrpSpPr>
        <p:grpSpPr>
          <a:xfrm>
            <a:off x="5076456" y="2269527"/>
            <a:ext cx="3744016" cy="3747761"/>
            <a:chOff x="5220472" y="2269527"/>
            <a:chExt cx="3744016" cy="3747761"/>
          </a:xfrm>
        </p:grpSpPr>
        <p:pic>
          <p:nvPicPr>
            <p:cNvPr id="1026" name="Picture 2" descr="Audi S4 Sedan 2007ì ëí ì´ë¯¸ì§ ê²ìê²°ê³¼">
              <a:extLst>
                <a:ext uri="{FF2B5EF4-FFF2-40B4-BE49-F238E27FC236}">
                  <a16:creationId xmlns:a16="http://schemas.microsoft.com/office/drawing/2014/main" id="{6753DFB9-B10D-4F30-8EBE-06255750B92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488" y="4213543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180-Spyker C8 Coupe 2009ì ëí ì´ë¯¸ì§ ê²ìê²°ê³¼">
              <a:extLst>
                <a:ext uri="{FF2B5EF4-FFF2-40B4-BE49-F238E27FC236}">
                  <a16:creationId xmlns:a16="http://schemas.microsoft.com/office/drawing/2014/main" id="{6215A7BE-9451-4293-A508-61FFB7A77F5F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472" y="421728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15-Audi R8 Coupe 2012ì ëí ì´ë¯¸ì§ ê²ìê²°ê³¼">
              <a:extLst>
                <a:ext uri="{FF2B5EF4-FFF2-40B4-BE49-F238E27FC236}">
                  <a16:creationId xmlns:a16="http://schemas.microsoft.com/office/drawing/2014/main" id="{A12DC415-8A2E-4D4A-B860-68EEAA5C6EF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488" y="2269527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BMW 3 Series Sedan 2012ì ëí ì´ë¯¸ì§ ê²ìê²°ê³¼">
              <a:extLst>
                <a:ext uri="{FF2B5EF4-FFF2-40B4-BE49-F238E27FC236}">
                  <a16:creationId xmlns:a16="http://schemas.microsoft.com/office/drawing/2014/main" id="{CE9B6987-7425-43C6-9DDA-A387C9F11D0A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472" y="2277272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40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같은 브랜드의 차량간 판별 어려움</a:t>
            </a:r>
          </a:p>
        </p:txBody>
      </p:sp>
      <p:pic>
        <p:nvPicPr>
          <p:cNvPr id="10" name="그림 9" descr="자동차, 실외, 하늘, 트럭이(가) 표시된 사진&#10;&#10;자동 생성된 설명">
            <a:extLst>
              <a:ext uri="{FF2B5EF4-FFF2-40B4-BE49-F238E27FC236}">
                <a16:creationId xmlns:a16="http://schemas.microsoft.com/office/drawing/2014/main" id="{F7BA840E-1320-4083-86D6-0879EE77D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3" y="2192801"/>
            <a:ext cx="1739351" cy="1739351"/>
          </a:xfrm>
          <a:prstGeom prst="rect">
            <a:avLst/>
          </a:prstGeom>
        </p:spPr>
      </p:pic>
      <p:pic>
        <p:nvPicPr>
          <p:cNvPr id="17" name="그림 16" descr="자동차, 실외, 하늘, 도로이(가) 표시된 사진&#10;&#10;자동 생성된 설명">
            <a:extLst>
              <a:ext uri="{FF2B5EF4-FFF2-40B4-BE49-F238E27FC236}">
                <a16:creationId xmlns:a16="http://schemas.microsoft.com/office/drawing/2014/main" id="{A5D876A1-1621-4EFC-9C01-A870AB883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03" y="2193076"/>
            <a:ext cx="1738800" cy="17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D2DCD-4B98-49D4-90FC-1CC86148F5C2}"/>
              </a:ext>
            </a:extLst>
          </p:cNvPr>
          <p:cNvSpPr txBox="1"/>
          <p:nvPr/>
        </p:nvSpPr>
        <p:spPr>
          <a:xfrm>
            <a:off x="258973" y="1527541"/>
            <a:ext cx="173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100 Sedan 1994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94E7F-C278-4E08-A57D-EAABF2A6F832}"/>
              </a:ext>
            </a:extLst>
          </p:cNvPr>
          <p:cNvSpPr txBox="1"/>
          <p:nvPr/>
        </p:nvSpPr>
        <p:spPr>
          <a:xfrm>
            <a:off x="2211362" y="1544429"/>
            <a:ext cx="173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V8 Sedan 1994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23" name="그림 22" descr="도로, 실외, 자동차, 건물이(가) 표시된 사진&#10;&#10;자동 생성된 설명">
            <a:extLst>
              <a:ext uri="{FF2B5EF4-FFF2-40B4-BE49-F238E27FC236}">
                <a16:creationId xmlns:a16="http://schemas.microsoft.com/office/drawing/2014/main" id="{E76AE606-6E97-4747-B1AD-B43ED48DD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" y="4642528"/>
            <a:ext cx="1738800" cy="1738800"/>
          </a:xfrm>
          <a:prstGeom prst="rect">
            <a:avLst/>
          </a:prstGeom>
        </p:spPr>
      </p:pic>
      <p:pic>
        <p:nvPicPr>
          <p:cNvPr id="24" name="그림 23" descr="자동차, 빨간색, 도로, 실외이(가) 표시된 사진&#10;&#10;자동 생성된 설명">
            <a:extLst>
              <a:ext uri="{FF2B5EF4-FFF2-40B4-BE49-F238E27FC236}">
                <a16:creationId xmlns:a16="http://schemas.microsoft.com/office/drawing/2014/main" id="{CC12C3A6-315C-4881-8DD2-0FE7F4123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03" y="4642252"/>
            <a:ext cx="1738800" cy="1738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A5A2DD-D51C-4327-AA3A-81008CBB28ED}"/>
              </a:ext>
            </a:extLst>
          </p:cNvPr>
          <p:cNvSpPr txBox="1"/>
          <p:nvPr/>
        </p:nvSpPr>
        <p:spPr>
          <a:xfrm>
            <a:off x="258973" y="4006805"/>
            <a:ext cx="185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S5 Coupe 2012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4787D8-F857-4703-9C2E-9B4A2E480425}"/>
              </a:ext>
            </a:extLst>
          </p:cNvPr>
          <p:cNvSpPr txBox="1"/>
          <p:nvPr/>
        </p:nvSpPr>
        <p:spPr>
          <a:xfrm>
            <a:off x="2112011" y="4006805"/>
            <a:ext cx="18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A5 Coupe 2012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D8D6768-E4D0-4ED6-A3EB-5C9E24329683}"/>
              </a:ext>
            </a:extLst>
          </p:cNvPr>
          <p:cNvGrpSpPr/>
          <p:nvPr/>
        </p:nvGrpSpPr>
        <p:grpSpPr>
          <a:xfrm>
            <a:off x="4067944" y="3587703"/>
            <a:ext cx="1656963" cy="707368"/>
            <a:chOff x="3757842" y="3579113"/>
            <a:chExt cx="1656963" cy="707368"/>
          </a:xfrm>
        </p:grpSpPr>
        <p:sp>
          <p:nvSpPr>
            <p:cNvPr id="31" name="왼쪽 화살표 61">
              <a:extLst>
                <a:ext uri="{FF2B5EF4-FFF2-40B4-BE49-F238E27FC236}">
                  <a16:creationId xmlns:a16="http://schemas.microsoft.com/office/drawing/2014/main" id="{A6E62526-C42D-4065-B57F-C345301BF218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E9B082-80A3-4CC0-A581-E904DC13252A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dirty="0"/>
                <a:t>병합</a:t>
              </a:r>
              <a:endParaRPr lang="en-US" altLang="ko-KR" sz="17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57D06D-0B1E-46D7-A5A4-BADABAF12884}"/>
              </a:ext>
            </a:extLst>
          </p:cNvPr>
          <p:cNvSpPr txBox="1"/>
          <p:nvPr/>
        </p:nvSpPr>
        <p:spPr>
          <a:xfrm>
            <a:off x="6656454" y="1544429"/>
            <a:ext cx="173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Sedan 1994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DDEEE6-8E23-4638-B11B-652B33A4EA64}"/>
              </a:ext>
            </a:extLst>
          </p:cNvPr>
          <p:cNvSpPr txBox="1"/>
          <p:nvPr/>
        </p:nvSpPr>
        <p:spPr>
          <a:xfrm>
            <a:off x="6557103" y="4006805"/>
            <a:ext cx="18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Coupe 2012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615B98F-2C75-4A0E-A80E-D35494A5BDE9}"/>
              </a:ext>
            </a:extLst>
          </p:cNvPr>
          <p:cNvGrpSpPr/>
          <p:nvPr/>
        </p:nvGrpSpPr>
        <p:grpSpPr>
          <a:xfrm>
            <a:off x="6241519" y="4642252"/>
            <a:ext cx="2602896" cy="1811084"/>
            <a:chOff x="5929544" y="4642252"/>
            <a:chExt cx="2602896" cy="1811084"/>
          </a:xfrm>
        </p:grpSpPr>
        <p:pic>
          <p:nvPicPr>
            <p:cNvPr id="35" name="그림 34" descr="도로, 실외, 자동차, 건물이(가) 표시된 사진&#10;&#10;자동 생성된 설명">
              <a:extLst>
                <a:ext uri="{FF2B5EF4-FFF2-40B4-BE49-F238E27FC236}">
                  <a16:creationId xmlns:a16="http://schemas.microsoft.com/office/drawing/2014/main" id="{A96B93F9-CF1F-41E8-ADE8-4862E7F4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544" y="4642528"/>
              <a:ext cx="1738800" cy="1738800"/>
            </a:xfrm>
            <a:prstGeom prst="rect">
              <a:avLst/>
            </a:prstGeom>
          </p:spPr>
        </p:pic>
        <p:pic>
          <p:nvPicPr>
            <p:cNvPr id="36" name="그림 35" descr="자동차, 빨간색, 도로, 실외이(가) 표시된 사진&#10;&#10;자동 생성된 설명">
              <a:extLst>
                <a:ext uri="{FF2B5EF4-FFF2-40B4-BE49-F238E27FC236}">
                  <a16:creationId xmlns:a16="http://schemas.microsoft.com/office/drawing/2014/main" id="{C8028E7F-05D5-4690-A891-3E98FFC2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640" y="4714536"/>
              <a:ext cx="1738800" cy="1738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801B27-2759-46F4-B516-9F8739965784}"/>
                </a:ext>
              </a:extLst>
            </p:cNvPr>
            <p:cNvSpPr/>
            <p:nvPr/>
          </p:nvSpPr>
          <p:spPr>
            <a:xfrm>
              <a:off x="5929544" y="4642252"/>
              <a:ext cx="2602896" cy="181108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AB1E19E-CB85-472E-B276-DEFB2A1359E0}"/>
              </a:ext>
            </a:extLst>
          </p:cNvPr>
          <p:cNvGrpSpPr/>
          <p:nvPr/>
        </p:nvGrpSpPr>
        <p:grpSpPr>
          <a:xfrm>
            <a:off x="6228184" y="2192801"/>
            <a:ext cx="2624475" cy="1812263"/>
            <a:chOff x="5916209" y="2192801"/>
            <a:chExt cx="2624475" cy="1812263"/>
          </a:xfrm>
        </p:grpSpPr>
        <p:pic>
          <p:nvPicPr>
            <p:cNvPr id="37" name="그림 36" descr="자동차, 실외, 하늘, 트럭이(가) 표시된 사진&#10;&#10;자동 생성된 설명">
              <a:extLst>
                <a:ext uri="{FF2B5EF4-FFF2-40B4-BE49-F238E27FC236}">
                  <a16:creationId xmlns:a16="http://schemas.microsoft.com/office/drawing/2014/main" id="{37E3FCF7-4C98-41BA-9904-9B3B450D8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18" y="2202036"/>
              <a:ext cx="1739351" cy="1739351"/>
            </a:xfrm>
            <a:prstGeom prst="rect">
              <a:avLst/>
            </a:prstGeom>
          </p:spPr>
        </p:pic>
        <p:pic>
          <p:nvPicPr>
            <p:cNvPr id="38" name="그림 37" descr="자동차, 실외, 하늘, 도로이(가) 표시된 사진&#10;&#10;자동 생성된 설명">
              <a:extLst>
                <a:ext uri="{FF2B5EF4-FFF2-40B4-BE49-F238E27FC236}">
                  <a16:creationId xmlns:a16="http://schemas.microsoft.com/office/drawing/2014/main" id="{7F9001BD-97A2-4E3C-B4C9-F433BCEF8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3640" y="2266264"/>
              <a:ext cx="1738800" cy="173880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EA756CE-BB56-4489-BAD3-38FA76952F28}"/>
                </a:ext>
              </a:extLst>
            </p:cNvPr>
            <p:cNvSpPr/>
            <p:nvPr/>
          </p:nvSpPr>
          <p:spPr>
            <a:xfrm>
              <a:off x="5916209" y="2192801"/>
              <a:ext cx="2624475" cy="181108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12156F-D834-4901-A4F3-463FAF379A38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3282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같은 브랜드의 차량간 판별 어려움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D8F75-FEB3-4904-89A3-B18E0D212F37}"/>
              </a:ext>
            </a:extLst>
          </p:cNvPr>
          <p:cNvSpPr txBox="1"/>
          <p:nvPr/>
        </p:nvSpPr>
        <p:spPr>
          <a:xfrm>
            <a:off x="90741" y="1628800"/>
            <a:ext cx="899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브랜드내의 같은 연식</a:t>
            </a:r>
            <a:r>
              <a:rPr lang="en-US" altLang="ko-KR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또는 같은 차종에 대해 병합 진행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kumimoji="0" lang="en-US" altLang="ko-KR" sz="2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196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종 </a:t>
            </a:r>
            <a:r>
              <a:rPr lang="en-US" altLang="ko-KR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→ </a:t>
            </a:r>
            <a:r>
              <a:rPr lang="en-US" altLang="ko-KR" sz="23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120</a:t>
            </a:r>
            <a:r>
              <a:rPr lang="ko-KR" altLang="en-US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종으로 압축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175BAB-5DA4-4FC8-B0D0-4E40469DD623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5B7021BD-E450-4E35-B5B9-FCFA9F76E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579004"/>
              </p:ext>
            </p:extLst>
          </p:nvPr>
        </p:nvGraphicFramePr>
        <p:xfrm>
          <a:off x="1298127" y="2459798"/>
          <a:ext cx="6576392" cy="393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0BFFBC5-F663-4848-B810-36051A34702F}"/>
              </a:ext>
            </a:extLst>
          </p:cNvPr>
          <p:cNvSpPr txBox="1"/>
          <p:nvPr/>
        </p:nvSpPr>
        <p:spPr>
          <a:xfrm>
            <a:off x="7038700" y="5986417"/>
            <a:ext cx="1314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[</a:t>
            </a:r>
            <a:r>
              <a:rPr lang="en-US" altLang="ko-KR" sz="1500" dirty="0" err="1"/>
              <a:t>Train:Test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12FF0-6444-4F75-BA3C-5F9E57A8D645}"/>
              </a:ext>
            </a:extLst>
          </p:cNvPr>
          <p:cNvSpPr txBox="1"/>
          <p:nvPr/>
        </p:nvSpPr>
        <p:spPr>
          <a:xfrm>
            <a:off x="7228063" y="5663252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Class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D8BDE1-3AC0-4E2B-853B-8FABD894FC90}"/>
              </a:ext>
            </a:extLst>
          </p:cNvPr>
          <p:cNvSpPr/>
          <p:nvPr/>
        </p:nvSpPr>
        <p:spPr>
          <a:xfrm>
            <a:off x="4046706" y="3501009"/>
            <a:ext cx="1080120" cy="200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C4E7D1-6DF7-442D-9E2D-A6C3E1F207E0}"/>
              </a:ext>
            </a:extLst>
          </p:cNvPr>
          <p:cNvSpPr/>
          <p:nvPr/>
        </p:nvSpPr>
        <p:spPr>
          <a:xfrm>
            <a:off x="6089577" y="2891845"/>
            <a:ext cx="1080120" cy="2613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4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Rix비타민 M" panose="02020603020101020101" pitchFamily="18" charset="-127"/>
                <a:ea typeface="Rix비타민 M" panose="02020603020101020101" pitchFamily="18" charset="-127"/>
              </a:rPr>
              <a:t>문제 분석</a:t>
            </a:r>
            <a:endParaRPr lang="ko-KR" altLang="en-US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DD3F0D-33F6-42BE-8601-01AF20947513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pic>
        <p:nvPicPr>
          <p:cNvPr id="5" name="그림 4" descr="자동차, 실외, 대지, 도로이(가) 표시된 사진&#10;&#10;자동 생성된 설명">
            <a:extLst>
              <a:ext uri="{FF2B5EF4-FFF2-40B4-BE49-F238E27FC236}">
                <a16:creationId xmlns:a16="http://schemas.microsoft.com/office/drawing/2014/main" id="{86A8B714-1AFD-45D0-BDB3-38E393C63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3" y="2058440"/>
            <a:ext cx="1800000" cy="1800000"/>
          </a:xfrm>
          <a:prstGeom prst="rect">
            <a:avLst/>
          </a:prstGeom>
        </p:spPr>
      </p:pic>
      <p:pic>
        <p:nvPicPr>
          <p:cNvPr id="7" name="그림 6" descr="자동차, 트럭, 운송, 실외이(가) 표시된 사진&#10;&#10;자동 생성된 설명">
            <a:extLst>
              <a:ext uri="{FF2B5EF4-FFF2-40B4-BE49-F238E27FC236}">
                <a16:creationId xmlns:a16="http://schemas.microsoft.com/office/drawing/2014/main" id="{3570C8A7-6CC3-4F4D-87E5-A5373F6B0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3" y="3906346"/>
            <a:ext cx="1800000" cy="1800000"/>
          </a:xfrm>
          <a:prstGeom prst="rect">
            <a:avLst/>
          </a:prstGeom>
        </p:spPr>
      </p:pic>
      <p:pic>
        <p:nvPicPr>
          <p:cNvPr id="12" name="그림 11" descr="자동차, 빨간색, 도로, 실외이(가) 표시된 사진&#10;&#10;자동 생성된 설명">
            <a:extLst>
              <a:ext uri="{FF2B5EF4-FFF2-40B4-BE49-F238E27FC236}">
                <a16:creationId xmlns:a16="http://schemas.microsoft.com/office/drawing/2014/main" id="{8F8D0D0B-F4EA-4E14-888D-5CD024FB4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06346"/>
            <a:ext cx="1800000" cy="1800000"/>
          </a:xfrm>
          <a:prstGeom prst="rect">
            <a:avLst/>
          </a:prstGeom>
        </p:spPr>
      </p:pic>
      <p:pic>
        <p:nvPicPr>
          <p:cNvPr id="14" name="그림 13" descr="자동차, 실외, 하늘, 도로이(가) 표시된 사진&#10;&#10;자동 생성된 설명">
            <a:extLst>
              <a:ext uri="{FF2B5EF4-FFF2-40B4-BE49-F238E27FC236}">
                <a16:creationId xmlns:a16="http://schemas.microsoft.com/office/drawing/2014/main" id="{DD6371EA-05A5-4429-A834-21DE50B05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8440"/>
            <a:ext cx="1800000" cy="1800000"/>
          </a:xfrm>
          <a:prstGeom prst="rect">
            <a:avLst/>
          </a:prstGeom>
        </p:spPr>
      </p:pic>
      <p:pic>
        <p:nvPicPr>
          <p:cNvPr id="17" name="그림 16" descr="자동차, 실외, 도로, 운송이(가) 표시된 사진&#10;&#10;자동 생성된 설명">
            <a:extLst>
              <a:ext uri="{FF2B5EF4-FFF2-40B4-BE49-F238E27FC236}">
                <a16:creationId xmlns:a16="http://schemas.microsoft.com/office/drawing/2014/main" id="{1A54CB3A-C0EF-4F95-AFE4-48172B79C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97" y="3916190"/>
            <a:ext cx="1800000" cy="1800000"/>
          </a:xfrm>
          <a:prstGeom prst="rect">
            <a:avLst/>
          </a:prstGeom>
        </p:spPr>
      </p:pic>
      <p:pic>
        <p:nvPicPr>
          <p:cNvPr id="19" name="그림 18" descr="자동차, 실외, 도로, 하늘이(가) 표시된 사진&#10;&#10;자동 생성된 설명">
            <a:extLst>
              <a:ext uri="{FF2B5EF4-FFF2-40B4-BE49-F238E27FC236}">
                <a16:creationId xmlns:a16="http://schemas.microsoft.com/office/drawing/2014/main" id="{D3CB6406-72A1-4F42-9321-FE78C642C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72" y="3930529"/>
            <a:ext cx="1800000" cy="1800000"/>
          </a:xfrm>
          <a:prstGeom prst="rect">
            <a:avLst/>
          </a:prstGeom>
        </p:spPr>
      </p:pic>
      <p:pic>
        <p:nvPicPr>
          <p:cNvPr id="21" name="그림 20" descr="실외, 자동차, 하늘, 트럭이(가) 표시된 사진&#10;&#10;자동 생성된 설명">
            <a:extLst>
              <a:ext uri="{FF2B5EF4-FFF2-40B4-BE49-F238E27FC236}">
                <a16:creationId xmlns:a16="http://schemas.microsoft.com/office/drawing/2014/main" id="{6C1EB371-D9B7-44FC-A9E8-1B4F834168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97" y="2060848"/>
            <a:ext cx="1800000" cy="1800000"/>
          </a:xfrm>
          <a:prstGeom prst="rect">
            <a:avLst/>
          </a:prstGeom>
        </p:spPr>
      </p:pic>
      <p:pic>
        <p:nvPicPr>
          <p:cNvPr id="24" name="그림 23" descr="실외, 자동차, 나무, 도로이(가) 표시된 사진&#10;&#10;자동 생성된 설명">
            <a:extLst>
              <a:ext uri="{FF2B5EF4-FFF2-40B4-BE49-F238E27FC236}">
                <a16:creationId xmlns:a16="http://schemas.microsoft.com/office/drawing/2014/main" id="{66DCDCF2-6880-447F-BF6A-85C4C489A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666" y="2060848"/>
            <a:ext cx="1800000" cy="180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3A8DC9-DB34-4FE3-B371-359BAE8F1BF0}"/>
              </a:ext>
            </a:extLst>
          </p:cNvPr>
          <p:cNvSpPr txBox="1"/>
          <p:nvPr/>
        </p:nvSpPr>
        <p:spPr>
          <a:xfrm>
            <a:off x="589660" y="1625192"/>
            <a:ext cx="306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Chrysler Aspen SUV 2009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DEE6A-1076-421F-96A8-8447D80E6AA3}"/>
              </a:ext>
            </a:extLst>
          </p:cNvPr>
          <p:cNvSpPr txBox="1"/>
          <p:nvPr/>
        </p:nvSpPr>
        <p:spPr>
          <a:xfrm>
            <a:off x="5403329" y="1649337"/>
            <a:ext cx="306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Dodge Durango SUV 2012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9B90DA-9B9E-47FB-975D-4508212A36D4}"/>
              </a:ext>
            </a:extLst>
          </p:cNvPr>
          <p:cNvCxnSpPr/>
          <p:nvPr/>
        </p:nvCxnSpPr>
        <p:spPr>
          <a:xfrm>
            <a:off x="4211960" y="3906346"/>
            <a:ext cx="648072" cy="0"/>
          </a:xfrm>
          <a:prstGeom prst="straightConnector1">
            <a:avLst/>
          </a:prstGeom>
          <a:ln w="63500">
            <a:solidFill>
              <a:srgbClr val="17375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BA967D-E540-44CE-8595-11399AF302A0}"/>
              </a:ext>
            </a:extLst>
          </p:cNvPr>
          <p:cNvSpPr txBox="1"/>
          <p:nvPr/>
        </p:nvSpPr>
        <p:spPr>
          <a:xfrm>
            <a:off x="4192714" y="34389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Rix비타민 M" panose="02020603020101020101" pitchFamily="18" charset="-127"/>
                <a:ea typeface="Rix비타민 M" panose="02020603020101020101" pitchFamily="18" charset="-127"/>
              </a:rPr>
              <a:t>비교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89F033-FEDD-4889-A79A-31ADA3423D57}"/>
              </a:ext>
            </a:extLst>
          </p:cNvPr>
          <p:cNvSpPr txBox="1"/>
          <p:nvPr/>
        </p:nvSpPr>
        <p:spPr>
          <a:xfrm>
            <a:off x="40413" y="5852681"/>
            <a:ext cx="899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/>
              <a:t>같은 연식</a:t>
            </a:r>
            <a:r>
              <a:rPr lang="en-US" altLang="ko-KR" sz="2400" dirty="0"/>
              <a:t>, </a:t>
            </a:r>
            <a:r>
              <a:rPr lang="ko-KR" altLang="en-US" sz="2400" dirty="0"/>
              <a:t>같은 차종의 출력이 존재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2230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같은 브랜드의 차량간 판별 어려움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DD3F0D-33F6-42BE-8601-01AF20947513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pic>
        <p:nvPicPr>
          <p:cNvPr id="11" name="그림 10" descr="바닥, 헬멧, 자동차, 머리장식이(가) 표시된 사진&#10;&#10;자동 생성된 설명">
            <a:extLst>
              <a:ext uri="{FF2B5EF4-FFF2-40B4-BE49-F238E27FC236}">
                <a16:creationId xmlns:a16="http://schemas.microsoft.com/office/drawing/2014/main" id="{AF0745C7-EF2D-43A3-8FE5-69F8D380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21" y="3344749"/>
            <a:ext cx="2160000" cy="2160000"/>
          </a:xfrm>
          <a:prstGeom prst="rect">
            <a:avLst/>
          </a:prstGeom>
        </p:spPr>
      </p:pic>
      <p:pic>
        <p:nvPicPr>
          <p:cNvPr id="22" name="그림 21" descr="자동차, 건물, 도로, 운송이(가) 표시된 사진&#10;&#10;자동 생성된 설명">
            <a:extLst>
              <a:ext uri="{FF2B5EF4-FFF2-40B4-BE49-F238E27FC236}">
                <a16:creationId xmlns:a16="http://schemas.microsoft.com/office/drawing/2014/main" id="{3D63E011-B894-4E2A-B008-F103EA81F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44749"/>
            <a:ext cx="2160000" cy="21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291088-D281-444B-A25A-B3848CFC9A48}"/>
              </a:ext>
            </a:extLst>
          </p:cNvPr>
          <p:cNvSpPr txBox="1"/>
          <p:nvPr/>
        </p:nvSpPr>
        <p:spPr>
          <a:xfrm>
            <a:off x="642837" y="2891845"/>
            <a:ext cx="25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Ford GT Coupe 2006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28FDF-4736-4FC2-8758-8B23A3DD4345}"/>
              </a:ext>
            </a:extLst>
          </p:cNvPr>
          <p:cNvSpPr txBox="1"/>
          <p:nvPr/>
        </p:nvSpPr>
        <p:spPr>
          <a:xfrm>
            <a:off x="3707904" y="2891845"/>
            <a:ext cx="302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Benz SL-Class Coupe 2009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FF519-6EC0-4D13-8555-4FE1510B78D4}"/>
              </a:ext>
            </a:extLst>
          </p:cNvPr>
          <p:cNvSpPr txBox="1"/>
          <p:nvPr/>
        </p:nvSpPr>
        <p:spPr>
          <a:xfrm>
            <a:off x="7624" y="1605422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Above Top-5 Error</a:t>
            </a:r>
            <a:endParaRPr lang="ko-KR" altLang="en-US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85CC1-F8C7-42CB-B82A-C5E5DC1C7874}"/>
              </a:ext>
            </a:extLst>
          </p:cNvPr>
          <p:cNvGrpSpPr/>
          <p:nvPr/>
        </p:nvGrpSpPr>
        <p:grpSpPr>
          <a:xfrm>
            <a:off x="2625334" y="3948094"/>
            <a:ext cx="1656963" cy="707368"/>
            <a:chOff x="3757842" y="3579113"/>
            <a:chExt cx="1656963" cy="707368"/>
          </a:xfrm>
        </p:grpSpPr>
        <p:sp>
          <p:nvSpPr>
            <p:cNvPr id="40" name="왼쪽 화살표 61">
              <a:extLst>
                <a:ext uri="{FF2B5EF4-FFF2-40B4-BE49-F238E27FC236}">
                  <a16:creationId xmlns:a16="http://schemas.microsoft.com/office/drawing/2014/main" id="{D7B5A4D2-7BA0-4713-B764-BC3FD64A0E61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5AB5CE-E17B-478A-9B32-1498885B80D8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판별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E64D2E3-4245-4CD5-A01C-5C0A073D37BA}"/>
              </a:ext>
            </a:extLst>
          </p:cNvPr>
          <p:cNvSpPr txBox="1"/>
          <p:nvPr/>
        </p:nvSpPr>
        <p:spPr>
          <a:xfrm>
            <a:off x="6442777" y="3644151"/>
            <a:ext cx="266572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Benz SL-Class </a:t>
            </a:r>
          </a:p>
          <a:p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    Coupe 2009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[0.9765]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70.</a:t>
            </a:r>
            <a:r>
              <a:rPr lang="ko-KR" altLang="en-US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Ford GT Coupe        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     2006</a:t>
            </a:r>
            <a:r>
              <a:rPr lang="ko-KR" altLang="en-US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[1.75e-07]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53F258-2D1F-4135-BC34-94F2EB36F23E}"/>
              </a:ext>
            </a:extLst>
          </p:cNvPr>
          <p:cNvSpPr/>
          <p:nvPr/>
        </p:nvSpPr>
        <p:spPr>
          <a:xfrm>
            <a:off x="6760135" y="3684736"/>
            <a:ext cx="2132345" cy="60007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99BAF2-E692-476F-9CF2-60A8F3975765}"/>
              </a:ext>
            </a:extLst>
          </p:cNvPr>
          <p:cNvSpPr txBox="1"/>
          <p:nvPr/>
        </p:nvSpPr>
        <p:spPr>
          <a:xfrm>
            <a:off x="34099" y="5747304"/>
            <a:ext cx="899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/>
              <a:t>같은 차종간 판별 오류 </a:t>
            </a:r>
            <a:r>
              <a:rPr lang="en-US" altLang="ko-KR" sz="2400" dirty="0"/>
              <a:t>(Coupe), </a:t>
            </a:r>
            <a:r>
              <a:rPr lang="ko-KR" altLang="en-US" sz="2400" dirty="0"/>
              <a:t>찌그러진 </a:t>
            </a:r>
            <a:r>
              <a:rPr lang="en-US" altLang="ko-KR" sz="24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71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같은 브랜드의 차량간 판별 어려움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DD3F0D-33F6-42BE-8601-01AF20947513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91088-D281-444B-A25A-B3848CFC9A48}"/>
              </a:ext>
            </a:extLst>
          </p:cNvPr>
          <p:cNvSpPr txBox="1"/>
          <p:nvPr/>
        </p:nvSpPr>
        <p:spPr>
          <a:xfrm>
            <a:off x="712514" y="2812038"/>
            <a:ext cx="25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Audi Coupe 2012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28FDF-4736-4FC2-8758-8B23A3DD4345}"/>
              </a:ext>
            </a:extLst>
          </p:cNvPr>
          <p:cNvSpPr txBox="1"/>
          <p:nvPr/>
        </p:nvSpPr>
        <p:spPr>
          <a:xfrm>
            <a:off x="3680271" y="2674912"/>
            <a:ext cx="302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Lamborghini </a:t>
            </a:r>
            <a:r>
              <a:rPr lang="en-US" altLang="ko-KR" dirty="0" err="1"/>
              <a:t>Aventador</a:t>
            </a:r>
            <a:r>
              <a:rPr lang="en-US" altLang="ko-KR" dirty="0"/>
              <a:t> Coupe 2012</a:t>
            </a:r>
            <a:endParaRPr lang="ko-KR" altLang="en-US" dirty="0"/>
          </a:p>
        </p:txBody>
      </p:sp>
      <p:pic>
        <p:nvPicPr>
          <p:cNvPr id="34" name="그림 33" descr="자동차, 실외, 건물, 도로이(가) 표시된 사진&#10;&#10;자동 생성된 설명">
            <a:extLst>
              <a:ext uri="{FF2B5EF4-FFF2-40B4-BE49-F238E27FC236}">
                <a16:creationId xmlns:a16="http://schemas.microsoft.com/office/drawing/2014/main" id="{3EA0E36F-4BED-4B4B-AEF9-E3C562378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4" y="3344749"/>
            <a:ext cx="2160000" cy="21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5FF519-6EC0-4D13-8555-4FE1510B78D4}"/>
              </a:ext>
            </a:extLst>
          </p:cNvPr>
          <p:cNvSpPr txBox="1"/>
          <p:nvPr/>
        </p:nvSpPr>
        <p:spPr>
          <a:xfrm>
            <a:off x="7624" y="1605422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Above Top-5 Error</a:t>
            </a:r>
            <a:endParaRPr lang="ko-KR" altLang="en-US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985CC1-F8C7-42CB-B82A-C5E5DC1C7874}"/>
              </a:ext>
            </a:extLst>
          </p:cNvPr>
          <p:cNvGrpSpPr/>
          <p:nvPr/>
        </p:nvGrpSpPr>
        <p:grpSpPr>
          <a:xfrm>
            <a:off x="2625334" y="3948094"/>
            <a:ext cx="1656963" cy="707368"/>
            <a:chOff x="3757842" y="3579113"/>
            <a:chExt cx="1656963" cy="707368"/>
          </a:xfrm>
        </p:grpSpPr>
        <p:sp>
          <p:nvSpPr>
            <p:cNvPr id="40" name="왼쪽 화살표 61">
              <a:extLst>
                <a:ext uri="{FF2B5EF4-FFF2-40B4-BE49-F238E27FC236}">
                  <a16:creationId xmlns:a16="http://schemas.microsoft.com/office/drawing/2014/main" id="{D7B5A4D2-7BA0-4713-B764-BC3FD64A0E61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75AB5CE-E17B-478A-9B32-1498885B80D8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판별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E64D2E3-4245-4CD5-A01C-5C0A073D37BA}"/>
              </a:ext>
            </a:extLst>
          </p:cNvPr>
          <p:cNvSpPr txBox="1"/>
          <p:nvPr/>
        </p:nvSpPr>
        <p:spPr>
          <a:xfrm>
            <a:off x="6442777" y="3644151"/>
            <a:ext cx="26657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Lamborghini </a:t>
            </a:r>
            <a:r>
              <a:rPr lang="en-US" altLang="ko-KR" dirty="0" err="1">
                <a:latin typeface="Rix비타민 M" panose="02020603020101020101" pitchFamily="18" charset="-127"/>
                <a:ea typeface="Rix비타민 M" panose="02020603020101020101" pitchFamily="18" charset="-127"/>
              </a:rPr>
              <a:t>Aventador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 Coupe 2012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[0.6450]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9.</a:t>
            </a:r>
            <a:r>
              <a:rPr lang="ko-KR" altLang="en-US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</a:t>
            </a:r>
            <a:r>
              <a:rPr lang="en-US" altLang="ko-KR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Audi Coupe 2012</a:t>
            </a:r>
            <a:endParaRPr lang="ko-KR" altLang="en-US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pPr lvl="0"/>
            <a:r>
              <a:rPr lang="en-US" altLang="ko-KR" sz="1600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   [0.004]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53F258-2D1F-4135-BC34-94F2EB36F23E}"/>
              </a:ext>
            </a:extLst>
          </p:cNvPr>
          <p:cNvSpPr/>
          <p:nvPr/>
        </p:nvSpPr>
        <p:spPr>
          <a:xfrm>
            <a:off x="6760135" y="3684736"/>
            <a:ext cx="2132345" cy="82438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 descr="자동차, 잔디, 실외, 도로이(가) 표시된 사진&#10;&#10;자동 생성된 설명">
            <a:extLst>
              <a:ext uri="{FF2B5EF4-FFF2-40B4-BE49-F238E27FC236}">
                <a16:creationId xmlns:a16="http://schemas.microsoft.com/office/drawing/2014/main" id="{087C053F-DFBE-4448-A6D0-30FEF9CEA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88" y="3344749"/>
            <a:ext cx="2160000" cy="21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BE061C-209E-4E06-9202-8B7DD13280A4}"/>
              </a:ext>
            </a:extLst>
          </p:cNvPr>
          <p:cNvSpPr txBox="1"/>
          <p:nvPr/>
        </p:nvSpPr>
        <p:spPr>
          <a:xfrm>
            <a:off x="34099" y="5747304"/>
            <a:ext cx="899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400" dirty="0"/>
              <a:t>같은 차종간 판별 오류 </a:t>
            </a:r>
            <a:r>
              <a:rPr lang="en-US" altLang="ko-KR" sz="2400" dirty="0"/>
              <a:t>(Coupe), </a:t>
            </a:r>
            <a:r>
              <a:rPr lang="ko-KR" altLang="en-US" sz="2400" dirty="0"/>
              <a:t>찌그러진 </a:t>
            </a:r>
            <a:r>
              <a:rPr lang="en-US" altLang="ko-KR" sz="24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544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D06FF-7715-4AFC-8FA9-4D83ECE6AF80}"/>
              </a:ext>
            </a:extLst>
          </p:cNvPr>
          <p:cNvSpPr txBox="1"/>
          <p:nvPr/>
        </p:nvSpPr>
        <p:spPr>
          <a:xfrm>
            <a:off x="0" y="97158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같은 브랜드의 차량간 판별 어려움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D879E9-E8D1-4F43-9DB3-4F44FD00AE5D}"/>
              </a:ext>
            </a:extLst>
          </p:cNvPr>
          <p:cNvGrpSpPr/>
          <p:nvPr/>
        </p:nvGrpSpPr>
        <p:grpSpPr>
          <a:xfrm>
            <a:off x="1043607" y="1988840"/>
            <a:ext cx="1620000" cy="4417886"/>
            <a:chOff x="467544" y="1537660"/>
            <a:chExt cx="1620000" cy="4860000"/>
          </a:xfrm>
        </p:grpSpPr>
        <p:pic>
          <p:nvPicPr>
            <p:cNvPr id="11" name="그림 10" descr="자동차, 실외, 운송, 하늘이(가) 표시된 사진&#10;&#10;자동 생성된 설명">
              <a:extLst>
                <a:ext uri="{FF2B5EF4-FFF2-40B4-BE49-F238E27FC236}">
                  <a16:creationId xmlns:a16="http://schemas.microsoft.com/office/drawing/2014/main" id="{E2B4E59D-9BAE-4BEB-9F87-AE88C595A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777660"/>
              <a:ext cx="1620000" cy="1620000"/>
            </a:xfrm>
            <a:prstGeom prst="rect">
              <a:avLst/>
            </a:prstGeom>
          </p:spPr>
        </p:pic>
        <p:pic>
          <p:nvPicPr>
            <p:cNvPr id="14" name="그림 13" descr="자동차, 잔디, 실외, 빨간색이(가) 표시된 사진&#10;&#10;자동 생성된 설명">
              <a:extLst>
                <a:ext uri="{FF2B5EF4-FFF2-40B4-BE49-F238E27FC236}">
                  <a16:creationId xmlns:a16="http://schemas.microsoft.com/office/drawing/2014/main" id="{2C92474F-F800-4D09-8EBA-27F704D0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157660"/>
              <a:ext cx="1620000" cy="1620000"/>
            </a:xfrm>
            <a:prstGeom prst="rect">
              <a:avLst/>
            </a:prstGeom>
          </p:spPr>
        </p:pic>
        <p:pic>
          <p:nvPicPr>
            <p:cNvPr id="16" name="그림 15" descr="자동차, 하늘, 앉아있는, 하얀색이(가) 표시된 사진&#10;&#10;자동 생성된 설명">
              <a:extLst>
                <a:ext uri="{FF2B5EF4-FFF2-40B4-BE49-F238E27FC236}">
                  <a16:creationId xmlns:a16="http://schemas.microsoft.com/office/drawing/2014/main" id="{87059914-5901-4E78-8563-1D3EF614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537660"/>
              <a:ext cx="1620000" cy="16200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4F92710-0EC2-407B-8B2B-513B498F560D}"/>
              </a:ext>
            </a:extLst>
          </p:cNvPr>
          <p:cNvGrpSpPr/>
          <p:nvPr/>
        </p:nvGrpSpPr>
        <p:grpSpPr>
          <a:xfrm>
            <a:off x="6292969" y="1988840"/>
            <a:ext cx="1620000" cy="4417886"/>
            <a:chOff x="6300192" y="1664984"/>
            <a:chExt cx="1620000" cy="4860000"/>
          </a:xfrm>
        </p:grpSpPr>
        <p:pic>
          <p:nvPicPr>
            <p:cNvPr id="29" name="그림 28" descr="자동차, 앉아있는, 실내이(가) 표시된 사진&#10;&#10;자동 생성된 설명">
              <a:extLst>
                <a:ext uri="{FF2B5EF4-FFF2-40B4-BE49-F238E27FC236}">
                  <a16:creationId xmlns:a16="http://schemas.microsoft.com/office/drawing/2014/main" id="{2D1D15A2-1CCB-4363-AA97-B7354C097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1664984"/>
              <a:ext cx="1620000" cy="1620000"/>
            </a:xfrm>
            <a:prstGeom prst="rect">
              <a:avLst/>
            </a:prstGeom>
          </p:spPr>
        </p:pic>
        <p:pic>
          <p:nvPicPr>
            <p:cNvPr id="43" name="그림 42" descr="자동차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32FD5E3D-3CCD-442B-9607-3B68F117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4904984"/>
              <a:ext cx="1620000" cy="1620000"/>
            </a:xfrm>
            <a:prstGeom prst="rect">
              <a:avLst/>
            </a:prstGeom>
          </p:spPr>
        </p:pic>
        <p:pic>
          <p:nvPicPr>
            <p:cNvPr id="45" name="그림 44" descr="자동차, 도로, 녹색, 실외이(가) 표시된 사진&#10;&#10;자동 생성된 설명">
              <a:extLst>
                <a:ext uri="{FF2B5EF4-FFF2-40B4-BE49-F238E27FC236}">
                  <a16:creationId xmlns:a16="http://schemas.microsoft.com/office/drawing/2014/main" id="{4863255E-F407-4618-9582-D1532FE04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3284984"/>
              <a:ext cx="1620000" cy="1620000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E684A-A11A-4EE2-8476-292E25E4596F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6661E-D88C-48AD-AD51-F4BF698223AD}"/>
              </a:ext>
            </a:extLst>
          </p:cNvPr>
          <p:cNvSpPr txBox="1"/>
          <p:nvPr/>
        </p:nvSpPr>
        <p:spPr>
          <a:xfrm>
            <a:off x="24790" y="1465731"/>
            <a:ext cx="43559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연관 없는 </a:t>
            </a:r>
            <a:r>
              <a:rPr lang="ko-KR" altLang="en-US" sz="2300">
                <a:latin typeface="Rix비타민 M" panose="02020603020101020101" pitchFamily="18" charset="-127"/>
                <a:ea typeface="Rix비타민 M" panose="02020603020101020101" pitchFamily="18" charset="-127"/>
              </a:rPr>
              <a:t>차종간 판별 오류</a:t>
            </a:r>
            <a:endParaRPr lang="ko-KR" altLang="en-US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FD43CF-98C9-4B14-892D-7C97C5454A09}"/>
              </a:ext>
            </a:extLst>
          </p:cNvPr>
          <p:cNvGrpSpPr/>
          <p:nvPr/>
        </p:nvGrpSpPr>
        <p:grpSpPr>
          <a:xfrm>
            <a:off x="3711146" y="3486156"/>
            <a:ext cx="1656963" cy="707368"/>
            <a:chOff x="3757842" y="3579113"/>
            <a:chExt cx="1656963" cy="707368"/>
          </a:xfrm>
        </p:grpSpPr>
        <p:sp>
          <p:nvSpPr>
            <p:cNvPr id="20" name="왼쪽 화살표 61">
              <a:extLst>
                <a:ext uri="{FF2B5EF4-FFF2-40B4-BE49-F238E27FC236}">
                  <a16:creationId xmlns:a16="http://schemas.microsoft.com/office/drawing/2014/main" id="{EA429A72-BEC9-4223-ACCE-6CA412BA6B4F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9E3CA8-5319-4DDF-85AF-E89724E86510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판별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7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주제 선정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628800"/>
            <a:ext cx="899116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source Image dataset(Stanford Cars Dataset)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지정한 차종에 따라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image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기반으로 다양한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CNN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모델의 학습 진행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90%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정확도를 기준으로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학습 시간 측정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최적의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성능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가지는 모델 탐색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최적 모델을 분석하고 타 모델과의 차이점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DB551-90ED-4631-B195-CED989AE36BA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40ACCD-AB2A-4F38-9CC9-26688EB6F2DC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97D484-9CBE-42E0-8DDA-22D7352879C5}"/>
              </a:ext>
            </a:extLst>
          </p:cNvPr>
          <p:cNvSpPr/>
          <p:nvPr/>
        </p:nvSpPr>
        <p:spPr>
          <a:xfrm>
            <a:off x="539552" y="4581128"/>
            <a:ext cx="6048672" cy="82438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 차종 판별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BCEE0-CFD4-4A1E-8D3C-67FA73845010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CE272B-7ED2-4E85-98A9-491D63D24E47}"/>
              </a:ext>
            </a:extLst>
          </p:cNvPr>
          <p:cNvSpPr/>
          <p:nvPr/>
        </p:nvSpPr>
        <p:spPr>
          <a:xfrm>
            <a:off x="-46639" y="25842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연구 결과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CB01ED-F903-4935-BF54-C92B835D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14186"/>
              </p:ext>
            </p:extLst>
          </p:nvPr>
        </p:nvGraphicFramePr>
        <p:xfrm>
          <a:off x="1259632" y="1646421"/>
          <a:ext cx="65527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3754682701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1776235822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1642518830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413454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Layers/</a:t>
                      </a:r>
                    </a:p>
                    <a:p>
                      <a:pPr algn="ctr"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ResNet-50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ResNet-101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ResNet-152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23,860,152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42,956,728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58,692,536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27040"/>
                  </a:ext>
                </a:extLst>
              </a:tr>
            </a:tbl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DC4EBF8-283C-4355-BFD7-67FB6624F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092649"/>
              </p:ext>
            </p:extLst>
          </p:nvPr>
        </p:nvGraphicFramePr>
        <p:xfrm>
          <a:off x="1235968" y="2576225"/>
          <a:ext cx="6576392" cy="393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7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228397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Review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결과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결론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향후 연구 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 차종 판별 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74E4-B13C-46A8-97A1-81A536782AF8}"/>
              </a:ext>
            </a:extLst>
          </p:cNvPr>
          <p:cNvSpPr/>
          <p:nvPr/>
        </p:nvSpPr>
        <p:spPr>
          <a:xfrm>
            <a:off x="-15339" y="251266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결론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3AAD8-5A01-4195-B273-60240DA981A6}"/>
              </a:ext>
            </a:extLst>
          </p:cNvPr>
          <p:cNvSpPr txBox="1"/>
          <p:nvPr/>
        </p:nvSpPr>
        <p:spPr>
          <a:xfrm>
            <a:off x="90741" y="1982142"/>
            <a:ext cx="89911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차종을 압축하여 학습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평균 출력보다 낮은 출력을 보이는 차종 확인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오답 이미지에서 찌그러진 형태의 이미지 확인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깊이가 다른 </a:t>
            </a:r>
            <a:r>
              <a:rPr lang="en-US" altLang="ko-KR" sz="23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ResNet</a:t>
            </a:r>
            <a:r>
              <a:rPr lang="en-US" altLang="ko-KR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모델을 사용하여 비교 분석</a:t>
            </a:r>
            <a:endParaRPr lang="en-US" altLang="ko-KR" sz="23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 ~ 152 Layer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사이의 최적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Layer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탐색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09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 차종 판별 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74E4-B13C-46A8-97A1-81A536782AF8}"/>
              </a:ext>
            </a:extLst>
          </p:cNvPr>
          <p:cNvSpPr/>
          <p:nvPr/>
        </p:nvSpPr>
        <p:spPr>
          <a:xfrm>
            <a:off x="-396552" y="260648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향후 연구 과제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3AAD8-5A01-4195-B273-60240DA981A6}"/>
              </a:ext>
            </a:extLst>
          </p:cNvPr>
          <p:cNvSpPr txBox="1"/>
          <p:nvPr/>
        </p:nvSpPr>
        <p:spPr>
          <a:xfrm>
            <a:off x="90741" y="1982142"/>
            <a:ext cx="899116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차량 외형에 따른 분류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이전 결과와 결과 비교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데이터셋에 맞는 모델의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크기 최적화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Hidden Layer </a:t>
            </a:r>
            <a:r>
              <a:rPr lang="ko-KR" altLang="en-US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또는 </a:t>
            </a:r>
            <a:r>
              <a:rPr lang="en-US" altLang="ko-KR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Hyper Parameter </a:t>
            </a:r>
            <a:r>
              <a:rPr lang="ko-KR" altLang="en-US" sz="2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조절 후 결과 비교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1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15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09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260648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모서리가 둥근 직사각형 43">
            <a:extLst>
              <a:ext uri="{FF2B5EF4-FFF2-40B4-BE49-F238E27FC236}">
                <a16:creationId xmlns:a16="http://schemas.microsoft.com/office/drawing/2014/main" id="{D25EC13C-488F-4EB3-9C7C-0CB7DD2563AC}"/>
              </a:ext>
            </a:extLst>
          </p:cNvPr>
          <p:cNvSpPr/>
          <p:nvPr/>
        </p:nvSpPr>
        <p:spPr>
          <a:xfrm>
            <a:off x="2617465" y="2111150"/>
            <a:ext cx="2155655" cy="3708450"/>
          </a:xfrm>
          <a:prstGeom prst="round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966BA1-79B8-4949-99D1-545263F86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20" name="왼쪽 화살표 49">
            <a:extLst>
              <a:ext uri="{FF2B5EF4-FFF2-40B4-BE49-F238E27FC236}">
                <a16:creationId xmlns:a16="http://schemas.microsoft.com/office/drawing/2014/main" id="{3E3F6789-4690-4ADD-B851-C22E6F7D249D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61">
            <a:extLst>
              <a:ext uri="{FF2B5EF4-FFF2-40B4-BE49-F238E27FC236}">
                <a16:creationId xmlns:a16="http://schemas.microsoft.com/office/drawing/2014/main" id="{6663E0A3-CAD4-4432-9DFC-1B24BA2FC224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9CD1A5-124C-4601-8F80-F27BBA19254D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A8CA6A-10DD-49A4-B616-B37F4FEF680D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B3261-A862-4443-BB16-E7B79E806B3C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76E13C-4D20-4C73-9BF2-2C0FD2B5C34D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21A468EC-9555-4BCD-A465-94EFB0F1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FF011E-E313-4133-BB23-C0F2B356347C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/>
              <a:t>차종 </a:t>
            </a:r>
            <a:r>
              <a:rPr lang="ko-KR" altLang="en-US" sz="1700" b="1" dirty="0"/>
              <a:t>판별 수행 </a:t>
            </a:r>
            <a:endParaRPr lang="en-US" altLang="ko-KR" sz="1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CC0EB-F4D1-48C3-9258-62C7F4569DAC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주제 선정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F7B5B-5682-431A-9D04-81CAA4953380}"/>
              </a:ext>
            </a:extLst>
          </p:cNvPr>
          <p:cNvSpPr txBox="1"/>
          <p:nvPr/>
        </p:nvSpPr>
        <p:spPr>
          <a:xfrm>
            <a:off x="2379252" y="2203681"/>
            <a:ext cx="263208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CNN Models</a:t>
            </a:r>
          </a:p>
          <a:p>
            <a:pPr algn="ctr"/>
            <a:endParaRPr lang="en-US" altLang="ko-KR" sz="3500" dirty="0"/>
          </a:p>
          <a:p>
            <a:pPr algn="ctr"/>
            <a:r>
              <a:rPr lang="en-US" altLang="ko-KR" sz="2500" dirty="0"/>
              <a:t>Inception V2</a:t>
            </a:r>
          </a:p>
          <a:p>
            <a:pPr algn="ctr"/>
            <a:r>
              <a:rPr lang="en-US" altLang="ko-KR" sz="2500" dirty="0"/>
              <a:t>Inception V3</a:t>
            </a:r>
          </a:p>
          <a:p>
            <a:pPr algn="ctr"/>
            <a:r>
              <a:rPr lang="en-US" altLang="ko-KR" sz="2500" dirty="0"/>
              <a:t>ResNet-152</a:t>
            </a:r>
          </a:p>
          <a:p>
            <a:pPr algn="ctr"/>
            <a:r>
              <a:rPr lang="en-US" altLang="ko-KR" sz="2500" dirty="0" err="1"/>
              <a:t>VGGNet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연구 방향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628800"/>
            <a:ext cx="899116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source Image dataset(Stanford Cars Dataset)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지정한 차종에 따라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기반으로 다양한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CNN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모델의 학습 진행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90%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정확도를 기준으로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학습 시간 측정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최적의 효율을 내는 모델 탐색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최적 모델을 분석하고 타 모델과의 차이점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147690-999F-48A1-B497-265E2EE5A105}"/>
              </a:ext>
            </a:extLst>
          </p:cNvPr>
          <p:cNvSpPr/>
          <p:nvPr/>
        </p:nvSpPr>
        <p:spPr>
          <a:xfrm>
            <a:off x="35496" y="260648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357612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43">
            <a:extLst>
              <a:ext uri="{FF2B5EF4-FFF2-40B4-BE49-F238E27FC236}">
                <a16:creationId xmlns:a16="http://schemas.microsoft.com/office/drawing/2014/main" id="{D25EC13C-488F-4EB3-9C7C-0CB7DD2563AC}"/>
              </a:ext>
            </a:extLst>
          </p:cNvPr>
          <p:cNvSpPr/>
          <p:nvPr/>
        </p:nvSpPr>
        <p:spPr>
          <a:xfrm>
            <a:off x="2617465" y="2111150"/>
            <a:ext cx="2155655" cy="3708450"/>
          </a:xfrm>
          <a:prstGeom prst="round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966BA1-79B8-4949-99D1-545263F86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20" name="왼쪽 화살표 49">
            <a:extLst>
              <a:ext uri="{FF2B5EF4-FFF2-40B4-BE49-F238E27FC236}">
                <a16:creationId xmlns:a16="http://schemas.microsoft.com/office/drawing/2014/main" id="{3E3F6789-4690-4ADD-B851-C22E6F7D249D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왼쪽 화살표 61">
            <a:extLst>
              <a:ext uri="{FF2B5EF4-FFF2-40B4-BE49-F238E27FC236}">
                <a16:creationId xmlns:a16="http://schemas.microsoft.com/office/drawing/2014/main" id="{6663E0A3-CAD4-4432-9DFC-1B24BA2FC224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9CD1A5-124C-4601-8F80-F27BBA19254D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객체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⦁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행동인식부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A8CA6A-10DD-49A4-B616-B37F4FEF680D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카메라 영상 제공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B3261-A862-4443-BB16-E7B79E806B3C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영상수집부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76E13C-4D20-4C73-9BF2-2C0FD2B5C34D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21A468EC-9555-4BCD-A465-94EFB0F1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FF011E-E313-4133-BB23-C0F2B356347C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차종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판별 수행 </a:t>
            </a:r>
            <a:endParaRPr kumimoji="0" lang="en-US" altLang="ko-KR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CC0EB-F4D1-48C3-9258-62C7F4569DAC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 차종 판별 시스템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F7B5B-5682-431A-9D04-81CAA4953380}"/>
              </a:ext>
            </a:extLst>
          </p:cNvPr>
          <p:cNvSpPr txBox="1"/>
          <p:nvPr/>
        </p:nvSpPr>
        <p:spPr>
          <a:xfrm>
            <a:off x="2379252" y="2203681"/>
            <a:ext cx="263208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CNN Models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ResNet-152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VGGNet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FD7FDA-A589-4C1E-8E14-20F4AC9631EC}"/>
              </a:ext>
            </a:extLst>
          </p:cNvPr>
          <p:cNvSpPr/>
          <p:nvPr/>
        </p:nvSpPr>
        <p:spPr>
          <a:xfrm>
            <a:off x="2843808" y="4653136"/>
            <a:ext cx="1728192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C19845-CA15-4BCB-B202-D33A67A7A2E3}"/>
              </a:ext>
            </a:extLst>
          </p:cNvPr>
          <p:cNvSpPr/>
          <p:nvPr/>
        </p:nvSpPr>
        <p:spPr>
          <a:xfrm>
            <a:off x="47936" y="277281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62A002-8C1B-4FFD-8083-6DDB99FE0114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83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/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975661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4430142"/>
            <a:ext cx="86688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Stanford Cars Dataset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196 classes, 6515 train images, 1629 valid images,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8041 test images, resolution 224X224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6970468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OS: Windows 10, 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Ubuntu 14.04 (Linux)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Language: Python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API: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Tensorflow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(GPU)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89889C-69DC-49C9-AB40-48BE06EDAFBA}"/>
              </a:ext>
            </a:extLst>
          </p:cNvPr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3EC12-9892-4155-A8B8-E0DB4A793ED0}"/>
              </a:ext>
            </a:extLst>
          </p:cNvPr>
          <p:cNvSpPr/>
          <p:nvPr/>
        </p:nvSpPr>
        <p:spPr>
          <a:xfrm>
            <a:off x="47936" y="277281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B5744-1EFC-4FBC-BD58-6C0A2048BFD8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FEA1BC-B2B8-4665-BF8C-FC90B7994B07}"/>
              </a:ext>
            </a:extLst>
          </p:cNvPr>
          <p:cNvSpPr/>
          <p:nvPr/>
        </p:nvSpPr>
        <p:spPr>
          <a:xfrm>
            <a:off x="711512" y="4498881"/>
            <a:ext cx="3788479" cy="39919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/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75647" y="1347089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75648" y="1801570"/>
            <a:ext cx="86688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300" dirty="0">
                <a:solidFill>
                  <a:prstClr val="black"/>
                </a:solidFill>
              </a:rPr>
              <a:t>196 classes, 6515 train images, 1629 valid images, </a:t>
            </a:r>
          </a:p>
          <a:p>
            <a:pPr lvl="1"/>
            <a:r>
              <a:rPr lang="en-US" altLang="ko-KR" sz="2300" dirty="0">
                <a:solidFill>
                  <a:prstClr val="black"/>
                </a:solidFill>
              </a:rPr>
              <a:t>	8041 test images, resolution 224X224</a:t>
            </a:r>
            <a:endParaRPr lang="en-US" altLang="ko-KR" sz="2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89889C-69DC-49C9-AB40-48BE06EDAFBA}"/>
              </a:ext>
            </a:extLst>
          </p:cNvPr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3EC12-9892-4155-A8B8-E0DB4A793ED0}"/>
              </a:ext>
            </a:extLst>
          </p:cNvPr>
          <p:cNvSpPr/>
          <p:nvPr/>
        </p:nvSpPr>
        <p:spPr>
          <a:xfrm>
            <a:off x="47936" y="258428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B1762BD-12B8-4AC9-A659-D1B8B2B25480}"/>
              </a:ext>
            </a:extLst>
          </p:cNvPr>
          <p:cNvSpPr/>
          <p:nvPr/>
        </p:nvSpPr>
        <p:spPr>
          <a:xfrm rot="16200000">
            <a:off x="4270234" y="5956587"/>
            <a:ext cx="603534" cy="533979"/>
          </a:xfrm>
          <a:prstGeom prst="down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86867-5026-46CF-8B4D-B39DC85F9883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19DE64-5AAC-4D6F-84A2-D0C7DBB63CB6}"/>
              </a:ext>
            </a:extLst>
          </p:cNvPr>
          <p:cNvGrpSpPr/>
          <p:nvPr/>
        </p:nvGrpSpPr>
        <p:grpSpPr>
          <a:xfrm>
            <a:off x="75647" y="1801956"/>
            <a:ext cx="8668819" cy="1293919"/>
            <a:chOff x="75647" y="1801956"/>
            <a:chExt cx="8668819" cy="129391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CB56F-54A3-4FE6-B1C7-8AAEE9FC9AE5}"/>
                </a:ext>
              </a:extLst>
            </p:cNvPr>
            <p:cNvSpPr/>
            <p:nvPr/>
          </p:nvSpPr>
          <p:spPr>
            <a:xfrm>
              <a:off x="75647" y="1911749"/>
              <a:ext cx="7947339" cy="118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E5158B-F3F6-4387-A153-86712688E074}"/>
                </a:ext>
              </a:extLst>
            </p:cNvPr>
            <p:cNvSpPr txBox="1"/>
            <p:nvPr/>
          </p:nvSpPr>
          <p:spPr>
            <a:xfrm>
              <a:off x="75647" y="1801956"/>
              <a:ext cx="8668819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ko-KR" sz="2800" dirty="0"/>
                <a:t>Stanford Cars Dataset</a:t>
              </a:r>
              <a:endParaRPr lang="en-US" altLang="ko-KR" sz="2300" dirty="0">
                <a:solidFill>
                  <a:prstClr val="black"/>
                </a:solidFill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</a:pPr>
              <a:r>
                <a:rPr lang="en-US" altLang="ko-KR" sz="2300" dirty="0">
                  <a:solidFill>
                    <a:prstClr val="black"/>
                  </a:solidFill>
                </a:rPr>
                <a:t>196 classes, </a:t>
              </a:r>
              <a:r>
                <a:rPr lang="en-US" altLang="ko-KR" sz="2300" b="1" dirty="0">
                  <a:solidFill>
                    <a:prstClr val="black"/>
                  </a:solidFill>
                </a:rPr>
                <a:t>12948</a:t>
              </a:r>
              <a:r>
                <a:rPr lang="en-US" altLang="ko-KR" sz="2300" dirty="0">
                  <a:solidFill>
                    <a:prstClr val="black"/>
                  </a:solidFill>
                </a:rPr>
                <a:t> train images, </a:t>
              </a:r>
              <a:r>
                <a:rPr lang="en-US" altLang="ko-KR" sz="2300" b="1" dirty="0">
                  <a:solidFill>
                    <a:prstClr val="black"/>
                  </a:solidFill>
                </a:rPr>
                <a:t>1629</a:t>
              </a:r>
              <a:r>
                <a:rPr lang="en-US" altLang="ko-KR" sz="2300" dirty="0">
                  <a:solidFill>
                    <a:prstClr val="black"/>
                  </a:solidFill>
                </a:rPr>
                <a:t> valid images, </a:t>
              </a:r>
            </a:p>
            <a:p>
              <a:pPr lvl="1"/>
              <a:r>
                <a:rPr lang="en-US" altLang="ko-KR" sz="2300" dirty="0">
                  <a:solidFill>
                    <a:prstClr val="black"/>
                  </a:solidFill>
                </a:rPr>
                <a:t>	</a:t>
              </a:r>
              <a:r>
                <a:rPr lang="en-US" altLang="ko-KR" sz="2300" b="1" dirty="0">
                  <a:solidFill>
                    <a:prstClr val="black"/>
                  </a:solidFill>
                </a:rPr>
                <a:t>1608</a:t>
              </a:r>
              <a:r>
                <a:rPr lang="en-US" altLang="ko-KR" sz="2300" dirty="0">
                  <a:solidFill>
                    <a:prstClr val="black"/>
                  </a:solidFill>
                </a:rPr>
                <a:t> test images, resolution 224X224</a:t>
              </a:r>
              <a:endParaRPr lang="en-US" altLang="ko-KR" sz="2800" dirty="0"/>
            </a:p>
          </p:txBody>
        </p:sp>
      </p:grp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67A90D9C-02B5-4EC1-ADE3-7E57C935F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507700"/>
              </p:ext>
            </p:extLst>
          </p:nvPr>
        </p:nvGraphicFramePr>
        <p:xfrm>
          <a:off x="899592" y="3032676"/>
          <a:ext cx="7344816" cy="339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8EECB5B-134B-4682-BFA8-A6BEF184C310}"/>
              </a:ext>
            </a:extLst>
          </p:cNvPr>
          <p:cNvSpPr txBox="1"/>
          <p:nvPr/>
        </p:nvSpPr>
        <p:spPr>
          <a:xfrm>
            <a:off x="7074462" y="6011597"/>
            <a:ext cx="11699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[</a:t>
            </a:r>
            <a:r>
              <a:rPr lang="en-US" altLang="ko-KR" sz="1500" dirty="0" err="1"/>
              <a:t>Train:Test</a:t>
            </a:r>
            <a:r>
              <a:rPr lang="en-US" altLang="ko-KR" sz="1500" dirty="0"/>
              <a:t>]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86FA1-740B-4CF7-8E46-1465BD714AC4}"/>
              </a:ext>
            </a:extLst>
          </p:cNvPr>
          <p:cNvSpPr/>
          <p:nvPr/>
        </p:nvSpPr>
        <p:spPr>
          <a:xfrm>
            <a:off x="5436096" y="3548734"/>
            <a:ext cx="1728192" cy="2319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8E97C7-FB4E-4194-B1CE-3786DA9FBDD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80" y="891664"/>
            <a:ext cx="3779912" cy="33716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70BA43-83B7-4834-80C4-569CEF66702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80" y="4280521"/>
            <a:ext cx="3812490" cy="33716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7F9C3D-0496-4341-91CE-AD3C4E067F59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9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8" grpId="0">
        <p:bldAsOne/>
      </p:bldGraphic>
      <p:bldP spid="19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89BA-0BDA-47F4-83C8-F3AFA74591E0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중간 결과 분석</a:t>
            </a:r>
          </a:p>
        </p:txBody>
      </p:sp>
      <p:pic>
        <p:nvPicPr>
          <p:cNvPr id="7" name="그림 6" descr="실외, 나무, 도로, 자동차이(가) 표시된 사진&#10;&#10;자동 생성된 설명">
            <a:extLst>
              <a:ext uri="{FF2B5EF4-FFF2-40B4-BE49-F238E27FC236}">
                <a16:creationId xmlns:a16="http://schemas.microsoft.com/office/drawing/2014/main" id="{A0E77082-DC0D-4747-8EBE-082A21E4E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4" y="4459344"/>
            <a:ext cx="1739351" cy="1739351"/>
          </a:xfrm>
          <a:prstGeom prst="rect">
            <a:avLst/>
          </a:prstGeom>
        </p:spPr>
      </p:pic>
      <p:pic>
        <p:nvPicPr>
          <p:cNvPr id="10" name="그림 9" descr="자동차, 실외, 하늘, 트럭이(가) 표시된 사진&#10;&#10;자동 생성된 설명">
            <a:extLst>
              <a:ext uri="{FF2B5EF4-FFF2-40B4-BE49-F238E27FC236}">
                <a16:creationId xmlns:a16="http://schemas.microsoft.com/office/drawing/2014/main" id="{36EBCCEC-DD28-48FC-8BE2-254AC34F8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3" y="2192801"/>
            <a:ext cx="1739351" cy="1739351"/>
          </a:xfrm>
          <a:prstGeom prst="rect">
            <a:avLst/>
          </a:prstGeom>
        </p:spPr>
      </p:pic>
      <p:pic>
        <p:nvPicPr>
          <p:cNvPr id="12" name="그림 11" descr="자동차, 실외, 도로, 나무이(가) 표시된 사진&#10;&#10;자동 생성된 설명">
            <a:extLst>
              <a:ext uri="{FF2B5EF4-FFF2-40B4-BE49-F238E27FC236}">
                <a16:creationId xmlns:a16="http://schemas.microsoft.com/office/drawing/2014/main" id="{34E58088-C91C-4998-997E-0F5B0D123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76" y="4459345"/>
            <a:ext cx="1739351" cy="1739351"/>
          </a:xfrm>
          <a:prstGeom prst="rect">
            <a:avLst/>
          </a:prstGeom>
        </p:spPr>
      </p:pic>
      <p:pic>
        <p:nvPicPr>
          <p:cNvPr id="15" name="그림 14" descr="자동차, 실외, 나무, 잔디이(가) 표시된 사진&#10;&#10;자동 생성된 설명">
            <a:extLst>
              <a:ext uri="{FF2B5EF4-FFF2-40B4-BE49-F238E27FC236}">
                <a16:creationId xmlns:a16="http://schemas.microsoft.com/office/drawing/2014/main" id="{5DE00A28-F543-467D-A153-01E87943F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61" y="2192801"/>
            <a:ext cx="1739351" cy="17393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9CAC80-9DFC-49FB-8907-399BF887C59F}"/>
              </a:ext>
            </a:extLst>
          </p:cNvPr>
          <p:cNvSpPr txBox="1"/>
          <p:nvPr/>
        </p:nvSpPr>
        <p:spPr>
          <a:xfrm>
            <a:off x="676184" y="1412776"/>
            <a:ext cx="3252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TEST MODEL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100 Wagon 1994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73A965-EB6C-40BF-827C-F17873E87DFD}"/>
              </a:ext>
            </a:extLst>
          </p:cNvPr>
          <p:cNvSpPr txBox="1"/>
          <p:nvPr/>
        </p:nvSpPr>
        <p:spPr>
          <a:xfrm>
            <a:off x="5030761" y="2394349"/>
            <a:ext cx="421552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1.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V8 Sedan 1994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[0.7474]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2.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100 Wagon 1994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[0.2519]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3.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100 Sedan 1994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[0.000..]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6B2D2F-9128-44C0-A570-91A1C9DD02DD}"/>
              </a:ext>
            </a:extLst>
          </p:cNvPr>
          <p:cNvSpPr txBox="1"/>
          <p:nvPr/>
        </p:nvSpPr>
        <p:spPr>
          <a:xfrm>
            <a:off x="5647040" y="1368138"/>
            <a:ext cx="3252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OUTPUT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V8 Sedan 1994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A3D67E7-52A5-46C2-AB8A-C8D3200AD4FA}"/>
              </a:ext>
            </a:extLst>
          </p:cNvPr>
          <p:cNvSpPr/>
          <p:nvPr/>
        </p:nvSpPr>
        <p:spPr>
          <a:xfrm>
            <a:off x="5118480" y="2410581"/>
            <a:ext cx="3918015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DE6C3-A360-4935-BD99-6BB3F85EED09}"/>
              </a:ext>
            </a:extLst>
          </p:cNvPr>
          <p:cNvSpPr/>
          <p:nvPr/>
        </p:nvSpPr>
        <p:spPr>
          <a:xfrm>
            <a:off x="5069455" y="2303672"/>
            <a:ext cx="4148450" cy="2336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3A1E61-9858-4355-AAFE-7119A4D5401A}"/>
              </a:ext>
            </a:extLst>
          </p:cNvPr>
          <p:cNvGrpSpPr/>
          <p:nvPr/>
        </p:nvGrpSpPr>
        <p:grpSpPr>
          <a:xfrm>
            <a:off x="3851141" y="3604140"/>
            <a:ext cx="1656963" cy="707368"/>
            <a:chOff x="3757842" y="3579113"/>
            <a:chExt cx="1656963" cy="707368"/>
          </a:xfrm>
        </p:grpSpPr>
        <p:sp>
          <p:nvSpPr>
            <p:cNvPr id="23" name="왼쪽 화살표 61">
              <a:extLst>
                <a:ext uri="{FF2B5EF4-FFF2-40B4-BE49-F238E27FC236}">
                  <a16:creationId xmlns:a16="http://schemas.microsoft.com/office/drawing/2014/main" id="{153E8F19-28BA-4092-8EB8-6D95741B8692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B6E6C6-625E-4D90-8DB6-DB48EA34B5B5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판별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7778BB-CEBC-4397-96BE-7F4EE25D4F49}"/>
              </a:ext>
            </a:extLst>
          </p:cNvPr>
          <p:cNvGrpSpPr/>
          <p:nvPr/>
        </p:nvGrpSpPr>
        <p:grpSpPr>
          <a:xfrm>
            <a:off x="5292080" y="2212995"/>
            <a:ext cx="3698429" cy="4010899"/>
            <a:chOff x="5259798" y="2187245"/>
            <a:chExt cx="3698429" cy="4010899"/>
          </a:xfrm>
        </p:grpSpPr>
        <p:pic>
          <p:nvPicPr>
            <p:cNvPr id="28" name="그림 27" descr="실외, 도로, 자동차, 건물이(가) 표시된 사진&#10;&#10;자동 생성된 설명">
              <a:extLst>
                <a:ext uri="{FF2B5EF4-FFF2-40B4-BE49-F238E27FC236}">
                  <a16:creationId xmlns:a16="http://schemas.microsoft.com/office/drawing/2014/main" id="{3550D676-13BD-4FF5-9B85-A71E47AE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150" y="2203463"/>
              <a:ext cx="1738800" cy="1738800"/>
            </a:xfrm>
            <a:prstGeom prst="rect">
              <a:avLst/>
            </a:prstGeom>
          </p:spPr>
        </p:pic>
        <p:pic>
          <p:nvPicPr>
            <p:cNvPr id="30" name="그림 29" descr="자동차, 실외, 잔디, 파란색이(가) 표시된 사진&#10;&#10;자동 생성된 설명">
              <a:extLst>
                <a:ext uri="{FF2B5EF4-FFF2-40B4-BE49-F238E27FC236}">
                  <a16:creationId xmlns:a16="http://schemas.microsoft.com/office/drawing/2014/main" id="{2C173C4D-D678-467A-8A44-8C352A8C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275" y="4446607"/>
              <a:ext cx="1738800" cy="1738800"/>
            </a:xfrm>
            <a:prstGeom prst="rect">
              <a:avLst/>
            </a:prstGeom>
          </p:spPr>
        </p:pic>
        <p:pic>
          <p:nvPicPr>
            <p:cNvPr id="32" name="그림 31" descr="자동차, 실외, 하늘, 도로이(가) 표시된 사진&#10;&#10;자동 생성된 설명">
              <a:extLst>
                <a:ext uri="{FF2B5EF4-FFF2-40B4-BE49-F238E27FC236}">
                  <a16:creationId xmlns:a16="http://schemas.microsoft.com/office/drawing/2014/main" id="{FF2B168D-3C8D-4CC6-9594-12A74566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798" y="2187245"/>
              <a:ext cx="1738800" cy="1738800"/>
            </a:xfrm>
            <a:prstGeom prst="rect">
              <a:avLst/>
            </a:prstGeom>
          </p:spPr>
        </p:pic>
        <p:pic>
          <p:nvPicPr>
            <p:cNvPr id="34" name="그림 33" descr="실외, 자동차, 잔디, 나무이(가) 표시된 사진&#10;&#10;자동 생성된 설명">
              <a:extLst>
                <a:ext uri="{FF2B5EF4-FFF2-40B4-BE49-F238E27FC236}">
                  <a16:creationId xmlns:a16="http://schemas.microsoft.com/office/drawing/2014/main" id="{EF5492C0-B3EC-4ED0-932A-FFB919952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427" y="4459344"/>
              <a:ext cx="1738800" cy="1738800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561E6-A168-4146-A74D-CA36A752CDD7}"/>
              </a:ext>
            </a:extLst>
          </p:cNvPr>
          <p:cNvSpPr/>
          <p:nvPr/>
        </p:nvSpPr>
        <p:spPr>
          <a:xfrm>
            <a:off x="47936" y="258427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E6D85-5066-4D0D-AC87-B73ACF9E3167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8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6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89BA-0BDA-47F4-83C8-F3AFA74591E0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300" dirty="0">
                <a:solidFill>
                  <a:prstClr val="black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중간 결과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CAC80-9DFC-49FB-8907-399BF887C59F}"/>
              </a:ext>
            </a:extLst>
          </p:cNvPr>
          <p:cNvSpPr txBox="1"/>
          <p:nvPr/>
        </p:nvSpPr>
        <p:spPr>
          <a:xfrm>
            <a:off x="676184" y="1412776"/>
            <a:ext cx="3252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TEST MODEL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S5 Coupe 2012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3A1E61-9858-4355-AAFE-7119A4D5401A}"/>
              </a:ext>
            </a:extLst>
          </p:cNvPr>
          <p:cNvGrpSpPr/>
          <p:nvPr/>
        </p:nvGrpSpPr>
        <p:grpSpPr>
          <a:xfrm>
            <a:off x="3800267" y="3585287"/>
            <a:ext cx="1656963" cy="707368"/>
            <a:chOff x="3757842" y="3579113"/>
            <a:chExt cx="1656963" cy="707368"/>
          </a:xfrm>
        </p:grpSpPr>
        <p:sp>
          <p:nvSpPr>
            <p:cNvPr id="23" name="왼쪽 화살표 61">
              <a:extLst>
                <a:ext uri="{FF2B5EF4-FFF2-40B4-BE49-F238E27FC236}">
                  <a16:creationId xmlns:a16="http://schemas.microsoft.com/office/drawing/2014/main" id="{153E8F19-28BA-4092-8EB8-6D95741B8692}"/>
                </a:ext>
              </a:extLst>
            </p:cNvPr>
            <p:cNvSpPr/>
            <p:nvPr/>
          </p:nvSpPr>
          <p:spPr>
            <a:xfrm rot="10800000">
              <a:off x="4239499" y="3919871"/>
              <a:ext cx="836556" cy="366610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B6E6C6-625E-4D90-8DB6-DB48EA34B5B5}"/>
                </a:ext>
              </a:extLst>
            </p:cNvPr>
            <p:cNvSpPr txBox="1"/>
            <p:nvPr/>
          </p:nvSpPr>
          <p:spPr>
            <a:xfrm>
              <a:off x="3757842" y="3579113"/>
              <a:ext cx="16569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판별</a:t>
              </a:r>
              <a:endPara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73A965-EB6C-40BF-827C-F17873E87DFD}"/>
              </a:ext>
            </a:extLst>
          </p:cNvPr>
          <p:cNvSpPr txBox="1"/>
          <p:nvPr/>
        </p:nvSpPr>
        <p:spPr>
          <a:xfrm>
            <a:off x="5187428" y="2398105"/>
            <a:ext cx="39891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1.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A5 Coupe 2012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[0.6450]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2.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S5 Coupe 2012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[0.3464]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3.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TTS Coupe 2012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[0.001]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.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6B2D2F-9128-44C0-A570-91A1C9DD02DD}"/>
              </a:ext>
            </a:extLst>
          </p:cNvPr>
          <p:cNvSpPr txBox="1"/>
          <p:nvPr/>
        </p:nvSpPr>
        <p:spPr>
          <a:xfrm>
            <a:off x="5647040" y="1368138"/>
            <a:ext cx="3252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OUTPUT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Audi A5 Coupe 2012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pic>
        <p:nvPicPr>
          <p:cNvPr id="5" name="그림 4" descr="자동차, 건물, 도로, 운송이(가) 표시된 사진&#10;&#10;자동 생성된 설명">
            <a:extLst>
              <a:ext uri="{FF2B5EF4-FFF2-40B4-BE49-F238E27FC236}">
                <a16:creationId xmlns:a16="http://schemas.microsoft.com/office/drawing/2014/main" id="{DBE3039E-2862-4E00-BE59-C1A6A4947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95" y="2200430"/>
            <a:ext cx="1738800" cy="1738800"/>
          </a:xfrm>
          <a:prstGeom prst="rect">
            <a:avLst/>
          </a:prstGeom>
        </p:spPr>
      </p:pic>
      <p:pic>
        <p:nvPicPr>
          <p:cNvPr id="8" name="그림 7" descr="도로, 실외, 자동차, 건물이(가) 표시된 사진&#10;&#10;자동 생성된 설명">
            <a:extLst>
              <a:ext uri="{FF2B5EF4-FFF2-40B4-BE49-F238E27FC236}">
                <a16:creationId xmlns:a16="http://schemas.microsoft.com/office/drawing/2014/main" id="{B0C5CB16-1070-4B45-995C-80703C94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21" y="4459895"/>
            <a:ext cx="1738800" cy="1738800"/>
          </a:xfrm>
          <a:prstGeom prst="rect">
            <a:avLst/>
          </a:prstGeom>
        </p:spPr>
      </p:pic>
      <p:pic>
        <p:nvPicPr>
          <p:cNvPr id="14" name="그림 13" descr="건물, 실외, 도로, 자동차이(가) 표시된 사진&#10;&#10;자동 생성된 설명">
            <a:extLst>
              <a:ext uri="{FF2B5EF4-FFF2-40B4-BE49-F238E27FC236}">
                <a16:creationId xmlns:a16="http://schemas.microsoft.com/office/drawing/2014/main" id="{48B28317-E52A-45BF-9B28-1058C3924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6" y="4446607"/>
            <a:ext cx="1738800" cy="1738800"/>
          </a:xfrm>
          <a:prstGeom prst="rect">
            <a:avLst/>
          </a:prstGeom>
        </p:spPr>
      </p:pic>
      <p:pic>
        <p:nvPicPr>
          <p:cNvPr id="17" name="그림 16" descr="자동차, 도로, 실외, 운송이(가) 표시된 사진&#10;&#10;자동 생성된 설명">
            <a:extLst>
              <a:ext uri="{FF2B5EF4-FFF2-40B4-BE49-F238E27FC236}">
                <a16:creationId xmlns:a16="http://schemas.microsoft.com/office/drawing/2014/main" id="{0E0B35C7-0566-4201-83DA-A66565EDF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0" y="2187245"/>
            <a:ext cx="1738800" cy="1738800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089EA64-76AC-4972-8D29-1218113E3474}"/>
              </a:ext>
            </a:extLst>
          </p:cNvPr>
          <p:cNvSpPr/>
          <p:nvPr/>
        </p:nvSpPr>
        <p:spPr>
          <a:xfrm>
            <a:off x="5237802" y="2401969"/>
            <a:ext cx="3906198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DE6C3-A360-4935-BD99-6BB3F85EED09}"/>
              </a:ext>
            </a:extLst>
          </p:cNvPr>
          <p:cNvSpPr/>
          <p:nvPr/>
        </p:nvSpPr>
        <p:spPr>
          <a:xfrm>
            <a:off x="5161188" y="2352648"/>
            <a:ext cx="4015392" cy="2336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E9BF4F-35FC-471C-849D-395FEEB4973D}"/>
              </a:ext>
            </a:extLst>
          </p:cNvPr>
          <p:cNvGrpSpPr/>
          <p:nvPr/>
        </p:nvGrpSpPr>
        <p:grpSpPr>
          <a:xfrm>
            <a:off x="5253204" y="2187245"/>
            <a:ext cx="3714198" cy="3986509"/>
            <a:chOff x="5234817" y="2212419"/>
            <a:chExt cx="3714198" cy="3986509"/>
          </a:xfrm>
        </p:grpSpPr>
        <p:pic>
          <p:nvPicPr>
            <p:cNvPr id="20" name="그림 19" descr="자동차, 도로, 실외, 하얀색이(가) 표시된 사진&#10;&#10;자동 생성된 설명">
              <a:extLst>
                <a:ext uri="{FF2B5EF4-FFF2-40B4-BE49-F238E27FC236}">
                  <a16:creationId xmlns:a16="http://schemas.microsoft.com/office/drawing/2014/main" id="{A09520F5-7364-45DD-9554-CE459E1D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817" y="4460128"/>
              <a:ext cx="1738800" cy="1738800"/>
            </a:xfrm>
            <a:prstGeom prst="rect">
              <a:avLst/>
            </a:prstGeom>
          </p:spPr>
        </p:pic>
        <p:pic>
          <p:nvPicPr>
            <p:cNvPr id="26" name="그림 25" descr="자동차, 빨간색, 도로, 실외이(가) 표시된 사진&#10;&#10;자동 생성된 설명">
              <a:extLst>
                <a:ext uri="{FF2B5EF4-FFF2-40B4-BE49-F238E27FC236}">
                  <a16:creationId xmlns:a16="http://schemas.microsoft.com/office/drawing/2014/main" id="{CE58441D-2ABC-4B66-AD90-299B02F2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215" y="4457276"/>
              <a:ext cx="1738800" cy="1738800"/>
            </a:xfrm>
            <a:prstGeom prst="rect">
              <a:avLst/>
            </a:prstGeom>
          </p:spPr>
        </p:pic>
        <p:pic>
          <p:nvPicPr>
            <p:cNvPr id="31" name="그림 30" descr="자동차, 실외, 하늘, 도로이(가) 표시된 사진&#10;&#10;자동 생성된 설명">
              <a:extLst>
                <a:ext uri="{FF2B5EF4-FFF2-40B4-BE49-F238E27FC236}">
                  <a16:creationId xmlns:a16="http://schemas.microsoft.com/office/drawing/2014/main" id="{D1DE8FC0-B2C2-43CB-A6CC-DA975796F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5449" y="2221271"/>
              <a:ext cx="1738800" cy="1738800"/>
            </a:xfrm>
            <a:prstGeom prst="rect">
              <a:avLst/>
            </a:prstGeom>
          </p:spPr>
        </p:pic>
        <p:pic>
          <p:nvPicPr>
            <p:cNvPr id="38" name="그림 37" descr="자동차, 실외, 도로, 파란색이(가) 표시된 사진&#10;&#10;자동 생성된 설명">
              <a:extLst>
                <a:ext uri="{FF2B5EF4-FFF2-40B4-BE49-F238E27FC236}">
                  <a16:creationId xmlns:a16="http://schemas.microsoft.com/office/drawing/2014/main" id="{9BB33903-D2BA-42CC-9B53-0B9B5D2E2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817" y="2212419"/>
              <a:ext cx="1738800" cy="1738800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B8C6EF-529B-4C61-9566-C01CC8802C88}"/>
              </a:ext>
            </a:extLst>
          </p:cNvPr>
          <p:cNvSpPr/>
          <p:nvPr/>
        </p:nvSpPr>
        <p:spPr>
          <a:xfrm>
            <a:off x="47936" y="258427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Review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FF0009-D9A3-48B4-AD0E-3D9F4D8C2F5C}"/>
              </a:ext>
            </a:extLst>
          </p:cNvPr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40" grpId="0" animBg="1"/>
      <p:bldP spid="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1542</Words>
  <Application>Microsoft Office PowerPoint</Application>
  <PresentationFormat>화면 슬라이드 쇼(4:3)</PresentationFormat>
  <Paragraphs>349</Paragraphs>
  <Slides>22</Slides>
  <Notes>22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Rix비타민 L</vt:lpstr>
      <vt:lpstr>Rix비타민 M</vt:lpstr>
      <vt:lpstr>Arial</vt:lpstr>
      <vt:lpstr>Wingdings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광효 임</cp:lastModifiedBy>
  <cp:revision>331</cp:revision>
  <dcterms:created xsi:type="dcterms:W3CDTF">2016-11-03T20:47:04Z</dcterms:created>
  <dcterms:modified xsi:type="dcterms:W3CDTF">2019-06-24T18:20:30Z</dcterms:modified>
</cp:coreProperties>
</file>