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7" r:id="rId2"/>
    <p:sldId id="327" r:id="rId3"/>
    <p:sldId id="260" r:id="rId4"/>
    <p:sldId id="328" r:id="rId5"/>
    <p:sldId id="329" r:id="rId6"/>
    <p:sldId id="333" r:id="rId7"/>
    <p:sldId id="334" r:id="rId8"/>
    <p:sldId id="321" r:id="rId9"/>
    <p:sldId id="326" r:id="rId10"/>
    <p:sldId id="308" r:id="rId11"/>
    <p:sldId id="318" r:id="rId12"/>
    <p:sldId id="331" r:id="rId13"/>
    <p:sldId id="332" r:id="rId14"/>
    <p:sldId id="259" r:id="rId15"/>
  </p:sldIdLst>
  <p:sldSz cx="9144000" cy="6858000" type="screen4x3"/>
  <p:notesSz cx="6858000" cy="9144000"/>
  <p:embeddedFontLst>
    <p:embeddedFont>
      <p:font typeface="HY헤드라인M" panose="02030600000101010101" pitchFamily="18" charset="-127"/>
      <p:regular r:id="rId17"/>
    </p:embeddedFont>
    <p:embeddedFont>
      <p:font typeface="Rix비타민 L" panose="02020603020101020101" pitchFamily="18" charset="-127"/>
      <p:regular r:id="rId18"/>
    </p:embeddedFont>
    <p:embeddedFont>
      <p:font typeface="Rix비타민 M" panose="02020603020101020101" pitchFamily="18" charset="-127"/>
      <p:regular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광효 임" initials="광임" lastIdx="1" clrIdx="0">
    <p:extLst>
      <p:ext uri="{19B8F6BF-5375-455C-9EA6-DF929625EA0E}">
        <p15:presenceInfo xmlns:p15="http://schemas.microsoft.com/office/powerpoint/2012/main" userId="7004519b034cc8b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3F47"/>
    <a:srgbClr val="17375E"/>
    <a:srgbClr val="0000FF"/>
    <a:srgbClr val="6B6BBE"/>
    <a:srgbClr val="92D050"/>
    <a:srgbClr val="E6E6E6"/>
    <a:srgbClr val="D1D7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3459" autoAdjust="0"/>
  </p:normalViewPr>
  <p:slideViewPr>
    <p:cSldViewPr>
      <p:cViewPr varScale="1">
        <p:scale>
          <a:sx n="80" d="100"/>
          <a:sy n="80" d="100"/>
        </p:scale>
        <p:origin x="1555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2019-03-22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06445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08950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08026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74762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848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주제입니다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주제를 선정하기에 앞서 먼저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2019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년에 핵심이라고 생각되는 기술들을 조사하던 중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포브스에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기고된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기사를 보고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머신러닝을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통해 데이터를 분석하는 기술에 초점을 맞추었습니다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다음 머신 러닝을 활용하면서 성장하고 있는 분야를 조사한 결과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영상을 통해 보안을 책임지는 보안 시장에 관심을 두게 되었습니다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&lt;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보안뉴스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시큐리티월드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조사한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&lt;2019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국내외 보안시장 전망보고서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따르면 국내 보안 시장은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7,517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억 규모로 타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산업군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대비 고성장세를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유지할것이라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예측했으며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한국인터넷진흥원은 최근 이달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일까지 사회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안전 분야 지능형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CCTV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성공사례 발굴 및 국내 관련 산업 활성화를 위한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지능형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CCTV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시범사업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공모를 추진하였습니다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8115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시중에 나와있는 지능형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CCTV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제품들입니다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1179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시중에 나와있는 지능형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CCTV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제품들입니다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5862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시중에 나와있는 지능형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CCTV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제품들입니다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147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7019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보다 나은 자세의 인식을 위해 단순히 한 자세가 찍힌 이미지가 아닌</a:t>
            </a:r>
            <a:r>
              <a:rPr lang="en-US" altLang="ko-KR" sz="1200" dirty="0"/>
              <a:t>, </a:t>
            </a:r>
            <a:r>
              <a:rPr lang="ko-KR" altLang="en-US" sz="1200" dirty="0"/>
              <a:t>이미지로부터 사람의 골격모델을 추출하여</a:t>
            </a:r>
            <a:r>
              <a:rPr lang="en-US" altLang="ko-KR" sz="1200" dirty="0"/>
              <a:t>, </a:t>
            </a:r>
            <a:r>
              <a:rPr lang="ko-KR" altLang="en-US" sz="1200" dirty="0"/>
              <a:t>이 특징점들의 위치를 이용하여 자세를 학습하는데 사용할 것입니다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1850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2019-03-22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2019-03-22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2019-03-22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deshpande3.github.io/adeshpande3.github.io/A-Beginner's-Guide-To-Understanding-Convolutional-Neural-Networks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towardsdatascience.com/an-overview-of-resnet-and-its-variants-5281e2f56035" TargetMode="External"/><Relationship Id="rId4" Type="http://schemas.openxmlformats.org/officeDocument/2006/relationships/hyperlink" Target="http://cs231n.github.io/understanding-cnn/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tensorflow/models/blob/master/research/object_detection/g3doc/img/kites_detections_output.jpg" TargetMode="External"/><Relationship Id="rId3" Type="http://schemas.openxmlformats.org/officeDocument/2006/relationships/hyperlink" Target="https://www.forbes.com/sites/danielnewman/2018/09/11/top-10-digital-transformation-trends-for-2019/#1083e7143c30" TargetMode="External"/><Relationship Id="rId7" Type="http://schemas.openxmlformats.org/officeDocument/2006/relationships/hyperlink" Target="https://www.boannews.com/media/view.asp?idx=76283" TargetMode="External"/><Relationship Id="rId12" Type="http://schemas.openxmlformats.org/officeDocument/2006/relationships/hyperlink" Target="https://ieeexplore.ieee.org/stamp/stamp.jsp?tp=&amp;arnumber=8506339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dt.co.kr/contents.html?article_no=2018122302109931731002" TargetMode="External"/><Relationship Id="rId11" Type="http://schemas.openxmlformats.org/officeDocument/2006/relationships/hyperlink" Target="http://www.dbpia.co.kr/Journal/ArticleDetail/NODE01915950" TargetMode="External"/><Relationship Id="rId5" Type="http://schemas.openxmlformats.org/officeDocument/2006/relationships/hyperlink" Target="http://www.dt.co.kr/contents.html?article_no=2019022602109931041001" TargetMode="External"/><Relationship Id="rId10" Type="http://schemas.openxmlformats.org/officeDocument/2006/relationships/hyperlink" Target="https://laonple.blog.me/220608018546" TargetMode="External"/><Relationship Id="rId4" Type="http://schemas.openxmlformats.org/officeDocument/2006/relationships/hyperlink" Target="https://www.boannews.com/media/view.asp?idx=77829&amp;kind=5" TargetMode="External"/><Relationship Id="rId9" Type="http://schemas.openxmlformats.org/officeDocument/2006/relationships/hyperlink" Target="http://deeplearning.stanford.edu/wiki/index.php/File:Convolution_schematic.gif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83668" y="1933962"/>
            <a:ext cx="5976664" cy="6309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ko-KR" altLang="en-US" sz="3500" b="1" dirty="0">
                <a:solidFill>
                  <a:schemeClr val="tx2">
                    <a:lumMod val="50000"/>
                  </a:schemeClr>
                </a:solidFill>
                <a:latin typeface="Rix비타민 L" panose="02020603020101020101" pitchFamily="18" charset="-127"/>
                <a:ea typeface="Rix비타민 L" panose="02020603020101020101" pitchFamily="18" charset="-127"/>
              </a:rPr>
              <a:t>졸업논문 주제 및 관련 기술 동향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A3E2A99-0A1E-4E7B-BFCB-E10159EA69F5}"/>
              </a:ext>
            </a:extLst>
          </p:cNvPr>
          <p:cNvSpPr/>
          <p:nvPr/>
        </p:nvSpPr>
        <p:spPr>
          <a:xfrm>
            <a:off x="4067944" y="4293096"/>
            <a:ext cx="4734272" cy="918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 latinLnBrk="0">
              <a:lnSpc>
                <a:spcPct val="160000"/>
              </a:lnSpc>
            </a:pPr>
            <a:r>
              <a:rPr lang="en-US" altLang="ko-KR" kern="0" dirty="0">
                <a:solidFill>
                  <a:schemeClr val="bg1"/>
                </a:solidFill>
                <a:latin typeface="Rix비타민 L" panose="02020603020101020101" pitchFamily="18" charset="-127"/>
                <a:ea typeface="Rix비타민 L" panose="02020603020101020101" pitchFamily="18" charset="-127"/>
              </a:rPr>
              <a:t>201402750 </a:t>
            </a:r>
            <a:r>
              <a:rPr lang="ko-KR" altLang="en-US" kern="0" dirty="0" err="1">
                <a:solidFill>
                  <a:schemeClr val="bg1"/>
                </a:solidFill>
                <a:latin typeface="Rix비타민 L" panose="02020603020101020101" pitchFamily="18" charset="-127"/>
                <a:ea typeface="Rix비타민 L" panose="02020603020101020101" pitchFamily="18" charset="-127"/>
              </a:rPr>
              <a:t>임광효</a:t>
            </a:r>
            <a:endParaRPr lang="en-US" altLang="ko-KR" kern="0" dirty="0">
              <a:solidFill>
                <a:schemeClr val="bg1"/>
              </a:solidFill>
              <a:latin typeface="Rix비타민 L" panose="02020603020101020101" pitchFamily="18" charset="-127"/>
              <a:ea typeface="Rix비타민 L" panose="02020603020101020101" pitchFamily="18" charset="-127"/>
            </a:endParaRPr>
          </a:p>
          <a:p>
            <a:pPr algn="r" fontAlgn="base" latinLnBrk="0">
              <a:lnSpc>
                <a:spcPct val="160000"/>
              </a:lnSpc>
            </a:pPr>
            <a:r>
              <a:rPr lang="en-US" altLang="ko-KR" kern="0" spc="0" dirty="0">
                <a:solidFill>
                  <a:schemeClr val="bg1"/>
                </a:solidFill>
                <a:effectLst/>
                <a:latin typeface="Rix비타민 L" panose="02020603020101020101" pitchFamily="18" charset="-127"/>
                <a:ea typeface="Rix비타민 L" panose="02020603020101020101" pitchFamily="18" charset="-127"/>
              </a:rPr>
              <a:t>201600784 </a:t>
            </a:r>
            <a:r>
              <a:rPr lang="ko-KR" altLang="en-US" kern="0" spc="0" dirty="0">
                <a:solidFill>
                  <a:schemeClr val="bg1"/>
                </a:solidFill>
                <a:effectLst/>
                <a:latin typeface="Rix비타민 L" panose="02020603020101020101" pitchFamily="18" charset="-127"/>
                <a:ea typeface="Rix비타민 L" panose="02020603020101020101" pitchFamily="18" charset="-127"/>
              </a:rPr>
              <a:t>김준영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EBC5C2E3-211F-4C75-8B93-B49DEA625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364047"/>
              </p:ext>
            </p:extLst>
          </p:nvPr>
        </p:nvGraphicFramePr>
        <p:xfrm>
          <a:off x="399534" y="1864769"/>
          <a:ext cx="3870700" cy="3333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140">
                  <a:extLst>
                    <a:ext uri="{9D8B030D-6E8A-4147-A177-3AD203B41FA5}">
                      <a16:colId xmlns:a16="http://schemas.microsoft.com/office/drawing/2014/main" val="3506732869"/>
                    </a:ext>
                  </a:extLst>
                </a:gridCol>
                <a:gridCol w="774140">
                  <a:extLst>
                    <a:ext uri="{9D8B030D-6E8A-4147-A177-3AD203B41FA5}">
                      <a16:colId xmlns:a16="http://schemas.microsoft.com/office/drawing/2014/main" val="4262105084"/>
                    </a:ext>
                  </a:extLst>
                </a:gridCol>
                <a:gridCol w="774140">
                  <a:extLst>
                    <a:ext uri="{9D8B030D-6E8A-4147-A177-3AD203B41FA5}">
                      <a16:colId xmlns:a16="http://schemas.microsoft.com/office/drawing/2014/main" val="2056273867"/>
                    </a:ext>
                  </a:extLst>
                </a:gridCol>
                <a:gridCol w="774140">
                  <a:extLst>
                    <a:ext uri="{9D8B030D-6E8A-4147-A177-3AD203B41FA5}">
                      <a16:colId xmlns:a16="http://schemas.microsoft.com/office/drawing/2014/main" val="1207250850"/>
                    </a:ext>
                  </a:extLst>
                </a:gridCol>
                <a:gridCol w="774140">
                  <a:extLst>
                    <a:ext uri="{9D8B030D-6E8A-4147-A177-3AD203B41FA5}">
                      <a16:colId xmlns:a16="http://schemas.microsoft.com/office/drawing/2014/main" val="3407000773"/>
                    </a:ext>
                  </a:extLst>
                </a:gridCol>
              </a:tblGrid>
              <a:tr h="666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835607"/>
                  </a:ext>
                </a:extLst>
              </a:tr>
              <a:tr h="666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4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3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4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851186"/>
                  </a:ext>
                </a:extLst>
              </a:tr>
              <a:tr h="666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2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4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3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06527"/>
                  </a:ext>
                </a:extLst>
              </a:tr>
              <a:tr h="666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2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3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4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772869"/>
                  </a:ext>
                </a:extLst>
              </a:tr>
              <a:tr h="666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057084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06D9CBF-F988-4B6E-971C-35D53F504AC1}"/>
              </a:ext>
            </a:extLst>
          </p:cNvPr>
          <p:cNvSpPr/>
          <p:nvPr/>
        </p:nvSpPr>
        <p:spPr>
          <a:xfrm>
            <a:off x="0" y="231994"/>
            <a:ext cx="7809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</a:rPr>
              <a:t>기술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EA50BB3-63A4-4E7B-A3EE-78BF0BBCEB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7810" y="1408278"/>
            <a:ext cx="8608380" cy="452596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개발환경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OS: Windows 10</a:t>
            </a:r>
          </a:p>
          <a:p>
            <a:pPr marL="0" indent="0">
              <a:buNone/>
            </a:pPr>
            <a:r>
              <a:rPr lang="en-US" altLang="ko-KR" dirty="0"/>
              <a:t>Language: Python</a:t>
            </a:r>
          </a:p>
          <a:p>
            <a:pPr marL="0" indent="0">
              <a:buNone/>
            </a:pPr>
            <a:r>
              <a:rPr lang="en-US" altLang="ko-KR" dirty="0"/>
              <a:t>API: </a:t>
            </a:r>
            <a:r>
              <a:rPr lang="en-US" altLang="ko-KR" dirty="0" err="1"/>
              <a:t>Tensorflow</a:t>
            </a:r>
            <a:r>
              <a:rPr lang="en-US" altLang="ko-KR" dirty="0"/>
              <a:t> (GPU)</a:t>
            </a:r>
          </a:p>
          <a:p>
            <a:pPr marL="0" indent="0">
              <a:buNone/>
            </a:pPr>
            <a:r>
              <a:rPr lang="en-US" altLang="ko-KR" dirty="0"/>
              <a:t>CNN models: TensorFlow Official Models</a:t>
            </a:r>
          </a:p>
          <a:p>
            <a:pPr marL="0" indent="0">
              <a:buNone/>
            </a:pPr>
            <a:r>
              <a:rPr lang="en-US" altLang="ko-KR" dirty="0"/>
              <a:t>Image dataset: Stanford Cars Dataset, </a:t>
            </a:r>
          </a:p>
          <a:p>
            <a:pPr marL="0" indent="0">
              <a:buNone/>
            </a:pPr>
            <a:r>
              <a:rPr lang="en-US" altLang="ko-KR" dirty="0"/>
              <a:t>		      </a:t>
            </a:r>
            <a:r>
              <a:rPr lang="en-US" altLang="ko-KR" dirty="0" err="1"/>
              <a:t>Selfshot</a:t>
            </a:r>
            <a:r>
              <a:rPr lang="en-US" altLang="ko-KR" dirty="0"/>
              <a:t> images, UCF-101 Dataset</a:t>
            </a:r>
          </a:p>
        </p:txBody>
      </p:sp>
    </p:spTree>
    <p:extLst>
      <p:ext uri="{BB962C8B-B14F-4D97-AF65-F5344CB8AC3E}">
        <p14:creationId xmlns:p14="http://schemas.microsoft.com/office/powerpoint/2010/main" val="3173343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855" y="272325"/>
            <a:ext cx="7809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</a:rPr>
              <a:t>결론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05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A40A87-2970-446E-A0E5-66E82AC51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236151"/>
            <a:ext cx="8280920" cy="510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526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89587" y="272325"/>
            <a:ext cx="14638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150" dirty="0">
                <a:solidFill>
                  <a:prstClr val="white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참고 문헌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05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4" name="내용 개체 틀 4">
            <a:extLst>
              <a:ext uri="{FF2B5EF4-FFF2-40B4-BE49-F238E27FC236}">
                <a16:creationId xmlns:a16="http://schemas.microsoft.com/office/drawing/2014/main" id="{CA1DD868-12A6-4AAE-9A8F-FF506F3ADB52}"/>
              </a:ext>
            </a:extLst>
          </p:cNvPr>
          <p:cNvSpPr txBox="1">
            <a:spLocks/>
          </p:cNvSpPr>
          <p:nvPr/>
        </p:nvSpPr>
        <p:spPr>
          <a:xfrm>
            <a:off x="167962" y="1278542"/>
            <a:ext cx="8868534" cy="4961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[1]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https://adeshpande3.github.io/adeshpande3.github.io/A-Beginner's-Guide-To-Understanding-Convolutional-Neural-Networks/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[2]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/>
              </a:rPr>
              <a:t>http://cs231n.github.io/understanding-cnn/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[3]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https://adeshpande3.github.io/adeshpande3.github.io/A-Beginner's-Guide-To-Understanding-Convolutional-Neural-Networks/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[4]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5"/>
              </a:rPr>
              <a:t>https://towardsdatascience.com/an-overview-of-resnet-and-its-variants-5281e2f56035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[5] Alex </a:t>
            </a:r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Krizhevsky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Ilya </a:t>
            </a:r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Sutskever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Geoffrey E. Hinton, ImageNet Classification with Deep Convolutional Neural Networks, 2012</a:t>
            </a: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[6]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신수진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박준건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김윤영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장준호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문일철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Faster R-CNN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중심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Convolution Neural Network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모델이 훈련 및 추론에 미치는 영향에 대한 분석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한국과학기술원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산업및시스템공학과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2017</a:t>
            </a: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[7]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김진규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김성관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주영훈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박진배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Kinect sensor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이용한 인간의 자세 인식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대한전기학회 하계학술대회 논문집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2012. 7</a:t>
            </a:r>
          </a:p>
        </p:txBody>
      </p:sp>
    </p:spTree>
    <p:extLst>
      <p:ext uri="{BB962C8B-B14F-4D97-AF65-F5344CB8AC3E}">
        <p14:creationId xmlns:p14="http://schemas.microsoft.com/office/powerpoint/2010/main" val="1849589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4427" y="210371"/>
            <a:ext cx="7809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150" dirty="0">
                <a:solidFill>
                  <a:prstClr val="white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출처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05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4649E46D-6DC0-4E98-AB78-81359839AE3C}"/>
              </a:ext>
            </a:extLst>
          </p:cNvPr>
          <p:cNvSpPr txBox="1">
            <a:spLocks/>
          </p:cNvSpPr>
          <p:nvPr/>
        </p:nvSpPr>
        <p:spPr>
          <a:xfrm>
            <a:off x="683568" y="4616220"/>
            <a:ext cx="8352928" cy="516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내용 개체 틀 4">
            <a:extLst>
              <a:ext uri="{FF2B5EF4-FFF2-40B4-BE49-F238E27FC236}">
                <a16:creationId xmlns:a16="http://schemas.microsoft.com/office/drawing/2014/main" id="{5388484D-5CEC-456B-A533-5908BBF110EC}"/>
              </a:ext>
            </a:extLst>
          </p:cNvPr>
          <p:cNvSpPr txBox="1">
            <a:spLocks/>
          </p:cNvSpPr>
          <p:nvPr/>
        </p:nvSpPr>
        <p:spPr>
          <a:xfrm>
            <a:off x="351122" y="5007194"/>
            <a:ext cx="7893286" cy="1799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A568EFB5-0D9A-44F9-B056-FD70C0C03DCC}"/>
              </a:ext>
            </a:extLst>
          </p:cNvPr>
          <p:cNvSpPr txBox="1">
            <a:spLocks/>
          </p:cNvSpPr>
          <p:nvPr/>
        </p:nvSpPr>
        <p:spPr>
          <a:xfrm>
            <a:off x="167962" y="1278542"/>
            <a:ext cx="8868534" cy="4961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그림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1]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https://www.forbes.com/sites/danielnewman/2018/09/11/top-10-digital-transformation-	trends-for-2019/#1083e7143c30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그림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2]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/>
              </a:rPr>
              <a:t>https://www.boannews.com/media/view.asp?idx=77829&amp;kind=5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5"/>
              </a:rPr>
              <a:t>http://www.dt.co.kr/contents.html?article_no=2019022602109931041001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6"/>
              </a:rPr>
              <a:t>http://www.dt.co.kr/contents.html?article_no=2018122302109931731002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그림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3]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7"/>
              </a:rPr>
              <a:t>https://www.boannews.com/media/view.asp?idx=76283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그림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4]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8"/>
              </a:rPr>
              <a:t>https://github.com/tensorflow/models/blob/master/research/object_detection 	/g3doc/</a:t>
            </a:r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8"/>
              </a:rPr>
              <a:t>img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8"/>
              </a:rPr>
              <a:t>/kites_detections_output.jpg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그림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5]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9"/>
              </a:rPr>
              <a:t>http://deeplearning.stanford.edu/wiki/index.php/File:Convolution_schematic.gif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그림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6]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10"/>
              </a:rPr>
              <a:t>https://laonple.blog.me/220608018546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그림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7]</a:t>
            </a:r>
            <a:r>
              <a:rPr lang="en-US" altLang="ko-KR" sz="1400" b="1" dirty="0"/>
              <a:t> </a:t>
            </a:r>
            <a:r>
              <a:rPr lang="en-US" altLang="ko-KR" sz="1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http://www.dbpia.co.kr/Journal/ArticleDetail/NODE01915950</a:t>
            </a:r>
            <a:r>
              <a:rPr lang="en-US" altLang="ko-KR" sz="1400" b="1" dirty="0"/>
              <a:t> </a:t>
            </a:r>
          </a:p>
          <a:p>
            <a:endParaRPr lang="en-US" altLang="ko-KR" sz="1400" b="1" dirty="0"/>
          </a:p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그림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8]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12"/>
              </a:rPr>
              <a:t>https://ieeexplore.ieee.org/stamp/stamp.jsp?tp=&amp;arnumber=8506339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C140814-D0FE-4A68-84B8-4646E5D82186}"/>
              </a:ext>
            </a:extLst>
          </p:cNvPr>
          <p:cNvSpPr/>
          <p:nvPr/>
        </p:nvSpPr>
        <p:spPr>
          <a:xfrm>
            <a:off x="547541" y="3886125"/>
            <a:ext cx="614545" cy="296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F7CD7A9-EC1B-4BDB-BD8F-885E9EFB11E7}"/>
              </a:ext>
            </a:extLst>
          </p:cNvPr>
          <p:cNvSpPr/>
          <p:nvPr/>
        </p:nvSpPr>
        <p:spPr>
          <a:xfrm>
            <a:off x="557066" y="1643468"/>
            <a:ext cx="614545" cy="296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562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068960"/>
            <a:ext cx="914400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</a:t>
            </a:r>
            <a:endParaRPr lang="ko-KR" altLang="en-US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4903" y="177281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01    02    03    04    05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28919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95736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851920" y="2715132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652120" y="2710151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380312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5536" y="2843644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>
                <a:solidFill>
                  <a:schemeClr val="bg1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서론</a:t>
            </a:r>
            <a:endParaRPr lang="ko-KR" altLang="en-US" sz="2000" b="1" spc="-150" dirty="0">
              <a:solidFill>
                <a:schemeClr val="bg1"/>
              </a:solidFill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051720" y="2843644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주제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851920" y="2843644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기술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508104" y="2852936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>
                <a:solidFill>
                  <a:schemeClr val="bg1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연구 동향</a:t>
            </a:r>
            <a:endParaRPr lang="ko-KR" altLang="en-US" sz="2000" b="1" spc="-150" dirty="0">
              <a:solidFill>
                <a:schemeClr val="bg1"/>
              </a:solidFill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236296" y="2843644"/>
            <a:ext cx="2195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참고 문헌</a:t>
            </a:r>
          </a:p>
        </p:txBody>
      </p:sp>
    </p:spTree>
    <p:extLst>
      <p:ext uri="{BB962C8B-B14F-4D97-AF65-F5344CB8AC3E}">
        <p14:creationId xmlns:p14="http://schemas.microsoft.com/office/powerpoint/2010/main" val="1275525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30167" y="1124744"/>
            <a:ext cx="4339650" cy="547842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r>
              <a:rPr lang="en-US" altLang="ko-KR" sz="35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  </a:t>
            </a:r>
            <a:r>
              <a:rPr lang="ko-KR" altLang="en-US" sz="35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서론</a:t>
            </a:r>
            <a:r>
              <a:rPr lang="en-US" altLang="ko-KR" sz="35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</a:p>
          <a:p>
            <a:endParaRPr lang="en-US" altLang="ko-KR" sz="35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30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r>
              <a:rPr lang="en-US" altLang="ko-KR" sz="35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  </a:t>
            </a:r>
            <a:r>
              <a:rPr lang="ko-KR" altLang="en-US" sz="35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주제</a:t>
            </a:r>
            <a:endParaRPr lang="en-US" altLang="ko-KR" sz="35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en-US" altLang="ko-KR" sz="35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30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r>
              <a:rPr lang="en-US" altLang="ko-KR" sz="35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  </a:t>
            </a:r>
            <a:r>
              <a:rPr lang="ko-KR" altLang="en-US" sz="35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개발 환경</a:t>
            </a:r>
            <a:endParaRPr lang="en-US" altLang="ko-KR" sz="35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en-US" altLang="ko-KR" sz="35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30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r>
              <a:rPr lang="en-US" altLang="ko-KR" sz="35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  </a:t>
            </a:r>
            <a:r>
              <a:rPr lang="ko-KR" altLang="en-US" sz="35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연구 일정</a:t>
            </a:r>
            <a:endParaRPr lang="en-US" altLang="ko-KR" sz="35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en-US" altLang="ko-KR" sz="35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30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r>
              <a:rPr lang="en-US" altLang="ko-KR" sz="35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  </a:t>
            </a:r>
            <a:r>
              <a:rPr lang="ko-KR" altLang="en-US" sz="35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참고문헌</a:t>
            </a:r>
            <a:endParaRPr lang="en-US" altLang="ko-KR" sz="35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35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85415" y="251266"/>
            <a:ext cx="7809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150" dirty="0">
                <a:solidFill>
                  <a:prstClr val="white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서론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01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6DF3E7C7-1A51-4042-991F-9A91F3800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398" y="1789517"/>
            <a:ext cx="4942051" cy="599313"/>
          </a:xfrm>
          <a:prstGeom prst="rect">
            <a:avLst/>
          </a:prstGeom>
        </p:spPr>
      </p:pic>
      <p:pic>
        <p:nvPicPr>
          <p:cNvPr id="1026" name="Picture 2" descr="https://www.boannews.com/media/upFiles2/2019/01/579474868_6884.JPG">
            <a:extLst>
              <a:ext uri="{FF2B5EF4-FFF2-40B4-BE49-F238E27FC236}">
                <a16:creationId xmlns:a16="http://schemas.microsoft.com/office/drawing/2014/main" id="{BCB08F48-E963-4AD0-A918-0BA139BE8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550" y="3822811"/>
            <a:ext cx="5438901" cy="2730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E99CD0C8-5F49-4836-A1A7-0DE9205799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910" y="2427989"/>
            <a:ext cx="4942051" cy="48406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79500299-FC16-4D8B-8FCA-DB0C17E11E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39337" y="2951209"/>
            <a:ext cx="4942051" cy="530162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BB601DEB-9CD9-40A8-A56E-1A732B22C1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7738" y="1224779"/>
            <a:ext cx="5006734" cy="56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088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85415" y="251266"/>
            <a:ext cx="7809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150" dirty="0">
                <a:solidFill>
                  <a:prstClr val="white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서론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01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B93550F-463A-4D9E-B661-662066334B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691239"/>
              </p:ext>
            </p:extLst>
          </p:nvPr>
        </p:nvGraphicFramePr>
        <p:xfrm>
          <a:off x="0" y="1705541"/>
          <a:ext cx="9176580" cy="4172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8860">
                  <a:extLst>
                    <a:ext uri="{9D8B030D-6E8A-4147-A177-3AD203B41FA5}">
                      <a16:colId xmlns:a16="http://schemas.microsoft.com/office/drawing/2014/main" val="3938485811"/>
                    </a:ext>
                  </a:extLst>
                </a:gridCol>
                <a:gridCol w="3058860">
                  <a:extLst>
                    <a:ext uri="{9D8B030D-6E8A-4147-A177-3AD203B41FA5}">
                      <a16:colId xmlns:a16="http://schemas.microsoft.com/office/drawing/2014/main" val="1614459584"/>
                    </a:ext>
                  </a:extLst>
                </a:gridCol>
                <a:gridCol w="3058860">
                  <a:extLst>
                    <a:ext uri="{9D8B030D-6E8A-4147-A177-3AD203B41FA5}">
                      <a16:colId xmlns:a16="http://schemas.microsoft.com/office/drawing/2014/main" val="1457949304"/>
                    </a:ext>
                  </a:extLst>
                </a:gridCol>
              </a:tblGrid>
              <a:tr h="3543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기가 아이즈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에스원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일리시스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682631"/>
                  </a:ext>
                </a:extLst>
              </a:tr>
              <a:tr h="185616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321513984"/>
                  </a:ext>
                </a:extLst>
              </a:tr>
              <a:tr h="1683015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en-US" altLang="ko-KR" sz="700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‘</a:t>
                      </a:r>
                      <a:r>
                        <a:rPr lang="en-US" altLang="ko-KR" dirty="0"/>
                        <a:t>KT’</a:t>
                      </a:r>
                      <a:r>
                        <a:rPr lang="ko-KR" altLang="en-US" dirty="0"/>
                        <a:t>에서 출시한 제품</a:t>
                      </a: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sz="700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침입 감지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인원 측정</a:t>
                      </a:r>
                      <a:r>
                        <a:rPr lang="en-US" altLang="ko-KR" dirty="0"/>
                        <a:t>,   </a:t>
                      </a:r>
                      <a:r>
                        <a:rPr lang="ko-KR" altLang="en-US" dirty="0"/>
                        <a:t>체류시간분석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카메라 훼손감지 기능제공</a:t>
                      </a:r>
                      <a:endParaRPr lang="en-US" altLang="ko-K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en-US" altLang="ko-KR" sz="700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에스원</a:t>
                      </a:r>
                      <a:r>
                        <a:rPr lang="en-US" altLang="ko-KR" dirty="0"/>
                        <a:t>’</a:t>
                      </a:r>
                      <a:r>
                        <a:rPr lang="ko-KR" altLang="en-US" dirty="0"/>
                        <a:t>에서 출시한 제품</a:t>
                      </a: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sz="700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침입감지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가상펜스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도난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번호판 인식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넘어짐 감지 기능제공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en-US" altLang="ko-KR" sz="700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일리시스</a:t>
                      </a:r>
                      <a:r>
                        <a:rPr lang="en-US" altLang="ko-KR" dirty="0"/>
                        <a:t>’</a:t>
                      </a:r>
                      <a:r>
                        <a:rPr lang="ko-KR" altLang="en-US" dirty="0"/>
                        <a:t>에서 출시한 제</a:t>
                      </a: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dirty="0"/>
                        <a:t>    </a:t>
                      </a:r>
                      <a:r>
                        <a:rPr lang="ko-KR" altLang="en-US" dirty="0"/>
                        <a:t>품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700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실시간 보행자 감지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사물식별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기능제공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032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7091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85415" y="251266"/>
            <a:ext cx="7809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</a:rPr>
              <a:t>주제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01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5A9816A-8E4E-4B91-B895-EA9712FD014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59532" y="1437383"/>
            <a:ext cx="8352928" cy="482555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3A9A8CC-088A-488F-9009-8D4DF0AC12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6435" y="2012959"/>
            <a:ext cx="4091902" cy="332818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73C40E3-EFB6-45C2-953A-538B4EEC7E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2316" y="2012959"/>
            <a:ext cx="4080260" cy="332818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5BC855B-8A98-4A40-8622-D73398A363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6508" y="2048842"/>
            <a:ext cx="4080260" cy="332437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2CFDDA6-CBDC-4BBC-B96A-EE8876B166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2243" y="2007569"/>
            <a:ext cx="4080260" cy="33243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75629A-8590-46AA-A3D2-8417EB30F7D1}"/>
              </a:ext>
            </a:extLst>
          </p:cNvPr>
          <p:cNvSpPr txBox="1"/>
          <p:nvPr/>
        </p:nvSpPr>
        <p:spPr>
          <a:xfrm>
            <a:off x="0" y="908720"/>
            <a:ext cx="33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2018 </a:t>
            </a:r>
            <a:r>
              <a:rPr lang="ko-KR" altLang="en-US" dirty="0"/>
              <a:t>정보통신종합설계</a:t>
            </a:r>
            <a:r>
              <a:rPr lang="en-US" altLang="ko-KR" dirty="0"/>
              <a:t>1 </a:t>
            </a:r>
            <a:r>
              <a:rPr lang="ko-KR" altLang="en-US" dirty="0"/>
              <a:t>작품</a:t>
            </a:r>
          </a:p>
        </p:txBody>
      </p:sp>
    </p:spTree>
    <p:extLst>
      <p:ext uri="{BB962C8B-B14F-4D97-AF65-F5344CB8AC3E}">
        <p14:creationId xmlns:p14="http://schemas.microsoft.com/office/powerpoint/2010/main" val="243985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01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5A9816A-8E4E-4B91-B895-EA9712FD014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59532" y="1437383"/>
            <a:ext cx="8352928" cy="4825552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48CCC7F-0FA4-4763-AB01-41B62D7290AF}"/>
              </a:ext>
            </a:extLst>
          </p:cNvPr>
          <p:cNvSpPr/>
          <p:nvPr/>
        </p:nvSpPr>
        <p:spPr>
          <a:xfrm>
            <a:off x="5436096" y="1437383"/>
            <a:ext cx="3348372" cy="3071737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2400842-A088-4C35-A865-ED65CF70A304}"/>
              </a:ext>
            </a:extLst>
          </p:cNvPr>
          <p:cNvSpPr/>
          <p:nvPr/>
        </p:nvSpPr>
        <p:spPr>
          <a:xfrm>
            <a:off x="185415" y="251266"/>
            <a:ext cx="7809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</a:rPr>
              <a:t>주제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932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2AF6CC4-3E51-4359-A1AE-E5101741B331}"/>
              </a:ext>
            </a:extLst>
          </p:cNvPr>
          <p:cNvGrpSpPr/>
          <p:nvPr/>
        </p:nvGrpSpPr>
        <p:grpSpPr>
          <a:xfrm>
            <a:off x="2379252" y="2111150"/>
            <a:ext cx="2632080" cy="3708450"/>
            <a:chOff x="3757708" y="3046070"/>
            <a:chExt cx="2544162" cy="1037700"/>
          </a:xfrm>
        </p:grpSpPr>
        <p:sp>
          <p:nvSpPr>
            <p:cNvPr id="14" name="모서리가 둥근 직사각형 43">
              <a:extLst>
                <a:ext uri="{FF2B5EF4-FFF2-40B4-BE49-F238E27FC236}">
                  <a16:creationId xmlns:a16="http://schemas.microsoft.com/office/drawing/2014/main" id="{6E6C9B55-22EF-4A1B-9567-321324C209E5}"/>
                </a:ext>
              </a:extLst>
            </p:cNvPr>
            <p:cNvSpPr/>
            <p:nvPr/>
          </p:nvSpPr>
          <p:spPr>
            <a:xfrm>
              <a:off x="3987964" y="3046070"/>
              <a:ext cx="2083651" cy="1037700"/>
            </a:xfrm>
            <a:prstGeom prst="roundRect">
              <a:avLst/>
            </a:prstGeom>
            <a:noFill/>
            <a:ln w="698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C2CE79E-EF1E-4362-8119-18EA65F11E06}"/>
                </a:ext>
              </a:extLst>
            </p:cNvPr>
            <p:cNvSpPr txBox="1"/>
            <p:nvPr/>
          </p:nvSpPr>
          <p:spPr>
            <a:xfrm>
              <a:off x="3757708" y="3071962"/>
              <a:ext cx="2544162" cy="9085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500" dirty="0"/>
                <a:t>CNN Models</a:t>
              </a:r>
            </a:p>
            <a:p>
              <a:pPr algn="ctr"/>
              <a:endParaRPr lang="en-US" altLang="ko-KR" sz="3500" dirty="0"/>
            </a:p>
            <a:p>
              <a:pPr algn="ctr"/>
              <a:r>
                <a:rPr lang="en-US" altLang="ko-KR" sz="2500" dirty="0"/>
                <a:t>Inception V2</a:t>
              </a:r>
            </a:p>
            <a:p>
              <a:pPr algn="ctr"/>
              <a:r>
                <a:rPr lang="en-US" altLang="ko-KR" sz="2500" dirty="0"/>
                <a:t>Inception V3</a:t>
              </a:r>
            </a:p>
            <a:p>
              <a:pPr algn="ctr"/>
              <a:r>
                <a:rPr lang="en-US" altLang="ko-KR" sz="2500" dirty="0" err="1"/>
                <a:t>ResNet</a:t>
              </a:r>
              <a:endParaRPr lang="en-US" altLang="ko-KR" sz="2500" dirty="0"/>
            </a:p>
            <a:p>
              <a:pPr algn="ctr"/>
              <a:r>
                <a:rPr lang="en-US" altLang="ko-KR" sz="2500" dirty="0" err="1"/>
                <a:t>VGGNet</a:t>
              </a:r>
              <a:endParaRPr lang="en-US" altLang="ko-KR" sz="2500" dirty="0"/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FAFF4A0A-2170-4254-91A5-7714D0E2AD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" y="2857470"/>
            <a:ext cx="1202026" cy="1218707"/>
          </a:xfrm>
          <a:prstGeom prst="rect">
            <a:avLst/>
          </a:prstGeom>
          <a:scene3d>
            <a:camera prst="orthographicFront">
              <a:rot lat="0" lon="10799999" rev="0"/>
            </a:camera>
            <a:lightRig rig="threePt" dir="t"/>
          </a:scene3d>
        </p:spPr>
      </p:pic>
      <p:sp>
        <p:nvSpPr>
          <p:cNvPr id="17" name="왼쪽 화살표 49">
            <a:extLst>
              <a:ext uri="{FF2B5EF4-FFF2-40B4-BE49-F238E27FC236}">
                <a16:creationId xmlns:a16="http://schemas.microsoft.com/office/drawing/2014/main" id="{3BCFD6B2-6CDE-43FB-BD16-FD48CB06CAF6}"/>
              </a:ext>
            </a:extLst>
          </p:cNvPr>
          <p:cNvSpPr/>
          <p:nvPr/>
        </p:nvSpPr>
        <p:spPr>
          <a:xfrm rot="10800000">
            <a:off x="1526998" y="3558984"/>
            <a:ext cx="685817" cy="308301"/>
          </a:xfrm>
          <a:prstGeom prst="leftArrow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왼쪽 화살표 61">
            <a:extLst>
              <a:ext uri="{FF2B5EF4-FFF2-40B4-BE49-F238E27FC236}">
                <a16:creationId xmlns:a16="http://schemas.microsoft.com/office/drawing/2014/main" id="{C6B84899-3F44-4724-88A4-ED77CE028665}"/>
              </a:ext>
            </a:extLst>
          </p:cNvPr>
          <p:cNvSpPr/>
          <p:nvPr/>
        </p:nvSpPr>
        <p:spPr>
          <a:xfrm rot="10800000">
            <a:off x="4845200" y="3575687"/>
            <a:ext cx="1579918" cy="366610"/>
          </a:xfrm>
          <a:prstGeom prst="leftArrow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C61436C-A917-4663-9AEE-999A85B85386}"/>
              </a:ext>
            </a:extLst>
          </p:cNvPr>
          <p:cNvSpPr/>
          <p:nvPr/>
        </p:nvSpPr>
        <p:spPr>
          <a:xfrm>
            <a:off x="2760417" y="1762956"/>
            <a:ext cx="1916495" cy="338965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객체</a:t>
            </a:r>
            <a:r>
              <a:rPr lang="ko-KR" altLang="en-US" sz="1200" dirty="0" err="1">
                <a:solidFill>
                  <a:schemeClr val="tx1"/>
                </a:solidFill>
              </a:rPr>
              <a:t>⦁</a:t>
            </a:r>
            <a:r>
              <a:rPr lang="ko-KR" altLang="en-US" dirty="0" err="1">
                <a:solidFill>
                  <a:schemeClr val="tx1"/>
                </a:solidFill>
              </a:rPr>
              <a:t>행동인식부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FF7C42-37E9-4418-BF44-44CDF36DB900}"/>
              </a:ext>
            </a:extLst>
          </p:cNvPr>
          <p:cNvSpPr txBox="1"/>
          <p:nvPr/>
        </p:nvSpPr>
        <p:spPr>
          <a:xfrm>
            <a:off x="1173455" y="2970690"/>
            <a:ext cx="138211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b="1" dirty="0"/>
              <a:t>카메라 영상 제공</a:t>
            </a:r>
            <a:endParaRPr lang="en-US" altLang="ko-KR" sz="17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1E42935-8972-4CAA-9CB8-4255A3DDA99D}"/>
              </a:ext>
            </a:extLst>
          </p:cNvPr>
          <p:cNvSpPr/>
          <p:nvPr/>
        </p:nvSpPr>
        <p:spPr>
          <a:xfrm>
            <a:off x="96757" y="4110903"/>
            <a:ext cx="1368452" cy="269135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영상수집부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FCF5693-930D-457B-9C68-7B35FFE7933E}"/>
              </a:ext>
            </a:extLst>
          </p:cNvPr>
          <p:cNvSpPr/>
          <p:nvPr/>
        </p:nvSpPr>
        <p:spPr>
          <a:xfrm>
            <a:off x="6963170" y="1743340"/>
            <a:ext cx="1742824" cy="338965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결과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4" name="Picture 2" descr="car recognitionì ëí ì´ë¯¸ì§ ê²ìê²°ê³¼">
            <a:extLst>
              <a:ext uri="{FF2B5EF4-FFF2-40B4-BE49-F238E27FC236}">
                <a16:creationId xmlns:a16="http://schemas.microsoft.com/office/drawing/2014/main" id="{80658183-9B8A-4D72-98F1-A0FB0FC81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199" y="2101921"/>
            <a:ext cx="2539298" cy="3659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8287239-3123-4BAB-8914-1BFD020374DD}"/>
              </a:ext>
            </a:extLst>
          </p:cNvPr>
          <p:cNvSpPr txBox="1"/>
          <p:nvPr/>
        </p:nvSpPr>
        <p:spPr>
          <a:xfrm>
            <a:off x="4765745" y="3222372"/>
            <a:ext cx="165696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b="1" dirty="0"/>
              <a:t>차량 판별 수행 </a:t>
            </a:r>
            <a:endParaRPr lang="en-US" altLang="ko-KR" sz="1700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4283E6-A896-4603-BE5A-00633C3001B7}"/>
              </a:ext>
            </a:extLst>
          </p:cNvPr>
          <p:cNvSpPr/>
          <p:nvPr/>
        </p:nvSpPr>
        <p:spPr>
          <a:xfrm>
            <a:off x="185415" y="251266"/>
            <a:ext cx="7809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</a:rPr>
              <a:t>주제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9704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702634"/>
            <a:ext cx="9180512" cy="5559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05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4649E46D-6DC0-4E98-AB78-81359839AE3C}"/>
              </a:ext>
            </a:extLst>
          </p:cNvPr>
          <p:cNvSpPr txBox="1">
            <a:spLocks/>
          </p:cNvSpPr>
          <p:nvPr/>
        </p:nvSpPr>
        <p:spPr>
          <a:xfrm>
            <a:off x="683568" y="4616220"/>
            <a:ext cx="8352928" cy="516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내용 개체 틀 4">
            <a:extLst>
              <a:ext uri="{FF2B5EF4-FFF2-40B4-BE49-F238E27FC236}">
                <a16:creationId xmlns:a16="http://schemas.microsoft.com/office/drawing/2014/main" id="{5388484D-5CEC-456B-A533-5908BBF110EC}"/>
              </a:ext>
            </a:extLst>
          </p:cNvPr>
          <p:cNvSpPr txBox="1">
            <a:spLocks/>
          </p:cNvSpPr>
          <p:nvPr/>
        </p:nvSpPr>
        <p:spPr>
          <a:xfrm>
            <a:off x="351122" y="5007194"/>
            <a:ext cx="7893286" cy="1799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C7F5F5-DA2A-4815-9EBF-E8BAD578080F}"/>
              </a:ext>
            </a:extLst>
          </p:cNvPr>
          <p:cNvSpPr txBox="1"/>
          <p:nvPr/>
        </p:nvSpPr>
        <p:spPr>
          <a:xfrm>
            <a:off x="352176" y="4366536"/>
            <a:ext cx="993943" cy="374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Kinect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A162C28-5234-4D58-94E8-9E010D28E429}"/>
              </a:ext>
            </a:extLst>
          </p:cNvPr>
          <p:cNvGrpSpPr/>
          <p:nvPr/>
        </p:nvGrpSpPr>
        <p:grpSpPr>
          <a:xfrm>
            <a:off x="4379566" y="2104020"/>
            <a:ext cx="1969822" cy="3137496"/>
            <a:chOff x="3757708" y="3046070"/>
            <a:chExt cx="2544162" cy="1037700"/>
          </a:xfrm>
        </p:grpSpPr>
        <p:sp>
          <p:nvSpPr>
            <p:cNvPr id="30" name="모서리가 둥근 직사각형 43">
              <a:extLst>
                <a:ext uri="{FF2B5EF4-FFF2-40B4-BE49-F238E27FC236}">
                  <a16:creationId xmlns:a16="http://schemas.microsoft.com/office/drawing/2014/main" id="{D49F4FEB-D5AD-4381-B5E0-4779241A47D3}"/>
                </a:ext>
              </a:extLst>
            </p:cNvPr>
            <p:cNvSpPr/>
            <p:nvPr/>
          </p:nvSpPr>
          <p:spPr>
            <a:xfrm>
              <a:off x="3987964" y="3046070"/>
              <a:ext cx="2083651" cy="1037700"/>
            </a:xfrm>
            <a:prstGeom prst="roundRect">
              <a:avLst/>
            </a:prstGeom>
            <a:noFill/>
            <a:ln w="698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03BD38F-573D-4691-9AC6-074F746979C1}"/>
                </a:ext>
              </a:extLst>
            </p:cNvPr>
            <p:cNvSpPr txBox="1"/>
            <p:nvPr/>
          </p:nvSpPr>
          <p:spPr>
            <a:xfrm>
              <a:off x="3757708" y="3071962"/>
              <a:ext cx="2544162" cy="544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/>
                <a:t>CNN </a:t>
              </a:r>
            </a:p>
            <a:p>
              <a:pPr algn="ctr"/>
              <a:r>
                <a:rPr lang="en-US" altLang="ko-KR" sz="2800" dirty="0"/>
                <a:t>Model</a:t>
              </a:r>
            </a:p>
            <a:p>
              <a:pPr algn="ctr"/>
              <a:endParaRPr lang="en-US" altLang="ko-KR" sz="2800" dirty="0"/>
            </a:p>
            <a:p>
              <a:pPr algn="ctr"/>
              <a:r>
                <a:rPr lang="en-US" altLang="ko-KR" sz="2000" dirty="0"/>
                <a:t>Inception V2</a:t>
              </a:r>
            </a:p>
          </p:txBody>
        </p:sp>
      </p:grpSp>
      <p:pic>
        <p:nvPicPr>
          <p:cNvPr id="32" name="그림 31">
            <a:extLst>
              <a:ext uri="{FF2B5EF4-FFF2-40B4-BE49-F238E27FC236}">
                <a16:creationId xmlns:a16="http://schemas.microsoft.com/office/drawing/2014/main" id="{A946B7C3-C5B0-463E-A0B7-65259F1333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27" y="2622963"/>
            <a:ext cx="1202026" cy="1218707"/>
          </a:xfrm>
          <a:prstGeom prst="rect">
            <a:avLst/>
          </a:prstGeom>
          <a:scene3d>
            <a:camera prst="orthographicFront">
              <a:rot lat="0" lon="10799999" rev="0"/>
            </a:camera>
            <a:lightRig rig="threePt" dir="t"/>
          </a:scene3d>
        </p:spPr>
      </p:pic>
      <p:sp>
        <p:nvSpPr>
          <p:cNvPr id="33" name="왼쪽 화살표 49">
            <a:extLst>
              <a:ext uri="{FF2B5EF4-FFF2-40B4-BE49-F238E27FC236}">
                <a16:creationId xmlns:a16="http://schemas.microsoft.com/office/drawing/2014/main" id="{DB21C92F-2A27-4DD2-88F3-6C82834C88A4}"/>
              </a:ext>
            </a:extLst>
          </p:cNvPr>
          <p:cNvSpPr/>
          <p:nvPr/>
        </p:nvSpPr>
        <p:spPr>
          <a:xfrm rot="10800000">
            <a:off x="1322655" y="3407998"/>
            <a:ext cx="685817" cy="308301"/>
          </a:xfrm>
          <a:prstGeom prst="leftArrow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왼쪽 화살표 61">
            <a:extLst>
              <a:ext uri="{FF2B5EF4-FFF2-40B4-BE49-F238E27FC236}">
                <a16:creationId xmlns:a16="http://schemas.microsoft.com/office/drawing/2014/main" id="{BD2F1732-4D96-4A7F-BF75-38B2B40297A7}"/>
              </a:ext>
            </a:extLst>
          </p:cNvPr>
          <p:cNvSpPr/>
          <p:nvPr/>
        </p:nvSpPr>
        <p:spPr>
          <a:xfrm rot="10800000">
            <a:off x="6293529" y="3588218"/>
            <a:ext cx="917014" cy="366610"/>
          </a:xfrm>
          <a:prstGeom prst="leftArrow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67BE3CF-9AE2-4332-AEB8-02D3E3421B90}"/>
              </a:ext>
            </a:extLst>
          </p:cNvPr>
          <p:cNvSpPr/>
          <p:nvPr/>
        </p:nvSpPr>
        <p:spPr>
          <a:xfrm>
            <a:off x="3087553" y="1492450"/>
            <a:ext cx="1916495" cy="338965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객체</a:t>
            </a:r>
            <a:r>
              <a:rPr lang="ko-KR" altLang="en-US" sz="1200" dirty="0" err="1">
                <a:solidFill>
                  <a:schemeClr val="tx1"/>
                </a:solidFill>
              </a:rPr>
              <a:t>⦁</a:t>
            </a:r>
            <a:r>
              <a:rPr lang="ko-KR" altLang="en-US" dirty="0" err="1">
                <a:solidFill>
                  <a:schemeClr val="tx1"/>
                </a:solidFill>
              </a:rPr>
              <a:t>행동인식부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8473D55-C139-4E7A-A3C7-2716BF168B8A}"/>
              </a:ext>
            </a:extLst>
          </p:cNvPr>
          <p:cNvSpPr txBox="1"/>
          <p:nvPr/>
        </p:nvSpPr>
        <p:spPr>
          <a:xfrm>
            <a:off x="961793" y="2859282"/>
            <a:ext cx="1382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골격모델 </a:t>
            </a:r>
            <a:br>
              <a:rPr lang="en-US" altLang="ko-KR" sz="1600" b="1" dirty="0"/>
            </a:br>
            <a:r>
              <a:rPr lang="ko-KR" altLang="en-US" sz="1600" b="1" dirty="0"/>
              <a:t>추출</a:t>
            </a:r>
            <a:endParaRPr lang="en-US" altLang="ko-KR" sz="16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79B61C2-722A-4505-ABAB-5C313E0E0886}"/>
              </a:ext>
            </a:extLst>
          </p:cNvPr>
          <p:cNvSpPr/>
          <p:nvPr/>
        </p:nvSpPr>
        <p:spPr>
          <a:xfrm>
            <a:off x="96757" y="4110903"/>
            <a:ext cx="1368452" cy="269135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영상수집부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19A0816-ECC3-4AE9-A900-DBBF84A1C8E0}"/>
              </a:ext>
            </a:extLst>
          </p:cNvPr>
          <p:cNvSpPr/>
          <p:nvPr/>
        </p:nvSpPr>
        <p:spPr>
          <a:xfrm>
            <a:off x="6963170" y="1743340"/>
            <a:ext cx="1742824" cy="338965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결과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405D690-42F0-4EAF-AFA8-C30D982DC89B}"/>
              </a:ext>
            </a:extLst>
          </p:cNvPr>
          <p:cNvSpPr txBox="1"/>
          <p:nvPr/>
        </p:nvSpPr>
        <p:spPr>
          <a:xfrm>
            <a:off x="6127785" y="3025757"/>
            <a:ext cx="115086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b="1" dirty="0"/>
              <a:t>자세 판별 수행 </a:t>
            </a:r>
            <a:endParaRPr lang="en-US" altLang="ko-KR" sz="17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BB9525-1BDA-4662-893C-BB0203A713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4215" y="2511716"/>
            <a:ext cx="1935353" cy="226398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3E9A7FB9-039E-43FF-8740-E41B65177BF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330" y="3638014"/>
            <a:ext cx="1552183" cy="136918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F21D8D97-CFE6-420A-BED4-0F95C983AB1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943" y="2303588"/>
            <a:ext cx="1527811" cy="1369180"/>
          </a:xfrm>
          <a:prstGeom prst="rect">
            <a:avLst/>
          </a:prstGeom>
        </p:spPr>
      </p:pic>
      <p:sp>
        <p:nvSpPr>
          <p:cNvPr id="44" name="왼쪽 화살표 49">
            <a:extLst>
              <a:ext uri="{FF2B5EF4-FFF2-40B4-BE49-F238E27FC236}">
                <a16:creationId xmlns:a16="http://schemas.microsoft.com/office/drawing/2014/main" id="{CD437B65-0210-4A48-B9B3-FA3CD0828172}"/>
              </a:ext>
            </a:extLst>
          </p:cNvPr>
          <p:cNvSpPr/>
          <p:nvPr/>
        </p:nvSpPr>
        <p:spPr>
          <a:xfrm rot="10800000">
            <a:off x="3778834" y="3429000"/>
            <a:ext cx="685817" cy="308301"/>
          </a:xfrm>
          <a:prstGeom prst="leftArrow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61CE4F2-5A30-4271-9B37-F922530F8527}"/>
              </a:ext>
            </a:extLst>
          </p:cNvPr>
          <p:cNvSpPr txBox="1"/>
          <p:nvPr/>
        </p:nvSpPr>
        <p:spPr>
          <a:xfrm>
            <a:off x="3618534" y="3842995"/>
            <a:ext cx="10064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각 관절의 벡터정보 제공</a:t>
            </a:r>
            <a:endParaRPr lang="en-US" altLang="ko-KR" sz="1400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05D6C49-DC4F-43D4-A1D6-4DE3832133B5}"/>
              </a:ext>
            </a:extLst>
          </p:cNvPr>
          <p:cNvSpPr/>
          <p:nvPr/>
        </p:nvSpPr>
        <p:spPr>
          <a:xfrm>
            <a:off x="185415" y="251266"/>
            <a:ext cx="7809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</a:rPr>
              <a:t>주제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2978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2612</TotalTime>
  <Words>594</Words>
  <Application>Microsoft Office PowerPoint</Application>
  <PresentationFormat>화면 슬라이드 쇼(4:3)</PresentationFormat>
  <Paragraphs>171</Paragraphs>
  <Slides>14</Slides>
  <Notes>14</Notes>
  <HiddenSlides>2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Rix비타민 L</vt:lpstr>
      <vt:lpstr>HY헤드라인M</vt:lpstr>
      <vt:lpstr>맑은 고딕</vt:lpstr>
      <vt:lpstr>Rix비타민 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광효 임</cp:lastModifiedBy>
  <cp:revision>180</cp:revision>
  <dcterms:created xsi:type="dcterms:W3CDTF">2016-11-03T20:47:04Z</dcterms:created>
  <dcterms:modified xsi:type="dcterms:W3CDTF">2019-03-22T05:43:59Z</dcterms:modified>
</cp:coreProperties>
</file>