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7" r:id="rId2"/>
    <p:sldId id="260" r:id="rId3"/>
    <p:sldId id="328" r:id="rId4"/>
    <p:sldId id="397" r:id="rId5"/>
    <p:sldId id="398" r:id="rId6"/>
    <p:sldId id="339" r:id="rId7"/>
    <p:sldId id="362" r:id="rId8"/>
    <p:sldId id="369" r:id="rId9"/>
    <p:sldId id="368" r:id="rId10"/>
    <p:sldId id="336" r:id="rId11"/>
    <p:sldId id="376" r:id="rId12"/>
    <p:sldId id="372" r:id="rId13"/>
    <p:sldId id="373" r:id="rId14"/>
    <p:sldId id="374" r:id="rId15"/>
    <p:sldId id="402" r:id="rId16"/>
    <p:sldId id="399" r:id="rId17"/>
    <p:sldId id="400" r:id="rId18"/>
    <p:sldId id="375" r:id="rId19"/>
    <p:sldId id="396" r:id="rId20"/>
    <p:sldId id="401" r:id="rId21"/>
    <p:sldId id="331" r:id="rId22"/>
    <p:sldId id="394" r:id="rId23"/>
  </p:sldIdLst>
  <p:sldSz cx="9144000" cy="6858000" type="screen4x3"/>
  <p:notesSz cx="6858000" cy="9144000"/>
  <p:embeddedFontLst>
    <p:embeddedFont>
      <p:font typeface="HY헤드라인M" panose="02030600000101010101" pitchFamily="18" charset="-127"/>
      <p:regular r:id="rId25"/>
    </p:embeddedFont>
    <p:embeddedFont>
      <p:font typeface="Rix비타민 L" panose="02020603020101020101" pitchFamily="18" charset="-127"/>
      <p:regular r:id="rId26"/>
    </p:embeddedFont>
    <p:embeddedFont>
      <p:font typeface="Rix비타민 M" panose="02020603020101020101" pitchFamily="18" charset="-127"/>
      <p:regular r:id="rId27"/>
    </p:embeddedFont>
    <p:embeddedFont>
      <p:font typeface="맑은 고딕" panose="020B0503020000020004" pitchFamily="50" charset="-127"/>
      <p:regular r:id="rId28"/>
      <p:bold r:id="rId2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광효 임" initials="광임" lastIdx="1" clrIdx="0">
    <p:extLst>
      <p:ext uri="{19B8F6BF-5375-455C-9EA6-DF929625EA0E}">
        <p15:presenceInfo xmlns:p15="http://schemas.microsoft.com/office/powerpoint/2012/main" userId="7004519b034cc8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7375E"/>
    <a:srgbClr val="2E3F47"/>
    <a:srgbClr val="6B6BBE"/>
    <a:srgbClr val="92D050"/>
    <a:srgbClr val="E6E6E6"/>
    <a:srgbClr val="D1D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9043" autoAdjust="0"/>
  </p:normalViewPr>
  <p:slideViewPr>
    <p:cSldViewPr>
      <p:cViewPr varScale="1">
        <p:scale>
          <a:sx n="76" d="100"/>
          <a:sy n="76" d="100"/>
        </p:scale>
        <p:origin x="1603" y="5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rgbClr val="17375E"/>
            </a:solidFill>
            <a:ln>
              <a:noFill/>
            </a:ln>
            <a:effectLst/>
          </c:spPr>
          <c:invertIfNegative val="0"/>
          <c:dLbls>
            <c:dLbl>
              <c:idx val="1"/>
              <c:tx>
                <c:rich>
                  <a:bodyPr/>
                  <a:lstStyle/>
                  <a:p>
                    <a:fld id="{FE20B5F5-84E4-4B06-B4E7-A6143CCA0E12}" type="VALUE">
                      <a:rPr lang="en-US" altLang="ko-KR" b="1"/>
                      <a:pPr/>
                      <a:t>[값]</a:t>
                    </a:fld>
                    <a:endParaRPr lang="ko-KR"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D892-4C5D-92EF-96DE1D2789ED}"/>
                </c:ext>
              </c:extLst>
            </c:dLbl>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50:50</c:v>
                </c:pt>
                <c:pt idx="1">
                  <c:v>80:20</c:v>
                </c:pt>
              </c:strCache>
            </c:strRef>
          </c:cat>
          <c:val>
            <c:numRef>
              <c:f>Sheet1!$B$2:$B$3</c:f>
              <c:numCache>
                <c:formatCode>0.00%</c:formatCode>
                <c:ptCount val="2"/>
                <c:pt idx="0">
                  <c:v>0.86309999999999998</c:v>
                </c:pt>
                <c:pt idx="1">
                  <c:v>0.91690000000000005</c:v>
                </c:pt>
              </c:numCache>
            </c:numRef>
          </c:val>
          <c:extLst>
            <c:ext xmlns:c16="http://schemas.microsoft.com/office/drawing/2014/chart" uri="{C3380CC4-5D6E-409C-BE32-E72D297353CC}">
              <c16:uniqueId val="{00000001-D892-4C5D-92EF-96DE1D2789ED}"/>
            </c:ext>
          </c:extLst>
        </c:ser>
        <c:dLbls>
          <c:dLblPos val="outEnd"/>
          <c:showLegendKey val="0"/>
          <c:showVal val="1"/>
          <c:showCatName val="0"/>
          <c:showSerName val="0"/>
          <c:showPercent val="0"/>
          <c:showBubbleSize val="0"/>
        </c:dLbls>
        <c:gapWidth val="444"/>
        <c:overlap val="-90"/>
        <c:axId val="1499546432"/>
        <c:axId val="1446827248"/>
      </c:barChart>
      <c:catAx>
        <c:axId val="149954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ko-KR"/>
          </a:p>
        </c:txPr>
        <c:crossAx val="1446827248"/>
        <c:crosses val="autoZero"/>
        <c:auto val="1"/>
        <c:lblAlgn val="ctr"/>
        <c:lblOffset val="100"/>
        <c:noMultiLvlLbl val="0"/>
      </c:catAx>
      <c:valAx>
        <c:axId val="1446827248"/>
        <c:scaling>
          <c:orientation val="minMax"/>
        </c:scaling>
        <c:delete val="1"/>
        <c:axPos val="l"/>
        <c:numFmt formatCode="0.00%" sourceLinked="1"/>
        <c:majorTickMark val="none"/>
        <c:minorTickMark val="none"/>
        <c:tickLblPos val="nextTo"/>
        <c:crossAx val="1499546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rgbClr val="17375E"/>
            </a:solidFill>
            <a:ln>
              <a:noFill/>
            </a:ln>
            <a:effectLst/>
          </c:spPr>
          <c:invertIfNegative val="0"/>
          <c:dLbls>
            <c:dLbl>
              <c:idx val="2"/>
              <c:tx>
                <c:rich>
                  <a:bodyPr/>
                  <a:lstStyle/>
                  <a:p>
                    <a:fld id="{0955D1BC-AA89-45FB-9BAB-4B3E5DB7E918}" type="VALUE">
                      <a:rPr lang="en-US" altLang="ko-KR" b="1"/>
                      <a:pPr/>
                      <a:t>[값]</a:t>
                    </a:fld>
                    <a:endParaRPr lang="ko-KR"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174-48B6-A4BE-0A38209CA58C}"/>
                </c:ext>
              </c:extLst>
            </c:dLbl>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196종
50:50</c:v>
                </c:pt>
                <c:pt idx="1">
                  <c:v>196종
80:20</c:v>
                </c:pt>
                <c:pt idx="2">
                  <c:v>120종
80:20</c:v>
                </c:pt>
              </c:strCache>
            </c:strRef>
          </c:cat>
          <c:val>
            <c:numRef>
              <c:f>Sheet1!$B$2:$B$4</c:f>
              <c:numCache>
                <c:formatCode>0.00%</c:formatCode>
                <c:ptCount val="3"/>
                <c:pt idx="0">
                  <c:v>0.86309999999999998</c:v>
                </c:pt>
                <c:pt idx="1">
                  <c:v>0.91690000000000005</c:v>
                </c:pt>
                <c:pt idx="2">
                  <c:v>0.97299999999999998</c:v>
                </c:pt>
              </c:numCache>
            </c:numRef>
          </c:val>
          <c:extLst>
            <c:ext xmlns:c16="http://schemas.microsoft.com/office/drawing/2014/chart" uri="{C3380CC4-5D6E-409C-BE32-E72D297353CC}">
              <c16:uniqueId val="{00000000-A174-48B6-A4BE-0A38209CA58C}"/>
            </c:ext>
          </c:extLst>
        </c:ser>
        <c:dLbls>
          <c:dLblPos val="outEnd"/>
          <c:showLegendKey val="0"/>
          <c:showVal val="1"/>
          <c:showCatName val="0"/>
          <c:showSerName val="0"/>
          <c:showPercent val="0"/>
          <c:showBubbleSize val="0"/>
        </c:dLbls>
        <c:gapWidth val="444"/>
        <c:overlap val="-90"/>
        <c:axId val="1499546432"/>
        <c:axId val="1446827248"/>
      </c:barChart>
      <c:catAx>
        <c:axId val="149954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ko-KR"/>
          </a:p>
        </c:txPr>
        <c:crossAx val="1446827248"/>
        <c:crosses val="autoZero"/>
        <c:auto val="1"/>
        <c:lblAlgn val="ctr"/>
        <c:lblOffset val="100"/>
        <c:noMultiLvlLbl val="0"/>
      </c:catAx>
      <c:valAx>
        <c:axId val="1446827248"/>
        <c:scaling>
          <c:orientation val="minMax"/>
        </c:scaling>
        <c:delete val="1"/>
        <c:axPos val="l"/>
        <c:numFmt formatCode="0.00%" sourceLinked="1"/>
        <c:majorTickMark val="none"/>
        <c:minorTickMark val="none"/>
        <c:tickLblPos val="nextTo"/>
        <c:crossAx val="1499546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solidFill>
              <a:srgbClr val="17375E"/>
            </a:solidFill>
            <a:ln>
              <a:noFill/>
            </a:ln>
            <a:effectLst/>
          </c:spPr>
          <c:invertIfNegative val="0"/>
          <c:dLbls>
            <c:dLbl>
              <c:idx val="2"/>
              <c:tx>
                <c:rich>
                  <a:bodyPr/>
                  <a:lstStyle/>
                  <a:p>
                    <a:fld id="{0955D1BC-AA89-45FB-9BAB-4B3E5DB7E918}" type="VALUE">
                      <a:rPr lang="en-US" altLang="ko-KR" b="1"/>
                      <a:pPr/>
                      <a:t>[값]</a:t>
                    </a:fld>
                    <a:endParaRPr lang="ko-KR"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2BD6-436D-B3EE-BF1E601A7C65}"/>
                </c:ext>
              </c:extLst>
            </c:dLbl>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ResNet-50</c:v>
                </c:pt>
                <c:pt idx="1">
                  <c:v>ResNet-101</c:v>
                </c:pt>
                <c:pt idx="2">
                  <c:v>ResNet-152</c:v>
                </c:pt>
              </c:strCache>
            </c:strRef>
          </c:cat>
          <c:val>
            <c:numRef>
              <c:f>Sheet1!$B$2:$B$4</c:f>
              <c:numCache>
                <c:formatCode>0.00%</c:formatCode>
                <c:ptCount val="3"/>
                <c:pt idx="0">
                  <c:v>0.9042</c:v>
                </c:pt>
                <c:pt idx="1">
                  <c:v>0.96009999999999995</c:v>
                </c:pt>
                <c:pt idx="2">
                  <c:v>0.97299999999999998</c:v>
                </c:pt>
              </c:numCache>
            </c:numRef>
          </c:val>
          <c:extLst>
            <c:ext xmlns:c16="http://schemas.microsoft.com/office/drawing/2014/chart" uri="{C3380CC4-5D6E-409C-BE32-E72D297353CC}">
              <c16:uniqueId val="{00000001-2BD6-436D-B3EE-BF1E601A7C65}"/>
            </c:ext>
          </c:extLst>
        </c:ser>
        <c:dLbls>
          <c:dLblPos val="outEnd"/>
          <c:showLegendKey val="0"/>
          <c:showVal val="1"/>
          <c:showCatName val="0"/>
          <c:showSerName val="0"/>
          <c:showPercent val="0"/>
          <c:showBubbleSize val="0"/>
        </c:dLbls>
        <c:gapWidth val="444"/>
        <c:overlap val="-90"/>
        <c:axId val="1499546432"/>
        <c:axId val="1446827248"/>
      </c:barChart>
      <c:catAx>
        <c:axId val="149954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ko-KR"/>
          </a:p>
        </c:txPr>
        <c:crossAx val="1446827248"/>
        <c:crosses val="autoZero"/>
        <c:auto val="1"/>
        <c:lblAlgn val="ctr"/>
        <c:lblOffset val="100"/>
        <c:noMultiLvlLbl val="0"/>
      </c:catAx>
      <c:valAx>
        <c:axId val="1446827248"/>
        <c:scaling>
          <c:orientation val="minMax"/>
        </c:scaling>
        <c:delete val="1"/>
        <c:axPos val="l"/>
        <c:numFmt formatCode="0.00%" sourceLinked="1"/>
        <c:majorTickMark val="none"/>
        <c:minorTickMark val="none"/>
        <c:tickLblPos val="nextTo"/>
        <c:crossAx val="1499546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71C21-3757-4199-83DE-22960358A2A5}" type="datetimeFigureOut">
              <a:rPr lang="ko-KR" altLang="en-US" smtClean="0"/>
              <a:pPr/>
              <a:t>2019-06-25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4E647-5A0F-41E6-A0EF-B58D8C1C6CD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안녕하십니까</a:t>
            </a:r>
            <a:r>
              <a:rPr lang="en-US" altLang="ko-KR" sz="1200" dirty="0"/>
              <a:t>, </a:t>
            </a:r>
            <a:r>
              <a:rPr lang="ko-KR" altLang="en-US" sz="1200" dirty="0"/>
              <a:t>정보통신종합설계</a:t>
            </a:r>
            <a:r>
              <a:rPr lang="en-US" altLang="ko-KR" sz="1200" dirty="0"/>
              <a:t>2 </a:t>
            </a:r>
            <a:r>
              <a:rPr lang="ko-KR" altLang="en-US" sz="1200" dirty="0"/>
              <a:t>최종 발표를 시작하겠습니다</a:t>
            </a:r>
            <a:r>
              <a:rPr lang="en-US" altLang="ko-KR" sz="1200" dirty="0"/>
              <a:t>.</a:t>
            </a:r>
            <a:endParaRPr lang="ko-KR" altLang="en-US" dirty="0"/>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1</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이러한 결과를 바탕으로 지난 중간 결과 </a:t>
            </a:r>
            <a:r>
              <a:rPr lang="ko-KR" altLang="en-US" dirty="0" err="1"/>
              <a:t>발표때</a:t>
            </a:r>
            <a:r>
              <a:rPr lang="ko-KR" altLang="en-US" dirty="0"/>
              <a:t> 정답 차종의 순위가 </a:t>
            </a:r>
            <a:r>
              <a:rPr lang="en-US" altLang="ko-KR" dirty="0"/>
              <a:t>5</a:t>
            </a:r>
            <a:r>
              <a:rPr lang="ko-KR" altLang="en-US" dirty="0"/>
              <a:t>위 이상인 차종의 데이터를 확인하고</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같은 브랜드의 차종을 묶어 연구를 </a:t>
            </a:r>
            <a:r>
              <a:rPr lang="ko-KR" altLang="en-US" dirty="0" err="1"/>
              <a:t>진행할것이라고</a:t>
            </a:r>
            <a:r>
              <a:rPr lang="ko-KR" altLang="en-US" dirty="0"/>
              <a:t> </a:t>
            </a:r>
            <a:r>
              <a:rPr lang="ko-KR" altLang="en-US" dirty="0" err="1"/>
              <a:t>발표했었습니다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396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먼저 정답 차종의 순위가 </a:t>
            </a:r>
            <a:r>
              <a:rPr lang="en-US" altLang="ko-KR" sz="1200" dirty="0"/>
              <a:t>5</a:t>
            </a:r>
            <a:r>
              <a:rPr lang="ko-KR" altLang="en-US" sz="1200" dirty="0"/>
              <a:t>위 이상인 차종의 데이터셋 이미지를 확인한 결과</a:t>
            </a:r>
            <a:r>
              <a:rPr lang="en-US" altLang="ko-KR" sz="1200" dirty="0"/>
              <a:t>, </a:t>
            </a:r>
            <a:r>
              <a:rPr lang="ko-KR" altLang="en-US" sz="1200" dirty="0"/>
              <a:t>지금 보이는 이미지 처럼 이미지가 불량한 상태를 보이는 이미지가 많아 구글링을 통해 새로운 이미지로 대체하였습니다</a:t>
            </a:r>
            <a:r>
              <a:rPr lang="en-US" altLang="ko-KR" sz="1200"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74520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또한 다른 문제점으로 말씀드린 같은 브랜드의 차량 판별이 모호한 결과의 해결책으로</a:t>
            </a:r>
            <a:r>
              <a:rPr lang="en-US" altLang="ko-KR" dirty="0"/>
              <a:t>, </a:t>
            </a:r>
            <a:r>
              <a:rPr lang="ko-KR" altLang="en-US" dirty="0"/>
              <a:t>같은 연식 또는 같은 차종을 묶어 하나의 차종으로 병합하였습니다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186092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196</a:t>
            </a:r>
            <a:r>
              <a:rPr lang="ko-KR" altLang="en-US" dirty="0"/>
              <a:t>종의 차종을 </a:t>
            </a:r>
            <a:r>
              <a:rPr lang="en-US" altLang="ko-KR" dirty="0"/>
              <a:t>120</a:t>
            </a:r>
            <a:r>
              <a:rPr lang="ko-KR" altLang="en-US" dirty="0"/>
              <a:t>종으로 압축하여 학습을 진행한 결과</a:t>
            </a:r>
            <a:r>
              <a:rPr lang="en-US" altLang="ko-KR" dirty="0"/>
              <a:t>, 91-&gt;97</a:t>
            </a:r>
            <a:r>
              <a:rPr lang="ko-KR" altLang="en-US" dirty="0"/>
              <a:t>퍼센트의 성능개선이 이루어졌습니다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469694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성능이 많이 </a:t>
            </a:r>
            <a:r>
              <a:rPr lang="ko-KR" altLang="en-US" dirty="0" err="1"/>
              <a:t>개선됐음에도</a:t>
            </a:r>
            <a:r>
              <a:rPr lang="en-US" altLang="ko-KR" dirty="0"/>
              <a:t>, </a:t>
            </a:r>
            <a:r>
              <a:rPr lang="ko-KR" altLang="en-US" dirty="0"/>
              <a:t>여전히 중간결과때 </a:t>
            </a:r>
            <a:r>
              <a:rPr lang="ko-KR" altLang="en-US" dirty="0" err="1"/>
              <a:t>나타났떤</a:t>
            </a:r>
            <a:r>
              <a:rPr lang="ko-KR" altLang="en-US" dirty="0"/>
              <a:t> 문제점은 사라지지 않았습니다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차종을 판별함에 있어 평균 출력 보다 낮은 출력을 보이는 차종을 </a:t>
            </a:r>
            <a:r>
              <a:rPr lang="en-US" altLang="ko-KR" dirty="0"/>
              <a:t>16</a:t>
            </a:r>
            <a:r>
              <a:rPr lang="ko-KR" altLang="en-US" dirty="0"/>
              <a:t>종 확인하였다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평균 출력보다 낮은 출력은 </a:t>
            </a:r>
            <a:r>
              <a:rPr lang="en-US" altLang="ko-KR" dirty="0"/>
              <a:t>0.76</a:t>
            </a:r>
            <a:r>
              <a:rPr lang="ko-KR" altLang="en-US" dirty="0"/>
              <a:t>에서 </a:t>
            </a:r>
            <a:r>
              <a:rPr lang="en-US" altLang="ko-KR" dirty="0"/>
              <a:t>0.94 </a:t>
            </a:r>
            <a:r>
              <a:rPr lang="ko-KR" altLang="en-US" dirty="0"/>
              <a:t>사이로</a:t>
            </a:r>
            <a:r>
              <a:rPr lang="en-US" altLang="ko-KR" dirty="0"/>
              <a:t>, </a:t>
            </a:r>
            <a:r>
              <a:rPr lang="ko-KR" altLang="en-US" dirty="0"/>
              <a:t>모든 차량의 출력이 </a:t>
            </a:r>
            <a:r>
              <a:rPr lang="en-US" altLang="ko-KR" dirty="0"/>
              <a:t>76%</a:t>
            </a:r>
            <a:r>
              <a:rPr lang="ko-KR" altLang="en-US" dirty="0"/>
              <a:t> 이상의 출력을 보이지만 개선을 위해 확인하였다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해당 예시는 평균 출력보다 낮은 출력을 보이는 </a:t>
            </a:r>
            <a:r>
              <a:rPr lang="en-US" altLang="ko-KR" dirty="0"/>
              <a:t>16</a:t>
            </a:r>
            <a:r>
              <a:rPr lang="ko-KR" altLang="en-US" dirty="0"/>
              <a:t>종의 차종 중에 </a:t>
            </a:r>
            <a:r>
              <a:rPr lang="en-US" altLang="ko-KR" dirty="0"/>
              <a:t>0.7692</a:t>
            </a:r>
            <a:r>
              <a:rPr lang="ko-KR" altLang="en-US" dirty="0"/>
              <a:t>으로 가장 낮은 출력을 보인 차종이다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조사를 해보았더니</a:t>
            </a:r>
            <a:r>
              <a:rPr lang="en-US" altLang="ko-KR" dirty="0"/>
              <a:t>, Chrysler Aspen </a:t>
            </a:r>
            <a:r>
              <a:rPr lang="en-US" altLang="ko-KR" dirty="0" err="1"/>
              <a:t>suv</a:t>
            </a:r>
            <a:r>
              <a:rPr lang="ko-KR" altLang="en-US" dirty="0"/>
              <a:t>는 </a:t>
            </a:r>
            <a:r>
              <a:rPr lang="en-US" altLang="ko-KR" dirty="0"/>
              <a:t>Dodge Durango </a:t>
            </a:r>
            <a:r>
              <a:rPr lang="en-US" altLang="ko-KR" dirty="0" err="1"/>
              <a:t>suv</a:t>
            </a:r>
            <a:r>
              <a:rPr lang="ko-KR" altLang="en-US" dirty="0"/>
              <a:t>의 자매품으로</a:t>
            </a:r>
            <a:r>
              <a:rPr lang="en-US" altLang="ko-KR" dirty="0"/>
              <a:t>, </a:t>
            </a:r>
            <a:r>
              <a:rPr lang="en-US" altLang="ko-KR" dirty="0" err="1"/>
              <a:t>durango</a:t>
            </a:r>
            <a:r>
              <a:rPr lang="ko-KR" altLang="en-US" dirty="0"/>
              <a:t>를 </a:t>
            </a:r>
            <a:r>
              <a:rPr lang="ko-KR" altLang="en-US" dirty="0" err="1"/>
              <a:t>기반으로하여</a:t>
            </a:r>
            <a:r>
              <a:rPr lang="ko-KR" altLang="en-US" dirty="0"/>
              <a:t> 나온 </a:t>
            </a:r>
            <a:r>
              <a:rPr lang="en-US" altLang="ko-KR" dirty="0" err="1"/>
              <a:t>suv</a:t>
            </a:r>
            <a:r>
              <a:rPr lang="en-US" altLang="ko-KR" dirty="0"/>
              <a:t> </a:t>
            </a:r>
            <a:r>
              <a:rPr lang="ko-KR" altLang="en-US" dirty="0"/>
              <a:t>모델로서</a:t>
            </a:r>
            <a:r>
              <a:rPr lang="en-US" altLang="ko-KR" dirty="0"/>
              <a:t>, </a:t>
            </a:r>
            <a:r>
              <a:rPr lang="ko-KR" altLang="en-US" dirty="0"/>
              <a:t>육안으로도 보기에 </a:t>
            </a:r>
            <a:r>
              <a:rPr lang="ko-KR" altLang="en-US" dirty="0" err="1"/>
              <a:t>비슷해보임을</a:t>
            </a:r>
            <a:r>
              <a:rPr lang="ko-KR" altLang="en-US" dirty="0"/>
              <a:t> </a:t>
            </a:r>
            <a:r>
              <a:rPr lang="ko-KR" altLang="en-US" dirty="0" err="1"/>
              <a:t>알수있었다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나머지 평균 이하의 출력을 가진 차종 </a:t>
            </a:r>
            <a:r>
              <a:rPr lang="en-US" altLang="ko-KR" dirty="0"/>
              <a:t>15</a:t>
            </a:r>
            <a:r>
              <a:rPr lang="ko-KR" altLang="en-US" dirty="0"/>
              <a:t>종들 대부분이 서로 같은 차종인 쿠페</a:t>
            </a:r>
            <a:r>
              <a:rPr lang="en-US" altLang="ko-KR" dirty="0"/>
              <a:t>,</a:t>
            </a:r>
            <a:r>
              <a:rPr lang="ko-KR" altLang="en-US" dirty="0" err="1"/>
              <a:t>세단끼리의</a:t>
            </a:r>
            <a:r>
              <a:rPr lang="ko-KR" altLang="en-US" dirty="0"/>
              <a:t> </a:t>
            </a:r>
            <a:r>
              <a:rPr lang="ko-KR" altLang="en-US" dirty="0" err="1"/>
              <a:t>차종또는</a:t>
            </a:r>
            <a:r>
              <a:rPr lang="ko-KR" altLang="en-US" dirty="0"/>
              <a:t> 비슷한 연식의 </a:t>
            </a:r>
            <a:r>
              <a:rPr lang="ko-KR" altLang="en-US" dirty="0" err="1"/>
              <a:t>차종끼리의</a:t>
            </a:r>
            <a:r>
              <a:rPr lang="ko-KR" altLang="en-US" dirty="0"/>
              <a:t> 판별에 있어 상대적으로 낮은 출력을 보였다</a:t>
            </a:r>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89314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이번엔 결과의 오답에 초점을 두었다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저번 중간 테스트 결과처럼 </a:t>
            </a:r>
            <a:r>
              <a:rPr lang="en-US" altLang="ko-KR" dirty="0"/>
              <a:t>1608</a:t>
            </a:r>
            <a:r>
              <a:rPr lang="ko-KR" altLang="en-US" dirty="0"/>
              <a:t>장의 테스트 이미지로 테스트한 결과 정답의 출력이 후보순위 </a:t>
            </a:r>
            <a:r>
              <a:rPr lang="en-US" altLang="ko-KR" dirty="0"/>
              <a:t>5</a:t>
            </a:r>
            <a:r>
              <a:rPr lang="ko-KR" altLang="en-US" dirty="0"/>
              <a:t>위 이상에 위치하는 </a:t>
            </a:r>
            <a:r>
              <a:rPr lang="en-US" altLang="ko-KR" dirty="0"/>
              <a:t>Top-5 </a:t>
            </a:r>
            <a:r>
              <a:rPr lang="ko-KR" altLang="en-US" dirty="0"/>
              <a:t>이상의 에러는 </a:t>
            </a:r>
            <a:r>
              <a:rPr lang="en-US" altLang="ko-KR" dirty="0"/>
              <a:t>2</a:t>
            </a:r>
            <a:r>
              <a:rPr lang="ko-KR" altLang="en-US" dirty="0"/>
              <a:t>장으로</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같은 쿠페 </a:t>
            </a:r>
            <a:r>
              <a:rPr lang="ko-KR" altLang="en-US" dirty="0" err="1"/>
              <a:t>차종끼리의</a:t>
            </a:r>
            <a:r>
              <a:rPr lang="ko-KR" altLang="en-US" dirty="0"/>
              <a:t> 오류이고</a:t>
            </a:r>
            <a:r>
              <a:rPr lang="en-US" altLang="ko-KR" dirty="0"/>
              <a:t>, </a:t>
            </a:r>
            <a:r>
              <a:rPr lang="ko-KR" altLang="en-US" dirty="0"/>
              <a:t>오답을 출력한 이미지의 해상도가 인위적으로 </a:t>
            </a:r>
            <a:r>
              <a:rPr lang="ko-KR" altLang="en-US" dirty="0" err="1"/>
              <a:t>작게되어</a:t>
            </a:r>
            <a:r>
              <a:rPr lang="ko-KR" altLang="en-US" dirty="0"/>
              <a:t> 찌그러져 보이는 현상이 나타남을 확인하였습니다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따라서 추후 데이터셋을 다시 확인하여 이처럼 문제가 </a:t>
            </a:r>
            <a:r>
              <a:rPr lang="ko-KR" altLang="en-US" dirty="0" err="1"/>
              <a:t>될법한</a:t>
            </a:r>
            <a:r>
              <a:rPr lang="ko-KR" altLang="en-US" dirty="0"/>
              <a:t> 찌그러진 이미지를 </a:t>
            </a:r>
            <a:r>
              <a:rPr lang="ko-KR" altLang="en-US" dirty="0" err="1"/>
              <a:t>대체할예정이다</a:t>
            </a:r>
            <a:r>
              <a:rPr lang="en-US" altLang="ko-KR" dirty="0"/>
              <a:t>.</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15</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652819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이번엔 결과의 오답에 초점을 두었다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저번 중간 테스트 결과처럼 </a:t>
            </a:r>
            <a:r>
              <a:rPr lang="en-US" altLang="ko-KR" dirty="0"/>
              <a:t>1608</a:t>
            </a:r>
            <a:r>
              <a:rPr lang="ko-KR" altLang="en-US" dirty="0"/>
              <a:t>장의 테스트 이미지로 테스트한 결과 정답의 출력이 후보순위 </a:t>
            </a:r>
            <a:r>
              <a:rPr lang="en-US" altLang="ko-KR" dirty="0"/>
              <a:t>5</a:t>
            </a:r>
            <a:r>
              <a:rPr lang="ko-KR" altLang="en-US" dirty="0"/>
              <a:t>위 이상에 위치하는 </a:t>
            </a:r>
            <a:r>
              <a:rPr lang="en-US" altLang="ko-KR" dirty="0"/>
              <a:t>Top-5 </a:t>
            </a:r>
            <a:r>
              <a:rPr lang="ko-KR" altLang="en-US" dirty="0"/>
              <a:t>이상의 에러는 </a:t>
            </a:r>
            <a:r>
              <a:rPr lang="en-US" altLang="ko-KR" dirty="0"/>
              <a:t>2</a:t>
            </a:r>
            <a:r>
              <a:rPr lang="ko-KR" altLang="en-US" dirty="0"/>
              <a:t>장으로</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같은 쿠페 </a:t>
            </a:r>
            <a:r>
              <a:rPr lang="ko-KR" altLang="en-US" dirty="0" err="1"/>
              <a:t>차종끼리의</a:t>
            </a:r>
            <a:r>
              <a:rPr lang="ko-KR" altLang="en-US" dirty="0"/>
              <a:t> 오류이고</a:t>
            </a:r>
            <a:r>
              <a:rPr lang="en-US" altLang="ko-KR" dirty="0"/>
              <a:t>, </a:t>
            </a:r>
            <a:r>
              <a:rPr lang="ko-KR" altLang="en-US" dirty="0"/>
              <a:t>오답을 출력한 이미지의 해상도가 인위적으로 </a:t>
            </a:r>
            <a:r>
              <a:rPr lang="ko-KR" altLang="en-US" dirty="0" err="1"/>
              <a:t>작게되어</a:t>
            </a:r>
            <a:r>
              <a:rPr lang="ko-KR" altLang="en-US" dirty="0"/>
              <a:t> 찌그러져 보이는 현상이 나타남을 확인하였습니다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따라서 추후 데이터셋을 다시 확인하여 이처럼 문제가 </a:t>
            </a:r>
            <a:r>
              <a:rPr lang="ko-KR" altLang="en-US" dirty="0" err="1"/>
              <a:t>될법한</a:t>
            </a:r>
            <a:r>
              <a:rPr lang="ko-KR" altLang="en-US" dirty="0"/>
              <a:t> 찌그러진 이미지를 </a:t>
            </a:r>
            <a:r>
              <a:rPr lang="ko-KR" altLang="en-US" dirty="0" err="1"/>
              <a:t>대체할예정이다</a:t>
            </a:r>
            <a:r>
              <a:rPr lang="en-US" altLang="ko-KR" dirty="0"/>
              <a:t>.</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600253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마지막으로 앞선 주제 선정에서 최적의 성능을 가지는 모델을 찾기 위해</a:t>
            </a:r>
            <a:r>
              <a:rPr lang="en-US" altLang="ko-KR" sz="1200" dirty="0"/>
              <a:t> </a:t>
            </a:r>
            <a:r>
              <a:rPr lang="ko-KR" altLang="en-US" sz="1200" dirty="0"/>
              <a:t>다양한 모델을 가지고 학습을 진행한다고 </a:t>
            </a:r>
            <a:r>
              <a:rPr lang="ko-KR" altLang="en-US" sz="1200" dirty="0" err="1"/>
              <a:t>한바</a:t>
            </a:r>
            <a:r>
              <a:rPr lang="ko-KR" altLang="en-US" sz="1200" dirty="0"/>
              <a:t> 있습니다</a:t>
            </a:r>
            <a:r>
              <a:rPr lang="en-US" altLang="ko-KR" sz="1200" dirty="0"/>
              <a:t>.</a:t>
            </a: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628221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우선 선정하여 진행했던 모델이 </a:t>
            </a:r>
            <a:r>
              <a:rPr lang="en-US" altLang="ko-KR" dirty="0"/>
              <a:t>ResNet-152 </a:t>
            </a:r>
            <a:r>
              <a:rPr lang="ko-KR" altLang="en-US" dirty="0"/>
              <a:t>모델이었는데</a:t>
            </a:r>
            <a:r>
              <a:rPr lang="en-US" altLang="ko-KR" dirty="0"/>
              <a:t>, </a:t>
            </a:r>
            <a:r>
              <a:rPr lang="ko-KR" altLang="en-US" dirty="0"/>
              <a:t>상당히 깊은 </a:t>
            </a:r>
            <a:r>
              <a:rPr lang="en-US" altLang="ko-KR" dirty="0"/>
              <a:t>layer</a:t>
            </a:r>
            <a:r>
              <a:rPr lang="ko-KR" altLang="en-US" dirty="0"/>
              <a:t>를 가지는 모델이라 다른 모델 대비 많은 파라미터를 가져</a:t>
            </a:r>
            <a:r>
              <a:rPr lang="en-US" altLang="ko-KR" dirty="0"/>
              <a:t>, </a:t>
            </a:r>
            <a:r>
              <a:rPr lang="ko-KR" altLang="en-US" dirty="0"/>
              <a:t>상대적으로 데이터에 비해</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많은 파라미터를 가지는게 아닐까 생각되어 다른 </a:t>
            </a:r>
            <a:r>
              <a:rPr lang="en-US" altLang="ko-KR" dirty="0" err="1"/>
              <a:t>ResNet</a:t>
            </a:r>
            <a:r>
              <a:rPr lang="ko-KR" altLang="en-US" dirty="0"/>
              <a:t> 모델을 가지고 학습을 진행해보았습니다</a:t>
            </a:r>
            <a:r>
              <a:rPr lang="en-US" altLang="ko-KR" dirty="0"/>
              <a:t>. </a:t>
            </a:r>
            <a:r>
              <a:rPr lang="ko-KR" altLang="en-US" dirty="0"/>
              <a:t>그 결과 </a:t>
            </a:r>
            <a:r>
              <a:rPr lang="en-US" altLang="ko-KR" dirty="0"/>
              <a:t>90 96 97</a:t>
            </a:r>
            <a:r>
              <a:rPr lang="ko-KR" altLang="en-US" dirty="0"/>
              <a:t>을 보였습니다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3969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결론입니다</a:t>
            </a:r>
            <a:r>
              <a:rPr lang="en-US" altLang="ko-KR" sz="1200"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데이터셋의 차종을 압축하여 학습을 진행해보았고</a:t>
            </a:r>
            <a:r>
              <a:rPr lang="en-US" altLang="ko-KR" sz="1200" dirty="0"/>
              <a:t>, </a:t>
            </a:r>
            <a:r>
              <a:rPr lang="ko-KR" altLang="en-US" sz="1200" dirty="0"/>
              <a:t>평균 출력보다 낮은 출력을 보이는 차종을 확인한 결과 비슷한 차종과 외형을 가진다고 생각되어 좀더 데이터셋을 </a:t>
            </a:r>
            <a:r>
              <a:rPr lang="ko-KR" altLang="en-US" sz="1200" dirty="0" err="1"/>
              <a:t>추가해야겠다고</a:t>
            </a:r>
            <a:r>
              <a:rPr lang="ko-KR" altLang="en-US" sz="1200" dirty="0"/>
              <a:t> 생각했습니다</a:t>
            </a:r>
            <a:r>
              <a:rPr lang="en-US" altLang="ko-KR" sz="1200"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또한 오답을 출력한 테스트 이미지에서 찌그러진 이미지를 확인했으므로</a:t>
            </a:r>
            <a:r>
              <a:rPr lang="en-US" altLang="ko-KR" dirty="0"/>
              <a:t>, </a:t>
            </a:r>
            <a:r>
              <a:rPr lang="ko-KR" altLang="en-US" dirty="0"/>
              <a:t>데이터셋을 점검하여 정상적인 이미지로 </a:t>
            </a:r>
            <a:r>
              <a:rPr lang="ko-KR" altLang="en-US" dirty="0" err="1"/>
              <a:t>대체해야겠다고</a:t>
            </a:r>
            <a:r>
              <a:rPr lang="ko-KR" altLang="en-US" dirty="0"/>
              <a:t> 생각했습니다</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이후 깊이가 다른 </a:t>
            </a:r>
            <a:r>
              <a:rPr lang="en-US" altLang="ko-KR" dirty="0"/>
              <a:t>2</a:t>
            </a:r>
            <a:r>
              <a:rPr lang="ko-KR" altLang="en-US" dirty="0"/>
              <a:t>개의 </a:t>
            </a:r>
            <a:r>
              <a:rPr lang="ko-KR" altLang="en-US" dirty="0" err="1"/>
              <a:t>래스넷</a:t>
            </a:r>
            <a:r>
              <a:rPr lang="ko-KR" altLang="en-US" dirty="0"/>
              <a:t> 모델을 가지고 추가 학습을 진행하여 비교한 결과 </a:t>
            </a:r>
            <a:r>
              <a:rPr lang="ko-KR" altLang="en-US" dirty="0" err="1"/>
              <a:t>래스넷</a:t>
            </a:r>
            <a:r>
              <a:rPr lang="ko-KR" altLang="en-US" dirty="0"/>
              <a:t> </a:t>
            </a:r>
            <a:r>
              <a:rPr lang="en-US" altLang="ko-KR" dirty="0"/>
              <a:t>101~152 </a:t>
            </a:r>
            <a:r>
              <a:rPr lang="ko-KR" altLang="en-US" dirty="0"/>
              <a:t>계층 사이의 깊이를 세분화 하여 좀 더 높은 성능을 가지는 계층 수를 </a:t>
            </a:r>
            <a:r>
              <a:rPr lang="ko-KR" altLang="en-US" dirty="0" err="1"/>
              <a:t>확인해야겠다고</a:t>
            </a:r>
            <a:r>
              <a:rPr lang="ko-KR" altLang="en-US" dirty="0"/>
              <a:t> 생각했습니다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90867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목차입니다</a:t>
            </a:r>
            <a:r>
              <a:rPr lang="en-US" altLang="ko-KR" dirty="0"/>
              <a:t>.</a:t>
            </a:r>
          </a:p>
          <a:p>
            <a:r>
              <a:rPr lang="ko-KR" altLang="en-US" dirty="0"/>
              <a:t>먼저 서론에서 첫 </a:t>
            </a:r>
            <a:r>
              <a:rPr lang="ko-KR" altLang="en-US" dirty="0" err="1"/>
              <a:t>발표때</a:t>
            </a:r>
            <a:r>
              <a:rPr lang="ko-KR" altLang="en-US" dirty="0"/>
              <a:t> 말씀드린 제안서를 통해 제시했던 연구 방향을 알려드리고</a:t>
            </a:r>
            <a:r>
              <a:rPr lang="en-US" altLang="ko-KR" dirty="0"/>
              <a:t>,</a:t>
            </a:r>
          </a:p>
          <a:p>
            <a:r>
              <a:rPr lang="en-US" altLang="ko-KR" dirty="0"/>
              <a:t>Review</a:t>
            </a:r>
            <a:r>
              <a:rPr lang="ko-KR" altLang="en-US" dirty="0"/>
              <a:t>에서 지난 중간 발표때까지의 진행 결과를 </a:t>
            </a:r>
            <a:r>
              <a:rPr lang="ko-KR" altLang="en-US" dirty="0" err="1"/>
              <a:t>설명드리겠습니다</a:t>
            </a:r>
            <a:r>
              <a:rPr lang="en-US" altLang="ko-KR" dirty="0"/>
              <a:t>.</a:t>
            </a:r>
          </a:p>
          <a:p>
            <a:r>
              <a:rPr lang="ko-KR" altLang="en-US" dirty="0"/>
              <a:t>그 후 중간 결과를 기반으로 진행한 연구 결과를 말씀드리고</a:t>
            </a:r>
            <a:endParaRPr lang="en-US" altLang="ko-KR" dirty="0"/>
          </a:p>
          <a:p>
            <a:r>
              <a:rPr lang="ko-KR" altLang="en-US" dirty="0"/>
              <a:t>결론을 </a:t>
            </a:r>
            <a:r>
              <a:rPr lang="ko-KR" altLang="en-US" dirty="0" err="1"/>
              <a:t>지은후</a:t>
            </a:r>
            <a:endParaRPr lang="en-US" altLang="ko-KR" dirty="0"/>
          </a:p>
          <a:p>
            <a:r>
              <a:rPr lang="ko-KR" altLang="en-US" dirty="0"/>
              <a:t>향후 연구의 방향을 제시하며 발표를 마치겠습니다</a:t>
            </a:r>
            <a:r>
              <a:rPr lang="en-US" altLang="ko-KR" dirty="0"/>
              <a:t>.</a:t>
            </a:r>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2</a:t>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향후 연구 과제로</a:t>
            </a:r>
            <a:endParaRPr lang="en-US" altLang="ko-KR" sz="120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차종을 압축하여 이득을 보았으니 브랜드가 아닌 단순 차종만으로 데이터를 나누어 </a:t>
            </a:r>
            <a:r>
              <a:rPr lang="ko-KR" altLang="en-US" sz="1200" dirty="0" err="1"/>
              <a:t>진행하였을때</a:t>
            </a:r>
            <a:r>
              <a:rPr lang="en-US" altLang="ko-KR" sz="1200" dirty="0"/>
              <a:t>, </a:t>
            </a:r>
            <a:r>
              <a:rPr lang="ko-KR" altLang="en-US" sz="1200" dirty="0"/>
              <a:t>어떠한 모델이 최적인지를 확인하겠습니다</a:t>
            </a:r>
            <a:r>
              <a:rPr lang="en-US" altLang="ko-KR" sz="1200" dirty="0"/>
              <a:t>.</a:t>
            </a:r>
            <a:r>
              <a:rPr lang="ko-KR" altLang="en-US" sz="1200" dirty="0"/>
              <a:t> </a:t>
            </a:r>
            <a:r>
              <a:rPr lang="en-US" altLang="ko-KR" sz="1200" dirty="0"/>
              <a:t>-&gt; </a:t>
            </a:r>
            <a:r>
              <a:rPr lang="ko-KR" altLang="en-US" sz="1200" dirty="0"/>
              <a:t>차종을 </a:t>
            </a:r>
            <a:r>
              <a:rPr lang="en-US" altLang="ko-KR" sz="1200" dirty="0"/>
              <a:t>10</a:t>
            </a:r>
            <a:r>
              <a:rPr lang="ko-KR" altLang="en-US" sz="1200" dirty="0"/>
              <a:t>종이내로 제한</a:t>
            </a:r>
            <a:endParaRPr lang="en-US" altLang="ko-KR" sz="120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또한 방금 말씀 드린 모델의 깊이를 최적화하여 해당 데이터셋에 맞는 깊이를 찾아보겠습니다</a:t>
            </a:r>
            <a:r>
              <a:rPr lang="en-US" altLang="ko-KR" dirty="0"/>
              <a:t>. </a:t>
            </a:r>
            <a:r>
              <a:rPr lang="ko-KR" altLang="en-US" dirty="0"/>
              <a:t>이상입니다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20</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82064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t>http://minheeblog.tistory.com/category/PPT</a:t>
            </a:r>
            <a:endParaRPr lang="ko-KR" altLang="en-US" sz="1200" dirty="0"/>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950802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t>http://minheeblog.tistory.com/category/PPT</a:t>
            </a:r>
            <a:endParaRPr lang="ko-KR" altLang="en-US" sz="1200" dirty="0"/>
          </a:p>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22</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66536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먼저 서론입니다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학기초 제안서때 발표했던 시스템 </a:t>
            </a:r>
            <a:r>
              <a:rPr lang="ko-KR" altLang="en-US" sz="1200" kern="1200" dirty="0" err="1">
                <a:solidFill>
                  <a:schemeClr val="tx1"/>
                </a:solidFill>
                <a:effectLst/>
                <a:latin typeface="+mn-lt"/>
                <a:ea typeface="+mn-ea"/>
                <a:cs typeface="+mn-cs"/>
              </a:rPr>
              <a:t>구상도입니다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영상 수집부에서 가져오는 프레임을 가져와 객체 행동 인식부에서 차종 판별을 수행하는 시스템에 대해 연구를 진행한다 한 바 있습니다</a:t>
            </a:r>
            <a:r>
              <a:rPr lang="en-US" altLang="ko-KR" sz="1200" kern="1200" dirty="0">
                <a:solidFill>
                  <a:schemeClr val="tx1"/>
                </a:solidFill>
                <a:effectLst/>
                <a:latin typeface="+mn-lt"/>
                <a:ea typeface="+mn-ea"/>
                <a:cs typeface="+mn-cs"/>
              </a:rPr>
              <a:t>.</a:t>
            </a:r>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4158115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주제를 선정한 후 연구 방향을 </a:t>
            </a:r>
            <a:r>
              <a:rPr lang="en-US" altLang="ko-KR" dirty="0"/>
              <a:t>3</a:t>
            </a:r>
            <a:r>
              <a:rPr lang="ko-KR" altLang="en-US" dirty="0"/>
              <a:t>가지로 나누어 설정하였었습니다</a:t>
            </a:r>
            <a:r>
              <a:rPr lang="en-US" altLang="ko-KR" dirty="0"/>
              <a:t>.</a:t>
            </a:r>
          </a:p>
          <a:p>
            <a:r>
              <a:rPr lang="ko-KR" altLang="en-US" dirty="0"/>
              <a:t>먼저 데이터셋을 선정하여 차종을 분류하고</a:t>
            </a:r>
            <a:endParaRPr lang="en-US" altLang="ko-KR" dirty="0"/>
          </a:p>
          <a:p>
            <a:r>
              <a:rPr lang="ko-KR" altLang="en-US" dirty="0"/>
              <a:t>그 데이터셋으로 학습을 진행한 후</a:t>
            </a:r>
            <a:r>
              <a:rPr lang="en-US" altLang="ko-KR"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테스트 이미지를 가지고  여러 모델의 성능을 비교하여 최적의 모델을 탐색하는 것을 목표로 하였습니다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3969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다음은 </a:t>
            </a:r>
            <a:r>
              <a:rPr lang="en-US" altLang="ko-KR" sz="1200" kern="1200" dirty="0">
                <a:solidFill>
                  <a:schemeClr val="tx1"/>
                </a:solidFill>
                <a:effectLst/>
                <a:latin typeface="+mn-lt"/>
                <a:ea typeface="+mn-ea"/>
                <a:cs typeface="+mn-cs"/>
              </a:rPr>
              <a:t>Review</a:t>
            </a:r>
            <a:r>
              <a:rPr lang="ko-KR" altLang="en-US" sz="1200" kern="1200" dirty="0">
                <a:solidFill>
                  <a:schemeClr val="tx1"/>
                </a:solidFill>
                <a:effectLst/>
                <a:latin typeface="+mn-lt"/>
                <a:ea typeface="+mn-ea"/>
                <a:cs typeface="+mn-cs"/>
              </a:rPr>
              <a:t>입니다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방금 보여드린 시스템 구상도의 객체 행동 인식부에서 </a:t>
            </a:r>
            <a:r>
              <a:rPr lang="en-US" altLang="ko-KR" sz="1200" kern="1200" dirty="0" err="1">
                <a:solidFill>
                  <a:schemeClr val="tx1"/>
                </a:solidFill>
                <a:effectLst/>
                <a:latin typeface="+mn-lt"/>
                <a:ea typeface="+mn-ea"/>
                <a:cs typeface="+mn-cs"/>
              </a:rPr>
              <a:t>ResNet</a:t>
            </a:r>
            <a:r>
              <a:rPr lang="en-US" altLang="ko-KR" sz="1200" kern="1200" dirty="0">
                <a:solidFill>
                  <a:schemeClr val="tx1"/>
                </a:solidFill>
                <a:effectLst/>
                <a:latin typeface="+mn-lt"/>
                <a:ea typeface="+mn-ea"/>
                <a:cs typeface="+mn-cs"/>
              </a:rPr>
              <a:t> 152 </a:t>
            </a:r>
            <a:r>
              <a:rPr lang="ko-KR" altLang="en-US" sz="1200" kern="1200" dirty="0">
                <a:solidFill>
                  <a:schemeClr val="tx1"/>
                </a:solidFill>
                <a:effectLst/>
                <a:latin typeface="+mn-lt"/>
                <a:ea typeface="+mn-ea"/>
                <a:cs typeface="+mn-cs"/>
              </a:rPr>
              <a:t>모델을 우선 선정하여 연구를 </a:t>
            </a:r>
            <a:r>
              <a:rPr lang="ko-KR" altLang="en-US" sz="1200" kern="1200" dirty="0" err="1">
                <a:solidFill>
                  <a:schemeClr val="tx1"/>
                </a:solidFill>
                <a:effectLst/>
                <a:latin typeface="+mn-lt"/>
                <a:ea typeface="+mn-ea"/>
                <a:cs typeface="+mn-cs"/>
              </a:rPr>
              <a:t>진행했었습니다</a:t>
            </a:r>
            <a:r>
              <a:rPr lang="en-US" altLang="ko-KR" sz="1200" kern="1200" dirty="0">
                <a:solidFill>
                  <a:schemeClr val="tx1"/>
                </a:solidFill>
                <a:effectLst/>
                <a:latin typeface="+mn-lt"/>
                <a:ea typeface="+mn-ea"/>
                <a:cs typeface="+mn-cs"/>
              </a:rPr>
              <a:t>.</a:t>
            </a:r>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03735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본 팀에서 연구를 진행하는데 구성된 개발 환경과 데이터 셋입니다</a:t>
            </a:r>
            <a:r>
              <a:rPr lang="en-US" altLang="ko-KR" dirty="0"/>
              <a:t>.</a:t>
            </a:r>
          </a:p>
          <a:p>
            <a:endParaRPr lang="en-US" altLang="ko-KR" dirty="0"/>
          </a:p>
          <a:p>
            <a:endParaRPr lang="en-US" altLang="ko-KR" dirty="0"/>
          </a:p>
          <a:p>
            <a:r>
              <a:rPr lang="en-US" altLang="ko-KR" dirty="0"/>
              <a:t> </a:t>
            </a:r>
            <a:r>
              <a:rPr lang="ko-KR" altLang="en-US" dirty="0"/>
              <a:t>학습을 위해 해당 </a:t>
            </a:r>
            <a:r>
              <a:rPr lang="en-US" altLang="ko-KR" dirty="0"/>
              <a:t>16185</a:t>
            </a:r>
            <a:r>
              <a:rPr lang="ko-KR" altLang="en-US" dirty="0"/>
              <a:t>장 중 절반을 </a:t>
            </a:r>
            <a:r>
              <a:rPr lang="en-US" altLang="ko-KR" dirty="0"/>
              <a:t>8 </a:t>
            </a:r>
            <a:r>
              <a:rPr lang="ko-KR" altLang="en-US" dirty="0"/>
              <a:t>대 </a:t>
            </a:r>
            <a:r>
              <a:rPr lang="en-US" altLang="ko-KR" dirty="0"/>
              <a:t>2 </a:t>
            </a:r>
            <a:r>
              <a:rPr lang="ko-KR" altLang="en-US" dirty="0"/>
              <a:t>비율로 </a:t>
            </a:r>
            <a:r>
              <a:rPr lang="en-US" altLang="ko-KR" dirty="0"/>
              <a:t>6515</a:t>
            </a:r>
            <a:r>
              <a:rPr lang="ko-KR" altLang="en-US" dirty="0"/>
              <a:t>장을 트레인 이미지 </a:t>
            </a:r>
            <a:r>
              <a:rPr lang="en-US" altLang="ko-KR" dirty="0"/>
              <a:t>1629</a:t>
            </a:r>
            <a:r>
              <a:rPr lang="ko-KR" altLang="en-US" dirty="0"/>
              <a:t>장을 </a:t>
            </a:r>
            <a:r>
              <a:rPr lang="ko-KR" altLang="en-US" dirty="0" err="1"/>
              <a:t>발리데이션</a:t>
            </a:r>
            <a:r>
              <a:rPr lang="ko-KR" altLang="en-US" dirty="0"/>
              <a:t> 이미지로 사용하며</a:t>
            </a:r>
            <a:r>
              <a:rPr lang="en-US" altLang="ko-KR" dirty="0"/>
              <a:t>, </a:t>
            </a:r>
            <a:r>
              <a:rPr lang="ko-KR" altLang="en-US" dirty="0"/>
              <a:t>나머지가 테스트 이미지로 구성되어 있는 이미지 데이터 셋을 사용했습니다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786040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학습을 진행하며</a:t>
            </a:r>
            <a:r>
              <a:rPr lang="en-US" altLang="ko-KR" dirty="0"/>
              <a:t>, </a:t>
            </a:r>
            <a:r>
              <a:rPr lang="ko-KR" altLang="en-US" dirty="0"/>
              <a:t>사전 구성된 이미지 데이터셋이 </a:t>
            </a:r>
            <a:r>
              <a:rPr lang="en-US" altLang="ko-KR" dirty="0"/>
              <a:t>50</a:t>
            </a:r>
            <a:r>
              <a:rPr lang="ko-KR" altLang="en-US" dirty="0"/>
              <a:t>대 </a:t>
            </a:r>
            <a:r>
              <a:rPr lang="en-US" altLang="ko-KR" dirty="0"/>
              <a:t>50 </a:t>
            </a:r>
            <a:r>
              <a:rPr lang="ko-KR" altLang="en-US" dirty="0"/>
              <a:t>비율로 트레인 이미지와 테스트 이미지가 나뉘어져 있음을 확인 하였습니다</a:t>
            </a:r>
            <a:r>
              <a:rPr lang="en-US" altLang="ko-KR" dirty="0"/>
              <a:t>. </a:t>
            </a:r>
            <a:r>
              <a:rPr lang="ko-KR" altLang="en-US" dirty="0"/>
              <a:t>따라서 이미지 데이터셋의 구성을 </a:t>
            </a:r>
            <a:r>
              <a:rPr lang="en-US" altLang="ko-KR" dirty="0"/>
              <a:t>80</a:t>
            </a:r>
            <a:r>
              <a:rPr lang="ko-KR" altLang="en-US" dirty="0"/>
              <a:t>대 </a:t>
            </a:r>
            <a:r>
              <a:rPr lang="en-US" altLang="ko-KR" dirty="0"/>
              <a:t>20</a:t>
            </a:r>
            <a:r>
              <a:rPr lang="ko-KR" altLang="en-US" dirty="0"/>
              <a:t>으로 다시 나누어 학습을 진행하였고 </a:t>
            </a:r>
            <a:r>
              <a:rPr lang="ko-KR" altLang="en-US" dirty="0" err="1"/>
              <a:t>그결과</a:t>
            </a:r>
            <a:endParaRPr lang="en-US" altLang="ko-KR" dirty="0"/>
          </a:p>
          <a:p>
            <a:r>
              <a:rPr lang="en-US" altLang="ko-KR" dirty="0"/>
              <a:t>86</a:t>
            </a:r>
            <a:r>
              <a:rPr lang="ko-KR" altLang="en-US" dirty="0" err="1"/>
              <a:t>퍼에서</a:t>
            </a:r>
            <a:r>
              <a:rPr lang="ko-KR" altLang="en-US" dirty="0"/>
              <a:t> </a:t>
            </a:r>
            <a:r>
              <a:rPr lang="en-US" altLang="ko-KR" dirty="0"/>
              <a:t>91</a:t>
            </a:r>
            <a:r>
              <a:rPr lang="ko-KR" altLang="en-US" dirty="0" err="1"/>
              <a:t>퍼로</a:t>
            </a:r>
            <a:r>
              <a:rPr lang="ko-KR" altLang="en-US" dirty="0"/>
              <a:t> 성능이 개선되었습니다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332464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이렇게 학습한 모델을 가지고 </a:t>
            </a:r>
            <a:r>
              <a:rPr lang="en-US" altLang="ko-KR" sz="1200" kern="1200" dirty="0">
                <a:solidFill>
                  <a:schemeClr val="tx1"/>
                </a:solidFill>
                <a:effectLst/>
                <a:latin typeface="+mn-lt"/>
                <a:ea typeface="+mn-ea"/>
                <a:cs typeface="+mn-cs"/>
              </a:rPr>
              <a:t>1608</a:t>
            </a:r>
            <a:r>
              <a:rPr lang="ko-KR" altLang="en-US" sz="1200" kern="1200" dirty="0">
                <a:solidFill>
                  <a:schemeClr val="tx1"/>
                </a:solidFill>
                <a:effectLst/>
                <a:latin typeface="+mn-lt"/>
                <a:ea typeface="+mn-ea"/>
                <a:cs typeface="+mn-cs"/>
              </a:rPr>
              <a:t>장의 테스트 이미지로 테스트를 진행한 결과</a:t>
            </a:r>
            <a:r>
              <a:rPr lang="en-US" altLang="ko-KR" sz="1200" kern="1200" dirty="0">
                <a:solidFill>
                  <a:schemeClr val="tx1"/>
                </a:solidFill>
                <a:effectLst/>
                <a:latin typeface="+mn-lt"/>
                <a:ea typeface="+mn-ea"/>
                <a:cs typeface="+mn-cs"/>
              </a:rPr>
              <a:t>, 130</a:t>
            </a:r>
            <a:r>
              <a:rPr lang="ko-KR" altLang="en-US" sz="1200" kern="1200" dirty="0">
                <a:solidFill>
                  <a:schemeClr val="tx1"/>
                </a:solidFill>
                <a:effectLst/>
                <a:latin typeface="+mn-lt"/>
                <a:ea typeface="+mn-ea"/>
                <a:cs typeface="+mn-cs"/>
              </a:rPr>
              <a:t>장이 오답으로 출력되었고</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가장 판별을 많이 틀린 차종을 예시로 도시하였습니다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테스트 모델이 아우디 </a:t>
            </a:r>
            <a:r>
              <a:rPr lang="en-US" altLang="ko-KR" sz="1200" kern="1200" dirty="0">
                <a:solidFill>
                  <a:schemeClr val="tx1"/>
                </a:solidFill>
                <a:effectLst/>
                <a:latin typeface="+mn-lt"/>
                <a:ea typeface="+mn-ea"/>
                <a:cs typeface="+mn-cs"/>
              </a:rPr>
              <a:t>100 </a:t>
            </a:r>
            <a:r>
              <a:rPr lang="ko-KR" altLang="en-US" sz="1200" kern="1200" dirty="0" err="1">
                <a:solidFill>
                  <a:schemeClr val="tx1"/>
                </a:solidFill>
                <a:effectLst/>
                <a:latin typeface="+mn-lt"/>
                <a:ea typeface="+mn-ea"/>
                <a:cs typeface="+mn-cs"/>
              </a:rPr>
              <a:t>웨건일때</a:t>
            </a:r>
            <a:r>
              <a:rPr lang="en-US" altLang="ko-KR" sz="1200" kern="1200" dirty="0">
                <a:solidFill>
                  <a:schemeClr val="tx1"/>
                </a:solidFill>
                <a:effectLst/>
                <a:latin typeface="+mn-lt"/>
                <a:ea typeface="+mn-ea"/>
                <a:cs typeface="+mn-cs"/>
              </a:rPr>
              <a:t>,</a:t>
            </a:r>
          </a:p>
          <a:p>
            <a:pPr fontAlgn="base" latinLnBrk="0"/>
            <a:r>
              <a:rPr lang="ko-KR" altLang="en-US" sz="1200" kern="1200" dirty="0">
                <a:solidFill>
                  <a:schemeClr val="tx1"/>
                </a:solidFill>
                <a:effectLst/>
                <a:latin typeface="+mn-lt"/>
                <a:ea typeface="+mn-ea"/>
                <a:cs typeface="+mn-cs"/>
              </a:rPr>
              <a:t>출력 </a:t>
            </a:r>
            <a:r>
              <a:rPr lang="en-US" altLang="ko-KR" sz="1200" kern="1200" dirty="0">
                <a:solidFill>
                  <a:schemeClr val="tx1"/>
                </a:solidFill>
                <a:effectLst/>
                <a:latin typeface="+mn-lt"/>
                <a:ea typeface="+mn-ea"/>
                <a:cs typeface="+mn-cs"/>
              </a:rPr>
              <a:t>1</a:t>
            </a:r>
            <a:r>
              <a:rPr lang="ko-KR" altLang="en-US" sz="1200" kern="1200" dirty="0">
                <a:solidFill>
                  <a:schemeClr val="tx1"/>
                </a:solidFill>
                <a:effectLst/>
                <a:latin typeface="+mn-lt"/>
                <a:ea typeface="+mn-ea"/>
                <a:cs typeface="+mn-cs"/>
              </a:rPr>
              <a:t>순위로 아우디 </a:t>
            </a:r>
            <a:r>
              <a:rPr lang="en-US" altLang="ko-KR" sz="1200" kern="1200" dirty="0">
                <a:solidFill>
                  <a:schemeClr val="tx1"/>
                </a:solidFill>
                <a:effectLst/>
                <a:latin typeface="+mn-lt"/>
                <a:ea typeface="+mn-ea"/>
                <a:cs typeface="+mn-cs"/>
              </a:rPr>
              <a:t>v8 </a:t>
            </a:r>
            <a:r>
              <a:rPr lang="ko-KR" altLang="en-US" sz="1200" kern="1200" dirty="0">
                <a:solidFill>
                  <a:schemeClr val="tx1"/>
                </a:solidFill>
                <a:effectLst/>
                <a:latin typeface="+mn-lt"/>
                <a:ea typeface="+mn-ea"/>
                <a:cs typeface="+mn-cs"/>
              </a:rPr>
              <a:t>세단이 출력되었고 정답은 </a:t>
            </a:r>
            <a:r>
              <a:rPr lang="en-US" altLang="ko-KR" sz="1200" kern="1200" dirty="0">
                <a:solidFill>
                  <a:schemeClr val="tx1"/>
                </a:solidFill>
                <a:effectLst/>
                <a:latin typeface="+mn-lt"/>
                <a:ea typeface="+mn-ea"/>
                <a:cs typeface="+mn-cs"/>
              </a:rPr>
              <a:t>2</a:t>
            </a:r>
            <a:r>
              <a:rPr lang="ko-KR" altLang="en-US" sz="1200" kern="1200" dirty="0">
                <a:solidFill>
                  <a:schemeClr val="tx1"/>
                </a:solidFill>
                <a:effectLst/>
                <a:latin typeface="+mn-lt"/>
                <a:ea typeface="+mn-ea"/>
                <a:cs typeface="+mn-cs"/>
              </a:rPr>
              <a:t>순위에 </a:t>
            </a:r>
            <a:r>
              <a:rPr lang="ko-KR" altLang="en-US" sz="1200" kern="1200" dirty="0" err="1">
                <a:solidFill>
                  <a:schemeClr val="tx1"/>
                </a:solidFill>
                <a:effectLst/>
                <a:latin typeface="+mn-lt"/>
                <a:ea typeface="+mn-ea"/>
                <a:cs typeface="+mn-cs"/>
              </a:rPr>
              <a:t>랭크되었습니다</a:t>
            </a:r>
            <a:r>
              <a:rPr lang="en-US" altLang="ko-KR" sz="1200" kern="1200" dirty="0">
                <a:solidFill>
                  <a:schemeClr val="tx1"/>
                </a:solidFill>
                <a:effectLst/>
                <a:latin typeface="+mn-lt"/>
                <a:ea typeface="+mn-ea"/>
                <a:cs typeface="+mn-cs"/>
              </a:rPr>
              <a:t>.</a:t>
            </a:r>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870642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fontAlgn="base" latinLnBrk="0"/>
            <a:r>
              <a:rPr lang="ko-KR" altLang="en-US" sz="1200" kern="1200" dirty="0">
                <a:solidFill>
                  <a:schemeClr val="tx1"/>
                </a:solidFill>
                <a:effectLst/>
                <a:latin typeface="+mn-lt"/>
                <a:ea typeface="+mn-ea"/>
                <a:cs typeface="+mn-cs"/>
              </a:rPr>
              <a:t>또 다른 예시 또한</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정답 차종이 후보 순위 </a:t>
            </a:r>
            <a:r>
              <a:rPr lang="en-US" altLang="ko-KR" sz="1200" kern="1200" dirty="0">
                <a:solidFill>
                  <a:schemeClr val="tx1"/>
                </a:solidFill>
                <a:effectLst/>
                <a:latin typeface="+mn-lt"/>
                <a:ea typeface="+mn-ea"/>
                <a:cs typeface="+mn-cs"/>
              </a:rPr>
              <a:t>2</a:t>
            </a:r>
            <a:r>
              <a:rPr lang="ko-KR" altLang="en-US" sz="1200" kern="1200" dirty="0">
                <a:solidFill>
                  <a:schemeClr val="tx1"/>
                </a:solidFill>
                <a:effectLst/>
                <a:latin typeface="+mn-lt"/>
                <a:ea typeface="+mn-ea"/>
                <a:cs typeface="+mn-cs"/>
              </a:rPr>
              <a:t>위에 </a:t>
            </a:r>
            <a:r>
              <a:rPr lang="ko-KR" altLang="en-US" sz="1200" kern="1200" dirty="0" err="1">
                <a:solidFill>
                  <a:schemeClr val="tx1"/>
                </a:solidFill>
                <a:effectLst/>
                <a:latin typeface="+mn-lt"/>
                <a:ea typeface="+mn-ea"/>
                <a:cs typeface="+mn-cs"/>
              </a:rPr>
              <a:t>랭크되는</a:t>
            </a:r>
            <a:r>
              <a:rPr lang="ko-KR" altLang="en-US" sz="1200" kern="1200" dirty="0">
                <a:solidFill>
                  <a:schemeClr val="tx1"/>
                </a:solidFill>
                <a:effectLst/>
                <a:latin typeface="+mn-lt"/>
                <a:ea typeface="+mn-ea"/>
                <a:cs typeface="+mn-cs"/>
              </a:rPr>
              <a:t> 결과를 보였고</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대부분의 결과가 정답 차종의 순위가 </a:t>
            </a:r>
            <a:r>
              <a:rPr lang="en-US" altLang="ko-KR" sz="1200" kern="1200" dirty="0">
                <a:solidFill>
                  <a:schemeClr val="tx1"/>
                </a:solidFill>
                <a:effectLst/>
                <a:latin typeface="+mn-lt"/>
                <a:ea typeface="+mn-ea"/>
                <a:cs typeface="+mn-cs"/>
              </a:rPr>
              <a:t>5</a:t>
            </a:r>
            <a:r>
              <a:rPr lang="ko-KR" altLang="en-US" sz="1200" kern="1200" dirty="0">
                <a:solidFill>
                  <a:schemeClr val="tx1"/>
                </a:solidFill>
                <a:effectLst/>
                <a:latin typeface="+mn-lt"/>
                <a:ea typeface="+mn-ea"/>
                <a:cs typeface="+mn-cs"/>
              </a:rPr>
              <a:t>위안에 위치하는 결과를 보였으나</a:t>
            </a:r>
            <a:r>
              <a:rPr lang="en-US" altLang="ko-KR" sz="1200" kern="1200" dirty="0">
                <a:solidFill>
                  <a:schemeClr val="tx1"/>
                </a:solidFill>
                <a:effectLst/>
                <a:latin typeface="+mn-lt"/>
                <a:ea typeface="+mn-ea"/>
                <a:cs typeface="+mn-cs"/>
              </a:rPr>
              <a:t>,</a:t>
            </a:r>
          </a:p>
          <a:p>
            <a:pPr fontAlgn="base" latinLnBrk="0"/>
            <a:r>
              <a:rPr lang="en-US" altLang="ko-KR" sz="1200" kern="1200" dirty="0">
                <a:solidFill>
                  <a:schemeClr val="tx1"/>
                </a:solidFill>
                <a:effectLst/>
                <a:latin typeface="+mn-lt"/>
                <a:ea typeface="+mn-ea"/>
                <a:cs typeface="+mn-cs"/>
              </a:rPr>
              <a:t>130</a:t>
            </a:r>
            <a:r>
              <a:rPr lang="ko-KR" altLang="en-US" sz="1200" kern="1200" dirty="0">
                <a:solidFill>
                  <a:schemeClr val="tx1"/>
                </a:solidFill>
                <a:effectLst/>
                <a:latin typeface="+mn-lt"/>
                <a:ea typeface="+mn-ea"/>
                <a:cs typeface="+mn-cs"/>
              </a:rPr>
              <a:t>장중 </a:t>
            </a:r>
            <a:r>
              <a:rPr lang="en-US" altLang="ko-KR" sz="1200" kern="1200" dirty="0">
                <a:solidFill>
                  <a:schemeClr val="tx1"/>
                </a:solidFill>
                <a:effectLst/>
                <a:latin typeface="+mn-lt"/>
                <a:ea typeface="+mn-ea"/>
                <a:cs typeface="+mn-cs"/>
              </a:rPr>
              <a:t>13</a:t>
            </a:r>
            <a:r>
              <a:rPr lang="ko-KR" altLang="en-US" sz="1200" kern="1200" dirty="0">
                <a:solidFill>
                  <a:schemeClr val="tx1"/>
                </a:solidFill>
                <a:effectLst/>
                <a:latin typeface="+mn-lt"/>
                <a:ea typeface="+mn-ea"/>
                <a:cs typeface="+mn-cs"/>
              </a:rPr>
              <a:t>장이 </a:t>
            </a:r>
            <a:r>
              <a:rPr lang="en-US" altLang="ko-KR" sz="1200" kern="1200" dirty="0">
                <a:solidFill>
                  <a:schemeClr val="tx1"/>
                </a:solidFill>
                <a:effectLst/>
                <a:latin typeface="+mn-lt"/>
                <a:ea typeface="+mn-ea"/>
                <a:cs typeface="+mn-cs"/>
              </a:rPr>
              <a:t>5</a:t>
            </a:r>
            <a:r>
              <a:rPr lang="ko-KR" altLang="en-US" sz="1200" kern="1200" dirty="0">
                <a:solidFill>
                  <a:schemeClr val="tx1"/>
                </a:solidFill>
                <a:effectLst/>
                <a:latin typeface="+mn-lt"/>
                <a:ea typeface="+mn-ea"/>
                <a:cs typeface="+mn-cs"/>
              </a:rPr>
              <a:t>위 이상의 순위</a:t>
            </a:r>
            <a:r>
              <a:rPr lang="en-US" altLang="ko-KR" sz="1200" kern="1200" dirty="0">
                <a:solidFill>
                  <a:schemeClr val="tx1"/>
                </a:solidFill>
                <a:effectLst/>
                <a:latin typeface="+mn-lt"/>
                <a:ea typeface="+mn-ea"/>
                <a:cs typeface="+mn-cs"/>
              </a:rPr>
              <a:t>, top-5 </a:t>
            </a:r>
            <a:r>
              <a:rPr lang="ko-KR" altLang="en-US" sz="1200" kern="1200" dirty="0">
                <a:solidFill>
                  <a:schemeClr val="tx1"/>
                </a:solidFill>
                <a:effectLst/>
                <a:latin typeface="+mn-lt"/>
                <a:ea typeface="+mn-ea"/>
                <a:cs typeface="+mn-cs"/>
              </a:rPr>
              <a:t>이상의 순위에 </a:t>
            </a:r>
            <a:r>
              <a:rPr lang="ko-KR" altLang="en-US" sz="1200" kern="1200" dirty="0" err="1">
                <a:solidFill>
                  <a:schemeClr val="tx1"/>
                </a:solidFill>
                <a:effectLst/>
                <a:latin typeface="+mn-lt"/>
                <a:ea typeface="+mn-ea"/>
                <a:cs typeface="+mn-cs"/>
              </a:rPr>
              <a:t>랭크되었었습니다</a:t>
            </a:r>
            <a:r>
              <a:rPr lang="en-US" altLang="ko-KR" sz="1200" kern="1200" dirty="0">
                <a:solidFill>
                  <a:schemeClr val="tx1"/>
                </a:solidFill>
                <a:effectLst/>
                <a:latin typeface="+mn-lt"/>
                <a:ea typeface="+mn-ea"/>
                <a:cs typeface="+mn-cs"/>
              </a:rPr>
              <a:t>.</a:t>
            </a:r>
          </a:p>
          <a:p>
            <a:pPr fontAlgn="base" latinLnBrk="0"/>
            <a:endParaRPr lang="ko-KR" altLang="en-US"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4A4E647-5A0F-41E6-A0EF-B58D8C1C6CD4}"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42337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2019-06-25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E722-38C7-4231-8BB5-7A27D4E5977D}" type="datetimeFigureOut">
              <a:rPr lang="ko-KR" altLang="en-US" smtClean="0"/>
              <a:pPr/>
              <a:t>2019-06-25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CD0F7-B239-41DD-B89C-138EEA1D13E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2.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7.jpg"/><Relationship Id="rId7"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0.jpg"/><Relationship Id="rId5" Type="http://schemas.openxmlformats.org/officeDocument/2006/relationships/image" Target="../media/image29.jpg"/><Relationship Id="rId10" Type="http://schemas.openxmlformats.org/officeDocument/2006/relationships/image" Target="../media/image34.jpg"/><Relationship Id="rId4" Type="http://schemas.openxmlformats.org/officeDocument/2006/relationships/image" Target="../media/image28.jpg"/><Relationship Id="rId9" Type="http://schemas.openxmlformats.org/officeDocument/2006/relationships/image" Target="../media/image33.jpg"/></Relationships>
</file>

<file path=ppt/slides/_rels/slide1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6.jpg"/></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8.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adeshpande3.github.io/adeshpande3.github.io/A-Beginner's-Guide-To-Understanding-Convolutional-Neural-Networks/"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laonple.blog.me/220761052425" TargetMode="External"/><Relationship Id="rId5" Type="http://schemas.openxmlformats.org/officeDocument/2006/relationships/hyperlink" Target="https://towardsdatascience.com/an-overview-of-resnet-and-its-variants-5281e2f56035" TargetMode="External"/><Relationship Id="rId4" Type="http://schemas.openxmlformats.org/officeDocument/2006/relationships/hyperlink" Target="http://cs231n.github.io/understanding-cn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9.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image" Target="../media/image13.jp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179512" y="1412776"/>
            <a:ext cx="8784976" cy="861774"/>
          </a:xfrm>
          <a:prstGeom prst="rect">
            <a:avLst/>
          </a:prstGeom>
          <a:solidFill>
            <a:schemeClr val="bg1"/>
          </a:solidFill>
        </p:spPr>
        <p:txBody>
          <a:bodyPr wrap="square" rtlCol="0">
            <a:spAutoFit/>
          </a:bodyPr>
          <a:lstStyle/>
          <a:p>
            <a:pPr algn="ctr"/>
            <a:r>
              <a:rPr lang="en-US" altLang="ko-KR" sz="5000" b="1" dirty="0">
                <a:solidFill>
                  <a:schemeClr val="tx2">
                    <a:lumMod val="50000"/>
                  </a:schemeClr>
                </a:solidFill>
                <a:latin typeface="Rix비타민 L" panose="02020603020101020101" pitchFamily="18" charset="-127"/>
                <a:ea typeface="Rix비타민 L" panose="02020603020101020101" pitchFamily="18" charset="-127"/>
              </a:rPr>
              <a:t>CNN</a:t>
            </a:r>
            <a:r>
              <a:rPr lang="ko-KR" altLang="en-US" sz="5000" b="1" dirty="0">
                <a:solidFill>
                  <a:schemeClr val="tx2">
                    <a:lumMod val="50000"/>
                  </a:schemeClr>
                </a:solidFill>
                <a:latin typeface="Rix비타민 L" panose="02020603020101020101" pitchFamily="18" charset="-127"/>
                <a:ea typeface="Rix비타민 L" panose="02020603020101020101" pitchFamily="18" charset="-127"/>
              </a:rPr>
              <a:t>을 이용한 차종 판별 시스템</a:t>
            </a:r>
            <a:endParaRPr lang="en-US" altLang="ko-KR" sz="5000" b="1" dirty="0">
              <a:solidFill>
                <a:schemeClr val="tx2">
                  <a:lumMod val="50000"/>
                </a:schemeClr>
              </a:solidFill>
              <a:latin typeface="Rix비타민 L" panose="02020603020101020101" pitchFamily="18" charset="-127"/>
              <a:ea typeface="Rix비타민 L" panose="02020603020101020101" pitchFamily="18" charset="-127"/>
            </a:endParaRPr>
          </a:p>
        </p:txBody>
      </p:sp>
      <p:sp>
        <p:nvSpPr>
          <p:cNvPr id="3" name="직사각형 2">
            <a:extLst>
              <a:ext uri="{FF2B5EF4-FFF2-40B4-BE49-F238E27FC236}">
                <a16:creationId xmlns:a16="http://schemas.microsoft.com/office/drawing/2014/main" id="{DA3E2A99-0A1E-4E7B-BFCB-E10159EA69F5}"/>
              </a:ext>
            </a:extLst>
          </p:cNvPr>
          <p:cNvSpPr/>
          <p:nvPr/>
        </p:nvSpPr>
        <p:spPr>
          <a:xfrm>
            <a:off x="4067944" y="4891433"/>
            <a:ext cx="4734272" cy="1489895"/>
          </a:xfrm>
          <a:prstGeom prst="rect">
            <a:avLst/>
          </a:prstGeom>
        </p:spPr>
        <p:txBody>
          <a:bodyPr wrap="square">
            <a:spAutoFit/>
          </a:bodyPr>
          <a:lstStyle/>
          <a:p>
            <a:pPr algn="r" fontAlgn="base" latinLnBrk="0">
              <a:lnSpc>
                <a:spcPct val="160000"/>
              </a:lnSpc>
            </a:pPr>
            <a:r>
              <a:rPr lang="en-US" altLang="ko-KR" sz="3000" kern="0" dirty="0">
                <a:solidFill>
                  <a:schemeClr val="bg1"/>
                </a:solidFill>
                <a:latin typeface="Rix비타민 L" panose="02020603020101020101" pitchFamily="18" charset="-127"/>
                <a:ea typeface="Rix비타민 L" panose="02020603020101020101" pitchFamily="18" charset="-127"/>
              </a:rPr>
              <a:t>2018.06.25</a:t>
            </a:r>
          </a:p>
          <a:p>
            <a:pPr algn="r" fontAlgn="base" latinLnBrk="0">
              <a:lnSpc>
                <a:spcPct val="160000"/>
              </a:lnSpc>
            </a:pPr>
            <a:r>
              <a:rPr lang="en-US" altLang="ko-KR" sz="3000" kern="0" dirty="0">
                <a:solidFill>
                  <a:schemeClr val="bg1"/>
                </a:solidFill>
                <a:latin typeface="Rix비타민 L" panose="02020603020101020101" pitchFamily="18" charset="-127"/>
                <a:ea typeface="Rix비타민 L" panose="02020603020101020101" pitchFamily="18" charset="-127"/>
              </a:rPr>
              <a:t>201402750 </a:t>
            </a:r>
            <a:r>
              <a:rPr lang="ko-KR" altLang="en-US" sz="3000" kern="0" dirty="0" err="1">
                <a:solidFill>
                  <a:schemeClr val="bg1"/>
                </a:solidFill>
                <a:latin typeface="Rix비타민 L" panose="02020603020101020101" pitchFamily="18" charset="-127"/>
                <a:ea typeface="Rix비타민 L" panose="02020603020101020101" pitchFamily="18" charset="-127"/>
              </a:rPr>
              <a:t>임광효</a:t>
            </a:r>
            <a:endParaRPr lang="en-US" altLang="ko-KR" sz="3000" kern="0" dirty="0">
              <a:solidFill>
                <a:schemeClr val="bg1"/>
              </a:solidFill>
              <a:latin typeface="Rix비타민 L" panose="02020603020101020101" pitchFamily="18" charset="-127"/>
              <a:ea typeface="Rix비타민 L" panose="02020603020101020101" pitchFamily="18" charset="-127"/>
            </a:endParaRPr>
          </a:p>
        </p:txBody>
      </p:sp>
      <p:sp>
        <p:nvSpPr>
          <p:cNvPr id="6" name="직사각형 5">
            <a:extLst>
              <a:ext uri="{FF2B5EF4-FFF2-40B4-BE49-F238E27FC236}">
                <a16:creationId xmlns:a16="http://schemas.microsoft.com/office/drawing/2014/main" id="{D0B4ED6C-B0CB-419F-AAD2-D62BA90AA2AB}"/>
              </a:ext>
            </a:extLst>
          </p:cNvPr>
          <p:cNvSpPr/>
          <p:nvPr/>
        </p:nvSpPr>
        <p:spPr>
          <a:xfrm>
            <a:off x="4067944" y="3573016"/>
            <a:ext cx="4734272" cy="1489895"/>
          </a:xfrm>
          <a:prstGeom prst="rect">
            <a:avLst/>
          </a:prstGeom>
        </p:spPr>
        <p:txBody>
          <a:bodyPr wrap="square">
            <a:spAutoFit/>
          </a:bodyPr>
          <a:lstStyle/>
          <a:p>
            <a:pPr algn="r" fontAlgn="base" latinLnBrk="0">
              <a:lnSpc>
                <a:spcPct val="160000"/>
              </a:lnSpc>
            </a:pPr>
            <a:r>
              <a:rPr lang="ko-KR" altLang="en-US" sz="3000" kern="0" dirty="0">
                <a:solidFill>
                  <a:schemeClr val="bg1"/>
                </a:solidFill>
                <a:latin typeface="Rix비타민 L" panose="02020603020101020101" pitchFamily="18" charset="-127"/>
                <a:ea typeface="Rix비타민 L" panose="02020603020101020101" pitchFamily="18" charset="-127"/>
              </a:rPr>
              <a:t>정보통신종합설계</a:t>
            </a:r>
            <a:r>
              <a:rPr lang="en-US" altLang="ko-KR" sz="3000" kern="0" dirty="0">
                <a:solidFill>
                  <a:schemeClr val="bg1"/>
                </a:solidFill>
                <a:latin typeface="Rix비타민 L" panose="02020603020101020101" pitchFamily="18" charset="-127"/>
                <a:ea typeface="Rix비타민 L" panose="02020603020101020101" pitchFamily="18" charset="-127"/>
              </a:rPr>
              <a:t>2</a:t>
            </a:r>
          </a:p>
          <a:p>
            <a:pPr algn="r" fontAlgn="base" latinLnBrk="0">
              <a:lnSpc>
                <a:spcPct val="160000"/>
              </a:lnSpc>
            </a:pPr>
            <a:r>
              <a:rPr lang="ko-KR" altLang="en-US" sz="3000" kern="0" dirty="0">
                <a:solidFill>
                  <a:schemeClr val="bg1"/>
                </a:solidFill>
                <a:latin typeface="Rix비타민 L" panose="02020603020101020101" pitchFamily="18" charset="-127"/>
                <a:ea typeface="Rix비타민 L" panose="02020603020101020101" pitchFamily="18" charset="-127"/>
              </a:rPr>
              <a:t>최종 발표</a:t>
            </a:r>
            <a:endParaRPr lang="en-US" altLang="ko-KR" sz="3000" kern="0" dirty="0">
              <a:solidFill>
                <a:schemeClr val="bg1"/>
              </a:solidFill>
              <a:latin typeface="Rix비타민 L" panose="02020603020101020101" pitchFamily="18" charset="-127"/>
              <a:ea typeface="Rix비타민 L" panose="02020603020101020101" pitchFamily="18"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lvl="0">
              <a:defRPr/>
            </a:pPr>
            <a:r>
              <a:rPr lang="ko-KR" altLang="en-US" sz="2300" dirty="0">
                <a:solidFill>
                  <a:prstClr val="black"/>
                </a:solidFill>
                <a:latin typeface="Rix비타민 M" panose="02020603020101020101" pitchFamily="18" charset="-127"/>
                <a:ea typeface="Rix비타민 M" panose="02020603020101020101" pitchFamily="18" charset="-127"/>
              </a:rPr>
              <a:t>중간 결과 분석</a:t>
            </a:r>
          </a:p>
        </p:txBody>
      </p:sp>
      <p:sp>
        <p:nvSpPr>
          <p:cNvPr id="16" name="TextBox 15">
            <a:extLst>
              <a:ext uri="{FF2B5EF4-FFF2-40B4-BE49-F238E27FC236}">
                <a16:creationId xmlns:a16="http://schemas.microsoft.com/office/drawing/2014/main" id="{C793AAD8-5A01-4195-B273-60240DA981A6}"/>
              </a:ext>
            </a:extLst>
          </p:cNvPr>
          <p:cNvSpPr txBox="1"/>
          <p:nvPr/>
        </p:nvSpPr>
        <p:spPr>
          <a:xfrm>
            <a:off x="90741" y="1982142"/>
            <a:ext cx="8991165" cy="2985433"/>
          </a:xfrm>
          <a:prstGeom prst="rect">
            <a:avLst/>
          </a:prstGeom>
          <a:noFill/>
        </p:spPr>
        <p:txBody>
          <a:bodyPr wrap="square" rtlCol="0">
            <a:spAutoFit/>
          </a:bodyPr>
          <a:lstStyle/>
          <a:p>
            <a:pPr marL="457200" indent="-457200">
              <a:buFont typeface="+mj-lt"/>
              <a:buAutoNum type="arabicPeriod"/>
              <a:defRPr/>
            </a:pPr>
            <a:r>
              <a:rPr lang="ko-KR" altLang="en-US" sz="2500" dirty="0">
                <a:solidFill>
                  <a:prstClr val="black"/>
                </a:solidFill>
              </a:rPr>
              <a:t>정답 차종의 순위가 </a:t>
            </a:r>
            <a:r>
              <a:rPr lang="en-US" altLang="ko-KR" sz="2500" dirty="0">
                <a:solidFill>
                  <a:prstClr val="black"/>
                </a:solidFill>
              </a:rPr>
              <a:t>Top-5 </a:t>
            </a:r>
            <a:r>
              <a:rPr lang="ko-KR" altLang="en-US" sz="2500" dirty="0">
                <a:solidFill>
                  <a:prstClr val="black"/>
                </a:solidFill>
              </a:rPr>
              <a:t>밖에 위치한 차종 확인</a:t>
            </a:r>
            <a:endParaRPr lang="en-US" altLang="ko-KR" sz="2500" dirty="0">
              <a:solidFill>
                <a:prstClr val="black"/>
              </a:solidFill>
            </a:endParaRPr>
          </a:p>
          <a:p>
            <a:pPr marL="914400" lvl="1" indent="-457200">
              <a:buFont typeface="Wingdings" panose="05000000000000000000" pitchFamily="2" charset="2"/>
              <a:buChar char="ü"/>
              <a:defRPr/>
            </a:pPr>
            <a:r>
              <a:rPr lang="en-US" altLang="ko-KR" sz="2300" dirty="0">
                <a:solidFill>
                  <a:prstClr val="black"/>
                </a:solidFill>
              </a:rPr>
              <a:t>Dataset </a:t>
            </a:r>
            <a:r>
              <a:rPr lang="ko-KR" altLang="en-US" sz="2300" dirty="0">
                <a:solidFill>
                  <a:prstClr val="black"/>
                </a:solidFill>
              </a:rPr>
              <a:t>추가 필요</a:t>
            </a:r>
            <a:endParaRPr lang="en-US" altLang="ko-KR" sz="2300" dirty="0">
              <a:solidFill>
                <a:prstClr val="black"/>
              </a:solidFill>
            </a:endParaRPr>
          </a:p>
          <a:p>
            <a:pPr marL="914400" lvl="1" indent="-457200">
              <a:buFont typeface="Wingdings" panose="05000000000000000000" pitchFamily="2" charset="2"/>
              <a:buChar char="ü"/>
              <a:defRPr/>
            </a:pPr>
            <a:endParaRPr lang="en-US" altLang="ko-KR" sz="2300" dirty="0">
              <a:solidFill>
                <a:prstClr val="black"/>
              </a:solidFill>
            </a:endParaRPr>
          </a:p>
          <a:p>
            <a:pPr marL="914400" lvl="1" indent="-457200">
              <a:buFont typeface="Wingdings" panose="05000000000000000000" pitchFamily="2" charset="2"/>
              <a:buChar char="ü"/>
              <a:defRPr/>
            </a:pPr>
            <a:endParaRPr lang="en-US" altLang="ko-KR" sz="2300" dirty="0">
              <a:solidFill>
                <a:prstClr val="black"/>
              </a:solidFill>
            </a:endParaRPr>
          </a:p>
          <a:p>
            <a:pPr marL="914400" lvl="1" indent="-457200">
              <a:buFont typeface="Wingdings" panose="05000000000000000000" pitchFamily="2" charset="2"/>
              <a:buChar char="ü"/>
              <a:defRPr/>
            </a:pPr>
            <a:endParaRPr lang="en-US" altLang="ko-KR" sz="2300" dirty="0">
              <a:solidFill>
                <a:prstClr val="black"/>
              </a:solidFill>
            </a:endParaRPr>
          </a:p>
          <a:p>
            <a:pPr marL="457200" lvl="0" indent="-457200">
              <a:buFont typeface="+mj-lt"/>
              <a:buAutoNum type="arabicPeriod"/>
              <a:defRPr/>
            </a:pPr>
            <a:r>
              <a:rPr lang="ko-KR" altLang="en-US" sz="2500" dirty="0">
                <a:solidFill>
                  <a:prstClr val="black"/>
                </a:solidFill>
              </a:rPr>
              <a:t>같은 브랜드의 차량간 판별 어려움</a:t>
            </a:r>
            <a:endParaRPr lang="en-US" altLang="ko-KR" sz="2500" dirty="0">
              <a:solidFill>
                <a:prstClr val="black"/>
              </a:solidFill>
            </a:endParaRPr>
          </a:p>
          <a:p>
            <a:pPr marL="800100" lvl="1" indent="-342900">
              <a:buFont typeface="Wingdings" panose="05000000000000000000" pitchFamily="2" charset="2"/>
              <a:buChar char="ü"/>
              <a:defRPr/>
            </a:pPr>
            <a:r>
              <a:rPr lang="ko-KR" altLang="en-US" sz="2300" dirty="0">
                <a:solidFill>
                  <a:prstClr val="black"/>
                </a:solidFill>
              </a:rPr>
              <a:t>세분화된 차종을 압축</a:t>
            </a:r>
            <a:endParaRPr lang="en-US" altLang="ko-KR" sz="2300" dirty="0">
              <a:solidFill>
                <a:prstClr val="black"/>
              </a:solidFill>
            </a:endParaRPr>
          </a:p>
          <a:p>
            <a:pPr marL="457200" indent="-457200">
              <a:buFont typeface="Wingdings" panose="05000000000000000000" pitchFamily="2" charset="2"/>
              <a:buChar char="ü"/>
              <a:defRPr/>
            </a:pPr>
            <a:endParaRPr lang="en-US" altLang="ko-KR" sz="2300" dirty="0">
              <a:solidFill>
                <a:prstClr val="black"/>
              </a:solidFill>
            </a:endParaRPr>
          </a:p>
        </p:txBody>
      </p:sp>
      <p:sp>
        <p:nvSpPr>
          <p:cNvPr id="12" name="직사각형 11">
            <a:extLst>
              <a:ext uri="{FF2B5EF4-FFF2-40B4-BE49-F238E27FC236}">
                <a16:creationId xmlns:a16="http://schemas.microsoft.com/office/drawing/2014/main" id="{C6551FF8-4B61-4DFF-B3B3-3D9793F7D1FB}"/>
              </a:ext>
            </a:extLst>
          </p:cNvPr>
          <p:cNvSpPr/>
          <p:nvPr/>
        </p:nvSpPr>
        <p:spPr>
          <a:xfrm>
            <a:off x="47936" y="258428"/>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8" name="TextBox 7">
            <a:extLst>
              <a:ext uri="{FF2B5EF4-FFF2-40B4-BE49-F238E27FC236}">
                <a16:creationId xmlns:a16="http://schemas.microsoft.com/office/drawing/2014/main" id="{9369E3A6-DFD7-47AC-84B3-A851F7ED1C32}"/>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0" name="TextBox 9">
            <a:extLst>
              <a:ext uri="{FF2B5EF4-FFF2-40B4-BE49-F238E27FC236}">
                <a16:creationId xmlns:a16="http://schemas.microsoft.com/office/drawing/2014/main" id="{73C304FD-0D48-4DEE-8B03-08E2DB4E16A8}"/>
              </a:ext>
            </a:extLst>
          </p:cNvPr>
          <p:cNvSpPr txBox="1"/>
          <p:nvPr/>
        </p:nvSpPr>
        <p:spPr>
          <a:xfrm>
            <a:off x="34099" y="5747304"/>
            <a:ext cx="8991165" cy="58477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3200" dirty="0"/>
              <a:t>해당 조작에 따른 결과 분석</a:t>
            </a:r>
            <a:endParaRPr lang="en-US" altLang="ko-KR" sz="3200" dirty="0"/>
          </a:p>
        </p:txBody>
      </p:sp>
    </p:spTree>
    <p:extLst>
      <p:ext uri="{BB962C8B-B14F-4D97-AF65-F5344CB8AC3E}">
        <p14:creationId xmlns:p14="http://schemas.microsoft.com/office/powerpoint/2010/main" val="112840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2" name="직사각형 11">
            <a:extLst>
              <a:ext uri="{FF2B5EF4-FFF2-40B4-BE49-F238E27FC236}">
                <a16:creationId xmlns:a16="http://schemas.microsoft.com/office/drawing/2014/main" id="{C6551FF8-4B61-4DFF-B3B3-3D9793F7D1FB}"/>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
        <p:nvSpPr>
          <p:cNvPr id="8" name="TextBox 7">
            <a:extLst>
              <a:ext uri="{FF2B5EF4-FFF2-40B4-BE49-F238E27FC236}">
                <a16:creationId xmlns:a16="http://schemas.microsoft.com/office/drawing/2014/main" id="{FAED06FF-7715-4AFC-8FA9-4D83ECE6AF80}"/>
              </a:ext>
            </a:extLst>
          </p:cNvPr>
          <p:cNvSpPr txBox="1"/>
          <p:nvPr/>
        </p:nvSpPr>
        <p:spPr>
          <a:xfrm>
            <a:off x="0" y="1124744"/>
            <a:ext cx="6656454"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정답 차종의 순위가 </a:t>
            </a:r>
            <a:r>
              <a:rPr lang="en-US" altLang="ko-KR" sz="2300" dirty="0">
                <a:latin typeface="Rix비타민 M" panose="02020603020101020101" pitchFamily="18" charset="-127"/>
                <a:ea typeface="Rix비타민 M" panose="02020603020101020101" pitchFamily="18" charset="-127"/>
              </a:rPr>
              <a:t>Top-5 </a:t>
            </a:r>
            <a:r>
              <a:rPr lang="ko-KR" altLang="en-US" sz="2300" dirty="0">
                <a:latin typeface="Rix비타민 M" panose="02020603020101020101" pitchFamily="18" charset="-127"/>
                <a:ea typeface="Rix비타민 M" panose="02020603020101020101" pitchFamily="18" charset="-127"/>
              </a:rPr>
              <a:t>밖에 위치한 차종 확인</a:t>
            </a:r>
          </a:p>
        </p:txBody>
      </p:sp>
      <p:grpSp>
        <p:nvGrpSpPr>
          <p:cNvPr id="18" name="그룹 17">
            <a:extLst>
              <a:ext uri="{FF2B5EF4-FFF2-40B4-BE49-F238E27FC236}">
                <a16:creationId xmlns:a16="http://schemas.microsoft.com/office/drawing/2014/main" id="{064FC925-7ACE-4DCC-BD7C-9DEFF9AD4CF6}"/>
              </a:ext>
            </a:extLst>
          </p:cNvPr>
          <p:cNvGrpSpPr/>
          <p:nvPr/>
        </p:nvGrpSpPr>
        <p:grpSpPr>
          <a:xfrm>
            <a:off x="323528" y="2277272"/>
            <a:ext cx="3744016" cy="3744016"/>
            <a:chOff x="467544" y="2277272"/>
            <a:chExt cx="3744016" cy="3744016"/>
          </a:xfrm>
        </p:grpSpPr>
        <p:pic>
          <p:nvPicPr>
            <p:cNvPr id="5" name="그림 4" descr="텍스트, 지도이(가) 표시된 사진&#10;&#10;자동 생성된 설명">
              <a:extLst>
                <a:ext uri="{FF2B5EF4-FFF2-40B4-BE49-F238E27FC236}">
                  <a16:creationId xmlns:a16="http://schemas.microsoft.com/office/drawing/2014/main" id="{66D8EA9C-832B-46DF-8181-0F2BBB687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560" y="2277272"/>
              <a:ext cx="1800000" cy="1800000"/>
            </a:xfrm>
            <a:prstGeom prst="rect">
              <a:avLst/>
            </a:prstGeom>
          </p:spPr>
        </p:pic>
        <p:pic>
          <p:nvPicPr>
            <p:cNvPr id="7" name="그림 6" descr="자동차, 실외, 눈, 파란색이(가) 표시된 사진&#10;&#10;자동 생성된 설명">
              <a:extLst>
                <a:ext uri="{FF2B5EF4-FFF2-40B4-BE49-F238E27FC236}">
                  <a16:creationId xmlns:a16="http://schemas.microsoft.com/office/drawing/2014/main" id="{B6E46C85-D9BB-43BB-BD10-DDDC904C4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4221288"/>
              <a:ext cx="1800000" cy="1800000"/>
            </a:xfrm>
            <a:prstGeom prst="rect">
              <a:avLst/>
            </a:prstGeom>
          </p:spPr>
        </p:pic>
        <p:pic>
          <p:nvPicPr>
            <p:cNvPr id="11" name="그림 10" descr="실외, 하늘, 말, 운송이(가) 표시된 사진&#10;&#10;자동 생성된 설명">
              <a:extLst>
                <a:ext uri="{FF2B5EF4-FFF2-40B4-BE49-F238E27FC236}">
                  <a16:creationId xmlns:a16="http://schemas.microsoft.com/office/drawing/2014/main" id="{C26C1E30-69FA-4695-8883-DED4FE1B1D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560" y="4221288"/>
              <a:ext cx="1800000" cy="1800000"/>
            </a:xfrm>
            <a:prstGeom prst="rect">
              <a:avLst/>
            </a:prstGeom>
          </p:spPr>
        </p:pic>
        <p:pic>
          <p:nvPicPr>
            <p:cNvPr id="14" name="그림 13" descr="대지, 실외, 바닥이(가) 표시된 사진&#10;&#10;자동 생성된 설명">
              <a:extLst>
                <a:ext uri="{FF2B5EF4-FFF2-40B4-BE49-F238E27FC236}">
                  <a16:creationId xmlns:a16="http://schemas.microsoft.com/office/drawing/2014/main" id="{CB7BDF47-FEE2-4312-A69B-F31609C2CB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4" y="2277272"/>
              <a:ext cx="1800000" cy="1800000"/>
            </a:xfrm>
            <a:prstGeom prst="rect">
              <a:avLst/>
            </a:prstGeom>
          </p:spPr>
        </p:pic>
      </p:grpSp>
      <p:grpSp>
        <p:nvGrpSpPr>
          <p:cNvPr id="15" name="그룹 14">
            <a:extLst>
              <a:ext uri="{FF2B5EF4-FFF2-40B4-BE49-F238E27FC236}">
                <a16:creationId xmlns:a16="http://schemas.microsoft.com/office/drawing/2014/main" id="{CB779D9C-1155-415A-908D-EBF3B2C40BB8}"/>
              </a:ext>
            </a:extLst>
          </p:cNvPr>
          <p:cNvGrpSpPr>
            <a:grpSpLocks/>
          </p:cNvGrpSpPr>
          <p:nvPr/>
        </p:nvGrpSpPr>
        <p:grpSpPr>
          <a:xfrm>
            <a:off x="3707904" y="3605575"/>
            <a:ext cx="1656963" cy="707368"/>
            <a:chOff x="3757842" y="3579113"/>
            <a:chExt cx="1656963" cy="707368"/>
          </a:xfrm>
        </p:grpSpPr>
        <p:sp>
          <p:nvSpPr>
            <p:cNvPr id="16" name="왼쪽 화살표 61">
              <a:extLst>
                <a:ext uri="{FF2B5EF4-FFF2-40B4-BE49-F238E27FC236}">
                  <a16:creationId xmlns:a16="http://schemas.microsoft.com/office/drawing/2014/main" id="{23226A7C-E778-4FA6-AE80-DF7C93200C5A}"/>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76B50BED-903F-4ACB-B96E-388E98E00F12}"/>
                </a:ext>
              </a:extLst>
            </p:cNvPr>
            <p:cNvSpPr txBox="1"/>
            <p:nvPr/>
          </p:nvSpPr>
          <p:spPr>
            <a:xfrm>
              <a:off x="3757842" y="3579113"/>
              <a:ext cx="1656963" cy="353943"/>
            </a:xfrm>
            <a:prstGeom prst="rect">
              <a:avLst/>
            </a:prstGeom>
            <a:noFill/>
          </p:spPr>
          <p:txBody>
            <a:bodyPr wrap="square" rtlCol="0">
              <a:spAutoFit/>
            </a:bodyPr>
            <a:lstStyle/>
            <a:p>
              <a:pPr algn="ctr"/>
              <a:r>
                <a:rPr lang="ko-KR" altLang="en-US" sz="1700" b="1" dirty="0"/>
                <a:t>대체</a:t>
              </a:r>
              <a:endParaRPr lang="en-US" altLang="ko-KR" sz="1700" b="1" dirty="0"/>
            </a:p>
          </p:txBody>
        </p:sp>
      </p:grpSp>
      <p:grpSp>
        <p:nvGrpSpPr>
          <p:cNvPr id="19" name="그룹 18">
            <a:extLst>
              <a:ext uri="{FF2B5EF4-FFF2-40B4-BE49-F238E27FC236}">
                <a16:creationId xmlns:a16="http://schemas.microsoft.com/office/drawing/2014/main" id="{A949577F-17F7-4DDC-8815-C75816BC00D4}"/>
              </a:ext>
            </a:extLst>
          </p:cNvPr>
          <p:cNvGrpSpPr/>
          <p:nvPr/>
        </p:nvGrpSpPr>
        <p:grpSpPr>
          <a:xfrm>
            <a:off x="5076456" y="2269527"/>
            <a:ext cx="3744016" cy="3747761"/>
            <a:chOff x="5220472" y="2269527"/>
            <a:chExt cx="3744016" cy="3747761"/>
          </a:xfrm>
        </p:grpSpPr>
        <p:pic>
          <p:nvPicPr>
            <p:cNvPr id="1026" name="Picture 2" descr="Audi S4 Sedan 2007ì ëí ì´ë¯¸ì§ ê²ìê²°ê³¼">
              <a:extLst>
                <a:ext uri="{FF2B5EF4-FFF2-40B4-BE49-F238E27FC236}">
                  <a16:creationId xmlns:a16="http://schemas.microsoft.com/office/drawing/2014/main" id="{6753DFB9-B10D-4F30-8EBE-06255750B922}"/>
                </a:ext>
              </a:extLst>
            </p:cNvPr>
            <p:cNvPicPr preferRelativeResize="0">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4488" y="4213543"/>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Spyker C8 Coupe 2009ì ëí ì´ë¯¸ì§ ê²ìê²°ê³¼">
              <a:extLst>
                <a:ext uri="{FF2B5EF4-FFF2-40B4-BE49-F238E27FC236}">
                  <a16:creationId xmlns:a16="http://schemas.microsoft.com/office/drawing/2014/main" id="{6215A7BE-9451-4293-A508-61FFB7A77F5F}"/>
                </a:ext>
              </a:extLst>
            </p:cNvPr>
            <p:cNvPicPr preferRelativeResize="0">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0472" y="4217288"/>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5-Audi R8 Coupe 2012ì ëí ì´ë¯¸ì§ ê²ìê²°ê³¼">
              <a:extLst>
                <a:ext uri="{FF2B5EF4-FFF2-40B4-BE49-F238E27FC236}">
                  <a16:creationId xmlns:a16="http://schemas.microsoft.com/office/drawing/2014/main" id="{A12DC415-8A2E-4D4A-B860-68EEAA5C6EF0}"/>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4488" y="2269527"/>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MW 3 Series Sedan 2012ì ëí ì´ë¯¸ì§ ê²ìê²°ê³¼">
              <a:extLst>
                <a:ext uri="{FF2B5EF4-FFF2-40B4-BE49-F238E27FC236}">
                  <a16:creationId xmlns:a16="http://schemas.microsoft.com/office/drawing/2014/main" id="{CE9B6987-7425-43C6-9DDA-A387C9F11D0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0472" y="2277272"/>
              <a:ext cx="1800000" cy="180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1408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pic>
        <p:nvPicPr>
          <p:cNvPr id="10" name="그림 9" descr="자동차, 실외, 하늘, 트럭이(가) 표시된 사진&#10;&#10;자동 생성된 설명">
            <a:extLst>
              <a:ext uri="{FF2B5EF4-FFF2-40B4-BE49-F238E27FC236}">
                <a16:creationId xmlns:a16="http://schemas.microsoft.com/office/drawing/2014/main" id="{F7BA840E-1320-4083-86D6-0879EE77D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73" y="2192801"/>
            <a:ext cx="1739351" cy="1739351"/>
          </a:xfrm>
          <a:prstGeom prst="rect">
            <a:avLst/>
          </a:prstGeom>
        </p:spPr>
      </p:pic>
      <p:pic>
        <p:nvPicPr>
          <p:cNvPr id="17" name="그림 16" descr="자동차, 실외, 하늘, 도로이(가) 표시된 사진&#10;&#10;자동 생성된 설명">
            <a:extLst>
              <a:ext uri="{FF2B5EF4-FFF2-40B4-BE49-F238E27FC236}">
                <a16:creationId xmlns:a16="http://schemas.microsoft.com/office/drawing/2014/main" id="{A5D876A1-1621-4EFC-9C01-A870AB883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503" y="2193076"/>
            <a:ext cx="1738800" cy="1738800"/>
          </a:xfrm>
          <a:prstGeom prst="rect">
            <a:avLst/>
          </a:prstGeom>
        </p:spPr>
      </p:pic>
      <p:sp>
        <p:nvSpPr>
          <p:cNvPr id="4" name="TextBox 3">
            <a:extLst>
              <a:ext uri="{FF2B5EF4-FFF2-40B4-BE49-F238E27FC236}">
                <a16:creationId xmlns:a16="http://schemas.microsoft.com/office/drawing/2014/main" id="{92DD2DCD-4B98-49D4-90FC-1CC86148F5C2}"/>
              </a:ext>
            </a:extLst>
          </p:cNvPr>
          <p:cNvSpPr txBox="1"/>
          <p:nvPr/>
        </p:nvSpPr>
        <p:spPr>
          <a:xfrm>
            <a:off x="258973" y="1527541"/>
            <a:ext cx="1739351" cy="923330"/>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100 Sedan 1994</a:t>
            </a:r>
            <a:endParaRPr lang="ko-KR" altLang="en-US" dirty="0">
              <a:latin typeface="Rix비타민 M" panose="02020603020101020101" pitchFamily="18" charset="-127"/>
              <a:ea typeface="Rix비타민 M" panose="02020603020101020101" pitchFamily="18" charset="-127"/>
            </a:endParaRPr>
          </a:p>
          <a:p>
            <a:pPr algn="ctr"/>
            <a:endParaRPr lang="ko-KR" altLang="en-US" dirty="0"/>
          </a:p>
        </p:txBody>
      </p:sp>
      <p:sp>
        <p:nvSpPr>
          <p:cNvPr id="5" name="TextBox 4">
            <a:extLst>
              <a:ext uri="{FF2B5EF4-FFF2-40B4-BE49-F238E27FC236}">
                <a16:creationId xmlns:a16="http://schemas.microsoft.com/office/drawing/2014/main" id="{9B794E7F-C278-4E08-A57D-EAABF2A6F832}"/>
              </a:ext>
            </a:extLst>
          </p:cNvPr>
          <p:cNvSpPr txBox="1"/>
          <p:nvPr/>
        </p:nvSpPr>
        <p:spPr>
          <a:xfrm>
            <a:off x="2211362" y="1544429"/>
            <a:ext cx="1739351" cy="923330"/>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V8 Sedan 1994</a:t>
            </a:r>
            <a:endParaRPr lang="ko-KR" altLang="en-US" dirty="0">
              <a:latin typeface="Rix비타민 M" panose="02020603020101020101" pitchFamily="18" charset="-127"/>
              <a:ea typeface="Rix비타민 M" panose="02020603020101020101" pitchFamily="18" charset="-127"/>
            </a:endParaRPr>
          </a:p>
          <a:p>
            <a:pPr algn="ctr"/>
            <a:endParaRPr lang="ko-KR" altLang="en-US" dirty="0"/>
          </a:p>
        </p:txBody>
      </p:sp>
      <p:pic>
        <p:nvPicPr>
          <p:cNvPr id="23" name="그림 22" descr="도로, 실외, 자동차, 건물이(가) 표시된 사진&#10;&#10;자동 생성된 설명">
            <a:extLst>
              <a:ext uri="{FF2B5EF4-FFF2-40B4-BE49-F238E27FC236}">
                <a16:creationId xmlns:a16="http://schemas.microsoft.com/office/drawing/2014/main" id="{E76AE606-6E97-4747-B1AD-B43ED48DD9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524" y="4642528"/>
            <a:ext cx="1738800" cy="1738800"/>
          </a:xfrm>
          <a:prstGeom prst="rect">
            <a:avLst/>
          </a:prstGeom>
        </p:spPr>
      </p:pic>
      <p:pic>
        <p:nvPicPr>
          <p:cNvPr id="24" name="그림 23" descr="자동차, 빨간색, 도로, 실외이(가) 표시된 사진&#10;&#10;자동 생성된 설명">
            <a:extLst>
              <a:ext uri="{FF2B5EF4-FFF2-40B4-BE49-F238E27FC236}">
                <a16:creationId xmlns:a16="http://schemas.microsoft.com/office/drawing/2014/main" id="{CC12C3A6-315C-4881-8DD2-0FE7F4123F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4503" y="4642252"/>
            <a:ext cx="1738800" cy="1738800"/>
          </a:xfrm>
          <a:prstGeom prst="rect">
            <a:avLst/>
          </a:prstGeom>
        </p:spPr>
      </p:pic>
      <p:sp>
        <p:nvSpPr>
          <p:cNvPr id="25" name="TextBox 24">
            <a:extLst>
              <a:ext uri="{FF2B5EF4-FFF2-40B4-BE49-F238E27FC236}">
                <a16:creationId xmlns:a16="http://schemas.microsoft.com/office/drawing/2014/main" id="{64A5A2DD-D51C-4327-AA3A-81008CBB28ED}"/>
              </a:ext>
            </a:extLst>
          </p:cNvPr>
          <p:cNvSpPr txBox="1"/>
          <p:nvPr/>
        </p:nvSpPr>
        <p:spPr>
          <a:xfrm>
            <a:off x="258973" y="4006805"/>
            <a:ext cx="1853038" cy="646331"/>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S5 Coupe 2012</a:t>
            </a:r>
          </a:p>
        </p:txBody>
      </p:sp>
      <p:sp>
        <p:nvSpPr>
          <p:cNvPr id="27" name="TextBox 26">
            <a:extLst>
              <a:ext uri="{FF2B5EF4-FFF2-40B4-BE49-F238E27FC236}">
                <a16:creationId xmlns:a16="http://schemas.microsoft.com/office/drawing/2014/main" id="{124787D8-F857-4703-9C2E-9B4A2E480425}"/>
              </a:ext>
            </a:extLst>
          </p:cNvPr>
          <p:cNvSpPr txBox="1"/>
          <p:nvPr/>
        </p:nvSpPr>
        <p:spPr>
          <a:xfrm>
            <a:off x="2112011" y="4006805"/>
            <a:ext cx="1838702" cy="646331"/>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A5 Coupe 2012</a:t>
            </a:r>
          </a:p>
        </p:txBody>
      </p:sp>
      <p:grpSp>
        <p:nvGrpSpPr>
          <p:cNvPr id="30" name="그룹 29">
            <a:extLst>
              <a:ext uri="{FF2B5EF4-FFF2-40B4-BE49-F238E27FC236}">
                <a16:creationId xmlns:a16="http://schemas.microsoft.com/office/drawing/2014/main" id="{BD8D6768-E4D0-4ED6-A3EB-5C9E24329683}"/>
              </a:ext>
            </a:extLst>
          </p:cNvPr>
          <p:cNvGrpSpPr/>
          <p:nvPr/>
        </p:nvGrpSpPr>
        <p:grpSpPr>
          <a:xfrm>
            <a:off x="4067944" y="3587703"/>
            <a:ext cx="1656963" cy="707368"/>
            <a:chOff x="3757842" y="3579113"/>
            <a:chExt cx="1656963" cy="707368"/>
          </a:xfrm>
        </p:grpSpPr>
        <p:sp>
          <p:nvSpPr>
            <p:cNvPr id="31" name="왼쪽 화살표 61">
              <a:extLst>
                <a:ext uri="{FF2B5EF4-FFF2-40B4-BE49-F238E27FC236}">
                  <a16:creationId xmlns:a16="http://schemas.microsoft.com/office/drawing/2014/main" id="{A6E62526-C42D-4065-B57F-C345301BF218}"/>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68E9B082-80A3-4CC0-A581-E904DC13252A}"/>
                </a:ext>
              </a:extLst>
            </p:cNvPr>
            <p:cNvSpPr txBox="1"/>
            <p:nvPr/>
          </p:nvSpPr>
          <p:spPr>
            <a:xfrm>
              <a:off x="3757842" y="3579113"/>
              <a:ext cx="1656963" cy="353943"/>
            </a:xfrm>
            <a:prstGeom prst="rect">
              <a:avLst/>
            </a:prstGeom>
            <a:noFill/>
          </p:spPr>
          <p:txBody>
            <a:bodyPr wrap="square" rtlCol="0">
              <a:spAutoFit/>
            </a:bodyPr>
            <a:lstStyle/>
            <a:p>
              <a:pPr algn="ctr"/>
              <a:r>
                <a:rPr lang="ko-KR" altLang="en-US" sz="1700" b="1" dirty="0"/>
                <a:t>병합</a:t>
              </a:r>
              <a:endParaRPr lang="en-US" altLang="ko-KR" sz="1700" b="1" dirty="0"/>
            </a:p>
          </p:txBody>
        </p:sp>
      </p:grpSp>
      <p:sp>
        <p:nvSpPr>
          <p:cNvPr id="33" name="TextBox 32">
            <a:extLst>
              <a:ext uri="{FF2B5EF4-FFF2-40B4-BE49-F238E27FC236}">
                <a16:creationId xmlns:a16="http://schemas.microsoft.com/office/drawing/2014/main" id="{C857D06D-0B1E-46D7-A5A4-BADABAF12884}"/>
              </a:ext>
            </a:extLst>
          </p:cNvPr>
          <p:cNvSpPr txBox="1"/>
          <p:nvPr/>
        </p:nvSpPr>
        <p:spPr>
          <a:xfrm>
            <a:off x="6656454" y="1544429"/>
            <a:ext cx="1739351" cy="923330"/>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Sedan 1994</a:t>
            </a:r>
            <a:endParaRPr lang="ko-KR" altLang="en-US" dirty="0">
              <a:latin typeface="Rix비타민 M" panose="02020603020101020101" pitchFamily="18" charset="-127"/>
              <a:ea typeface="Rix비타민 M" panose="02020603020101020101" pitchFamily="18" charset="-127"/>
            </a:endParaRPr>
          </a:p>
          <a:p>
            <a:pPr algn="ctr"/>
            <a:endParaRPr lang="ko-KR" altLang="en-US" dirty="0"/>
          </a:p>
        </p:txBody>
      </p:sp>
      <p:sp>
        <p:nvSpPr>
          <p:cNvPr id="34" name="TextBox 33">
            <a:extLst>
              <a:ext uri="{FF2B5EF4-FFF2-40B4-BE49-F238E27FC236}">
                <a16:creationId xmlns:a16="http://schemas.microsoft.com/office/drawing/2014/main" id="{E9DDEEE6-8E23-4638-B11B-652B33A4EA64}"/>
              </a:ext>
            </a:extLst>
          </p:cNvPr>
          <p:cNvSpPr txBox="1"/>
          <p:nvPr/>
        </p:nvSpPr>
        <p:spPr>
          <a:xfrm>
            <a:off x="6557103" y="4006805"/>
            <a:ext cx="1838702" cy="646331"/>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Audi Coupe 2012</a:t>
            </a:r>
          </a:p>
        </p:txBody>
      </p:sp>
      <p:grpSp>
        <p:nvGrpSpPr>
          <p:cNvPr id="41" name="그룹 40">
            <a:extLst>
              <a:ext uri="{FF2B5EF4-FFF2-40B4-BE49-F238E27FC236}">
                <a16:creationId xmlns:a16="http://schemas.microsoft.com/office/drawing/2014/main" id="{F615B98F-2C75-4A0E-A80E-D35494A5BDE9}"/>
              </a:ext>
            </a:extLst>
          </p:cNvPr>
          <p:cNvGrpSpPr/>
          <p:nvPr/>
        </p:nvGrpSpPr>
        <p:grpSpPr>
          <a:xfrm>
            <a:off x="6241519" y="4642252"/>
            <a:ext cx="2602896" cy="1811084"/>
            <a:chOff x="5929544" y="4642252"/>
            <a:chExt cx="2602896" cy="1811084"/>
          </a:xfrm>
        </p:grpSpPr>
        <p:pic>
          <p:nvPicPr>
            <p:cNvPr id="35" name="그림 34" descr="도로, 실외, 자동차, 건물이(가) 표시된 사진&#10;&#10;자동 생성된 설명">
              <a:extLst>
                <a:ext uri="{FF2B5EF4-FFF2-40B4-BE49-F238E27FC236}">
                  <a16:creationId xmlns:a16="http://schemas.microsoft.com/office/drawing/2014/main" id="{A96B93F9-CF1F-41E8-ADE8-4862E7F40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9544" y="4642528"/>
              <a:ext cx="1738800" cy="1738800"/>
            </a:xfrm>
            <a:prstGeom prst="rect">
              <a:avLst/>
            </a:prstGeom>
          </p:spPr>
        </p:pic>
        <p:pic>
          <p:nvPicPr>
            <p:cNvPr id="36" name="그림 35" descr="자동차, 빨간색, 도로, 실외이(가) 표시된 사진&#10;&#10;자동 생성된 설명">
              <a:extLst>
                <a:ext uri="{FF2B5EF4-FFF2-40B4-BE49-F238E27FC236}">
                  <a16:creationId xmlns:a16="http://schemas.microsoft.com/office/drawing/2014/main" id="{C8028E7F-05D5-4690-A891-3E98FFC25A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3640" y="4714536"/>
              <a:ext cx="1738800" cy="1738800"/>
            </a:xfrm>
            <a:prstGeom prst="rect">
              <a:avLst/>
            </a:prstGeom>
          </p:spPr>
        </p:pic>
        <p:sp>
          <p:nvSpPr>
            <p:cNvPr id="6" name="직사각형 5">
              <a:extLst>
                <a:ext uri="{FF2B5EF4-FFF2-40B4-BE49-F238E27FC236}">
                  <a16:creationId xmlns:a16="http://schemas.microsoft.com/office/drawing/2014/main" id="{5E801B27-2759-46F4-B516-9F8739965784}"/>
                </a:ext>
              </a:extLst>
            </p:cNvPr>
            <p:cNvSpPr/>
            <p:nvPr/>
          </p:nvSpPr>
          <p:spPr>
            <a:xfrm>
              <a:off x="5929544" y="4642252"/>
              <a:ext cx="2602896" cy="181108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 name="그룹 39">
            <a:extLst>
              <a:ext uri="{FF2B5EF4-FFF2-40B4-BE49-F238E27FC236}">
                <a16:creationId xmlns:a16="http://schemas.microsoft.com/office/drawing/2014/main" id="{4AB1E19E-CB85-472E-B276-DEFB2A1359E0}"/>
              </a:ext>
            </a:extLst>
          </p:cNvPr>
          <p:cNvGrpSpPr/>
          <p:nvPr/>
        </p:nvGrpSpPr>
        <p:grpSpPr>
          <a:xfrm>
            <a:off x="6228184" y="2192801"/>
            <a:ext cx="2624475" cy="1812263"/>
            <a:chOff x="5916209" y="2192801"/>
            <a:chExt cx="2624475" cy="1812263"/>
          </a:xfrm>
        </p:grpSpPr>
        <p:pic>
          <p:nvPicPr>
            <p:cNvPr id="37" name="그림 36" descr="자동차, 실외, 하늘, 트럭이(가) 표시된 사진&#10;&#10;자동 생성된 설명">
              <a:extLst>
                <a:ext uri="{FF2B5EF4-FFF2-40B4-BE49-F238E27FC236}">
                  <a16:creationId xmlns:a16="http://schemas.microsoft.com/office/drawing/2014/main" id="{37E3FCF7-4C98-41BA-9904-9B3B450D8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718" y="2202036"/>
              <a:ext cx="1739351" cy="1739351"/>
            </a:xfrm>
            <a:prstGeom prst="rect">
              <a:avLst/>
            </a:prstGeom>
          </p:spPr>
        </p:pic>
        <p:pic>
          <p:nvPicPr>
            <p:cNvPr id="38" name="그림 37" descr="자동차, 실외, 하늘, 도로이(가) 표시된 사진&#10;&#10;자동 생성된 설명">
              <a:extLst>
                <a:ext uri="{FF2B5EF4-FFF2-40B4-BE49-F238E27FC236}">
                  <a16:creationId xmlns:a16="http://schemas.microsoft.com/office/drawing/2014/main" id="{7F9001BD-97A2-4E3C-B4C9-F433BCEF8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640" y="2266264"/>
              <a:ext cx="1738800" cy="1738800"/>
            </a:xfrm>
            <a:prstGeom prst="rect">
              <a:avLst/>
            </a:prstGeom>
          </p:spPr>
        </p:pic>
        <p:sp>
          <p:nvSpPr>
            <p:cNvPr id="39" name="직사각형 38">
              <a:extLst>
                <a:ext uri="{FF2B5EF4-FFF2-40B4-BE49-F238E27FC236}">
                  <a16:creationId xmlns:a16="http://schemas.microsoft.com/office/drawing/2014/main" id="{7EA756CE-BB56-4489-BAD3-38FA76952F28}"/>
                </a:ext>
              </a:extLst>
            </p:cNvPr>
            <p:cNvSpPr/>
            <p:nvPr/>
          </p:nvSpPr>
          <p:spPr>
            <a:xfrm>
              <a:off x="5916209" y="2192801"/>
              <a:ext cx="2624475" cy="181108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직사각형 27">
            <a:extLst>
              <a:ext uri="{FF2B5EF4-FFF2-40B4-BE49-F238E27FC236}">
                <a16:creationId xmlns:a16="http://schemas.microsoft.com/office/drawing/2014/main" id="{9112156F-D834-4901-A4F3-463FAF379A38}"/>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Tree>
    <p:extLst>
      <p:ext uri="{BB962C8B-B14F-4D97-AF65-F5344CB8AC3E}">
        <p14:creationId xmlns:p14="http://schemas.microsoft.com/office/powerpoint/2010/main" val="32827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sp>
        <p:nvSpPr>
          <p:cNvPr id="28" name="TextBox 27">
            <a:extLst>
              <a:ext uri="{FF2B5EF4-FFF2-40B4-BE49-F238E27FC236}">
                <a16:creationId xmlns:a16="http://schemas.microsoft.com/office/drawing/2014/main" id="{354D8F75-FEB3-4904-89A3-B18E0D212F37}"/>
              </a:ext>
            </a:extLst>
          </p:cNvPr>
          <p:cNvSpPr txBox="1"/>
          <p:nvPr/>
        </p:nvSpPr>
        <p:spPr>
          <a:xfrm>
            <a:off x="90741" y="1628800"/>
            <a:ext cx="8991165" cy="830997"/>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2500" dirty="0">
                <a:solidFill>
                  <a:prstClr val="black"/>
                </a:solidFill>
                <a:latin typeface="맑은 고딕"/>
                <a:ea typeface="맑은 고딕" panose="020B0503020000020004" pitchFamily="50" charset="-127"/>
              </a:rPr>
              <a:t>브랜드내의 같은 연식</a:t>
            </a:r>
            <a:r>
              <a:rPr lang="en-US" altLang="ko-KR" sz="2500" dirty="0">
                <a:solidFill>
                  <a:prstClr val="black"/>
                </a:solidFill>
                <a:latin typeface="맑은 고딕"/>
                <a:ea typeface="맑은 고딕" panose="020B0503020000020004" pitchFamily="50" charset="-127"/>
              </a:rPr>
              <a:t> </a:t>
            </a:r>
            <a:r>
              <a:rPr lang="ko-KR" altLang="en-US" sz="2500" dirty="0">
                <a:solidFill>
                  <a:prstClr val="black"/>
                </a:solidFill>
                <a:latin typeface="맑은 고딕"/>
                <a:ea typeface="맑은 고딕" panose="020B0503020000020004" pitchFamily="50" charset="-127"/>
              </a:rPr>
              <a:t>또는 같은 차종에 대해 병합 진행</a:t>
            </a:r>
          </a:p>
          <a:p>
            <a:pPr marL="800100" lvl="1" indent="-342900">
              <a:buFont typeface="Wingdings" panose="05000000000000000000" pitchFamily="2" charset="2"/>
              <a:buChar char="§"/>
              <a:defRPr/>
            </a:pPr>
            <a:r>
              <a:rPr kumimoji="0" lang="en-US" altLang="ko-KR" sz="2300" i="0" u="none" strike="noStrike" kern="1200" cap="none" spc="0" normalizeH="0" baseline="0" noProof="0" dirty="0">
                <a:ln>
                  <a:noFill/>
                </a:ln>
                <a:solidFill>
                  <a:prstClr val="black"/>
                </a:solidFill>
                <a:effectLst/>
                <a:uLnTx/>
                <a:uFillTx/>
                <a:latin typeface="맑은 고딕"/>
                <a:ea typeface="맑은 고딕" panose="020B0503020000020004" pitchFamily="50" charset="-127"/>
              </a:rPr>
              <a:t>196</a:t>
            </a:r>
            <a:r>
              <a:rPr kumimoji="0" lang="ko-KR" altLang="en-US"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rPr>
              <a:t>종 </a:t>
            </a:r>
            <a:r>
              <a:rPr lang="en-US" altLang="ko-KR" sz="2300" dirty="0">
                <a:solidFill>
                  <a:prstClr val="black"/>
                </a:solidFill>
                <a:latin typeface="맑은 고딕"/>
                <a:ea typeface="맑은 고딕" panose="020B0503020000020004" pitchFamily="50" charset="-127"/>
              </a:rPr>
              <a:t>→ </a:t>
            </a:r>
            <a:r>
              <a:rPr lang="en-US" altLang="ko-KR" sz="2300" b="1" dirty="0">
                <a:solidFill>
                  <a:prstClr val="black"/>
                </a:solidFill>
                <a:latin typeface="맑은 고딕"/>
                <a:ea typeface="맑은 고딕" panose="020B0503020000020004" pitchFamily="50" charset="-127"/>
              </a:rPr>
              <a:t>120</a:t>
            </a:r>
            <a:r>
              <a:rPr lang="ko-KR" altLang="en-US" sz="2300" dirty="0">
                <a:solidFill>
                  <a:prstClr val="black"/>
                </a:solidFill>
                <a:latin typeface="맑은 고딕"/>
                <a:ea typeface="맑은 고딕" panose="020B0503020000020004" pitchFamily="50" charset="-127"/>
              </a:rPr>
              <a:t>종으로 압축</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endParaRPr>
          </a:p>
        </p:txBody>
      </p:sp>
      <p:sp>
        <p:nvSpPr>
          <p:cNvPr id="14" name="직사각형 13">
            <a:extLst>
              <a:ext uri="{FF2B5EF4-FFF2-40B4-BE49-F238E27FC236}">
                <a16:creationId xmlns:a16="http://schemas.microsoft.com/office/drawing/2014/main" id="{F1175BAB-5DA4-4FC8-B0D0-4E40469DD62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graphicFrame>
        <p:nvGraphicFramePr>
          <p:cNvPr id="15" name="차트 14">
            <a:extLst>
              <a:ext uri="{FF2B5EF4-FFF2-40B4-BE49-F238E27FC236}">
                <a16:creationId xmlns:a16="http://schemas.microsoft.com/office/drawing/2014/main" id="{5B7021BD-E450-4E35-B5B9-FCFA9F76E5BC}"/>
              </a:ext>
            </a:extLst>
          </p:cNvPr>
          <p:cNvGraphicFramePr/>
          <p:nvPr>
            <p:extLst>
              <p:ext uri="{D42A27DB-BD31-4B8C-83A1-F6EECF244321}">
                <p14:modId xmlns:p14="http://schemas.microsoft.com/office/powerpoint/2010/main" val="1093579004"/>
              </p:ext>
            </p:extLst>
          </p:nvPr>
        </p:nvGraphicFramePr>
        <p:xfrm>
          <a:off x="1298127" y="2459798"/>
          <a:ext cx="6576392" cy="393148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E0BFFBC5-F663-4848-B810-36051A34702F}"/>
              </a:ext>
            </a:extLst>
          </p:cNvPr>
          <p:cNvSpPr txBox="1"/>
          <p:nvPr/>
        </p:nvSpPr>
        <p:spPr>
          <a:xfrm>
            <a:off x="7038700" y="5986417"/>
            <a:ext cx="1314831" cy="323165"/>
          </a:xfrm>
          <a:prstGeom prst="rect">
            <a:avLst/>
          </a:prstGeom>
          <a:noFill/>
        </p:spPr>
        <p:txBody>
          <a:bodyPr wrap="square" rtlCol="0">
            <a:spAutoFit/>
          </a:bodyPr>
          <a:lstStyle/>
          <a:p>
            <a:pPr algn="ctr"/>
            <a:r>
              <a:rPr lang="en-US" altLang="ko-KR" sz="1500" dirty="0"/>
              <a:t>[</a:t>
            </a:r>
            <a:r>
              <a:rPr lang="en-US" altLang="ko-KR" sz="1500" dirty="0" err="1"/>
              <a:t>Train:Test</a:t>
            </a:r>
            <a:r>
              <a:rPr lang="en-US" altLang="ko-KR" sz="1500" dirty="0"/>
              <a:t>]</a:t>
            </a:r>
            <a:endParaRPr lang="ko-KR" altLang="en-US" sz="1500" dirty="0"/>
          </a:p>
        </p:txBody>
      </p:sp>
      <p:sp>
        <p:nvSpPr>
          <p:cNvPr id="4" name="TextBox 3">
            <a:extLst>
              <a:ext uri="{FF2B5EF4-FFF2-40B4-BE49-F238E27FC236}">
                <a16:creationId xmlns:a16="http://schemas.microsoft.com/office/drawing/2014/main" id="{56F12FF0-6444-4F75-BA3C-5F9E57A8D645}"/>
              </a:ext>
            </a:extLst>
          </p:cNvPr>
          <p:cNvSpPr txBox="1"/>
          <p:nvPr/>
        </p:nvSpPr>
        <p:spPr>
          <a:xfrm>
            <a:off x="7228063" y="5663252"/>
            <a:ext cx="936104" cy="323165"/>
          </a:xfrm>
          <a:prstGeom prst="rect">
            <a:avLst/>
          </a:prstGeom>
          <a:noFill/>
        </p:spPr>
        <p:txBody>
          <a:bodyPr wrap="square" rtlCol="0">
            <a:spAutoFit/>
          </a:bodyPr>
          <a:lstStyle/>
          <a:p>
            <a:pPr algn="ctr"/>
            <a:r>
              <a:rPr lang="en-US" altLang="ko-KR" sz="1500" dirty="0"/>
              <a:t>Class</a:t>
            </a:r>
          </a:p>
        </p:txBody>
      </p:sp>
      <p:sp>
        <p:nvSpPr>
          <p:cNvPr id="17" name="직사각형 16">
            <a:extLst>
              <a:ext uri="{FF2B5EF4-FFF2-40B4-BE49-F238E27FC236}">
                <a16:creationId xmlns:a16="http://schemas.microsoft.com/office/drawing/2014/main" id="{44D8BDE1-3AC0-4E2B-853B-8FABD894FC90}"/>
              </a:ext>
            </a:extLst>
          </p:cNvPr>
          <p:cNvSpPr/>
          <p:nvPr/>
        </p:nvSpPr>
        <p:spPr>
          <a:xfrm>
            <a:off x="4046706" y="3501009"/>
            <a:ext cx="1080120" cy="2004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4FC4E7D1-6DF7-442D-9E2D-A6C3E1F207E0}"/>
              </a:ext>
            </a:extLst>
          </p:cNvPr>
          <p:cNvSpPr/>
          <p:nvPr/>
        </p:nvSpPr>
        <p:spPr>
          <a:xfrm>
            <a:off x="6089577" y="2891845"/>
            <a:ext cx="1080120" cy="2613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717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6" grpId="0"/>
      <p:bldP spid="4" grpId="0"/>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a:latin typeface="Rix비타민 M" panose="02020603020101020101" pitchFamily="18" charset="-127"/>
                <a:ea typeface="Rix비타민 M" panose="02020603020101020101" pitchFamily="18" charset="-127"/>
              </a:rPr>
              <a:t>문제 분석</a:t>
            </a:r>
            <a:endParaRPr lang="ko-KR" altLang="en-US" sz="2300" dirty="0">
              <a:latin typeface="Rix비타민 M" panose="02020603020101020101" pitchFamily="18" charset="-127"/>
              <a:ea typeface="Rix비타민 M" panose="02020603020101020101" pitchFamily="18" charset="-127"/>
            </a:endParaRPr>
          </a:p>
        </p:txBody>
      </p:sp>
      <p:sp>
        <p:nvSpPr>
          <p:cNvPr id="16" name="직사각형 15">
            <a:extLst>
              <a:ext uri="{FF2B5EF4-FFF2-40B4-BE49-F238E27FC236}">
                <a16:creationId xmlns:a16="http://schemas.microsoft.com/office/drawing/2014/main" id="{4ADD3F0D-33F6-42BE-8601-01AF2094751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pic>
        <p:nvPicPr>
          <p:cNvPr id="5" name="그림 4" descr="자동차, 실외, 대지, 도로이(가) 표시된 사진&#10;&#10;자동 생성된 설명">
            <a:extLst>
              <a:ext uri="{FF2B5EF4-FFF2-40B4-BE49-F238E27FC236}">
                <a16:creationId xmlns:a16="http://schemas.microsoft.com/office/drawing/2014/main" id="{86A8B714-1AFD-45D0-BDB3-38E393C63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803" y="2058440"/>
            <a:ext cx="1800000" cy="1800000"/>
          </a:xfrm>
          <a:prstGeom prst="rect">
            <a:avLst/>
          </a:prstGeom>
        </p:spPr>
      </p:pic>
      <p:pic>
        <p:nvPicPr>
          <p:cNvPr id="7" name="그림 6" descr="자동차, 트럭, 운송, 실외이(가) 표시된 사진&#10;&#10;자동 생성된 설명">
            <a:extLst>
              <a:ext uri="{FF2B5EF4-FFF2-40B4-BE49-F238E27FC236}">
                <a16:creationId xmlns:a16="http://schemas.microsoft.com/office/drawing/2014/main" id="{3570C8A7-6CC3-4F4D-87E5-A5373F6B0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803" y="3906346"/>
            <a:ext cx="1800000" cy="1800000"/>
          </a:xfrm>
          <a:prstGeom prst="rect">
            <a:avLst/>
          </a:prstGeom>
        </p:spPr>
      </p:pic>
      <p:pic>
        <p:nvPicPr>
          <p:cNvPr id="12" name="그림 11" descr="자동차, 빨간색, 도로, 실외이(가) 표시된 사진&#10;&#10;자동 생성된 설명">
            <a:extLst>
              <a:ext uri="{FF2B5EF4-FFF2-40B4-BE49-F238E27FC236}">
                <a16:creationId xmlns:a16="http://schemas.microsoft.com/office/drawing/2014/main" id="{8F8D0D0B-F4EA-4E14-888D-5CD024FB42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8" y="3906346"/>
            <a:ext cx="1800000" cy="1800000"/>
          </a:xfrm>
          <a:prstGeom prst="rect">
            <a:avLst/>
          </a:prstGeom>
        </p:spPr>
      </p:pic>
      <p:pic>
        <p:nvPicPr>
          <p:cNvPr id="14" name="그림 13" descr="자동차, 실외, 하늘, 도로이(가) 표시된 사진&#10;&#10;자동 생성된 설명">
            <a:extLst>
              <a:ext uri="{FF2B5EF4-FFF2-40B4-BE49-F238E27FC236}">
                <a16:creationId xmlns:a16="http://schemas.microsoft.com/office/drawing/2014/main" id="{DD6371EA-05A5-4429-A834-21DE50B056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2058440"/>
            <a:ext cx="1800000" cy="1800000"/>
          </a:xfrm>
          <a:prstGeom prst="rect">
            <a:avLst/>
          </a:prstGeom>
        </p:spPr>
      </p:pic>
      <p:pic>
        <p:nvPicPr>
          <p:cNvPr id="17" name="그림 16" descr="자동차, 실외, 도로, 운송이(가) 표시된 사진&#10;&#10;자동 생성된 설명">
            <a:extLst>
              <a:ext uri="{FF2B5EF4-FFF2-40B4-BE49-F238E27FC236}">
                <a16:creationId xmlns:a16="http://schemas.microsoft.com/office/drawing/2014/main" id="{1A54CB3A-C0EF-4F95-AFE4-48172B79CF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37197" y="3916190"/>
            <a:ext cx="1800000" cy="1800000"/>
          </a:xfrm>
          <a:prstGeom prst="rect">
            <a:avLst/>
          </a:prstGeom>
        </p:spPr>
      </p:pic>
      <p:pic>
        <p:nvPicPr>
          <p:cNvPr id="19" name="그림 18" descr="자동차, 실외, 도로, 하늘이(가) 표시된 사진&#10;&#10;자동 생성된 설명">
            <a:extLst>
              <a:ext uri="{FF2B5EF4-FFF2-40B4-BE49-F238E27FC236}">
                <a16:creationId xmlns:a16="http://schemas.microsoft.com/office/drawing/2014/main" id="{D3CB6406-72A1-4F42-9321-FE78C642C0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0472" y="3930529"/>
            <a:ext cx="1800000" cy="1800000"/>
          </a:xfrm>
          <a:prstGeom prst="rect">
            <a:avLst/>
          </a:prstGeom>
        </p:spPr>
      </p:pic>
      <p:pic>
        <p:nvPicPr>
          <p:cNvPr id="21" name="그림 20" descr="실외, 자동차, 하늘, 트럭이(가) 표시된 사진&#10;&#10;자동 생성된 설명">
            <a:extLst>
              <a:ext uri="{FF2B5EF4-FFF2-40B4-BE49-F238E27FC236}">
                <a16:creationId xmlns:a16="http://schemas.microsoft.com/office/drawing/2014/main" id="{6C1EB371-D9B7-44FC-A9E8-1B4F834168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7197" y="2060848"/>
            <a:ext cx="1800000" cy="1800000"/>
          </a:xfrm>
          <a:prstGeom prst="rect">
            <a:avLst/>
          </a:prstGeom>
        </p:spPr>
      </p:pic>
      <p:pic>
        <p:nvPicPr>
          <p:cNvPr id="24" name="그림 23" descr="실외, 자동차, 나무, 도로이(가) 표시된 사진&#10;&#10;자동 생성된 설명">
            <a:extLst>
              <a:ext uri="{FF2B5EF4-FFF2-40B4-BE49-F238E27FC236}">
                <a16:creationId xmlns:a16="http://schemas.microsoft.com/office/drawing/2014/main" id="{66DCDCF2-6880-447F-BF6A-85C4C489A5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93666" y="2060848"/>
            <a:ext cx="1800000" cy="1800000"/>
          </a:xfrm>
          <a:prstGeom prst="rect">
            <a:avLst/>
          </a:prstGeom>
        </p:spPr>
      </p:pic>
      <p:sp>
        <p:nvSpPr>
          <p:cNvPr id="34" name="TextBox 33">
            <a:extLst>
              <a:ext uri="{FF2B5EF4-FFF2-40B4-BE49-F238E27FC236}">
                <a16:creationId xmlns:a16="http://schemas.microsoft.com/office/drawing/2014/main" id="{B13A8DC9-DB34-4FE3-B371-359BAE8F1BF0}"/>
              </a:ext>
            </a:extLst>
          </p:cNvPr>
          <p:cNvSpPr txBox="1"/>
          <p:nvPr/>
        </p:nvSpPr>
        <p:spPr>
          <a:xfrm>
            <a:off x="589660" y="1625192"/>
            <a:ext cx="3067735" cy="369332"/>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Chrysler Aspen SUV 2009</a:t>
            </a:r>
            <a:endParaRPr lang="ko-KR" altLang="en-US" dirty="0"/>
          </a:p>
        </p:txBody>
      </p:sp>
      <p:sp>
        <p:nvSpPr>
          <p:cNvPr id="35" name="TextBox 34">
            <a:extLst>
              <a:ext uri="{FF2B5EF4-FFF2-40B4-BE49-F238E27FC236}">
                <a16:creationId xmlns:a16="http://schemas.microsoft.com/office/drawing/2014/main" id="{01FDEE6A-1076-421F-96A8-8447D80E6AA3}"/>
              </a:ext>
            </a:extLst>
          </p:cNvPr>
          <p:cNvSpPr txBox="1"/>
          <p:nvPr/>
        </p:nvSpPr>
        <p:spPr>
          <a:xfrm>
            <a:off x="5403329" y="1649337"/>
            <a:ext cx="3067735" cy="369332"/>
          </a:xfrm>
          <a:prstGeom prst="rect">
            <a:avLst/>
          </a:prstGeom>
          <a:noFill/>
        </p:spPr>
        <p:txBody>
          <a:bodyPr wrap="square" rtlCol="0">
            <a:spAutoFit/>
          </a:bodyPr>
          <a:lstStyle/>
          <a:p>
            <a:pPr algn="ctr"/>
            <a:r>
              <a:rPr lang="en-US" altLang="ko-KR" dirty="0">
                <a:latin typeface="Rix비타민 M" panose="02020603020101020101" pitchFamily="18" charset="-127"/>
                <a:ea typeface="Rix비타민 M" panose="02020603020101020101" pitchFamily="18" charset="-127"/>
              </a:rPr>
              <a:t>Dodge Durango SUV 2012</a:t>
            </a:r>
            <a:endParaRPr lang="ko-KR" altLang="en-US" dirty="0"/>
          </a:p>
        </p:txBody>
      </p:sp>
      <p:cxnSp>
        <p:nvCxnSpPr>
          <p:cNvPr id="26" name="직선 화살표 연결선 25">
            <a:extLst>
              <a:ext uri="{FF2B5EF4-FFF2-40B4-BE49-F238E27FC236}">
                <a16:creationId xmlns:a16="http://schemas.microsoft.com/office/drawing/2014/main" id="{389B90DA-9B9E-47FB-975D-4508212A36D4}"/>
              </a:ext>
            </a:extLst>
          </p:cNvPr>
          <p:cNvCxnSpPr/>
          <p:nvPr/>
        </p:nvCxnSpPr>
        <p:spPr>
          <a:xfrm>
            <a:off x="4211960" y="3906346"/>
            <a:ext cx="648072" cy="0"/>
          </a:xfrm>
          <a:prstGeom prst="straightConnector1">
            <a:avLst/>
          </a:prstGeom>
          <a:ln w="63500">
            <a:solidFill>
              <a:srgbClr val="17375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6BA967D-E540-44CE-8595-11399AF302A0}"/>
              </a:ext>
            </a:extLst>
          </p:cNvPr>
          <p:cNvSpPr txBox="1"/>
          <p:nvPr/>
        </p:nvSpPr>
        <p:spPr>
          <a:xfrm>
            <a:off x="4192714" y="3438947"/>
            <a:ext cx="648072" cy="369332"/>
          </a:xfrm>
          <a:prstGeom prst="rect">
            <a:avLst/>
          </a:prstGeom>
          <a:noFill/>
        </p:spPr>
        <p:txBody>
          <a:bodyPr wrap="square" rtlCol="0">
            <a:spAutoFit/>
          </a:bodyPr>
          <a:lstStyle/>
          <a:p>
            <a:pPr algn="ctr"/>
            <a:r>
              <a:rPr lang="ko-KR" altLang="en-US">
                <a:latin typeface="Rix비타민 M" panose="02020603020101020101" pitchFamily="18" charset="-127"/>
                <a:ea typeface="Rix비타민 M" panose="02020603020101020101" pitchFamily="18" charset="-127"/>
              </a:rPr>
              <a:t>비교</a:t>
            </a:r>
            <a:endParaRPr lang="ko-KR" altLang="en-US" dirty="0"/>
          </a:p>
        </p:txBody>
      </p:sp>
      <p:sp>
        <p:nvSpPr>
          <p:cNvPr id="46" name="TextBox 45">
            <a:extLst>
              <a:ext uri="{FF2B5EF4-FFF2-40B4-BE49-F238E27FC236}">
                <a16:creationId xmlns:a16="http://schemas.microsoft.com/office/drawing/2014/main" id="{D889F033-FEDD-4889-A79A-31ADA3423D57}"/>
              </a:ext>
            </a:extLst>
          </p:cNvPr>
          <p:cNvSpPr txBox="1"/>
          <p:nvPr/>
        </p:nvSpPr>
        <p:spPr>
          <a:xfrm>
            <a:off x="40413" y="5852681"/>
            <a:ext cx="8991165" cy="46166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2400" dirty="0"/>
              <a:t>같은 연식</a:t>
            </a:r>
            <a:r>
              <a:rPr lang="en-US" altLang="ko-KR" sz="2400" dirty="0"/>
              <a:t>, </a:t>
            </a:r>
            <a:r>
              <a:rPr lang="ko-KR" altLang="en-US" sz="2400" dirty="0"/>
              <a:t>같은 차종의 출력이 존재</a:t>
            </a:r>
            <a:endParaRPr lang="en-US" altLang="ko-KR" sz="2400" dirty="0"/>
          </a:p>
        </p:txBody>
      </p:sp>
    </p:spTree>
    <p:extLst>
      <p:ext uri="{BB962C8B-B14F-4D97-AF65-F5344CB8AC3E}">
        <p14:creationId xmlns:p14="http://schemas.microsoft.com/office/powerpoint/2010/main" val="102230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sp>
        <p:nvSpPr>
          <p:cNvPr id="16" name="직사각형 15">
            <a:extLst>
              <a:ext uri="{FF2B5EF4-FFF2-40B4-BE49-F238E27FC236}">
                <a16:creationId xmlns:a16="http://schemas.microsoft.com/office/drawing/2014/main" id="{4ADD3F0D-33F6-42BE-8601-01AF2094751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pic>
        <p:nvPicPr>
          <p:cNvPr id="11" name="그림 10" descr="바닥, 헬멧, 자동차, 머리장식이(가) 표시된 사진&#10;&#10;자동 생성된 설명">
            <a:extLst>
              <a:ext uri="{FF2B5EF4-FFF2-40B4-BE49-F238E27FC236}">
                <a16:creationId xmlns:a16="http://schemas.microsoft.com/office/drawing/2014/main" id="{AF0745C7-EF2D-43A3-8FE5-69F8D380C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121" y="3344749"/>
            <a:ext cx="2160000" cy="2160000"/>
          </a:xfrm>
          <a:prstGeom prst="rect">
            <a:avLst/>
          </a:prstGeom>
        </p:spPr>
      </p:pic>
      <p:pic>
        <p:nvPicPr>
          <p:cNvPr id="22" name="그림 21" descr="자동차, 건물, 도로, 운송이(가) 표시된 사진&#10;&#10;자동 생성된 설명">
            <a:extLst>
              <a:ext uri="{FF2B5EF4-FFF2-40B4-BE49-F238E27FC236}">
                <a16:creationId xmlns:a16="http://schemas.microsoft.com/office/drawing/2014/main" id="{3D63E011-B894-4E2A-B008-F103EA81F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3344749"/>
            <a:ext cx="2160000" cy="2160000"/>
          </a:xfrm>
          <a:prstGeom prst="rect">
            <a:avLst/>
          </a:prstGeom>
        </p:spPr>
      </p:pic>
      <p:sp>
        <p:nvSpPr>
          <p:cNvPr id="28" name="TextBox 27">
            <a:extLst>
              <a:ext uri="{FF2B5EF4-FFF2-40B4-BE49-F238E27FC236}">
                <a16:creationId xmlns:a16="http://schemas.microsoft.com/office/drawing/2014/main" id="{2E291088-D281-444B-A25A-B3848CFC9A48}"/>
              </a:ext>
            </a:extLst>
          </p:cNvPr>
          <p:cNvSpPr txBox="1"/>
          <p:nvPr/>
        </p:nvSpPr>
        <p:spPr>
          <a:xfrm>
            <a:off x="642837" y="2891845"/>
            <a:ext cx="2510147" cy="369332"/>
          </a:xfrm>
          <a:prstGeom prst="rect">
            <a:avLst/>
          </a:prstGeom>
          <a:noFill/>
        </p:spPr>
        <p:txBody>
          <a:bodyPr wrap="square" rtlCol="0">
            <a:spAutoFit/>
          </a:bodyPr>
          <a:lstStyle/>
          <a:p>
            <a:r>
              <a:rPr lang="en-US" altLang="ko-KR" dirty="0">
                <a:latin typeface="Rix비타민 M" panose="02020603020101020101" pitchFamily="18" charset="-127"/>
                <a:ea typeface="Rix비타민 M" panose="02020603020101020101" pitchFamily="18" charset="-127"/>
              </a:rPr>
              <a:t>Ford GT Coupe 2006</a:t>
            </a:r>
            <a:endParaRPr lang="ko-KR" altLang="en-US" dirty="0">
              <a:latin typeface="Rix비타민 M" panose="02020603020101020101" pitchFamily="18" charset="-127"/>
              <a:ea typeface="Rix비타민 M" panose="02020603020101020101" pitchFamily="18" charset="-127"/>
            </a:endParaRPr>
          </a:p>
        </p:txBody>
      </p:sp>
      <p:sp>
        <p:nvSpPr>
          <p:cNvPr id="33" name="TextBox 32">
            <a:extLst>
              <a:ext uri="{FF2B5EF4-FFF2-40B4-BE49-F238E27FC236}">
                <a16:creationId xmlns:a16="http://schemas.microsoft.com/office/drawing/2014/main" id="{A3A28FDF-4736-4FC2-8758-8B23A3DD4345}"/>
              </a:ext>
            </a:extLst>
          </p:cNvPr>
          <p:cNvSpPr txBox="1"/>
          <p:nvPr/>
        </p:nvSpPr>
        <p:spPr>
          <a:xfrm>
            <a:off x="3707904" y="2891845"/>
            <a:ext cx="3022434" cy="369332"/>
          </a:xfrm>
          <a:prstGeom prst="rect">
            <a:avLst/>
          </a:prstGeom>
          <a:noFill/>
        </p:spPr>
        <p:txBody>
          <a:bodyPr wrap="square" rtlCol="0">
            <a:spAutoFit/>
          </a:bodyPr>
          <a:lstStyle/>
          <a:p>
            <a:r>
              <a:rPr lang="en-US" altLang="ko-KR" dirty="0">
                <a:latin typeface="Rix비타민 M" panose="02020603020101020101" pitchFamily="18" charset="-127"/>
                <a:ea typeface="Rix비타민 M" panose="02020603020101020101" pitchFamily="18" charset="-127"/>
              </a:rPr>
              <a:t>Benz SL-Class Coupe 2009</a:t>
            </a:r>
          </a:p>
        </p:txBody>
      </p:sp>
      <p:sp>
        <p:nvSpPr>
          <p:cNvPr id="38" name="TextBox 37">
            <a:extLst>
              <a:ext uri="{FF2B5EF4-FFF2-40B4-BE49-F238E27FC236}">
                <a16:creationId xmlns:a16="http://schemas.microsoft.com/office/drawing/2014/main" id="{EA5FF519-6EC0-4D13-8555-4FE1510B78D4}"/>
              </a:ext>
            </a:extLst>
          </p:cNvPr>
          <p:cNvSpPr txBox="1"/>
          <p:nvPr/>
        </p:nvSpPr>
        <p:spPr>
          <a:xfrm>
            <a:off x="7624" y="1605422"/>
            <a:ext cx="4355976" cy="446276"/>
          </a:xfrm>
          <a:prstGeom prst="rect">
            <a:avLst/>
          </a:prstGeom>
          <a:noFill/>
        </p:spPr>
        <p:txBody>
          <a:bodyPr wrap="square" rtlCol="0">
            <a:spAutoFit/>
          </a:bodyPr>
          <a:lstStyle/>
          <a:p>
            <a:r>
              <a:rPr lang="en-US" altLang="ko-KR" sz="2300" dirty="0">
                <a:latin typeface="Rix비타민 M" panose="02020603020101020101" pitchFamily="18" charset="-127"/>
                <a:ea typeface="Rix비타민 M" panose="02020603020101020101" pitchFamily="18" charset="-127"/>
              </a:rPr>
              <a:t>Above Top-5 Error</a:t>
            </a:r>
            <a:endParaRPr lang="ko-KR" altLang="en-US" sz="2300" dirty="0">
              <a:latin typeface="Rix비타민 M" panose="02020603020101020101" pitchFamily="18" charset="-127"/>
              <a:ea typeface="Rix비타민 M" panose="02020603020101020101" pitchFamily="18" charset="-127"/>
            </a:endParaRPr>
          </a:p>
        </p:txBody>
      </p:sp>
      <p:grpSp>
        <p:nvGrpSpPr>
          <p:cNvPr id="39" name="그룹 38">
            <a:extLst>
              <a:ext uri="{FF2B5EF4-FFF2-40B4-BE49-F238E27FC236}">
                <a16:creationId xmlns:a16="http://schemas.microsoft.com/office/drawing/2014/main" id="{D9985CC1-F8C7-42CB-B82A-C5E5DC1C7874}"/>
              </a:ext>
            </a:extLst>
          </p:cNvPr>
          <p:cNvGrpSpPr/>
          <p:nvPr/>
        </p:nvGrpSpPr>
        <p:grpSpPr>
          <a:xfrm>
            <a:off x="2625334" y="3948094"/>
            <a:ext cx="1656963" cy="707368"/>
            <a:chOff x="3757842" y="3579113"/>
            <a:chExt cx="1656963" cy="707368"/>
          </a:xfrm>
        </p:grpSpPr>
        <p:sp>
          <p:nvSpPr>
            <p:cNvPr id="40" name="왼쪽 화살표 61">
              <a:extLst>
                <a:ext uri="{FF2B5EF4-FFF2-40B4-BE49-F238E27FC236}">
                  <a16:creationId xmlns:a16="http://schemas.microsoft.com/office/drawing/2014/main" id="{D7B5A4D2-7BA0-4713-B764-BC3FD64A0E61}"/>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1" name="TextBox 40">
              <a:extLst>
                <a:ext uri="{FF2B5EF4-FFF2-40B4-BE49-F238E27FC236}">
                  <a16:creationId xmlns:a16="http://schemas.microsoft.com/office/drawing/2014/main" id="{375AB5CE-E17B-478A-9B32-1498885B80D8}"/>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sp>
        <p:nvSpPr>
          <p:cNvPr id="42" name="TextBox 41">
            <a:extLst>
              <a:ext uri="{FF2B5EF4-FFF2-40B4-BE49-F238E27FC236}">
                <a16:creationId xmlns:a16="http://schemas.microsoft.com/office/drawing/2014/main" id="{4E64D2E3-4245-4CD5-A01C-5C0A073D37BA}"/>
              </a:ext>
            </a:extLst>
          </p:cNvPr>
          <p:cNvSpPr txBox="1"/>
          <p:nvPr/>
        </p:nvSpPr>
        <p:spPr>
          <a:xfrm>
            <a:off x="6442777" y="3644151"/>
            <a:ext cx="2665727" cy="1585049"/>
          </a:xfrm>
          <a:prstGeom prst="rect">
            <a:avLst/>
          </a:prstGeom>
          <a:noFill/>
        </p:spPr>
        <p:txBody>
          <a:bodyPr wrap="square" rtlCol="0">
            <a:spAutoFit/>
          </a:bodyPr>
          <a:lstStyle/>
          <a:p>
            <a:pPr marL="342900" indent="-342900">
              <a:buAutoNum type="arabicPeriod"/>
            </a:pPr>
            <a:r>
              <a:rPr lang="en-US" altLang="ko-KR" dirty="0">
                <a:latin typeface="Rix비타민 M" panose="02020603020101020101" pitchFamily="18" charset="-127"/>
                <a:ea typeface="Rix비타민 M" panose="02020603020101020101" pitchFamily="18" charset="-127"/>
              </a:rPr>
              <a:t>Benz SL-Class </a:t>
            </a:r>
          </a:p>
          <a:p>
            <a:r>
              <a:rPr lang="en-US" altLang="ko-KR" dirty="0">
                <a:latin typeface="Rix비타민 M" panose="02020603020101020101" pitchFamily="18" charset="-127"/>
                <a:ea typeface="Rix비타민 M" panose="02020603020101020101" pitchFamily="18" charset="-127"/>
              </a:rPr>
              <a:t>     Coupe 2009 </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[0.9765]</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endParaRPr>
          </a:p>
          <a:p>
            <a:pPr lvl="0"/>
            <a:r>
              <a:rPr lang="en-US" altLang="ko-KR" dirty="0">
                <a:solidFill>
                  <a:prstClr val="black"/>
                </a:solidFill>
                <a:latin typeface="Rix비타민 M" panose="02020603020101020101" pitchFamily="18" charset="-127"/>
                <a:ea typeface="Rix비타민 M" panose="02020603020101020101" pitchFamily="18" charset="-127"/>
              </a:rPr>
              <a:t>70.</a:t>
            </a:r>
            <a:r>
              <a:rPr lang="ko-KR" altLang="en-US" dirty="0">
                <a:solidFill>
                  <a:prstClr val="black"/>
                </a:solidFill>
                <a:latin typeface="Rix비타민 M" panose="02020603020101020101" pitchFamily="18" charset="-127"/>
                <a:ea typeface="Rix비타민 M" panose="02020603020101020101" pitchFamily="18" charset="-127"/>
              </a:rPr>
              <a:t> </a:t>
            </a:r>
            <a:r>
              <a:rPr lang="en-US" altLang="ko-KR" dirty="0">
                <a:solidFill>
                  <a:prstClr val="black"/>
                </a:solidFill>
                <a:latin typeface="Rix비타민 M" panose="02020603020101020101" pitchFamily="18" charset="-127"/>
                <a:ea typeface="Rix비타민 M" panose="02020603020101020101" pitchFamily="18" charset="-127"/>
              </a:rPr>
              <a:t>Ford GT Coupe        </a:t>
            </a:r>
          </a:p>
          <a:p>
            <a:pPr lvl="0"/>
            <a:r>
              <a:rPr lang="en-US" altLang="ko-KR" dirty="0">
                <a:solidFill>
                  <a:prstClr val="black"/>
                </a:solidFill>
                <a:latin typeface="Rix비타민 M" panose="02020603020101020101" pitchFamily="18" charset="-127"/>
                <a:ea typeface="Rix비타민 M" panose="02020603020101020101" pitchFamily="18" charset="-127"/>
              </a:rPr>
              <a:t>      2006</a:t>
            </a:r>
            <a:r>
              <a:rPr lang="ko-KR" altLang="en-US" dirty="0">
                <a:solidFill>
                  <a:prstClr val="black"/>
                </a:solidFill>
                <a:latin typeface="Rix비타민 M" panose="02020603020101020101" pitchFamily="18" charset="-127"/>
                <a:ea typeface="Rix비타민 M" panose="02020603020101020101" pitchFamily="18" charset="-127"/>
              </a:rPr>
              <a:t> </a:t>
            </a:r>
            <a:r>
              <a:rPr lang="en-US" altLang="ko-KR" sz="1600" dirty="0">
                <a:solidFill>
                  <a:prstClr val="black"/>
                </a:solidFill>
                <a:latin typeface="Rix비타민 M" panose="02020603020101020101" pitchFamily="18" charset="-127"/>
                <a:ea typeface="Rix비타민 M" panose="02020603020101020101" pitchFamily="18" charset="-127"/>
              </a:rPr>
              <a:t>[1.75e-07]</a:t>
            </a:r>
          </a:p>
        </p:txBody>
      </p:sp>
      <p:sp>
        <p:nvSpPr>
          <p:cNvPr id="43" name="사각형: 둥근 모서리 42">
            <a:extLst>
              <a:ext uri="{FF2B5EF4-FFF2-40B4-BE49-F238E27FC236}">
                <a16:creationId xmlns:a16="http://schemas.microsoft.com/office/drawing/2014/main" id="{5453F258-2D1F-4135-BC34-94F2EB36F23E}"/>
              </a:ext>
            </a:extLst>
          </p:cNvPr>
          <p:cNvSpPr/>
          <p:nvPr/>
        </p:nvSpPr>
        <p:spPr>
          <a:xfrm>
            <a:off x="6760135" y="3684736"/>
            <a:ext cx="2132345" cy="600079"/>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45" name="TextBox 44">
            <a:extLst>
              <a:ext uri="{FF2B5EF4-FFF2-40B4-BE49-F238E27FC236}">
                <a16:creationId xmlns:a16="http://schemas.microsoft.com/office/drawing/2014/main" id="{0199BAF2-E692-476F-9CF2-60A8F3975765}"/>
              </a:ext>
            </a:extLst>
          </p:cNvPr>
          <p:cNvSpPr txBox="1"/>
          <p:nvPr/>
        </p:nvSpPr>
        <p:spPr>
          <a:xfrm>
            <a:off x="34099" y="5747304"/>
            <a:ext cx="8991165" cy="46166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2400" dirty="0"/>
              <a:t>같은 차종간 판별 오류 </a:t>
            </a:r>
            <a:r>
              <a:rPr lang="en-US" altLang="ko-KR" sz="2400" dirty="0"/>
              <a:t>(Coupe), </a:t>
            </a:r>
            <a:r>
              <a:rPr lang="ko-KR" altLang="en-US" sz="2400" dirty="0"/>
              <a:t>찌그러진 </a:t>
            </a:r>
            <a:r>
              <a:rPr lang="en-US" altLang="ko-KR" sz="2400" dirty="0"/>
              <a:t>Image</a:t>
            </a:r>
          </a:p>
        </p:txBody>
      </p:sp>
    </p:spTree>
    <p:extLst>
      <p:ext uri="{BB962C8B-B14F-4D97-AF65-F5344CB8AC3E}">
        <p14:creationId xmlns:p14="http://schemas.microsoft.com/office/powerpoint/2010/main" val="27717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8" name="TextBox 7">
            <a:extLst>
              <a:ext uri="{FF2B5EF4-FFF2-40B4-BE49-F238E27FC236}">
                <a16:creationId xmlns:a16="http://schemas.microsoft.com/office/drawing/2014/main" id="{FAED06FF-7715-4AFC-8FA9-4D83ECE6AF80}"/>
              </a:ext>
            </a:extLst>
          </p:cNvPr>
          <p:cNvSpPr txBox="1"/>
          <p:nvPr/>
        </p:nvSpPr>
        <p:spPr>
          <a:xfrm>
            <a:off x="0" y="971581"/>
            <a:ext cx="4355976"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같은 브랜드의 차량간 판별 어려움</a:t>
            </a:r>
          </a:p>
        </p:txBody>
      </p:sp>
      <p:sp>
        <p:nvSpPr>
          <p:cNvPr id="16" name="직사각형 15">
            <a:extLst>
              <a:ext uri="{FF2B5EF4-FFF2-40B4-BE49-F238E27FC236}">
                <a16:creationId xmlns:a16="http://schemas.microsoft.com/office/drawing/2014/main" id="{4ADD3F0D-33F6-42BE-8601-01AF20947513}"/>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
        <p:nvSpPr>
          <p:cNvPr id="28" name="TextBox 27">
            <a:extLst>
              <a:ext uri="{FF2B5EF4-FFF2-40B4-BE49-F238E27FC236}">
                <a16:creationId xmlns:a16="http://schemas.microsoft.com/office/drawing/2014/main" id="{2E291088-D281-444B-A25A-B3848CFC9A48}"/>
              </a:ext>
            </a:extLst>
          </p:cNvPr>
          <p:cNvSpPr txBox="1"/>
          <p:nvPr/>
        </p:nvSpPr>
        <p:spPr>
          <a:xfrm>
            <a:off x="712514" y="2812038"/>
            <a:ext cx="2510147" cy="369332"/>
          </a:xfrm>
          <a:prstGeom prst="rect">
            <a:avLst/>
          </a:prstGeom>
          <a:noFill/>
        </p:spPr>
        <p:txBody>
          <a:bodyPr wrap="square" rtlCol="0">
            <a:spAutoFit/>
          </a:bodyPr>
          <a:lstStyle/>
          <a:p>
            <a:r>
              <a:rPr lang="en-US" altLang="ko-KR" dirty="0"/>
              <a:t>Audi Coupe 2012</a:t>
            </a:r>
            <a:endParaRPr lang="ko-KR" altLang="en-US" dirty="0"/>
          </a:p>
        </p:txBody>
      </p:sp>
      <p:sp>
        <p:nvSpPr>
          <p:cNvPr id="33" name="TextBox 32">
            <a:extLst>
              <a:ext uri="{FF2B5EF4-FFF2-40B4-BE49-F238E27FC236}">
                <a16:creationId xmlns:a16="http://schemas.microsoft.com/office/drawing/2014/main" id="{A3A28FDF-4736-4FC2-8758-8B23A3DD4345}"/>
              </a:ext>
            </a:extLst>
          </p:cNvPr>
          <p:cNvSpPr txBox="1"/>
          <p:nvPr/>
        </p:nvSpPr>
        <p:spPr>
          <a:xfrm>
            <a:off x="3680271" y="2674912"/>
            <a:ext cx="3022434" cy="646331"/>
          </a:xfrm>
          <a:prstGeom prst="rect">
            <a:avLst/>
          </a:prstGeom>
          <a:noFill/>
        </p:spPr>
        <p:txBody>
          <a:bodyPr wrap="square" rtlCol="0">
            <a:spAutoFit/>
          </a:bodyPr>
          <a:lstStyle/>
          <a:p>
            <a:pPr algn="ctr"/>
            <a:r>
              <a:rPr lang="en-US" altLang="ko-KR" dirty="0"/>
              <a:t>Lamborghini </a:t>
            </a:r>
            <a:r>
              <a:rPr lang="en-US" altLang="ko-KR" dirty="0" err="1"/>
              <a:t>Aventador</a:t>
            </a:r>
            <a:r>
              <a:rPr lang="en-US" altLang="ko-KR" dirty="0"/>
              <a:t> Coupe 2012</a:t>
            </a:r>
            <a:endParaRPr lang="ko-KR" altLang="en-US" dirty="0"/>
          </a:p>
        </p:txBody>
      </p:sp>
      <p:pic>
        <p:nvPicPr>
          <p:cNvPr id="34" name="그림 33" descr="자동차, 실외, 건물, 도로이(가) 표시된 사진&#10;&#10;자동 생성된 설명">
            <a:extLst>
              <a:ext uri="{FF2B5EF4-FFF2-40B4-BE49-F238E27FC236}">
                <a16:creationId xmlns:a16="http://schemas.microsoft.com/office/drawing/2014/main" id="{3EA0E36F-4BED-4B4B-AEF9-E3C562378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14" y="3344749"/>
            <a:ext cx="2160000" cy="2160000"/>
          </a:xfrm>
          <a:prstGeom prst="rect">
            <a:avLst/>
          </a:prstGeom>
        </p:spPr>
      </p:pic>
      <p:sp>
        <p:nvSpPr>
          <p:cNvPr id="38" name="TextBox 37">
            <a:extLst>
              <a:ext uri="{FF2B5EF4-FFF2-40B4-BE49-F238E27FC236}">
                <a16:creationId xmlns:a16="http://schemas.microsoft.com/office/drawing/2014/main" id="{EA5FF519-6EC0-4D13-8555-4FE1510B78D4}"/>
              </a:ext>
            </a:extLst>
          </p:cNvPr>
          <p:cNvSpPr txBox="1"/>
          <p:nvPr/>
        </p:nvSpPr>
        <p:spPr>
          <a:xfrm>
            <a:off x="7624" y="1605422"/>
            <a:ext cx="4355976" cy="446276"/>
          </a:xfrm>
          <a:prstGeom prst="rect">
            <a:avLst/>
          </a:prstGeom>
          <a:noFill/>
        </p:spPr>
        <p:txBody>
          <a:bodyPr wrap="square" rtlCol="0">
            <a:spAutoFit/>
          </a:bodyPr>
          <a:lstStyle/>
          <a:p>
            <a:r>
              <a:rPr lang="en-US" altLang="ko-KR" sz="2300" dirty="0">
                <a:latin typeface="Rix비타민 M" panose="02020603020101020101" pitchFamily="18" charset="-127"/>
                <a:ea typeface="Rix비타민 M" panose="02020603020101020101" pitchFamily="18" charset="-127"/>
              </a:rPr>
              <a:t>Above Top-5 Error</a:t>
            </a:r>
            <a:endParaRPr lang="ko-KR" altLang="en-US" sz="2300" dirty="0">
              <a:latin typeface="Rix비타민 M" panose="02020603020101020101" pitchFamily="18" charset="-127"/>
              <a:ea typeface="Rix비타민 M" panose="02020603020101020101" pitchFamily="18" charset="-127"/>
            </a:endParaRPr>
          </a:p>
        </p:txBody>
      </p:sp>
      <p:grpSp>
        <p:nvGrpSpPr>
          <p:cNvPr id="39" name="그룹 38">
            <a:extLst>
              <a:ext uri="{FF2B5EF4-FFF2-40B4-BE49-F238E27FC236}">
                <a16:creationId xmlns:a16="http://schemas.microsoft.com/office/drawing/2014/main" id="{D9985CC1-F8C7-42CB-B82A-C5E5DC1C7874}"/>
              </a:ext>
            </a:extLst>
          </p:cNvPr>
          <p:cNvGrpSpPr/>
          <p:nvPr/>
        </p:nvGrpSpPr>
        <p:grpSpPr>
          <a:xfrm>
            <a:off x="2625334" y="3948094"/>
            <a:ext cx="1656963" cy="707368"/>
            <a:chOff x="3757842" y="3579113"/>
            <a:chExt cx="1656963" cy="707368"/>
          </a:xfrm>
        </p:grpSpPr>
        <p:sp>
          <p:nvSpPr>
            <p:cNvPr id="40" name="왼쪽 화살표 61">
              <a:extLst>
                <a:ext uri="{FF2B5EF4-FFF2-40B4-BE49-F238E27FC236}">
                  <a16:creationId xmlns:a16="http://schemas.microsoft.com/office/drawing/2014/main" id="{D7B5A4D2-7BA0-4713-B764-BC3FD64A0E61}"/>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1" name="TextBox 40">
              <a:extLst>
                <a:ext uri="{FF2B5EF4-FFF2-40B4-BE49-F238E27FC236}">
                  <a16:creationId xmlns:a16="http://schemas.microsoft.com/office/drawing/2014/main" id="{375AB5CE-E17B-478A-9B32-1498885B80D8}"/>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sp>
        <p:nvSpPr>
          <p:cNvPr id="42" name="TextBox 41">
            <a:extLst>
              <a:ext uri="{FF2B5EF4-FFF2-40B4-BE49-F238E27FC236}">
                <a16:creationId xmlns:a16="http://schemas.microsoft.com/office/drawing/2014/main" id="{4E64D2E3-4245-4CD5-A01C-5C0A073D37BA}"/>
              </a:ext>
            </a:extLst>
          </p:cNvPr>
          <p:cNvSpPr txBox="1"/>
          <p:nvPr/>
        </p:nvSpPr>
        <p:spPr>
          <a:xfrm>
            <a:off x="6442777" y="3644151"/>
            <a:ext cx="2665727" cy="1862048"/>
          </a:xfrm>
          <a:prstGeom prst="rect">
            <a:avLst/>
          </a:prstGeom>
          <a:noFill/>
        </p:spPr>
        <p:txBody>
          <a:bodyPr wrap="square" rtlCol="0">
            <a:spAutoFit/>
          </a:bodyPr>
          <a:lstStyle/>
          <a:p>
            <a:pPr marL="342900" indent="-342900">
              <a:buAutoNum type="arabicPeriod"/>
            </a:pPr>
            <a:r>
              <a:rPr lang="en-US" altLang="ko-KR" dirty="0">
                <a:latin typeface="Rix비타민 M" panose="02020603020101020101" pitchFamily="18" charset="-127"/>
                <a:ea typeface="Rix비타민 M" panose="02020603020101020101" pitchFamily="18" charset="-127"/>
              </a:rPr>
              <a:t>Lamborghini </a:t>
            </a:r>
            <a:r>
              <a:rPr lang="en-US" altLang="ko-KR" dirty="0" err="1">
                <a:latin typeface="Rix비타민 M" panose="02020603020101020101" pitchFamily="18" charset="-127"/>
                <a:ea typeface="Rix비타민 M" panose="02020603020101020101" pitchFamily="18" charset="-127"/>
              </a:rPr>
              <a:t>Aventador</a:t>
            </a:r>
            <a:r>
              <a:rPr lang="en-US" altLang="ko-KR" dirty="0">
                <a:latin typeface="Rix비타민 M" panose="02020603020101020101" pitchFamily="18" charset="-127"/>
                <a:ea typeface="Rix비타민 M" panose="02020603020101020101" pitchFamily="18" charset="-127"/>
              </a:rPr>
              <a:t> Coupe 2012 </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rPr>
              <a:t>[0.6450]</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rPr>
              <a:t>.</a:t>
            </a:r>
            <a:endParaRPr kumimoji="0" lang="en-US" altLang="ko-KR"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endParaRPr>
          </a:p>
          <a:p>
            <a:r>
              <a:rPr lang="en-US" altLang="ko-KR" dirty="0">
                <a:solidFill>
                  <a:prstClr val="black"/>
                </a:solidFill>
                <a:latin typeface="Rix비타민 M" panose="02020603020101020101" pitchFamily="18" charset="-127"/>
                <a:ea typeface="Rix비타민 M" panose="02020603020101020101" pitchFamily="18" charset="-127"/>
              </a:rPr>
              <a:t>9.</a:t>
            </a:r>
            <a:r>
              <a:rPr lang="ko-KR" altLang="en-US" dirty="0">
                <a:solidFill>
                  <a:prstClr val="black"/>
                </a:solidFill>
                <a:latin typeface="Rix비타민 M" panose="02020603020101020101" pitchFamily="18" charset="-127"/>
                <a:ea typeface="Rix비타민 M" panose="02020603020101020101" pitchFamily="18" charset="-127"/>
              </a:rPr>
              <a:t> </a:t>
            </a:r>
            <a:r>
              <a:rPr lang="en-US" altLang="ko-KR" dirty="0">
                <a:latin typeface="Rix비타민 M" panose="02020603020101020101" pitchFamily="18" charset="-127"/>
                <a:ea typeface="Rix비타민 M" panose="02020603020101020101" pitchFamily="18" charset="-127"/>
              </a:rPr>
              <a:t>Audi Coupe 2012</a:t>
            </a:r>
            <a:endParaRPr lang="ko-KR" altLang="en-US" dirty="0">
              <a:latin typeface="Rix비타민 M" panose="02020603020101020101" pitchFamily="18" charset="-127"/>
              <a:ea typeface="Rix비타민 M" panose="02020603020101020101" pitchFamily="18" charset="-127"/>
            </a:endParaRPr>
          </a:p>
          <a:p>
            <a:pPr lvl="0"/>
            <a:r>
              <a:rPr lang="en-US" altLang="ko-KR" sz="1600" dirty="0">
                <a:solidFill>
                  <a:prstClr val="black"/>
                </a:solidFill>
                <a:latin typeface="Rix비타민 M" panose="02020603020101020101" pitchFamily="18" charset="-127"/>
                <a:ea typeface="Rix비타민 M" panose="02020603020101020101" pitchFamily="18" charset="-127"/>
              </a:rPr>
              <a:t>    [0.004]</a:t>
            </a:r>
          </a:p>
        </p:txBody>
      </p:sp>
      <p:sp>
        <p:nvSpPr>
          <p:cNvPr id="43" name="사각형: 둥근 모서리 42">
            <a:extLst>
              <a:ext uri="{FF2B5EF4-FFF2-40B4-BE49-F238E27FC236}">
                <a16:creationId xmlns:a16="http://schemas.microsoft.com/office/drawing/2014/main" id="{5453F258-2D1F-4135-BC34-94F2EB36F23E}"/>
              </a:ext>
            </a:extLst>
          </p:cNvPr>
          <p:cNvSpPr/>
          <p:nvPr/>
        </p:nvSpPr>
        <p:spPr>
          <a:xfrm>
            <a:off x="6760135" y="3684736"/>
            <a:ext cx="2132345" cy="82438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pic>
        <p:nvPicPr>
          <p:cNvPr id="21" name="그림 20" descr="자동차, 잔디, 실외, 도로이(가) 표시된 사진&#10;&#10;자동 생성된 설명">
            <a:extLst>
              <a:ext uri="{FF2B5EF4-FFF2-40B4-BE49-F238E27FC236}">
                <a16:creationId xmlns:a16="http://schemas.microsoft.com/office/drawing/2014/main" id="{087C053F-DFBE-4448-A6D0-30FEF9CEA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1488" y="3344749"/>
            <a:ext cx="2160000" cy="2160000"/>
          </a:xfrm>
          <a:prstGeom prst="rect">
            <a:avLst/>
          </a:prstGeom>
        </p:spPr>
      </p:pic>
      <p:sp>
        <p:nvSpPr>
          <p:cNvPr id="18" name="TextBox 17">
            <a:extLst>
              <a:ext uri="{FF2B5EF4-FFF2-40B4-BE49-F238E27FC236}">
                <a16:creationId xmlns:a16="http://schemas.microsoft.com/office/drawing/2014/main" id="{A4BE061C-209E-4E06-9202-8B7DD13280A4}"/>
              </a:ext>
            </a:extLst>
          </p:cNvPr>
          <p:cNvSpPr txBox="1"/>
          <p:nvPr/>
        </p:nvSpPr>
        <p:spPr>
          <a:xfrm>
            <a:off x="34099" y="5747304"/>
            <a:ext cx="8991165" cy="461665"/>
          </a:xfrm>
          <a:prstGeom prst="rect">
            <a:avLst/>
          </a:prstGeom>
          <a:noFill/>
        </p:spPr>
        <p:txBody>
          <a:bodyPr wrap="square" rtlCol="0">
            <a:spAutoFit/>
          </a:bodyPr>
          <a:lstStyle/>
          <a:p>
            <a:pPr marL="457200" indent="-457200">
              <a:buFont typeface="Wingdings" panose="05000000000000000000" pitchFamily="2" charset="2"/>
              <a:buChar char="Ø"/>
            </a:pPr>
            <a:r>
              <a:rPr lang="ko-KR" altLang="en-US" sz="2400" dirty="0"/>
              <a:t>같은 차종간 판별 오류 </a:t>
            </a:r>
            <a:r>
              <a:rPr lang="en-US" altLang="ko-KR" sz="2400" dirty="0"/>
              <a:t>(Coupe), </a:t>
            </a:r>
            <a:r>
              <a:rPr lang="ko-KR" altLang="en-US" sz="2400" dirty="0"/>
              <a:t>찌그러진 </a:t>
            </a:r>
            <a:r>
              <a:rPr lang="en-US" altLang="ko-KR" sz="2400" dirty="0"/>
              <a:t>Image</a:t>
            </a:r>
          </a:p>
        </p:txBody>
      </p:sp>
    </p:spTree>
    <p:extLst>
      <p:ext uri="{BB962C8B-B14F-4D97-AF65-F5344CB8AC3E}">
        <p14:creationId xmlns:p14="http://schemas.microsoft.com/office/powerpoint/2010/main" val="354416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주제 선정</a:t>
            </a:r>
          </a:p>
        </p:txBody>
      </p:sp>
      <p:sp>
        <p:nvSpPr>
          <p:cNvPr id="27" name="TextBox 26">
            <a:extLst>
              <a:ext uri="{FF2B5EF4-FFF2-40B4-BE49-F238E27FC236}">
                <a16:creationId xmlns:a16="http://schemas.microsoft.com/office/drawing/2014/main" id="{2CCE3C9E-785B-40D0-8D75-1058C7E0D12E}"/>
              </a:ext>
            </a:extLst>
          </p:cNvPr>
          <p:cNvSpPr txBox="1"/>
          <p:nvPr/>
        </p:nvSpPr>
        <p:spPr>
          <a:xfrm>
            <a:off x="185415" y="1628800"/>
            <a:ext cx="8991165" cy="4170372"/>
          </a:xfrm>
          <a:prstGeom prst="rect">
            <a:avLst/>
          </a:prstGeom>
          <a:noFill/>
        </p:spPr>
        <p:txBody>
          <a:bodyPr wrap="square" rtlCol="0">
            <a:spAutoFit/>
          </a:bodyPr>
          <a:lstStyle/>
          <a:p>
            <a:pPr marL="342900" marR="0" lvl="0" indent="-3429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Open source Image dataset(Stanford Cars 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지정한 차종에 따라 분류</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Test image</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를 기반으로 다양한 </a:t>
            </a: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CNN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모델의 학습 진행</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90% </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정확도를 기준으로 </a:t>
            </a:r>
            <a:r>
              <a:rPr kumimoji="0" lang="ko-KR" altLang="en-US" sz="20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모델별</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학습 시간 측정</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3.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최적의 </a:t>
            </a:r>
            <a:r>
              <a:rPr lang="ko-KR" altLang="en-US" sz="2500" dirty="0">
                <a:solidFill>
                  <a:prstClr val="black"/>
                </a:solidFill>
                <a:latin typeface="맑은 고딕"/>
                <a:ea typeface="맑은 고딕" panose="020B0503020000020004" pitchFamily="50" charset="-127"/>
              </a:rPr>
              <a:t>성능</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가지는 모델 탐색</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 모델을 분석하고 타 모델과의 차이점 분석</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10" name="TextBox 9">
            <a:extLst>
              <a:ext uri="{FF2B5EF4-FFF2-40B4-BE49-F238E27FC236}">
                <a16:creationId xmlns:a16="http://schemas.microsoft.com/office/drawing/2014/main" id="{4ECDB551-90ED-4631-B195-CED989AE36BA}"/>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직사각형 10">
            <a:extLst>
              <a:ext uri="{FF2B5EF4-FFF2-40B4-BE49-F238E27FC236}">
                <a16:creationId xmlns:a16="http://schemas.microsoft.com/office/drawing/2014/main" id="{C540ACCD-AB2A-4F38-9CC9-26688EB6F2DC}"/>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sp>
        <p:nvSpPr>
          <p:cNvPr id="13" name="사각형: 둥근 모서리 12">
            <a:extLst>
              <a:ext uri="{FF2B5EF4-FFF2-40B4-BE49-F238E27FC236}">
                <a16:creationId xmlns:a16="http://schemas.microsoft.com/office/drawing/2014/main" id="{4397D484-9CBE-42E0-8DDA-22D7352879C5}"/>
              </a:ext>
            </a:extLst>
          </p:cNvPr>
          <p:cNvSpPr/>
          <p:nvPr/>
        </p:nvSpPr>
        <p:spPr>
          <a:xfrm>
            <a:off x="539552" y="4581128"/>
            <a:ext cx="6048672" cy="82438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40335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8" name="TextBox 7">
            <a:extLst>
              <a:ext uri="{FF2B5EF4-FFF2-40B4-BE49-F238E27FC236}">
                <a16:creationId xmlns:a16="http://schemas.microsoft.com/office/drawing/2014/main" id="{7EABCEE0-CFD4-4A1E-8D3C-67FA73845010}"/>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prstClr val="white"/>
                </a:solidFill>
                <a:latin typeface="HY헤드라인M" pitchFamily="18" charset="-127"/>
                <a:ea typeface="HY헤드라인M" pitchFamily="18" charset="-127"/>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직사각형 10">
            <a:extLst>
              <a:ext uri="{FF2B5EF4-FFF2-40B4-BE49-F238E27FC236}">
                <a16:creationId xmlns:a16="http://schemas.microsoft.com/office/drawing/2014/main" id="{0ECE272B-7ED2-4E85-98A9-491D63D24E47}"/>
              </a:ext>
            </a:extLst>
          </p:cNvPr>
          <p:cNvSpPr/>
          <p:nvPr/>
        </p:nvSpPr>
        <p:spPr>
          <a:xfrm>
            <a:off x="-46639" y="258428"/>
            <a:ext cx="1463862"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연구 결과</a:t>
            </a:r>
          </a:p>
        </p:txBody>
      </p:sp>
      <p:graphicFrame>
        <p:nvGraphicFramePr>
          <p:cNvPr id="7" name="표 6">
            <a:extLst>
              <a:ext uri="{FF2B5EF4-FFF2-40B4-BE49-F238E27FC236}">
                <a16:creationId xmlns:a16="http://schemas.microsoft.com/office/drawing/2014/main" id="{78CB01ED-F903-4935-BF54-C92B835D2968}"/>
              </a:ext>
            </a:extLst>
          </p:cNvPr>
          <p:cNvGraphicFramePr>
            <a:graphicFrameLocks noGrp="1"/>
          </p:cNvGraphicFramePr>
          <p:nvPr>
            <p:extLst>
              <p:ext uri="{D42A27DB-BD31-4B8C-83A1-F6EECF244321}">
                <p14:modId xmlns:p14="http://schemas.microsoft.com/office/powerpoint/2010/main" val="3579214186"/>
              </p:ext>
            </p:extLst>
          </p:nvPr>
        </p:nvGraphicFramePr>
        <p:xfrm>
          <a:off x="1259632" y="1646421"/>
          <a:ext cx="6552728" cy="1005840"/>
        </p:xfrm>
        <a:graphic>
          <a:graphicData uri="http://schemas.openxmlformats.org/drawingml/2006/table">
            <a:tbl>
              <a:tblPr firstRow="1" bandRow="1">
                <a:tableStyleId>{5C22544A-7EE6-4342-B048-85BDC9FD1C3A}</a:tableStyleId>
              </a:tblPr>
              <a:tblGrid>
                <a:gridCol w="1638182">
                  <a:extLst>
                    <a:ext uri="{9D8B030D-6E8A-4147-A177-3AD203B41FA5}">
                      <a16:colId xmlns:a16="http://schemas.microsoft.com/office/drawing/2014/main" val="3754682701"/>
                    </a:ext>
                  </a:extLst>
                </a:gridCol>
                <a:gridCol w="1638182">
                  <a:extLst>
                    <a:ext uri="{9D8B030D-6E8A-4147-A177-3AD203B41FA5}">
                      <a16:colId xmlns:a16="http://schemas.microsoft.com/office/drawing/2014/main" val="1776235822"/>
                    </a:ext>
                  </a:extLst>
                </a:gridCol>
                <a:gridCol w="1638182">
                  <a:extLst>
                    <a:ext uri="{9D8B030D-6E8A-4147-A177-3AD203B41FA5}">
                      <a16:colId xmlns:a16="http://schemas.microsoft.com/office/drawing/2014/main" val="1642518830"/>
                    </a:ext>
                  </a:extLst>
                </a:gridCol>
                <a:gridCol w="1638182">
                  <a:extLst>
                    <a:ext uri="{9D8B030D-6E8A-4147-A177-3AD203B41FA5}">
                      <a16:colId xmlns:a16="http://schemas.microsoft.com/office/drawing/2014/main" val="4134548154"/>
                    </a:ext>
                  </a:extLst>
                </a:gridCol>
              </a:tblGrid>
              <a:tr h="370840">
                <a:tc>
                  <a:txBody>
                    <a:bodyPr/>
                    <a:lstStyle/>
                    <a:p>
                      <a:pPr algn="ctr" latinLnBrk="1"/>
                      <a:r>
                        <a:rPr lang="en-US" altLang="ko-KR" dirty="0"/>
                        <a:t>Layers/</a:t>
                      </a:r>
                    </a:p>
                    <a:p>
                      <a:pPr algn="ctr" latinLnBrk="1"/>
                      <a:r>
                        <a:rPr lang="en-US" altLang="ko-KR" dirty="0"/>
                        <a:t>Parameters</a:t>
                      </a:r>
                      <a:endParaRPr lang="ko-KR" altLang="en-US" dirty="0"/>
                    </a:p>
                  </a:txBody>
                  <a:tcPr anchor="ctr">
                    <a:solidFill>
                      <a:srgbClr val="17375E"/>
                    </a:solidFill>
                  </a:tcPr>
                </a:tc>
                <a:tc>
                  <a:txBody>
                    <a:bodyPr/>
                    <a:lstStyle/>
                    <a:p>
                      <a:pPr algn="ctr" latinLnBrk="1"/>
                      <a:r>
                        <a:rPr lang="en-US" altLang="ko-KR" dirty="0"/>
                        <a:t>ResNet-50</a:t>
                      </a:r>
                      <a:endParaRPr lang="ko-KR" altLang="en-US" dirty="0"/>
                    </a:p>
                  </a:txBody>
                  <a:tcPr anchor="ctr">
                    <a:solidFill>
                      <a:srgbClr val="17375E"/>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ResNet-101</a:t>
                      </a:r>
                      <a:endParaRPr lang="ko-KR" altLang="en-US" dirty="0"/>
                    </a:p>
                  </a:txBody>
                  <a:tcPr anchor="ctr">
                    <a:solidFill>
                      <a:srgbClr val="17375E"/>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ResNet-152</a:t>
                      </a:r>
                      <a:endParaRPr lang="ko-KR" altLang="en-US" dirty="0"/>
                    </a:p>
                  </a:txBody>
                  <a:tcPr anchor="ctr">
                    <a:solidFill>
                      <a:srgbClr val="17375E"/>
                    </a:solidFill>
                  </a:tcPr>
                </a:tc>
                <a:extLst>
                  <a:ext uri="{0D108BD9-81ED-4DB2-BD59-A6C34878D82A}">
                    <a16:rowId xmlns:a16="http://schemas.microsoft.com/office/drawing/2014/main" val="263069797"/>
                  </a:ext>
                </a:extLst>
              </a:tr>
              <a:tr h="0">
                <a:tc>
                  <a:txBody>
                    <a:bodyPr/>
                    <a:lstStyle/>
                    <a:p>
                      <a:pPr algn="ctr" latinLnBrk="1"/>
                      <a:r>
                        <a:rPr lang="en-US" altLang="ko-KR" dirty="0"/>
                        <a:t>Total</a:t>
                      </a:r>
                      <a:endParaRPr lang="ko-KR" altLang="en-US" dirty="0"/>
                    </a:p>
                  </a:txBody>
                  <a:tcPr/>
                </a:tc>
                <a:tc>
                  <a:txBody>
                    <a:bodyPr/>
                    <a:lstStyle/>
                    <a:p>
                      <a:pPr algn="ctr" latinLnBrk="1"/>
                      <a:r>
                        <a:rPr lang="en-US" altLang="ko-KR" dirty="0"/>
                        <a:t>23,860,152</a:t>
                      </a:r>
                      <a:endParaRPr lang="ko-KR" altLang="en-US" dirty="0"/>
                    </a:p>
                  </a:txBody>
                  <a:tcPr/>
                </a:tc>
                <a:tc>
                  <a:txBody>
                    <a:bodyPr/>
                    <a:lstStyle/>
                    <a:p>
                      <a:pPr algn="ctr" latinLnBrk="1"/>
                      <a:r>
                        <a:rPr lang="en-US" altLang="ko-KR" dirty="0"/>
                        <a:t>42,956,728</a:t>
                      </a:r>
                      <a:endParaRPr lang="ko-KR" altLang="en-US" dirty="0"/>
                    </a:p>
                  </a:txBody>
                  <a:tcPr/>
                </a:tc>
                <a:tc>
                  <a:txBody>
                    <a:bodyPr/>
                    <a:lstStyle/>
                    <a:p>
                      <a:pPr algn="ctr" latinLnBrk="1"/>
                      <a:r>
                        <a:rPr lang="en-US" altLang="ko-KR" dirty="0"/>
                        <a:t>58,692,536</a:t>
                      </a:r>
                      <a:endParaRPr lang="ko-KR" altLang="en-US" dirty="0"/>
                    </a:p>
                  </a:txBody>
                  <a:tcPr/>
                </a:tc>
                <a:extLst>
                  <a:ext uri="{0D108BD9-81ED-4DB2-BD59-A6C34878D82A}">
                    <a16:rowId xmlns:a16="http://schemas.microsoft.com/office/drawing/2014/main" val="2374827040"/>
                  </a:ext>
                </a:extLst>
              </a:tr>
            </a:tbl>
          </a:graphicData>
        </a:graphic>
      </p:graphicFrame>
      <p:graphicFrame>
        <p:nvGraphicFramePr>
          <p:cNvPr id="21" name="차트 20">
            <a:extLst>
              <a:ext uri="{FF2B5EF4-FFF2-40B4-BE49-F238E27FC236}">
                <a16:creationId xmlns:a16="http://schemas.microsoft.com/office/drawing/2014/main" id="{FDC4EBF8-283C-4355-BFD7-67FB6624FDC6}"/>
              </a:ext>
            </a:extLst>
          </p:cNvPr>
          <p:cNvGraphicFramePr/>
          <p:nvPr>
            <p:extLst>
              <p:ext uri="{D42A27DB-BD31-4B8C-83A1-F6EECF244321}">
                <p14:modId xmlns:p14="http://schemas.microsoft.com/office/powerpoint/2010/main" val="1500092649"/>
              </p:ext>
            </p:extLst>
          </p:nvPr>
        </p:nvGraphicFramePr>
        <p:xfrm>
          <a:off x="1235968" y="2576225"/>
          <a:ext cx="6576392" cy="39314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070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10" name="직사각형 9">
            <a:extLst>
              <a:ext uri="{FF2B5EF4-FFF2-40B4-BE49-F238E27FC236}">
                <a16:creationId xmlns:a16="http://schemas.microsoft.com/office/drawing/2014/main" id="{4C3974E4-B13C-46A8-97A1-81A536782AF8}"/>
              </a:ext>
            </a:extLst>
          </p:cNvPr>
          <p:cNvSpPr/>
          <p:nvPr/>
        </p:nvSpPr>
        <p:spPr>
          <a:xfrm>
            <a:off x="-15339" y="251266"/>
            <a:ext cx="936104" cy="523220"/>
          </a:xfrm>
          <a:prstGeom prst="rect">
            <a:avLst/>
          </a:prstGeom>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a:ln>
                  <a:noFill/>
                </a:ln>
                <a:solidFill>
                  <a:prstClr val="white"/>
                </a:solidFill>
                <a:effectLst/>
                <a:uLnTx/>
                <a:uFillTx/>
                <a:latin typeface="Rix비타민 M" panose="02020603020101020101" pitchFamily="18" charset="-127"/>
                <a:ea typeface="Rix비타민 M" panose="02020603020101020101" pitchFamily="18" charset="-127"/>
                <a:cs typeface="+mn-cs"/>
              </a:rPr>
              <a:t>결론</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endParaRPr>
          </a:p>
        </p:txBody>
      </p:sp>
      <p:sp>
        <p:nvSpPr>
          <p:cNvPr id="16" name="TextBox 15">
            <a:extLst>
              <a:ext uri="{FF2B5EF4-FFF2-40B4-BE49-F238E27FC236}">
                <a16:creationId xmlns:a16="http://schemas.microsoft.com/office/drawing/2014/main" id="{C793AAD8-5A01-4195-B273-60240DA981A6}"/>
              </a:ext>
            </a:extLst>
          </p:cNvPr>
          <p:cNvSpPr txBox="1"/>
          <p:nvPr/>
        </p:nvSpPr>
        <p:spPr>
          <a:xfrm>
            <a:off x="90741" y="1982142"/>
            <a:ext cx="8991165" cy="2339102"/>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의 차종을 압축하여 학습 진행</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평균 출력보다 낮은 출력을 보이는 차종 확인</a:t>
            </a:r>
            <a:endPar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2400" dirty="0">
                <a:solidFill>
                  <a:prstClr val="black"/>
                </a:solidFill>
                <a:latin typeface="맑은 고딕"/>
                <a:ea typeface="맑은 고딕" panose="020B0503020000020004" pitchFamily="50" charset="-127"/>
              </a:rPr>
              <a:t>오답 이미지에서 찌그러진 형태의 이미지 확인</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lang="ko-KR" altLang="en-US" sz="2300" dirty="0">
                <a:solidFill>
                  <a:prstClr val="black"/>
                </a:solidFill>
                <a:latin typeface="맑은 고딕"/>
                <a:ea typeface="맑은 고딕" panose="020B0503020000020004" pitchFamily="50" charset="-127"/>
              </a:rPr>
              <a:t>깊이가 다른 </a:t>
            </a:r>
            <a:r>
              <a:rPr lang="en-US" altLang="ko-KR" sz="2300" dirty="0" err="1">
                <a:solidFill>
                  <a:prstClr val="black"/>
                </a:solidFill>
                <a:latin typeface="맑은 고딕"/>
                <a:ea typeface="맑은 고딕" panose="020B0503020000020004" pitchFamily="50" charset="-127"/>
              </a:rPr>
              <a:t>ResNet</a:t>
            </a:r>
            <a:r>
              <a:rPr lang="en-US" altLang="ko-KR" sz="2300" dirty="0">
                <a:solidFill>
                  <a:prstClr val="black"/>
                </a:solidFill>
                <a:latin typeface="맑은 고딕"/>
                <a:ea typeface="맑은 고딕" panose="020B0503020000020004" pitchFamily="50" charset="-127"/>
              </a:rPr>
              <a:t> </a:t>
            </a:r>
            <a:r>
              <a:rPr lang="ko-KR" altLang="en-US" sz="2300" dirty="0">
                <a:solidFill>
                  <a:prstClr val="black"/>
                </a:solidFill>
                <a:latin typeface="맑은 고딕"/>
                <a:ea typeface="맑은 고딕" panose="020B0503020000020004" pitchFamily="50" charset="-127"/>
              </a:rPr>
              <a:t>모델을 사용하여 비교 분석</a:t>
            </a:r>
            <a:endParaRPr lang="en-US" altLang="ko-KR" sz="2300" dirty="0">
              <a:solidFill>
                <a:prstClr val="black"/>
              </a:solidFill>
              <a:latin typeface="맑은 고딕"/>
              <a:ea typeface="맑은 고딕" panose="020B0503020000020004" pitchFamily="50" charset="-127"/>
            </a:endParaRPr>
          </a:p>
          <a:p>
            <a:pPr marL="914400" lvl="1" indent="-457200">
              <a:buFont typeface="Arial" panose="020B0604020202020204" pitchFamily="34" charset="0"/>
              <a:buChar char="•"/>
              <a:defRPr/>
            </a:pPr>
            <a:r>
              <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101 ~ 152 Layer </a:t>
            </a:r>
            <a:r>
              <a:rPr kumimoji="0" lang="ko-KR" altLang="en-US"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사이의 최적 </a:t>
            </a:r>
            <a:r>
              <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Layer </a:t>
            </a:r>
            <a:r>
              <a:rPr kumimoji="0" lang="ko-KR" altLang="en-US"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탐색</a:t>
            </a:r>
            <a:endParaRPr kumimoji="0" lang="en-US" altLang="ko-KR" sz="24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62209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7" name="TextBox 6"/>
          <p:cNvSpPr txBox="1"/>
          <p:nvPr/>
        </p:nvSpPr>
        <p:spPr>
          <a:xfrm>
            <a:off x="323528" y="548680"/>
            <a:ext cx="4176464" cy="861774"/>
          </a:xfrm>
          <a:prstGeom prst="rect">
            <a:avLst/>
          </a:prstGeom>
          <a:noFill/>
        </p:spPr>
        <p:txBody>
          <a:bodyPr wrap="square" rtlCol="0">
            <a:spAutoFit/>
          </a:bodyPr>
          <a:lstStyle/>
          <a:p>
            <a:r>
              <a:rPr lang="ko-KR" altLang="en-US" sz="5000" b="1" dirty="0">
                <a:solidFill>
                  <a:schemeClr val="bg1"/>
                </a:solidFill>
              </a:rPr>
              <a:t>목차</a:t>
            </a:r>
          </a:p>
        </p:txBody>
      </p:sp>
      <p:sp>
        <p:nvSpPr>
          <p:cNvPr id="9" name="TextBox 8"/>
          <p:cNvSpPr txBox="1"/>
          <p:nvPr/>
        </p:nvSpPr>
        <p:spPr>
          <a:xfrm>
            <a:off x="2951820" y="1497702"/>
            <a:ext cx="3240360" cy="3862596"/>
          </a:xfrm>
          <a:prstGeom prst="rect">
            <a:avLst/>
          </a:prstGeom>
          <a:noFill/>
        </p:spPr>
        <p:txBody>
          <a:bodyPr vert="horz" wrap="square" rtlCol="0">
            <a:spAutoFit/>
          </a:bodyPr>
          <a:lstStyle/>
          <a:p>
            <a:r>
              <a:rPr lang="en-US" altLang="ko-KR" sz="3000" dirty="0">
                <a:solidFill>
                  <a:schemeClr val="bg1"/>
                </a:solidFill>
                <a:latin typeface="HY헤드라인M" pitchFamily="18" charset="-127"/>
                <a:ea typeface="HY헤드라인M" pitchFamily="18" charset="-127"/>
              </a:rPr>
              <a:t>01</a:t>
            </a:r>
            <a:r>
              <a:rPr lang="en-US" altLang="ko-KR" sz="3500" dirty="0">
                <a:solidFill>
                  <a:schemeClr val="bg1"/>
                </a:solidFill>
                <a:latin typeface="HY헤드라인M" pitchFamily="18" charset="-127"/>
                <a:ea typeface="HY헤드라인M" pitchFamily="18" charset="-127"/>
              </a:rPr>
              <a:t>    </a:t>
            </a:r>
            <a:r>
              <a:rPr lang="ko-KR" altLang="en-US" sz="3500" dirty="0">
                <a:solidFill>
                  <a:schemeClr val="bg1"/>
                </a:solidFill>
                <a:latin typeface="HY헤드라인M" pitchFamily="18" charset="-127"/>
                <a:ea typeface="HY헤드라인M" pitchFamily="18" charset="-127"/>
              </a:rPr>
              <a:t>서론</a:t>
            </a:r>
            <a:endParaRPr lang="en-US" altLang="ko-KR" sz="3500" dirty="0">
              <a:solidFill>
                <a:schemeClr val="bg1"/>
              </a:solidFill>
              <a:latin typeface="HY헤드라인M" pitchFamily="18" charset="-127"/>
              <a:ea typeface="HY헤드라인M" pitchFamily="18" charset="-127"/>
            </a:endParaRPr>
          </a:p>
          <a:p>
            <a:endParaRPr lang="en-US" altLang="ko-KR" sz="3500" dirty="0">
              <a:solidFill>
                <a:schemeClr val="bg1"/>
              </a:solidFill>
              <a:latin typeface="HY헤드라인M" pitchFamily="18" charset="-127"/>
              <a:ea typeface="HY헤드라인M" pitchFamily="18" charset="-127"/>
            </a:endParaRPr>
          </a:p>
          <a:p>
            <a:r>
              <a:rPr lang="en-US" altLang="ko-KR" sz="3000" dirty="0">
                <a:solidFill>
                  <a:schemeClr val="bg1"/>
                </a:solidFill>
                <a:latin typeface="HY헤드라인M" pitchFamily="18" charset="-127"/>
                <a:ea typeface="HY헤드라인M" pitchFamily="18" charset="-127"/>
              </a:rPr>
              <a:t>02</a:t>
            </a:r>
            <a:r>
              <a:rPr lang="en-US" altLang="ko-KR" sz="3500" dirty="0">
                <a:solidFill>
                  <a:schemeClr val="bg1"/>
                </a:solidFill>
                <a:latin typeface="HY헤드라인M" pitchFamily="18" charset="-127"/>
                <a:ea typeface="HY헤드라인M" pitchFamily="18" charset="-127"/>
              </a:rPr>
              <a:t>    Review  </a:t>
            </a:r>
          </a:p>
          <a:p>
            <a:endParaRPr lang="en-US" altLang="ko-KR" sz="3500" dirty="0">
              <a:solidFill>
                <a:schemeClr val="bg1"/>
              </a:solidFill>
              <a:latin typeface="HY헤드라인M" pitchFamily="18" charset="-127"/>
              <a:ea typeface="HY헤드라인M" pitchFamily="18" charset="-127"/>
            </a:endParaRPr>
          </a:p>
          <a:p>
            <a:r>
              <a:rPr lang="en-US" altLang="ko-KR" sz="3000" dirty="0">
                <a:solidFill>
                  <a:schemeClr val="bg1"/>
                </a:solidFill>
                <a:latin typeface="HY헤드라인M" pitchFamily="18" charset="-127"/>
                <a:ea typeface="HY헤드라인M" pitchFamily="18" charset="-127"/>
              </a:rPr>
              <a:t>03</a:t>
            </a:r>
            <a:r>
              <a:rPr lang="en-US" altLang="ko-KR" sz="3500" dirty="0">
                <a:solidFill>
                  <a:schemeClr val="bg1"/>
                </a:solidFill>
                <a:latin typeface="HY헤드라인M" pitchFamily="18" charset="-127"/>
                <a:ea typeface="HY헤드라인M" pitchFamily="18" charset="-127"/>
              </a:rPr>
              <a:t>    </a:t>
            </a:r>
            <a:r>
              <a:rPr lang="ko-KR" altLang="en-US" sz="3500" dirty="0">
                <a:solidFill>
                  <a:schemeClr val="bg1"/>
                </a:solidFill>
                <a:latin typeface="HY헤드라인M" pitchFamily="18" charset="-127"/>
                <a:ea typeface="HY헤드라인M" pitchFamily="18" charset="-127"/>
              </a:rPr>
              <a:t>연구 결과</a:t>
            </a:r>
            <a:endParaRPr lang="en-US" altLang="ko-KR" sz="3500" dirty="0">
              <a:solidFill>
                <a:schemeClr val="bg1"/>
              </a:solidFill>
              <a:latin typeface="HY헤드라인M" pitchFamily="18" charset="-127"/>
              <a:ea typeface="HY헤드라인M" pitchFamily="18" charset="-127"/>
            </a:endParaRPr>
          </a:p>
          <a:p>
            <a:endParaRPr lang="en-US" altLang="ko-KR" sz="3500" dirty="0">
              <a:solidFill>
                <a:schemeClr val="bg1"/>
              </a:solidFill>
              <a:latin typeface="HY헤드라인M" pitchFamily="18" charset="-127"/>
              <a:ea typeface="HY헤드라인M" pitchFamily="18" charset="-127"/>
            </a:endParaRPr>
          </a:p>
          <a:p>
            <a:r>
              <a:rPr lang="en-US" altLang="ko-KR" sz="3000" dirty="0">
                <a:solidFill>
                  <a:schemeClr val="bg1"/>
                </a:solidFill>
                <a:latin typeface="HY헤드라인M" pitchFamily="18" charset="-127"/>
                <a:ea typeface="HY헤드라인M" pitchFamily="18" charset="-127"/>
              </a:rPr>
              <a:t>04</a:t>
            </a:r>
            <a:r>
              <a:rPr lang="en-US" altLang="ko-KR" sz="3500" dirty="0">
                <a:solidFill>
                  <a:schemeClr val="bg1"/>
                </a:solidFill>
                <a:latin typeface="HY헤드라인M" pitchFamily="18" charset="-127"/>
                <a:ea typeface="HY헤드라인M" pitchFamily="18" charset="-127"/>
              </a:rPr>
              <a:t>    </a:t>
            </a:r>
            <a:r>
              <a:rPr lang="ko-KR" altLang="en-US" sz="3500" dirty="0">
                <a:solidFill>
                  <a:schemeClr val="bg1"/>
                </a:solidFill>
                <a:latin typeface="HY헤드라인M" pitchFamily="18" charset="-127"/>
                <a:ea typeface="HY헤드라인M" pitchFamily="18" charset="-127"/>
              </a:rPr>
              <a:t>결론</a:t>
            </a:r>
            <a:endParaRPr lang="en-US" altLang="ko-KR" sz="3500" dirty="0">
              <a:solidFill>
                <a:schemeClr val="bg1"/>
              </a:solidFill>
              <a:latin typeface="HY헤드라인M" pitchFamily="18" charset="-127"/>
              <a:ea typeface="HY헤드라인M" pitchFamily="18"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10" name="직사각형 9">
            <a:extLst>
              <a:ext uri="{FF2B5EF4-FFF2-40B4-BE49-F238E27FC236}">
                <a16:creationId xmlns:a16="http://schemas.microsoft.com/office/drawing/2014/main" id="{4C3974E4-B13C-46A8-97A1-81A536782AF8}"/>
              </a:ext>
            </a:extLst>
          </p:cNvPr>
          <p:cNvSpPr/>
          <p:nvPr/>
        </p:nvSpPr>
        <p:spPr>
          <a:xfrm>
            <a:off x="-396552" y="260648"/>
            <a:ext cx="2952328" cy="523220"/>
          </a:xfrm>
          <a:prstGeom prst="rect">
            <a:avLst/>
          </a:prstGeom>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향후 연구 과제</a:t>
            </a:r>
          </a:p>
        </p:txBody>
      </p:sp>
      <p:sp>
        <p:nvSpPr>
          <p:cNvPr id="16" name="TextBox 15">
            <a:extLst>
              <a:ext uri="{FF2B5EF4-FFF2-40B4-BE49-F238E27FC236}">
                <a16:creationId xmlns:a16="http://schemas.microsoft.com/office/drawing/2014/main" id="{C793AAD8-5A01-4195-B273-60240DA981A6}"/>
              </a:ext>
            </a:extLst>
          </p:cNvPr>
          <p:cNvSpPr txBox="1"/>
          <p:nvPr/>
        </p:nvSpPr>
        <p:spPr>
          <a:xfrm>
            <a:off x="90741" y="1982142"/>
            <a:ext cx="8991165" cy="2723823"/>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152 </a:t>
            </a:r>
            <a:r>
              <a:rPr lang="en-US" altLang="ko-KR" sz="2500" dirty="0">
                <a:solidFill>
                  <a:prstClr val="black"/>
                </a:solidFill>
                <a:latin typeface="맑은 고딕"/>
                <a:ea typeface="맑은 고딕" panose="020B0503020000020004" pitchFamily="50" charset="-127"/>
              </a:rPr>
              <a:t>Layer </a:t>
            </a:r>
            <a:r>
              <a:rPr lang="ko-KR" altLang="en-US" sz="2500" dirty="0">
                <a:solidFill>
                  <a:prstClr val="black"/>
                </a:solidFill>
                <a:latin typeface="맑은 고딕"/>
                <a:ea typeface="맑은 고딕" panose="020B0503020000020004" pitchFamily="50" charset="-127"/>
              </a:rPr>
              <a:t>이상의 깊이를 가지는 모델 비교</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101~152 </a:t>
            </a:r>
            <a:r>
              <a:rPr kumimoji="0" lang="ko-KR" altLang="en-US"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 </a:t>
            </a:r>
            <a:r>
              <a:rPr lang="en-US" altLang="ko-KR" sz="2300" dirty="0">
                <a:solidFill>
                  <a:prstClr val="black"/>
                </a:solidFill>
                <a:latin typeface="맑은 고딕"/>
                <a:ea typeface="맑은 고딕" panose="020B0503020000020004" pitchFamily="50" charset="-127"/>
              </a:rPr>
              <a:t>Layer</a:t>
            </a:r>
            <a:r>
              <a:rPr lang="ko-KR" altLang="en-US" sz="2300" dirty="0">
                <a:solidFill>
                  <a:prstClr val="black"/>
                </a:solidFill>
                <a:latin typeface="맑은 고딕"/>
                <a:ea typeface="맑은 고딕" panose="020B0503020000020004" pitchFamily="50" charset="-127"/>
              </a:rPr>
              <a:t> 모델과 비교</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같은 브랜드의 차종간 판별 가능한 모델 구현</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914400" marR="0" lvl="1" indent="-4572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차량의 특징 데이터를 추출하여 학습 진행</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R="0" lvl="1" algn="l" defTabSz="914400" rtl="0" eaLnBrk="1" fontAlgn="auto" latinLnBrk="1" hangingPunct="1">
              <a:lnSpc>
                <a:spcPct val="100000"/>
              </a:lnSpc>
              <a:spcBef>
                <a:spcPts val="0"/>
              </a:spcBef>
              <a:spcAft>
                <a:spcPts val="0"/>
              </a:spcAft>
              <a:buClrTx/>
              <a:buSzTx/>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76315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89587" y="272325"/>
            <a:ext cx="1463863"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참고 문헌</a:t>
            </a:r>
          </a:p>
        </p:txBody>
      </p:sp>
      <p:sp>
        <p:nvSpPr>
          <p:cNvPr id="14" name="내용 개체 틀 4">
            <a:extLst>
              <a:ext uri="{FF2B5EF4-FFF2-40B4-BE49-F238E27FC236}">
                <a16:creationId xmlns:a16="http://schemas.microsoft.com/office/drawing/2014/main" id="{CA1DD868-12A6-4AAE-9A8F-FF506F3ADB52}"/>
              </a:ext>
            </a:extLst>
          </p:cNvPr>
          <p:cNvSpPr txBox="1">
            <a:spLocks/>
          </p:cNvSpPr>
          <p:nvPr/>
        </p:nvSpPr>
        <p:spPr>
          <a:xfrm>
            <a:off x="167962" y="1278542"/>
            <a:ext cx="8868534" cy="4961218"/>
          </a:xfrm>
          <a:prstGeom prst="rect">
            <a:avLst/>
          </a:prstGeom>
        </p:spPr>
        <p:txBody>
          <a:bodyPr vert="horz" lIns="91440" tIns="45720" rIns="91440" bIns="45720" rtlCol="0">
            <a:normAutofit fontScale="92500" lnSpcReduction="10000"/>
          </a:bodyPr>
          <a:lstStyle>
            <a:lvl1pPr marL="342900" indent="-34290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[1]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3"/>
              </a:rPr>
              <a:t>https://adeshpande3.github.io/adeshpande3.github.io/A-Beginner's-Guide-To-Understanding-Convolutional-Neural-Networks/</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[2]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4"/>
              </a:rPr>
              <a:t>http://cs231n.github.io/understanding-cnn/</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[3]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3"/>
              </a:rPr>
              <a:t>https://adeshpande3.github.io/adeshpande3.github.io/A-Beginner's-Guide-To-Understanding-Convolutional-Neural-Networks/</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[4] </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hlinkClick r:id="rId5"/>
              </a:rPr>
              <a:t>https://towardsdatascience.com/an-overview-of-resnet-and-its-variants-5281e2f56035</a:t>
            </a: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[5] Alex </a:t>
            </a:r>
            <a:r>
              <a:rPr kumimoji="0" lang="en-US" altLang="ko-KR" sz="14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Krizhevsky</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 Ilya </a:t>
            </a:r>
            <a:r>
              <a:rPr kumimoji="0" lang="en-US" altLang="ko-KR" sz="14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Sutskever</a:t>
            </a: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 Geoffrey E. Hinton, ImageNet Classification with Deep Convolutional Neural Networks, 2012</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lvl="0" indent="0">
              <a:buNone/>
            </a:pPr>
            <a:r>
              <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[6] </a:t>
            </a:r>
            <a:r>
              <a:rPr lang="en-US" altLang="ko-KR" sz="1400" b="1" dirty="0">
                <a:solidFill>
                  <a:srgbClr val="0000FF"/>
                </a:solidFill>
                <a:effectLst>
                  <a:outerShdw blurRad="38100" dist="38100" dir="2700000" algn="tl">
                    <a:srgbClr val="000000">
                      <a:alpha val="43137"/>
                    </a:srgbClr>
                  </a:outerShdw>
                </a:effectLst>
                <a:latin typeface="+mj-lt"/>
                <a:hlinkClick r:id="rId6">
                  <a:extLst>
                    <a:ext uri="{A12FA001-AC4F-418D-AE19-62706E023703}">
                      <ahyp:hlinkClr xmlns:ahyp="http://schemas.microsoft.com/office/drawing/2018/hyperlinkcolor" val="tx"/>
                    </a:ext>
                  </a:extLst>
                </a:hlinkClick>
              </a:rPr>
              <a:t>https://laonple.blog.me/220761052425</a:t>
            </a:r>
            <a:endParaRPr lang="en-US" altLang="ko-KR" sz="1400" b="1" dirty="0">
              <a:solidFill>
                <a:srgbClr val="0000FF"/>
              </a:solidFill>
              <a:effectLst>
                <a:outerShdw blurRad="38100" dist="38100" dir="2700000" algn="tl">
                  <a:srgbClr val="000000">
                    <a:alpha val="43137"/>
                  </a:srgbClr>
                </a:outerShdw>
              </a:effectLst>
              <a:latin typeface="+mj-lt"/>
            </a:endParaRPr>
          </a:p>
          <a:p>
            <a:pPr marL="0" lvl="0" indent="0">
              <a:buNone/>
            </a:pPr>
            <a:endParaRPr kumimoji="0" lang="en-US" altLang="ko-KR" sz="1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mj-lt"/>
              <a:ea typeface="맑은 고딕" panose="020B0503020000020004" pitchFamily="50" charset="-127"/>
            </a:endParaRPr>
          </a:p>
          <a:p>
            <a:pPr marL="0" lvl="0" indent="0">
              <a:buNone/>
            </a:pPr>
            <a:r>
              <a:rPr lang="en-US" altLang="ko-KR" sz="1400" b="1" dirty="0">
                <a:effectLst>
                  <a:outerShdw blurRad="38100" dist="38100" dir="2700000" algn="tl">
                    <a:srgbClr val="000000">
                      <a:alpha val="43137"/>
                    </a:srgbClr>
                  </a:outerShdw>
                </a:effectLst>
                <a:latin typeface="+mj-lt"/>
                <a:ea typeface="맑은 고딕" panose="020B0503020000020004" pitchFamily="50" charset="-127"/>
              </a:rPr>
              <a:t>[7</a:t>
            </a:r>
            <a:r>
              <a:rPr lang="en-US" altLang="ko-KR" sz="1400" b="1" dirty="0">
                <a:effectLst>
                  <a:outerShdw blurRad="38100" dist="38100" dir="2700000" algn="tl">
                    <a:srgbClr val="000000">
                      <a:alpha val="43137"/>
                    </a:srgbClr>
                  </a:outerShdw>
                </a:effectLst>
                <a:latin typeface="+mj-lt"/>
              </a:rPr>
              <a:t>] </a:t>
            </a:r>
            <a:r>
              <a:rPr lang="en-US" altLang="ko-KR" sz="1400" b="1" dirty="0" err="1">
                <a:effectLst>
                  <a:outerShdw blurRad="38100" dist="38100" dir="2700000" algn="tl">
                    <a:srgbClr val="000000">
                      <a:alpha val="43137"/>
                    </a:srgbClr>
                  </a:outerShdw>
                </a:effectLst>
                <a:latin typeface="+mj-lt"/>
              </a:rPr>
              <a:t>Linjie</a:t>
            </a:r>
            <a:r>
              <a:rPr lang="en-US" altLang="ko-KR" sz="1400" b="1" dirty="0">
                <a:effectLst>
                  <a:outerShdw blurRad="38100" dist="38100" dir="2700000" algn="tl">
                    <a:srgbClr val="000000">
                      <a:alpha val="43137"/>
                    </a:srgbClr>
                  </a:outerShdw>
                </a:effectLst>
                <a:latin typeface="+mj-lt"/>
              </a:rPr>
              <a:t> Yang, Ping Luo, Chen Change Loy, </a:t>
            </a:r>
            <a:r>
              <a:rPr lang="en-US" altLang="ko-KR" sz="1400" b="1" dirty="0" err="1">
                <a:effectLst>
                  <a:outerShdw blurRad="38100" dist="38100" dir="2700000" algn="tl">
                    <a:srgbClr val="000000">
                      <a:alpha val="43137"/>
                    </a:srgbClr>
                  </a:outerShdw>
                </a:effectLst>
                <a:latin typeface="+mj-lt"/>
              </a:rPr>
              <a:t>Xiaoou</a:t>
            </a:r>
            <a:r>
              <a:rPr lang="en-US" altLang="ko-KR" sz="1400" b="1" dirty="0">
                <a:effectLst>
                  <a:outerShdw blurRad="38100" dist="38100" dir="2700000" algn="tl">
                    <a:srgbClr val="000000">
                      <a:alpha val="43137"/>
                    </a:srgbClr>
                  </a:outerShdw>
                </a:effectLst>
                <a:latin typeface="+mj-lt"/>
              </a:rPr>
              <a:t> Tang. A Large-Scale Car Dataset for Fine-Grained Categorization and Verification Department of Information Engineering. The Chinese University of Hong Kong Shenzhen Key Lab of CVPR, Shenzhen Institutes of Advanced Technology, Chinese Academy of Sciences, Shenzhen, China (arXiv:1506.08959v2 [cs.CV] 24 Sep 2015).</a:t>
            </a:r>
          </a:p>
          <a:p>
            <a:pPr marL="0" lvl="0" indent="0">
              <a:buNone/>
            </a:pPr>
            <a:endParaRPr lang="en-US" altLang="ko-KR" sz="1400" b="1" dirty="0">
              <a:effectLst>
                <a:outerShdw blurRad="38100" dist="38100" dir="2700000" algn="tl">
                  <a:srgbClr val="000000">
                    <a:alpha val="43137"/>
                  </a:srgbClr>
                </a:outerShdw>
              </a:effectLst>
              <a:latin typeface="+mj-lt"/>
            </a:endParaRPr>
          </a:p>
          <a:p>
            <a:pPr marL="0" lvl="0" indent="0">
              <a:buNone/>
            </a:pPr>
            <a:r>
              <a:rPr kumimoji="0" lang="en-US" altLang="ko-KR" sz="1400" b="1" i="0" u="none" strike="noStrike" kern="1200" cap="none" spc="0" normalizeH="0" baseline="0" noProof="0" dirty="0">
                <a:ln>
                  <a:noFill/>
                </a:ln>
                <a:effectLst>
                  <a:outerShdw blurRad="38100" dist="38100" dir="2700000" algn="tl">
                    <a:srgbClr val="000000">
                      <a:alpha val="43137"/>
                    </a:srgbClr>
                  </a:outerShdw>
                </a:effectLst>
                <a:uLnTx/>
                <a:uFillTx/>
                <a:latin typeface="+mj-lt"/>
                <a:ea typeface="맑은 고딕" panose="020B0503020000020004" pitchFamily="50" charset="-127"/>
              </a:rPr>
              <a:t>[8</a:t>
            </a:r>
            <a:r>
              <a:rPr lang="en-US" altLang="ko-KR" sz="1400" b="1" dirty="0">
                <a:effectLst>
                  <a:outerShdw blurRad="38100" dist="38100" dir="2700000" algn="tl">
                    <a:srgbClr val="000000">
                      <a:alpha val="43137"/>
                    </a:srgbClr>
                  </a:outerShdw>
                </a:effectLst>
                <a:latin typeface="+mj-lt"/>
              </a:rPr>
              <a:t>] Jong </a:t>
            </a:r>
            <a:r>
              <a:rPr lang="en-US" altLang="ko-KR" sz="1400" b="1" dirty="0" err="1">
                <a:effectLst>
                  <a:outerShdw blurRad="38100" dist="38100" dir="2700000" algn="tl">
                    <a:srgbClr val="000000">
                      <a:alpha val="43137"/>
                    </a:srgbClr>
                  </a:outerShdw>
                </a:effectLst>
                <a:latin typeface="+mj-lt"/>
              </a:rPr>
              <a:t>Taek</a:t>
            </a:r>
            <a:r>
              <a:rPr lang="en-US" altLang="ko-KR" sz="1400" b="1" dirty="0">
                <a:effectLst>
                  <a:outerShdw blurRad="38100" dist="38100" dir="2700000" algn="tl">
                    <a:srgbClr val="000000">
                      <a:alpha val="43137"/>
                    </a:srgbClr>
                  </a:outerShdw>
                </a:effectLst>
                <a:latin typeface="+mj-lt"/>
              </a:rPr>
              <a:t> Lee and </a:t>
            </a:r>
            <a:r>
              <a:rPr lang="en-US" altLang="ko-KR" sz="1400" b="1" dirty="0" err="1">
                <a:effectLst>
                  <a:outerShdw blurRad="38100" dist="38100" dir="2700000" algn="tl">
                    <a:srgbClr val="000000">
                      <a:alpha val="43137"/>
                    </a:srgbClr>
                  </a:outerShdw>
                </a:effectLst>
                <a:latin typeface="+mj-lt"/>
              </a:rPr>
              <a:t>Yunsu</a:t>
            </a:r>
            <a:r>
              <a:rPr lang="en-US" altLang="ko-KR" sz="1400" b="1" dirty="0">
                <a:effectLst>
                  <a:outerShdw blurRad="38100" dist="38100" dir="2700000" algn="tl">
                    <a:srgbClr val="000000">
                      <a:alpha val="43137"/>
                    </a:srgbClr>
                  </a:outerShdw>
                </a:effectLst>
                <a:latin typeface="+mj-lt"/>
              </a:rPr>
              <a:t> Chung. Deep Learning-based Vehicle Classification using an Ensemble of Local Expert and Global Networks. Electronics and Telecommunications Research Institute (ETRI), Daegu, South Korea. 2017 IEEE Conference on Computer Vision and Pattern Recognition Workshops (CVPRW)</a:t>
            </a:r>
            <a:endParaRPr kumimoji="0" lang="en-US" altLang="ko-KR" sz="1400" b="1" i="0" u="none" strike="noStrike" kern="1200" cap="none" spc="0" normalizeH="0" baseline="0" noProof="0" dirty="0">
              <a:ln>
                <a:noFill/>
              </a:ln>
              <a:effectLst>
                <a:outerShdw blurRad="38100" dist="38100" dir="2700000" algn="tl">
                  <a:srgbClr val="000000">
                    <a:alpha val="43137"/>
                  </a:srgbClr>
                </a:outerShdw>
              </a:effectLst>
              <a:uLnTx/>
              <a:uFillTx/>
              <a:latin typeface="+mj-lt"/>
              <a:ea typeface="맑은 고딕" panose="020B0503020000020004" pitchFamily="50" charset="-127"/>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84958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0" y="3068960"/>
            <a:ext cx="9144000"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2627784" y="1052736"/>
            <a:ext cx="3858956" cy="38589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7" name="TextBox 6"/>
          <p:cNvSpPr txBox="1"/>
          <p:nvPr/>
        </p:nvSpPr>
        <p:spPr>
          <a:xfrm>
            <a:off x="2699792" y="2564904"/>
            <a:ext cx="3816424" cy="1754326"/>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THANK</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rPr>
              <a:t>YOU</a:t>
            </a:r>
            <a:endParaRPr kumimoji="0" lang="ko-KR" altLang="en-US" sz="5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81509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35496" y="260648"/>
            <a:ext cx="780983"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서론</a:t>
            </a: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01</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7" name="모서리가 둥근 직사각형 43">
            <a:extLst>
              <a:ext uri="{FF2B5EF4-FFF2-40B4-BE49-F238E27FC236}">
                <a16:creationId xmlns:a16="http://schemas.microsoft.com/office/drawing/2014/main" id="{D25EC13C-488F-4EB3-9C7C-0CB7DD2563AC}"/>
              </a:ext>
            </a:extLst>
          </p:cNvPr>
          <p:cNvSpPr/>
          <p:nvPr/>
        </p:nvSpPr>
        <p:spPr>
          <a:xfrm>
            <a:off x="2617465" y="2111150"/>
            <a:ext cx="2155655" cy="3708450"/>
          </a:xfrm>
          <a:prstGeom prst="roundRect">
            <a:avLst/>
          </a:prstGeom>
          <a:noFill/>
          <a:ln w="698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pic>
        <p:nvPicPr>
          <p:cNvPr id="19" name="그림 18">
            <a:extLst>
              <a:ext uri="{FF2B5EF4-FFF2-40B4-BE49-F238E27FC236}">
                <a16:creationId xmlns:a16="http://schemas.microsoft.com/office/drawing/2014/main" id="{06966BA1-79B8-4949-99D1-545263F86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5" y="2857470"/>
            <a:ext cx="1202026" cy="1218707"/>
          </a:xfrm>
          <a:prstGeom prst="rect">
            <a:avLst/>
          </a:prstGeom>
          <a:scene3d>
            <a:camera prst="orthographicFront">
              <a:rot lat="0" lon="10799999" rev="0"/>
            </a:camera>
            <a:lightRig rig="threePt" dir="t"/>
          </a:scene3d>
        </p:spPr>
      </p:pic>
      <p:sp>
        <p:nvSpPr>
          <p:cNvPr id="20" name="왼쪽 화살표 49">
            <a:extLst>
              <a:ext uri="{FF2B5EF4-FFF2-40B4-BE49-F238E27FC236}">
                <a16:creationId xmlns:a16="http://schemas.microsoft.com/office/drawing/2014/main" id="{3E3F6789-4690-4ADD-B851-C22E6F7D249D}"/>
              </a:ext>
            </a:extLst>
          </p:cNvPr>
          <p:cNvSpPr/>
          <p:nvPr/>
        </p:nvSpPr>
        <p:spPr>
          <a:xfrm rot="10800000">
            <a:off x="1526998" y="3558984"/>
            <a:ext cx="685817" cy="308301"/>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23" name="왼쪽 화살표 61">
            <a:extLst>
              <a:ext uri="{FF2B5EF4-FFF2-40B4-BE49-F238E27FC236}">
                <a16:creationId xmlns:a16="http://schemas.microsoft.com/office/drawing/2014/main" id="{6663E0A3-CAD4-4432-9DFC-1B24BA2FC224}"/>
              </a:ext>
            </a:extLst>
          </p:cNvPr>
          <p:cNvSpPr/>
          <p:nvPr/>
        </p:nvSpPr>
        <p:spPr>
          <a:xfrm rot="10800000">
            <a:off x="4845200" y="3575687"/>
            <a:ext cx="1579918"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C59CD1A5-124C-4601-8F80-F27BBA19254D}"/>
              </a:ext>
            </a:extLst>
          </p:cNvPr>
          <p:cNvSpPr/>
          <p:nvPr/>
        </p:nvSpPr>
        <p:spPr>
          <a:xfrm>
            <a:off x="2760417" y="1762956"/>
            <a:ext cx="1916495"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객체</a:t>
            </a:r>
            <a:r>
              <a:rPr lang="ko-KR" altLang="en-US" sz="1200" dirty="0" err="1">
                <a:solidFill>
                  <a:schemeClr val="tx1"/>
                </a:solidFill>
              </a:rPr>
              <a:t>⦁</a:t>
            </a:r>
            <a:r>
              <a:rPr lang="ko-KR" altLang="en-US" dirty="0" err="1">
                <a:solidFill>
                  <a:schemeClr val="tx1"/>
                </a:solidFill>
              </a:rPr>
              <a:t>행동인식부</a:t>
            </a:r>
            <a:endParaRPr lang="ko-KR" altLang="en-US" dirty="0">
              <a:solidFill>
                <a:schemeClr val="tx1"/>
              </a:solidFill>
            </a:endParaRPr>
          </a:p>
        </p:txBody>
      </p:sp>
      <p:sp>
        <p:nvSpPr>
          <p:cNvPr id="27" name="TextBox 26">
            <a:extLst>
              <a:ext uri="{FF2B5EF4-FFF2-40B4-BE49-F238E27FC236}">
                <a16:creationId xmlns:a16="http://schemas.microsoft.com/office/drawing/2014/main" id="{0CA8CA6A-10DD-49A4-B616-B37F4FEF680D}"/>
              </a:ext>
            </a:extLst>
          </p:cNvPr>
          <p:cNvSpPr txBox="1"/>
          <p:nvPr/>
        </p:nvSpPr>
        <p:spPr>
          <a:xfrm>
            <a:off x="1173455" y="2970690"/>
            <a:ext cx="1382119" cy="615553"/>
          </a:xfrm>
          <a:prstGeom prst="rect">
            <a:avLst/>
          </a:prstGeom>
          <a:noFill/>
        </p:spPr>
        <p:txBody>
          <a:bodyPr wrap="square" rtlCol="0">
            <a:spAutoFit/>
          </a:bodyPr>
          <a:lstStyle/>
          <a:p>
            <a:pPr algn="ctr"/>
            <a:r>
              <a:rPr lang="ko-KR" altLang="en-US" sz="1700" b="1" dirty="0"/>
              <a:t>카메라 영상 제공</a:t>
            </a:r>
            <a:endParaRPr lang="en-US" altLang="ko-KR" sz="1700" b="1" dirty="0"/>
          </a:p>
        </p:txBody>
      </p:sp>
      <p:sp>
        <p:nvSpPr>
          <p:cNvPr id="28" name="직사각형 27">
            <a:extLst>
              <a:ext uri="{FF2B5EF4-FFF2-40B4-BE49-F238E27FC236}">
                <a16:creationId xmlns:a16="http://schemas.microsoft.com/office/drawing/2014/main" id="{068B3261-A862-4443-BB16-E7B79E806B3C}"/>
              </a:ext>
            </a:extLst>
          </p:cNvPr>
          <p:cNvSpPr/>
          <p:nvPr/>
        </p:nvSpPr>
        <p:spPr>
          <a:xfrm>
            <a:off x="96757" y="4110903"/>
            <a:ext cx="1368452" cy="26913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영상수집부</a:t>
            </a:r>
          </a:p>
        </p:txBody>
      </p:sp>
      <p:sp>
        <p:nvSpPr>
          <p:cNvPr id="29" name="직사각형 28">
            <a:extLst>
              <a:ext uri="{FF2B5EF4-FFF2-40B4-BE49-F238E27FC236}">
                <a16:creationId xmlns:a16="http://schemas.microsoft.com/office/drawing/2014/main" id="{0376E13C-4D20-4C73-9BF2-2C0FD2B5C34D}"/>
              </a:ext>
            </a:extLst>
          </p:cNvPr>
          <p:cNvSpPr/>
          <p:nvPr/>
        </p:nvSpPr>
        <p:spPr>
          <a:xfrm>
            <a:off x="6963170" y="1743340"/>
            <a:ext cx="1742824"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결과</a:t>
            </a:r>
            <a:endParaRPr lang="ko-KR" altLang="en-US" dirty="0">
              <a:solidFill>
                <a:schemeClr val="tx1"/>
              </a:solidFill>
            </a:endParaRPr>
          </a:p>
        </p:txBody>
      </p:sp>
      <p:pic>
        <p:nvPicPr>
          <p:cNvPr id="30" name="Picture 2" descr="car recognitionì ëí ì´ë¯¸ì§ ê²ìê²°ê³¼">
            <a:extLst>
              <a:ext uri="{FF2B5EF4-FFF2-40B4-BE49-F238E27FC236}">
                <a16:creationId xmlns:a16="http://schemas.microsoft.com/office/drawing/2014/main" id="{21A468EC-9555-4BCD-A465-94EFB0F14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7199" y="2101921"/>
            <a:ext cx="2539298" cy="365911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5FF011E-E313-4133-BB23-C0F2B356347C}"/>
              </a:ext>
            </a:extLst>
          </p:cNvPr>
          <p:cNvSpPr txBox="1"/>
          <p:nvPr/>
        </p:nvSpPr>
        <p:spPr>
          <a:xfrm>
            <a:off x="4765745" y="3222372"/>
            <a:ext cx="1656963" cy="353943"/>
          </a:xfrm>
          <a:prstGeom prst="rect">
            <a:avLst/>
          </a:prstGeom>
          <a:noFill/>
        </p:spPr>
        <p:txBody>
          <a:bodyPr wrap="square" rtlCol="0">
            <a:spAutoFit/>
          </a:bodyPr>
          <a:lstStyle/>
          <a:p>
            <a:pPr algn="ctr"/>
            <a:r>
              <a:rPr lang="ko-KR" altLang="en-US" sz="1700" b="1"/>
              <a:t>차종 </a:t>
            </a:r>
            <a:r>
              <a:rPr lang="ko-KR" altLang="en-US" sz="1700" b="1" dirty="0"/>
              <a:t>판별 수행 </a:t>
            </a:r>
            <a:endParaRPr lang="en-US" altLang="ko-KR" sz="1700" b="1" dirty="0"/>
          </a:p>
        </p:txBody>
      </p:sp>
      <p:sp>
        <p:nvSpPr>
          <p:cNvPr id="33" name="TextBox 32">
            <a:extLst>
              <a:ext uri="{FF2B5EF4-FFF2-40B4-BE49-F238E27FC236}">
                <a16:creationId xmlns:a16="http://schemas.microsoft.com/office/drawing/2014/main" id="{44ACC0EB-F4D1-48C3-9258-62C7F4569DAC}"/>
              </a:ext>
            </a:extLst>
          </p:cNvPr>
          <p:cNvSpPr txBox="1"/>
          <p:nvPr/>
        </p:nvSpPr>
        <p:spPr>
          <a:xfrm>
            <a:off x="0" y="971581"/>
            <a:ext cx="4067943" cy="446276"/>
          </a:xfrm>
          <a:prstGeom prst="rect">
            <a:avLst/>
          </a:prstGeom>
          <a:noFill/>
        </p:spPr>
        <p:txBody>
          <a:bodyPr wrap="square" rtlCol="0">
            <a:spAutoFit/>
          </a:bodyPr>
          <a:lstStyle/>
          <a:p>
            <a:r>
              <a:rPr lang="ko-KR" altLang="en-US" sz="2300" dirty="0">
                <a:latin typeface="Rix비타민 M" panose="02020603020101020101" pitchFamily="18" charset="-127"/>
                <a:ea typeface="Rix비타민 M" panose="02020603020101020101" pitchFamily="18" charset="-127"/>
              </a:rPr>
              <a:t>주제 선정</a:t>
            </a:r>
          </a:p>
        </p:txBody>
      </p:sp>
      <p:sp>
        <p:nvSpPr>
          <p:cNvPr id="24" name="TextBox 23">
            <a:extLst>
              <a:ext uri="{FF2B5EF4-FFF2-40B4-BE49-F238E27FC236}">
                <a16:creationId xmlns:a16="http://schemas.microsoft.com/office/drawing/2014/main" id="{9D8F7B5B-5682-431A-9D04-81CAA4953380}"/>
              </a:ext>
            </a:extLst>
          </p:cNvPr>
          <p:cNvSpPr txBox="1"/>
          <p:nvPr/>
        </p:nvSpPr>
        <p:spPr>
          <a:xfrm>
            <a:off x="2379252" y="2203681"/>
            <a:ext cx="2632080" cy="3247043"/>
          </a:xfrm>
          <a:prstGeom prst="rect">
            <a:avLst/>
          </a:prstGeom>
          <a:noFill/>
        </p:spPr>
        <p:txBody>
          <a:bodyPr wrap="square" rtlCol="0">
            <a:spAutoFit/>
          </a:bodyPr>
          <a:lstStyle/>
          <a:p>
            <a:pPr algn="ctr"/>
            <a:r>
              <a:rPr lang="en-US" altLang="ko-KR" sz="3500" dirty="0"/>
              <a:t>CNN Models</a:t>
            </a:r>
          </a:p>
          <a:p>
            <a:pPr algn="ctr"/>
            <a:endParaRPr lang="en-US" altLang="ko-KR" sz="3500" dirty="0"/>
          </a:p>
          <a:p>
            <a:pPr algn="ctr"/>
            <a:r>
              <a:rPr lang="en-US" altLang="ko-KR" sz="2500" dirty="0"/>
              <a:t>Inception V2</a:t>
            </a:r>
          </a:p>
          <a:p>
            <a:pPr algn="ctr"/>
            <a:r>
              <a:rPr lang="en-US" altLang="ko-KR" sz="2500" dirty="0"/>
              <a:t>Inception V3</a:t>
            </a:r>
          </a:p>
          <a:p>
            <a:pPr algn="ctr"/>
            <a:r>
              <a:rPr lang="en-US" altLang="ko-KR" sz="2500" dirty="0"/>
              <a:t>ResNet-152</a:t>
            </a:r>
          </a:p>
          <a:p>
            <a:pPr algn="ctr"/>
            <a:r>
              <a:rPr lang="en-US" altLang="ko-KR" sz="2500" dirty="0" err="1"/>
              <a:t>VGGNet</a:t>
            </a:r>
            <a:endParaRPr lang="en-US" altLang="ko-KR" sz="2500" dirty="0"/>
          </a:p>
        </p:txBody>
      </p:sp>
      <p:sp>
        <p:nvSpPr>
          <p:cNvPr id="4" name="사각형: 둥근 모서리 3">
            <a:extLst>
              <a:ext uri="{FF2B5EF4-FFF2-40B4-BE49-F238E27FC236}">
                <a16:creationId xmlns:a16="http://schemas.microsoft.com/office/drawing/2014/main" id="{C9E8ACFE-F838-439C-A79B-7CB52966F869}"/>
              </a:ext>
            </a:extLst>
          </p:cNvPr>
          <p:cNvSpPr/>
          <p:nvPr/>
        </p:nvSpPr>
        <p:spPr>
          <a:xfrm>
            <a:off x="2713055" y="1710590"/>
            <a:ext cx="2009670" cy="4397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1908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01</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26" name="TextBox 25">
            <a:extLst>
              <a:ext uri="{FF2B5EF4-FFF2-40B4-BE49-F238E27FC236}">
                <a16:creationId xmlns:a16="http://schemas.microsoft.com/office/drawing/2014/main" id="{B87290D9-38FB-41BE-8EED-E3173AC1DE45}"/>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300" b="0" i="0" u="none" strike="noStrike" kern="1200" cap="none" spc="0" normalizeH="0" baseline="0" noProof="0">
                <a:ln>
                  <a:noFill/>
                </a:ln>
                <a:solidFill>
                  <a:prstClr val="black"/>
                </a:solidFill>
                <a:effectLst/>
                <a:uLnTx/>
                <a:uFillTx/>
                <a:latin typeface="Rix비타민 M" panose="02020603020101020101" pitchFamily="18" charset="-127"/>
                <a:ea typeface="Rix비타민 M" panose="02020603020101020101" pitchFamily="18" charset="-127"/>
                <a:cs typeface="+mn-cs"/>
              </a:rPr>
              <a:t>연구 방향</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7" name="TextBox 26">
            <a:extLst>
              <a:ext uri="{FF2B5EF4-FFF2-40B4-BE49-F238E27FC236}">
                <a16:creationId xmlns:a16="http://schemas.microsoft.com/office/drawing/2014/main" id="{2CCE3C9E-785B-40D0-8D75-1058C7E0D12E}"/>
              </a:ext>
            </a:extLst>
          </p:cNvPr>
          <p:cNvSpPr txBox="1"/>
          <p:nvPr/>
        </p:nvSpPr>
        <p:spPr>
          <a:xfrm>
            <a:off x="185415" y="1628800"/>
            <a:ext cx="8991165" cy="4170372"/>
          </a:xfrm>
          <a:prstGeom prst="rect">
            <a:avLst/>
          </a:prstGeom>
          <a:noFill/>
        </p:spPr>
        <p:txBody>
          <a:bodyPr wrap="square" rtlCol="0">
            <a:spAutoFit/>
          </a:bodyPr>
          <a:lstStyle/>
          <a:p>
            <a:pPr marL="342900" marR="0" lvl="0" indent="-3429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Open source Image dataset(Stanford Cars 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지정한 차종에 따라 분류</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Dataset</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을 기반으로 다양한 </a:t>
            </a: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CNN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모델의 학습 진행</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90% </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정확도를 기준으로 </a:t>
            </a:r>
            <a:r>
              <a:rPr kumimoji="0" lang="ko-KR" altLang="en-US" sz="20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모델별</a:t>
            </a: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학습 시간 측정</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457200" marR="0" lvl="0" indent="-457200" algn="l" defTabSz="914400" rtl="0" eaLnBrk="1" fontAlgn="auto" latinLnBrk="1" hangingPunct="1">
              <a:lnSpc>
                <a:spcPct val="100000"/>
              </a:lnSpc>
              <a:spcBef>
                <a:spcPts val="0"/>
              </a:spcBef>
              <a:spcAft>
                <a:spcPts val="0"/>
              </a:spcAft>
              <a:buClrTx/>
              <a:buSzTx/>
              <a:buFont typeface="+mj-lt"/>
              <a:buAutoNum type="arabicPeriod"/>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R="0" lvl="0" algn="l" defTabSz="914400" rtl="0" eaLnBrk="1" fontAlgn="auto" latinLnBrk="1" hangingPunct="1">
              <a:lnSpc>
                <a:spcPct val="100000"/>
              </a:lnSpc>
              <a:spcBef>
                <a:spcPts val="0"/>
              </a:spcBef>
              <a:spcAft>
                <a:spcPts val="0"/>
              </a:spcAft>
              <a:buClrTx/>
              <a:buSzTx/>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R="0" lvl="0" algn="l" defTabSz="914400" rtl="0" eaLnBrk="1" fontAlgn="auto" latinLnBrk="1" hangingPunct="1">
              <a:lnSpc>
                <a:spcPct val="100000"/>
              </a:lnSpc>
              <a:spcBef>
                <a:spcPts val="0"/>
              </a:spcBef>
              <a:spcAft>
                <a:spcPts val="0"/>
              </a:spcAft>
              <a:buClrTx/>
              <a:buSzTx/>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3. </a:t>
            </a:r>
            <a:r>
              <a:rPr kumimoji="0" lang="ko-KR" altLang="en-US"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최적의 효율을 내는 모델 탐색</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800100" marR="0" lvl="1"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최적 모델을 분석하고 타 모델과의 차이점 분석</a:t>
            </a:r>
            <a:endParaRPr kumimoji="0" lang="en-US" altLang="ko-KR" sz="20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FB147690-999F-48A1-B497-265E2EE5A105}"/>
              </a:ext>
            </a:extLst>
          </p:cNvPr>
          <p:cNvSpPr/>
          <p:nvPr/>
        </p:nvSpPr>
        <p:spPr>
          <a:xfrm>
            <a:off x="35496" y="260648"/>
            <a:ext cx="780983"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서론</a:t>
            </a:r>
          </a:p>
        </p:txBody>
      </p:sp>
    </p:spTree>
    <p:extLst>
      <p:ext uri="{BB962C8B-B14F-4D97-AF65-F5344CB8AC3E}">
        <p14:creationId xmlns:p14="http://schemas.microsoft.com/office/powerpoint/2010/main" val="357612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7" name="모서리가 둥근 직사각형 43">
            <a:extLst>
              <a:ext uri="{FF2B5EF4-FFF2-40B4-BE49-F238E27FC236}">
                <a16:creationId xmlns:a16="http://schemas.microsoft.com/office/drawing/2014/main" id="{D25EC13C-488F-4EB3-9C7C-0CB7DD2563AC}"/>
              </a:ext>
            </a:extLst>
          </p:cNvPr>
          <p:cNvSpPr/>
          <p:nvPr/>
        </p:nvSpPr>
        <p:spPr>
          <a:xfrm>
            <a:off x="2617465" y="2111150"/>
            <a:ext cx="2155655" cy="3708450"/>
          </a:xfrm>
          <a:prstGeom prst="roundRect">
            <a:avLst/>
          </a:prstGeom>
          <a:noFill/>
          <a:ln w="698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19" name="그림 18">
            <a:extLst>
              <a:ext uri="{FF2B5EF4-FFF2-40B4-BE49-F238E27FC236}">
                <a16:creationId xmlns:a16="http://schemas.microsoft.com/office/drawing/2014/main" id="{06966BA1-79B8-4949-99D1-545263F86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5" y="2857470"/>
            <a:ext cx="1202026" cy="1218707"/>
          </a:xfrm>
          <a:prstGeom prst="rect">
            <a:avLst/>
          </a:prstGeom>
          <a:scene3d>
            <a:camera prst="orthographicFront">
              <a:rot lat="0" lon="10799999" rev="0"/>
            </a:camera>
            <a:lightRig rig="threePt" dir="t"/>
          </a:scene3d>
        </p:spPr>
      </p:pic>
      <p:sp>
        <p:nvSpPr>
          <p:cNvPr id="20" name="왼쪽 화살표 49">
            <a:extLst>
              <a:ext uri="{FF2B5EF4-FFF2-40B4-BE49-F238E27FC236}">
                <a16:creationId xmlns:a16="http://schemas.microsoft.com/office/drawing/2014/main" id="{3E3F6789-4690-4ADD-B851-C22E6F7D249D}"/>
              </a:ext>
            </a:extLst>
          </p:cNvPr>
          <p:cNvSpPr/>
          <p:nvPr/>
        </p:nvSpPr>
        <p:spPr>
          <a:xfrm rot="10800000">
            <a:off x="1526998" y="3558984"/>
            <a:ext cx="685817" cy="308301"/>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3" name="왼쪽 화살표 61">
            <a:extLst>
              <a:ext uri="{FF2B5EF4-FFF2-40B4-BE49-F238E27FC236}">
                <a16:creationId xmlns:a16="http://schemas.microsoft.com/office/drawing/2014/main" id="{6663E0A3-CAD4-4432-9DFC-1B24BA2FC224}"/>
              </a:ext>
            </a:extLst>
          </p:cNvPr>
          <p:cNvSpPr/>
          <p:nvPr/>
        </p:nvSpPr>
        <p:spPr>
          <a:xfrm rot="10800000">
            <a:off x="4845200" y="3575687"/>
            <a:ext cx="1579918"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5" name="직사각형 24">
            <a:extLst>
              <a:ext uri="{FF2B5EF4-FFF2-40B4-BE49-F238E27FC236}">
                <a16:creationId xmlns:a16="http://schemas.microsoft.com/office/drawing/2014/main" id="{C59CD1A5-124C-4601-8F80-F27BBA19254D}"/>
              </a:ext>
            </a:extLst>
          </p:cNvPr>
          <p:cNvSpPr/>
          <p:nvPr/>
        </p:nvSpPr>
        <p:spPr>
          <a:xfrm>
            <a:off x="2760417" y="1762956"/>
            <a:ext cx="1916495"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객체</a:t>
            </a:r>
            <a:r>
              <a:rPr kumimoji="0" lang="ko-KR" altLang="en-US" sz="12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a:t>
            </a:r>
            <a:r>
              <a:rPr kumimoji="0" lang="ko-KR" altLang="en-US" sz="18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행동인식부</a:t>
            </a:r>
            <a:endParaRPr kumimoji="0" lang="ko-KR" altLang="en-US" sz="1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27" name="TextBox 26">
            <a:extLst>
              <a:ext uri="{FF2B5EF4-FFF2-40B4-BE49-F238E27FC236}">
                <a16:creationId xmlns:a16="http://schemas.microsoft.com/office/drawing/2014/main" id="{0CA8CA6A-10DD-49A4-B616-B37F4FEF680D}"/>
              </a:ext>
            </a:extLst>
          </p:cNvPr>
          <p:cNvSpPr txBox="1"/>
          <p:nvPr/>
        </p:nvSpPr>
        <p:spPr>
          <a:xfrm>
            <a:off x="1173455" y="2970690"/>
            <a:ext cx="1382119" cy="61555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카메라 영상 제공</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28" name="직사각형 27">
            <a:extLst>
              <a:ext uri="{FF2B5EF4-FFF2-40B4-BE49-F238E27FC236}">
                <a16:creationId xmlns:a16="http://schemas.microsoft.com/office/drawing/2014/main" id="{068B3261-A862-4443-BB16-E7B79E806B3C}"/>
              </a:ext>
            </a:extLst>
          </p:cNvPr>
          <p:cNvSpPr/>
          <p:nvPr/>
        </p:nvSpPr>
        <p:spPr>
          <a:xfrm>
            <a:off x="96757" y="4110903"/>
            <a:ext cx="1368452" cy="26913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영상수집부</a:t>
            </a:r>
          </a:p>
        </p:txBody>
      </p:sp>
      <p:sp>
        <p:nvSpPr>
          <p:cNvPr id="29" name="직사각형 28">
            <a:extLst>
              <a:ext uri="{FF2B5EF4-FFF2-40B4-BE49-F238E27FC236}">
                <a16:creationId xmlns:a16="http://schemas.microsoft.com/office/drawing/2014/main" id="{0376E13C-4D20-4C73-9BF2-2C0FD2B5C34D}"/>
              </a:ext>
            </a:extLst>
          </p:cNvPr>
          <p:cNvSpPr/>
          <p:nvPr/>
        </p:nvSpPr>
        <p:spPr>
          <a:xfrm>
            <a:off x="6963170" y="1743340"/>
            <a:ext cx="1742824" cy="33896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rPr>
              <a:t>결과</a:t>
            </a:r>
            <a:endParaRPr kumimoji="0" lang="ko-KR" altLang="en-US" sz="1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pic>
        <p:nvPicPr>
          <p:cNvPr id="30" name="Picture 2" descr="car recognitionì ëí ì´ë¯¸ì§ ê²ìê²°ê³¼">
            <a:extLst>
              <a:ext uri="{FF2B5EF4-FFF2-40B4-BE49-F238E27FC236}">
                <a16:creationId xmlns:a16="http://schemas.microsoft.com/office/drawing/2014/main" id="{21A468EC-9555-4BCD-A465-94EFB0F14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7199" y="2101921"/>
            <a:ext cx="2539298" cy="365911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5FF011E-E313-4133-BB23-C0F2B356347C}"/>
              </a:ext>
            </a:extLst>
          </p:cNvPr>
          <p:cNvSpPr txBox="1"/>
          <p:nvPr/>
        </p:nvSpPr>
        <p:spPr>
          <a:xfrm>
            <a:off x="4765745" y="3222372"/>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rPr>
              <a:t>차종 </a:t>
            </a: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 수행 </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33" name="TextBox 32">
            <a:extLst>
              <a:ext uri="{FF2B5EF4-FFF2-40B4-BE49-F238E27FC236}">
                <a16:creationId xmlns:a16="http://schemas.microsoft.com/office/drawing/2014/main" id="{44ACC0EB-F4D1-48C3-9258-62C7F4569DAC}"/>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CNN</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을 이용한 차종 판별 시스템</a:t>
            </a:r>
          </a:p>
        </p:txBody>
      </p:sp>
      <p:sp>
        <p:nvSpPr>
          <p:cNvPr id="24" name="TextBox 23">
            <a:extLst>
              <a:ext uri="{FF2B5EF4-FFF2-40B4-BE49-F238E27FC236}">
                <a16:creationId xmlns:a16="http://schemas.microsoft.com/office/drawing/2014/main" id="{9D8F7B5B-5682-431A-9D04-81CAA4953380}"/>
              </a:ext>
            </a:extLst>
          </p:cNvPr>
          <p:cNvSpPr txBox="1"/>
          <p:nvPr/>
        </p:nvSpPr>
        <p:spPr>
          <a:xfrm>
            <a:off x="2379252" y="2203681"/>
            <a:ext cx="2632080" cy="32470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CNN Models</a:t>
            </a: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3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Inception V2</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Inception V3</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ResNet-152</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5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VGGNet</a:t>
            </a:r>
            <a:endParaRPr kumimoji="0" lang="en-US" altLang="ko-KR" sz="25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26" name="사각형: 둥근 모서리 25">
            <a:extLst>
              <a:ext uri="{FF2B5EF4-FFF2-40B4-BE49-F238E27FC236}">
                <a16:creationId xmlns:a16="http://schemas.microsoft.com/office/drawing/2014/main" id="{7AFD7FDA-A589-4C1E-8E14-20F4AC9631EC}"/>
              </a:ext>
            </a:extLst>
          </p:cNvPr>
          <p:cNvSpPr/>
          <p:nvPr/>
        </p:nvSpPr>
        <p:spPr>
          <a:xfrm>
            <a:off x="2843808" y="4653136"/>
            <a:ext cx="1728192" cy="36004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1" name="직사각형 20">
            <a:extLst>
              <a:ext uri="{FF2B5EF4-FFF2-40B4-BE49-F238E27FC236}">
                <a16:creationId xmlns:a16="http://schemas.microsoft.com/office/drawing/2014/main" id="{83C19845-CA15-4BCB-B202-D33A67A7A2E3}"/>
              </a:ext>
            </a:extLst>
          </p:cNvPr>
          <p:cNvSpPr/>
          <p:nvPr/>
        </p:nvSpPr>
        <p:spPr>
          <a:xfrm>
            <a:off x="47936" y="277281"/>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endParaRPr>
          </a:p>
        </p:txBody>
      </p:sp>
      <p:sp>
        <p:nvSpPr>
          <p:cNvPr id="22" name="TextBox 21">
            <a:extLst>
              <a:ext uri="{FF2B5EF4-FFF2-40B4-BE49-F238E27FC236}">
                <a16:creationId xmlns:a16="http://schemas.microsoft.com/office/drawing/2014/main" id="{3D62A002-8C1B-4FFD-8083-6DDB99FE0114}"/>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147483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aphicFrame>
        <p:nvGraphicFramePr>
          <p:cNvPr id="13" name="표 12">
            <a:extLst>
              <a:ext uri="{FF2B5EF4-FFF2-40B4-BE49-F238E27FC236}">
                <a16:creationId xmlns:a16="http://schemas.microsoft.com/office/drawing/2014/main" id="{EBC5C2E3-211F-4C75-8B93-B49DEA625D01}"/>
              </a:ext>
            </a:extLst>
          </p:cNvPr>
          <p:cNvGraphicFramePr>
            <a:graphicFrameLocks noGrp="1"/>
          </p:cNvGraphicFramePr>
          <p:nvPr/>
        </p:nvGraphicFramePr>
        <p:xfrm>
          <a:off x="399534" y="1864769"/>
          <a:ext cx="3870700" cy="3333875"/>
        </p:xfrm>
        <a:graphic>
          <a:graphicData uri="http://schemas.openxmlformats.org/drawingml/2006/table">
            <a:tbl>
              <a:tblPr firstRow="1" bandRow="1">
                <a:tableStyleId>{5C22544A-7EE6-4342-B048-85BDC9FD1C3A}</a:tableStyleId>
              </a:tblPr>
              <a:tblGrid>
                <a:gridCol w="774140">
                  <a:extLst>
                    <a:ext uri="{9D8B030D-6E8A-4147-A177-3AD203B41FA5}">
                      <a16:colId xmlns:a16="http://schemas.microsoft.com/office/drawing/2014/main" val="3506732869"/>
                    </a:ext>
                  </a:extLst>
                </a:gridCol>
                <a:gridCol w="774140">
                  <a:extLst>
                    <a:ext uri="{9D8B030D-6E8A-4147-A177-3AD203B41FA5}">
                      <a16:colId xmlns:a16="http://schemas.microsoft.com/office/drawing/2014/main" val="4262105084"/>
                    </a:ext>
                  </a:extLst>
                </a:gridCol>
                <a:gridCol w="774140">
                  <a:extLst>
                    <a:ext uri="{9D8B030D-6E8A-4147-A177-3AD203B41FA5}">
                      <a16:colId xmlns:a16="http://schemas.microsoft.com/office/drawing/2014/main" val="2056273867"/>
                    </a:ext>
                  </a:extLst>
                </a:gridCol>
                <a:gridCol w="774140">
                  <a:extLst>
                    <a:ext uri="{9D8B030D-6E8A-4147-A177-3AD203B41FA5}">
                      <a16:colId xmlns:a16="http://schemas.microsoft.com/office/drawing/2014/main" val="1207250850"/>
                    </a:ext>
                  </a:extLst>
                </a:gridCol>
                <a:gridCol w="774140">
                  <a:extLst>
                    <a:ext uri="{9D8B030D-6E8A-4147-A177-3AD203B41FA5}">
                      <a16:colId xmlns:a16="http://schemas.microsoft.com/office/drawing/2014/main" val="3407000773"/>
                    </a:ext>
                  </a:extLst>
                </a:gridCol>
              </a:tblGrid>
              <a:tr h="666775">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extLst>
                  <a:ext uri="{0D108BD9-81ED-4DB2-BD59-A6C34878D82A}">
                    <a16:rowId xmlns:a16="http://schemas.microsoft.com/office/drawing/2014/main" val="389183560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933851186"/>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6430652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1896772869"/>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776057084"/>
                  </a:ext>
                </a:extLst>
              </a:tr>
            </a:tbl>
          </a:graphicData>
        </a:graphic>
      </p:graphicFrame>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5" name="내용 개체 틀 4">
            <a:extLst>
              <a:ext uri="{FF2B5EF4-FFF2-40B4-BE49-F238E27FC236}">
                <a16:creationId xmlns:a16="http://schemas.microsoft.com/office/drawing/2014/main" id="{1EA50BB3-63A4-4E7B-A3EE-78BF0BBCEB6A}"/>
              </a:ext>
            </a:extLst>
          </p:cNvPr>
          <p:cNvSpPr>
            <a:spLocks noGrp="1"/>
          </p:cNvSpPr>
          <p:nvPr>
            <p:ph sz="half" idx="1"/>
          </p:nvPr>
        </p:nvSpPr>
        <p:spPr>
          <a:xfrm>
            <a:off x="337836" y="1069450"/>
            <a:ext cx="2340256" cy="710408"/>
          </a:xfrm>
        </p:spPr>
        <p:txBody>
          <a:bodyPr>
            <a:normAutofit/>
          </a:bodyPr>
          <a:lstStyle/>
          <a:p>
            <a:pPr marL="0" indent="0">
              <a:buNone/>
            </a:pPr>
            <a:r>
              <a:rPr lang="en-US" altLang="ko-KR" dirty="0"/>
              <a:t>Environment</a:t>
            </a:r>
          </a:p>
        </p:txBody>
      </p:sp>
      <p:sp>
        <p:nvSpPr>
          <p:cNvPr id="4" name="TextBox 3">
            <a:extLst>
              <a:ext uri="{FF2B5EF4-FFF2-40B4-BE49-F238E27FC236}">
                <a16:creationId xmlns:a16="http://schemas.microsoft.com/office/drawing/2014/main" id="{16356DC7-35E3-4D6A-B9B0-BFB6434D2DEF}"/>
              </a:ext>
            </a:extLst>
          </p:cNvPr>
          <p:cNvSpPr txBox="1"/>
          <p:nvPr/>
        </p:nvSpPr>
        <p:spPr>
          <a:xfrm>
            <a:off x="287527" y="3975661"/>
            <a:ext cx="8668819"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Image dataset</a:t>
            </a:r>
          </a:p>
        </p:txBody>
      </p:sp>
      <p:sp>
        <p:nvSpPr>
          <p:cNvPr id="10" name="TextBox 9">
            <a:extLst>
              <a:ext uri="{FF2B5EF4-FFF2-40B4-BE49-F238E27FC236}">
                <a16:creationId xmlns:a16="http://schemas.microsoft.com/office/drawing/2014/main" id="{069E4340-1F78-474F-A9FA-2E387ED4A59E}"/>
              </a:ext>
            </a:extLst>
          </p:cNvPr>
          <p:cNvSpPr txBox="1"/>
          <p:nvPr/>
        </p:nvSpPr>
        <p:spPr>
          <a:xfrm>
            <a:off x="287528" y="4430142"/>
            <a:ext cx="8668819" cy="1231106"/>
          </a:xfrm>
          <a:prstGeom prst="rect">
            <a:avLst/>
          </a:prstGeom>
          <a:noFill/>
        </p:spPr>
        <p:txBody>
          <a:bodyPr wrap="square" rtlCol="0">
            <a:spAutoFit/>
          </a:bodyPr>
          <a:lstStyle/>
          <a:p>
            <a:pPr marL="457200" marR="0" lvl="0" indent="-4572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Stanford Cars Dataset</a:t>
            </a:r>
            <a:endPar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914400" marR="0" lvl="1" indent="-45720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196 classes, 6515 train images, 1629 valid images, </a:t>
            </a:r>
          </a:p>
          <a:p>
            <a:pPr marL="457200" marR="0" lvl="1"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8041 test images, resolution 224X224</a:t>
            </a:r>
            <a:endPar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11" name="내용 개체 틀 4">
            <a:extLst>
              <a:ext uri="{FF2B5EF4-FFF2-40B4-BE49-F238E27FC236}">
                <a16:creationId xmlns:a16="http://schemas.microsoft.com/office/drawing/2014/main" id="{FBCE6A5A-3B38-48B0-8D8A-A2F0E7208DD8}"/>
              </a:ext>
            </a:extLst>
          </p:cNvPr>
          <p:cNvSpPr txBox="1">
            <a:spLocks/>
          </p:cNvSpPr>
          <p:nvPr/>
        </p:nvSpPr>
        <p:spPr>
          <a:xfrm>
            <a:off x="337836" y="1558254"/>
            <a:ext cx="6970468" cy="2092730"/>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OS: Windows 10, </a:t>
            </a:r>
            <a:r>
              <a:rPr lang="en-US" altLang="ko-KR" dirty="0">
                <a:solidFill>
                  <a:prstClr val="black"/>
                </a:solidFill>
                <a:latin typeface="맑은 고딕"/>
                <a:ea typeface="맑은 고딕" panose="020B0503020000020004" pitchFamily="50" charset="-127"/>
              </a:rPr>
              <a:t>Ubuntu 14.04 (Linux)</a:t>
            </a:r>
            <a:endPar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Language: Python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API: </a:t>
            </a:r>
            <a:r>
              <a:rPr kumimoji="0" lang="en-US" altLang="ko-KR" sz="28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Tensorflow</a:t>
            </a:r>
            <a:r>
              <a:rPr kumimoji="0" lang="en-US" altLang="ko-KR" sz="2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(GPU)</a:t>
            </a:r>
          </a:p>
        </p:txBody>
      </p:sp>
      <p:sp>
        <p:nvSpPr>
          <p:cNvPr id="14" name="타원 13">
            <a:extLst>
              <a:ext uri="{FF2B5EF4-FFF2-40B4-BE49-F238E27FC236}">
                <a16:creationId xmlns:a16="http://schemas.microsoft.com/office/drawing/2014/main" id="{8289889C-69DC-49C9-AB40-48BE06EDAFBA}"/>
              </a:ext>
            </a:extLst>
          </p:cNvPr>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5" name="직사각형 14">
            <a:extLst>
              <a:ext uri="{FF2B5EF4-FFF2-40B4-BE49-F238E27FC236}">
                <a16:creationId xmlns:a16="http://schemas.microsoft.com/office/drawing/2014/main" id="{8E23EC12-9892-4155-A8B8-E0DB4A793ED0}"/>
              </a:ext>
            </a:extLst>
          </p:cNvPr>
          <p:cNvSpPr/>
          <p:nvPr/>
        </p:nvSpPr>
        <p:spPr>
          <a:xfrm>
            <a:off x="47936" y="277281"/>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cs typeface="+mn-cs"/>
            </a:endParaRPr>
          </a:p>
        </p:txBody>
      </p:sp>
      <p:sp>
        <p:nvSpPr>
          <p:cNvPr id="16" name="TextBox 15">
            <a:extLst>
              <a:ext uri="{FF2B5EF4-FFF2-40B4-BE49-F238E27FC236}">
                <a16:creationId xmlns:a16="http://schemas.microsoft.com/office/drawing/2014/main" id="{B4DB5744-1EFC-4FBC-BD58-6C0A2048BFD8}"/>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2" name="사각형: 둥근 모서리 11">
            <a:extLst>
              <a:ext uri="{FF2B5EF4-FFF2-40B4-BE49-F238E27FC236}">
                <a16:creationId xmlns:a16="http://schemas.microsoft.com/office/drawing/2014/main" id="{90FEA1BC-B2B8-4665-BF8C-FC90B7994B07}"/>
              </a:ext>
            </a:extLst>
          </p:cNvPr>
          <p:cNvSpPr/>
          <p:nvPr/>
        </p:nvSpPr>
        <p:spPr>
          <a:xfrm>
            <a:off x="711512" y="4498881"/>
            <a:ext cx="3788479" cy="39919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28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aphicFrame>
        <p:nvGraphicFramePr>
          <p:cNvPr id="13" name="표 12">
            <a:extLst>
              <a:ext uri="{FF2B5EF4-FFF2-40B4-BE49-F238E27FC236}">
                <a16:creationId xmlns:a16="http://schemas.microsoft.com/office/drawing/2014/main" id="{EBC5C2E3-211F-4C75-8B93-B49DEA625D01}"/>
              </a:ext>
            </a:extLst>
          </p:cNvPr>
          <p:cNvGraphicFramePr>
            <a:graphicFrameLocks noGrp="1"/>
          </p:cNvGraphicFramePr>
          <p:nvPr/>
        </p:nvGraphicFramePr>
        <p:xfrm>
          <a:off x="399534" y="1864769"/>
          <a:ext cx="3870700" cy="3333875"/>
        </p:xfrm>
        <a:graphic>
          <a:graphicData uri="http://schemas.openxmlformats.org/drawingml/2006/table">
            <a:tbl>
              <a:tblPr firstRow="1" bandRow="1">
                <a:tableStyleId>{5C22544A-7EE6-4342-B048-85BDC9FD1C3A}</a:tableStyleId>
              </a:tblPr>
              <a:tblGrid>
                <a:gridCol w="774140">
                  <a:extLst>
                    <a:ext uri="{9D8B030D-6E8A-4147-A177-3AD203B41FA5}">
                      <a16:colId xmlns:a16="http://schemas.microsoft.com/office/drawing/2014/main" val="3506732869"/>
                    </a:ext>
                  </a:extLst>
                </a:gridCol>
                <a:gridCol w="774140">
                  <a:extLst>
                    <a:ext uri="{9D8B030D-6E8A-4147-A177-3AD203B41FA5}">
                      <a16:colId xmlns:a16="http://schemas.microsoft.com/office/drawing/2014/main" val="4262105084"/>
                    </a:ext>
                  </a:extLst>
                </a:gridCol>
                <a:gridCol w="774140">
                  <a:extLst>
                    <a:ext uri="{9D8B030D-6E8A-4147-A177-3AD203B41FA5}">
                      <a16:colId xmlns:a16="http://schemas.microsoft.com/office/drawing/2014/main" val="2056273867"/>
                    </a:ext>
                  </a:extLst>
                </a:gridCol>
                <a:gridCol w="774140">
                  <a:extLst>
                    <a:ext uri="{9D8B030D-6E8A-4147-A177-3AD203B41FA5}">
                      <a16:colId xmlns:a16="http://schemas.microsoft.com/office/drawing/2014/main" val="1207250850"/>
                    </a:ext>
                  </a:extLst>
                </a:gridCol>
                <a:gridCol w="774140">
                  <a:extLst>
                    <a:ext uri="{9D8B030D-6E8A-4147-A177-3AD203B41FA5}">
                      <a16:colId xmlns:a16="http://schemas.microsoft.com/office/drawing/2014/main" val="3407000773"/>
                    </a:ext>
                  </a:extLst>
                </a:gridCol>
              </a:tblGrid>
              <a:tr h="666775">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0</a:t>
                      </a:r>
                      <a:endParaRPr lang="ko-KR" altLang="en-US" sz="3000" b="1" dirty="0">
                        <a:ln>
                          <a:noFill/>
                        </a:ln>
                      </a:endParaRPr>
                    </a:p>
                  </a:txBody>
                  <a:tcPr anchor="ctr">
                    <a:solidFill>
                      <a:srgbClr val="92D050"/>
                    </a:solidFill>
                  </a:tcPr>
                </a:tc>
                <a:extLst>
                  <a:ext uri="{0D108BD9-81ED-4DB2-BD59-A6C34878D82A}">
                    <a16:rowId xmlns:a16="http://schemas.microsoft.com/office/drawing/2014/main" val="389183560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933851186"/>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64306527"/>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rPr>
                        <a:t>2</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3</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rPr>
                        <a:t>4</a:t>
                      </a:r>
                      <a:endParaRPr lang="ko-KR" altLang="en-US" sz="3000" b="1" dirty="0">
                        <a:ln>
                          <a:noFill/>
                        </a:ln>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1896772869"/>
                  </a:ext>
                </a:extLst>
              </a:tr>
              <a:tr h="666775">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tc>
                  <a:txBody>
                    <a:bodyPr/>
                    <a:lstStyle/>
                    <a:p>
                      <a:pPr algn="ctr" latinLnBrk="1"/>
                      <a:r>
                        <a:rPr lang="en-US" altLang="ko-KR" sz="3000" b="1" dirty="0">
                          <a:ln>
                            <a:noFill/>
                          </a:ln>
                          <a:solidFill>
                            <a:schemeClr val="bg1"/>
                          </a:solidFill>
                        </a:rPr>
                        <a:t>0</a:t>
                      </a:r>
                      <a:endParaRPr lang="ko-KR" altLang="en-US" sz="3000" b="1" dirty="0">
                        <a:ln>
                          <a:noFill/>
                        </a:ln>
                        <a:solidFill>
                          <a:schemeClr val="bg1"/>
                        </a:solidFill>
                      </a:endParaRPr>
                    </a:p>
                  </a:txBody>
                  <a:tcPr anchor="ctr">
                    <a:solidFill>
                      <a:srgbClr val="92D050"/>
                    </a:solidFill>
                  </a:tcPr>
                </a:tc>
                <a:extLst>
                  <a:ext uri="{0D108BD9-81ED-4DB2-BD59-A6C34878D82A}">
                    <a16:rowId xmlns:a16="http://schemas.microsoft.com/office/drawing/2014/main" val="2776057084"/>
                  </a:ext>
                </a:extLst>
              </a:tr>
            </a:tbl>
          </a:graphicData>
        </a:graphic>
      </p:graphicFrame>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4" name="TextBox 3">
            <a:extLst>
              <a:ext uri="{FF2B5EF4-FFF2-40B4-BE49-F238E27FC236}">
                <a16:creationId xmlns:a16="http://schemas.microsoft.com/office/drawing/2014/main" id="{16356DC7-35E3-4D6A-B9B0-BFB6434D2DEF}"/>
              </a:ext>
            </a:extLst>
          </p:cNvPr>
          <p:cNvSpPr txBox="1"/>
          <p:nvPr/>
        </p:nvSpPr>
        <p:spPr>
          <a:xfrm>
            <a:off x="75647" y="1347089"/>
            <a:ext cx="8668819" cy="523220"/>
          </a:xfrm>
          <a:prstGeom prst="rect">
            <a:avLst/>
          </a:prstGeom>
          <a:noFill/>
        </p:spPr>
        <p:txBody>
          <a:bodyPr wrap="square" rtlCol="0">
            <a:spAutoFit/>
          </a:bodyPr>
          <a:lstStyle/>
          <a:p>
            <a:r>
              <a:rPr lang="en-US" altLang="ko-KR" sz="2800" dirty="0"/>
              <a:t>Image dataset</a:t>
            </a:r>
          </a:p>
        </p:txBody>
      </p:sp>
      <p:sp>
        <p:nvSpPr>
          <p:cNvPr id="10" name="TextBox 9">
            <a:extLst>
              <a:ext uri="{FF2B5EF4-FFF2-40B4-BE49-F238E27FC236}">
                <a16:creationId xmlns:a16="http://schemas.microsoft.com/office/drawing/2014/main" id="{069E4340-1F78-474F-A9FA-2E387ED4A59E}"/>
              </a:ext>
            </a:extLst>
          </p:cNvPr>
          <p:cNvSpPr txBox="1"/>
          <p:nvPr/>
        </p:nvSpPr>
        <p:spPr>
          <a:xfrm>
            <a:off x="75648" y="1801570"/>
            <a:ext cx="8668819" cy="1231106"/>
          </a:xfrm>
          <a:prstGeom prst="rect">
            <a:avLst/>
          </a:prstGeom>
          <a:noFill/>
        </p:spPr>
        <p:txBody>
          <a:bodyPr wrap="square" rtlCol="0">
            <a:spAutoFit/>
          </a:bodyPr>
          <a:lstStyle/>
          <a:p>
            <a:pPr marL="457200" indent="-457200">
              <a:buFont typeface="Arial" panose="020B0604020202020204" pitchFamily="34" charset="0"/>
              <a:buChar char="•"/>
            </a:pPr>
            <a:r>
              <a:rPr lang="en-US" altLang="ko-KR" sz="2800" dirty="0"/>
              <a:t>Stanford Cars Dataset</a:t>
            </a:r>
            <a:endParaRPr lang="en-US" altLang="ko-KR" sz="2300" dirty="0">
              <a:solidFill>
                <a:prstClr val="black"/>
              </a:solidFill>
            </a:endParaRPr>
          </a:p>
          <a:p>
            <a:pPr marL="914400" lvl="1" indent="-457200">
              <a:buFont typeface="Wingdings" panose="05000000000000000000" pitchFamily="2" charset="2"/>
              <a:buChar char="ü"/>
            </a:pPr>
            <a:r>
              <a:rPr lang="en-US" altLang="ko-KR" sz="2300" dirty="0">
                <a:solidFill>
                  <a:prstClr val="black"/>
                </a:solidFill>
              </a:rPr>
              <a:t>196 classes, 6515 train images, 1629 valid images, </a:t>
            </a:r>
          </a:p>
          <a:p>
            <a:pPr lvl="1"/>
            <a:r>
              <a:rPr lang="en-US" altLang="ko-KR" sz="2300" dirty="0">
                <a:solidFill>
                  <a:prstClr val="black"/>
                </a:solidFill>
              </a:rPr>
              <a:t>	8041 test images, resolution 224X224</a:t>
            </a:r>
            <a:endParaRPr lang="en-US" altLang="ko-KR" sz="2800" dirty="0"/>
          </a:p>
        </p:txBody>
      </p:sp>
      <p:sp>
        <p:nvSpPr>
          <p:cNvPr id="14" name="타원 13">
            <a:extLst>
              <a:ext uri="{FF2B5EF4-FFF2-40B4-BE49-F238E27FC236}">
                <a16:creationId xmlns:a16="http://schemas.microsoft.com/office/drawing/2014/main" id="{8289889C-69DC-49C9-AB40-48BE06EDAFBA}"/>
              </a:ext>
            </a:extLst>
          </p:cNvPr>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15" name="직사각형 14">
            <a:extLst>
              <a:ext uri="{FF2B5EF4-FFF2-40B4-BE49-F238E27FC236}">
                <a16:creationId xmlns:a16="http://schemas.microsoft.com/office/drawing/2014/main" id="{8E23EC12-9892-4155-A8B8-E0DB4A793ED0}"/>
              </a:ext>
            </a:extLst>
          </p:cNvPr>
          <p:cNvSpPr/>
          <p:nvPr/>
        </p:nvSpPr>
        <p:spPr>
          <a:xfrm>
            <a:off x="47936" y="258428"/>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7" name="화살표: 아래쪽 6">
            <a:extLst>
              <a:ext uri="{FF2B5EF4-FFF2-40B4-BE49-F238E27FC236}">
                <a16:creationId xmlns:a16="http://schemas.microsoft.com/office/drawing/2014/main" id="{4B1762BD-12B8-4AC9-A659-D1B8B2B25480}"/>
              </a:ext>
            </a:extLst>
          </p:cNvPr>
          <p:cNvSpPr/>
          <p:nvPr/>
        </p:nvSpPr>
        <p:spPr>
          <a:xfrm rot="16200000">
            <a:off x="4270234" y="5956587"/>
            <a:ext cx="603534" cy="533979"/>
          </a:xfrm>
          <a:prstGeom prst="downArrow">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F2A86867-5026-46CF-8B4D-B39DC85F9883}"/>
              </a:ext>
            </a:extLst>
          </p:cNvPr>
          <p:cNvSpPr txBox="1"/>
          <p:nvPr/>
        </p:nvSpPr>
        <p:spPr>
          <a:xfrm>
            <a:off x="0" y="971581"/>
            <a:ext cx="4067943" cy="446276"/>
          </a:xfrm>
          <a:prstGeom prst="rect">
            <a:avLst/>
          </a:prstGeom>
          <a:noFill/>
        </p:spPr>
        <p:txBody>
          <a:bodyPr wrap="square" rtlCol="0">
            <a:spAutoFit/>
          </a:bodyPr>
          <a:lstStyle/>
          <a:p>
            <a:r>
              <a:rPr lang="en-US" altLang="ko-KR" sz="2300" dirty="0">
                <a:latin typeface="Rix비타민 M" panose="02020603020101020101" pitchFamily="18" charset="-127"/>
                <a:ea typeface="Rix비타민 M" panose="02020603020101020101" pitchFamily="18" charset="-127"/>
              </a:rPr>
              <a:t>CNN</a:t>
            </a:r>
            <a:r>
              <a:rPr lang="ko-KR" altLang="en-US" sz="2300" dirty="0">
                <a:latin typeface="Rix비타민 M" panose="02020603020101020101" pitchFamily="18" charset="-127"/>
                <a:ea typeface="Rix비타민 M" panose="02020603020101020101" pitchFamily="18" charset="-127"/>
              </a:rPr>
              <a:t>을 이용한 차종 판별 시스템</a:t>
            </a:r>
          </a:p>
        </p:txBody>
      </p:sp>
      <p:grpSp>
        <p:nvGrpSpPr>
          <p:cNvPr id="5" name="그룹 4">
            <a:extLst>
              <a:ext uri="{FF2B5EF4-FFF2-40B4-BE49-F238E27FC236}">
                <a16:creationId xmlns:a16="http://schemas.microsoft.com/office/drawing/2014/main" id="{D919DE64-5AAC-4D6F-84A2-D0C7DBB63CB6}"/>
              </a:ext>
            </a:extLst>
          </p:cNvPr>
          <p:cNvGrpSpPr/>
          <p:nvPr/>
        </p:nvGrpSpPr>
        <p:grpSpPr>
          <a:xfrm>
            <a:off x="75647" y="1801956"/>
            <a:ext cx="8668819" cy="1293919"/>
            <a:chOff x="75647" y="1801956"/>
            <a:chExt cx="8668819" cy="1293919"/>
          </a:xfrm>
        </p:grpSpPr>
        <p:sp>
          <p:nvSpPr>
            <p:cNvPr id="3" name="직사각형 2">
              <a:extLst>
                <a:ext uri="{FF2B5EF4-FFF2-40B4-BE49-F238E27FC236}">
                  <a16:creationId xmlns:a16="http://schemas.microsoft.com/office/drawing/2014/main" id="{9FBCB56F-54A3-4FE6-B1C7-8AAEE9FC9AE5}"/>
                </a:ext>
              </a:extLst>
            </p:cNvPr>
            <p:cNvSpPr/>
            <p:nvPr/>
          </p:nvSpPr>
          <p:spPr>
            <a:xfrm>
              <a:off x="75647" y="1911749"/>
              <a:ext cx="7947339" cy="1184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34E5158B-F3F6-4387-A153-86712688E074}"/>
                </a:ext>
              </a:extLst>
            </p:cNvPr>
            <p:cNvSpPr txBox="1"/>
            <p:nvPr/>
          </p:nvSpPr>
          <p:spPr>
            <a:xfrm>
              <a:off x="75647" y="1801956"/>
              <a:ext cx="8668819" cy="1231106"/>
            </a:xfrm>
            <a:prstGeom prst="rect">
              <a:avLst/>
            </a:prstGeom>
            <a:noFill/>
          </p:spPr>
          <p:txBody>
            <a:bodyPr wrap="square" rtlCol="0">
              <a:spAutoFit/>
            </a:bodyPr>
            <a:lstStyle/>
            <a:p>
              <a:pPr marL="457200" indent="-457200">
                <a:buFont typeface="Arial" panose="020B0604020202020204" pitchFamily="34" charset="0"/>
                <a:buChar char="•"/>
              </a:pPr>
              <a:r>
                <a:rPr lang="en-US" altLang="ko-KR" sz="2800" dirty="0"/>
                <a:t>Stanford Cars Dataset</a:t>
              </a:r>
              <a:endParaRPr lang="en-US" altLang="ko-KR" sz="2300" dirty="0">
                <a:solidFill>
                  <a:prstClr val="black"/>
                </a:solidFill>
              </a:endParaRPr>
            </a:p>
            <a:p>
              <a:pPr marL="914400" lvl="1" indent="-457200">
                <a:buFont typeface="Wingdings" panose="05000000000000000000" pitchFamily="2" charset="2"/>
                <a:buChar char="ü"/>
              </a:pPr>
              <a:r>
                <a:rPr lang="en-US" altLang="ko-KR" sz="2300" dirty="0">
                  <a:solidFill>
                    <a:prstClr val="black"/>
                  </a:solidFill>
                </a:rPr>
                <a:t>196 classes, </a:t>
              </a:r>
              <a:r>
                <a:rPr lang="en-US" altLang="ko-KR" sz="2300" b="1" dirty="0">
                  <a:solidFill>
                    <a:prstClr val="black"/>
                  </a:solidFill>
                </a:rPr>
                <a:t>12948</a:t>
              </a:r>
              <a:r>
                <a:rPr lang="en-US" altLang="ko-KR" sz="2300" dirty="0">
                  <a:solidFill>
                    <a:prstClr val="black"/>
                  </a:solidFill>
                </a:rPr>
                <a:t> train images, </a:t>
              </a:r>
              <a:r>
                <a:rPr lang="en-US" altLang="ko-KR" sz="2300" b="1" dirty="0">
                  <a:solidFill>
                    <a:prstClr val="black"/>
                  </a:solidFill>
                </a:rPr>
                <a:t>1629</a:t>
              </a:r>
              <a:r>
                <a:rPr lang="en-US" altLang="ko-KR" sz="2300" dirty="0">
                  <a:solidFill>
                    <a:prstClr val="black"/>
                  </a:solidFill>
                </a:rPr>
                <a:t> valid images, </a:t>
              </a:r>
            </a:p>
            <a:p>
              <a:pPr lvl="1"/>
              <a:r>
                <a:rPr lang="en-US" altLang="ko-KR" sz="2300" dirty="0">
                  <a:solidFill>
                    <a:prstClr val="black"/>
                  </a:solidFill>
                </a:rPr>
                <a:t>	</a:t>
              </a:r>
              <a:r>
                <a:rPr lang="en-US" altLang="ko-KR" sz="2300" b="1" dirty="0">
                  <a:solidFill>
                    <a:prstClr val="black"/>
                  </a:solidFill>
                </a:rPr>
                <a:t>1608</a:t>
              </a:r>
              <a:r>
                <a:rPr lang="en-US" altLang="ko-KR" sz="2300" dirty="0">
                  <a:solidFill>
                    <a:prstClr val="black"/>
                  </a:solidFill>
                </a:rPr>
                <a:t> test images, resolution 224X224</a:t>
              </a:r>
              <a:endParaRPr lang="en-US" altLang="ko-KR" sz="2800" dirty="0"/>
            </a:p>
          </p:txBody>
        </p:sp>
      </p:grpSp>
      <p:graphicFrame>
        <p:nvGraphicFramePr>
          <p:cNvPr id="18" name="차트 17">
            <a:extLst>
              <a:ext uri="{FF2B5EF4-FFF2-40B4-BE49-F238E27FC236}">
                <a16:creationId xmlns:a16="http://schemas.microsoft.com/office/drawing/2014/main" id="{67A90D9C-02B5-4EC1-ADE3-7E57C935FBEE}"/>
              </a:ext>
            </a:extLst>
          </p:cNvPr>
          <p:cNvGraphicFramePr/>
          <p:nvPr>
            <p:extLst>
              <p:ext uri="{D42A27DB-BD31-4B8C-83A1-F6EECF244321}">
                <p14:modId xmlns:p14="http://schemas.microsoft.com/office/powerpoint/2010/main" val="3111507700"/>
              </p:ext>
            </p:extLst>
          </p:nvPr>
        </p:nvGraphicFramePr>
        <p:xfrm>
          <a:off x="899592" y="3032676"/>
          <a:ext cx="7344816" cy="3391979"/>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78EECB5B-134B-4682-BFA8-A6BEF184C310}"/>
              </a:ext>
            </a:extLst>
          </p:cNvPr>
          <p:cNvSpPr txBox="1"/>
          <p:nvPr/>
        </p:nvSpPr>
        <p:spPr>
          <a:xfrm>
            <a:off x="7074462" y="6011597"/>
            <a:ext cx="1169946" cy="323165"/>
          </a:xfrm>
          <a:prstGeom prst="rect">
            <a:avLst/>
          </a:prstGeom>
          <a:noFill/>
        </p:spPr>
        <p:txBody>
          <a:bodyPr wrap="square" rtlCol="0">
            <a:spAutoFit/>
          </a:bodyPr>
          <a:lstStyle/>
          <a:p>
            <a:pPr algn="ctr"/>
            <a:r>
              <a:rPr lang="en-US" altLang="ko-KR" sz="1500" dirty="0"/>
              <a:t>[</a:t>
            </a:r>
            <a:r>
              <a:rPr lang="en-US" altLang="ko-KR" sz="1500" dirty="0" err="1"/>
              <a:t>Train:Test</a:t>
            </a:r>
            <a:r>
              <a:rPr lang="en-US" altLang="ko-KR" sz="1500" dirty="0"/>
              <a:t>]</a:t>
            </a:r>
            <a:endParaRPr lang="ko-KR" altLang="en-US" sz="1500" dirty="0"/>
          </a:p>
        </p:txBody>
      </p:sp>
      <p:sp>
        <p:nvSpPr>
          <p:cNvPr id="6" name="직사각형 5">
            <a:extLst>
              <a:ext uri="{FF2B5EF4-FFF2-40B4-BE49-F238E27FC236}">
                <a16:creationId xmlns:a16="http://schemas.microsoft.com/office/drawing/2014/main" id="{6E086FA1-740B-4CF7-8E46-1465BD714AC4}"/>
              </a:ext>
            </a:extLst>
          </p:cNvPr>
          <p:cNvSpPr/>
          <p:nvPr/>
        </p:nvSpPr>
        <p:spPr>
          <a:xfrm>
            <a:off x="5436096" y="3548734"/>
            <a:ext cx="1728192" cy="2319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D67F9C3D-0496-4341-91CE-AD3C4E067F59}"/>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46694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18" grpId="0">
        <p:bldAsOne/>
      </p:bldGraphic>
      <p:bldP spid="19"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1" name="TextBox 20">
            <a:extLst>
              <a:ext uri="{FF2B5EF4-FFF2-40B4-BE49-F238E27FC236}">
                <a16:creationId xmlns:a16="http://schemas.microsoft.com/office/drawing/2014/main" id="{BF3F89BA-0BDA-47F4-83C8-F3AFA74591E0}"/>
              </a:ext>
            </a:extLst>
          </p:cNvPr>
          <p:cNvSpPr txBox="1"/>
          <p:nvPr/>
        </p:nvSpPr>
        <p:spPr>
          <a:xfrm>
            <a:off x="0" y="971581"/>
            <a:ext cx="4067943" cy="44627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중간 결과 분석</a:t>
            </a:r>
          </a:p>
        </p:txBody>
      </p:sp>
      <p:pic>
        <p:nvPicPr>
          <p:cNvPr id="7" name="그림 6" descr="실외, 나무, 도로, 자동차이(가) 표시된 사진&#10;&#10;자동 생성된 설명">
            <a:extLst>
              <a:ext uri="{FF2B5EF4-FFF2-40B4-BE49-F238E27FC236}">
                <a16:creationId xmlns:a16="http://schemas.microsoft.com/office/drawing/2014/main" id="{A0E77082-DC0D-4747-8EBE-082A21E4E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74" y="4459344"/>
            <a:ext cx="1739351" cy="1739351"/>
          </a:xfrm>
          <a:prstGeom prst="rect">
            <a:avLst/>
          </a:prstGeom>
        </p:spPr>
      </p:pic>
      <p:pic>
        <p:nvPicPr>
          <p:cNvPr id="10" name="그림 9" descr="자동차, 실외, 하늘, 트럭이(가) 표시된 사진&#10;&#10;자동 생성된 설명">
            <a:extLst>
              <a:ext uri="{FF2B5EF4-FFF2-40B4-BE49-F238E27FC236}">
                <a16:creationId xmlns:a16="http://schemas.microsoft.com/office/drawing/2014/main" id="{36EBCCEC-DD28-48FC-8BE2-254AC34F8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73" y="2192801"/>
            <a:ext cx="1739351" cy="1739351"/>
          </a:xfrm>
          <a:prstGeom prst="rect">
            <a:avLst/>
          </a:prstGeom>
        </p:spPr>
      </p:pic>
      <p:pic>
        <p:nvPicPr>
          <p:cNvPr id="12" name="그림 11" descr="자동차, 실외, 도로, 나무이(가) 표시된 사진&#10;&#10;자동 생성된 설명">
            <a:extLst>
              <a:ext uri="{FF2B5EF4-FFF2-40B4-BE49-F238E27FC236}">
                <a16:creationId xmlns:a16="http://schemas.microsoft.com/office/drawing/2014/main" id="{34E58088-C91C-4998-997E-0F5B0D1234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376" y="4459345"/>
            <a:ext cx="1739351" cy="1739351"/>
          </a:xfrm>
          <a:prstGeom prst="rect">
            <a:avLst/>
          </a:prstGeom>
        </p:spPr>
      </p:pic>
      <p:pic>
        <p:nvPicPr>
          <p:cNvPr id="15" name="그림 14" descr="자동차, 실외, 나무, 잔디이(가) 표시된 사진&#10;&#10;자동 생성된 설명">
            <a:extLst>
              <a:ext uri="{FF2B5EF4-FFF2-40B4-BE49-F238E27FC236}">
                <a16:creationId xmlns:a16="http://schemas.microsoft.com/office/drawing/2014/main" id="{5DE00A28-F543-467D-A153-01E87943F3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3861" y="2192801"/>
            <a:ext cx="1739351" cy="1739351"/>
          </a:xfrm>
          <a:prstGeom prst="rect">
            <a:avLst/>
          </a:prstGeom>
        </p:spPr>
      </p:pic>
      <p:sp>
        <p:nvSpPr>
          <p:cNvPr id="19" name="TextBox 18">
            <a:extLst>
              <a:ext uri="{FF2B5EF4-FFF2-40B4-BE49-F238E27FC236}">
                <a16:creationId xmlns:a16="http://schemas.microsoft.com/office/drawing/2014/main" id="{429CAC80-9DFC-49FB-8907-399BF887C59F}"/>
              </a:ext>
            </a:extLst>
          </p:cNvPr>
          <p:cNvSpPr txBox="1"/>
          <p:nvPr/>
        </p:nvSpPr>
        <p:spPr>
          <a:xfrm>
            <a:off x="676184" y="1412776"/>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TEST MODEL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100 Wagon 1994</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5" name="TextBox 24">
            <a:extLst>
              <a:ext uri="{FF2B5EF4-FFF2-40B4-BE49-F238E27FC236}">
                <a16:creationId xmlns:a16="http://schemas.microsoft.com/office/drawing/2014/main" id="{6473A965-EB6C-40BF-827C-F17873E87DFD}"/>
              </a:ext>
            </a:extLst>
          </p:cNvPr>
          <p:cNvSpPr txBox="1"/>
          <p:nvPr/>
        </p:nvSpPr>
        <p:spPr>
          <a:xfrm>
            <a:off x="5030761" y="2394349"/>
            <a:ext cx="4215528" cy="3062377"/>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1.</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V8 Sedan 1994 </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[0.7474]</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2.</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100 Wagon 1994</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[0.2519]</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3.</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100 Sedan 1994</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[0.000..]</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7" name="TextBox 26">
            <a:extLst>
              <a:ext uri="{FF2B5EF4-FFF2-40B4-BE49-F238E27FC236}">
                <a16:creationId xmlns:a16="http://schemas.microsoft.com/office/drawing/2014/main" id="{E46B2D2F-9128-44C0-A570-91A1C9DD02DD}"/>
              </a:ext>
            </a:extLst>
          </p:cNvPr>
          <p:cNvSpPr txBox="1"/>
          <p:nvPr/>
        </p:nvSpPr>
        <p:spPr>
          <a:xfrm>
            <a:off x="5647040" y="1368138"/>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OUTPUT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V8 Sedan 1994</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6" name="사각형: 둥근 모서리 25">
            <a:extLst>
              <a:ext uri="{FF2B5EF4-FFF2-40B4-BE49-F238E27FC236}">
                <a16:creationId xmlns:a16="http://schemas.microsoft.com/office/drawing/2014/main" id="{FA3D67E7-52A5-46C2-AB8A-C8D3200AD4FA}"/>
              </a:ext>
            </a:extLst>
          </p:cNvPr>
          <p:cNvSpPr/>
          <p:nvPr/>
        </p:nvSpPr>
        <p:spPr>
          <a:xfrm>
            <a:off x="5118480" y="2410581"/>
            <a:ext cx="3918015" cy="36004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6" name="직사각형 35">
            <a:extLst>
              <a:ext uri="{FF2B5EF4-FFF2-40B4-BE49-F238E27FC236}">
                <a16:creationId xmlns:a16="http://schemas.microsoft.com/office/drawing/2014/main" id="{096DE6C3-A360-4935-BD99-6BB3F85EED09}"/>
              </a:ext>
            </a:extLst>
          </p:cNvPr>
          <p:cNvSpPr/>
          <p:nvPr/>
        </p:nvSpPr>
        <p:spPr>
          <a:xfrm>
            <a:off x="5069455" y="2303672"/>
            <a:ext cx="4148450" cy="2336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grpSp>
        <p:nvGrpSpPr>
          <p:cNvPr id="37" name="그룹 36">
            <a:extLst>
              <a:ext uri="{FF2B5EF4-FFF2-40B4-BE49-F238E27FC236}">
                <a16:creationId xmlns:a16="http://schemas.microsoft.com/office/drawing/2014/main" id="{413A1E61-9858-4355-AAFE-7119A4D5401A}"/>
              </a:ext>
            </a:extLst>
          </p:cNvPr>
          <p:cNvGrpSpPr/>
          <p:nvPr/>
        </p:nvGrpSpPr>
        <p:grpSpPr>
          <a:xfrm>
            <a:off x="3851141" y="3604140"/>
            <a:ext cx="1656963" cy="707368"/>
            <a:chOff x="3757842" y="3579113"/>
            <a:chExt cx="1656963" cy="707368"/>
          </a:xfrm>
        </p:grpSpPr>
        <p:sp>
          <p:nvSpPr>
            <p:cNvPr id="23" name="왼쪽 화살표 61">
              <a:extLst>
                <a:ext uri="{FF2B5EF4-FFF2-40B4-BE49-F238E27FC236}">
                  <a16:creationId xmlns:a16="http://schemas.microsoft.com/office/drawing/2014/main" id="{153E8F19-28BA-4092-8EB8-6D95741B8692}"/>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4" name="TextBox 23">
              <a:extLst>
                <a:ext uri="{FF2B5EF4-FFF2-40B4-BE49-F238E27FC236}">
                  <a16:creationId xmlns:a16="http://schemas.microsoft.com/office/drawing/2014/main" id="{98B6E6C6-625E-4D90-8DB6-DB48EA34B5B5}"/>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grpSp>
        <p:nvGrpSpPr>
          <p:cNvPr id="39" name="그룹 38">
            <a:extLst>
              <a:ext uri="{FF2B5EF4-FFF2-40B4-BE49-F238E27FC236}">
                <a16:creationId xmlns:a16="http://schemas.microsoft.com/office/drawing/2014/main" id="{8E7778BB-CEBC-4397-96BE-7F4EE25D4F49}"/>
              </a:ext>
            </a:extLst>
          </p:cNvPr>
          <p:cNvGrpSpPr/>
          <p:nvPr/>
        </p:nvGrpSpPr>
        <p:grpSpPr>
          <a:xfrm>
            <a:off x="5292080" y="2212995"/>
            <a:ext cx="3698429" cy="4010899"/>
            <a:chOff x="5259798" y="2187245"/>
            <a:chExt cx="3698429" cy="4010899"/>
          </a:xfrm>
        </p:grpSpPr>
        <p:pic>
          <p:nvPicPr>
            <p:cNvPr id="28" name="그림 27" descr="실외, 도로, 자동차, 건물이(가) 표시된 사진&#10;&#10;자동 생성된 설명">
              <a:extLst>
                <a:ext uri="{FF2B5EF4-FFF2-40B4-BE49-F238E27FC236}">
                  <a16:creationId xmlns:a16="http://schemas.microsoft.com/office/drawing/2014/main" id="{3550D676-13BD-4FF5-9B85-A71E47AEC8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7150" y="2203463"/>
              <a:ext cx="1738800" cy="1738800"/>
            </a:xfrm>
            <a:prstGeom prst="rect">
              <a:avLst/>
            </a:prstGeom>
          </p:spPr>
        </p:pic>
        <p:pic>
          <p:nvPicPr>
            <p:cNvPr id="30" name="그림 29" descr="자동차, 실외, 잔디, 파란색이(가) 표시된 사진&#10;&#10;자동 생성된 설명">
              <a:extLst>
                <a:ext uri="{FF2B5EF4-FFF2-40B4-BE49-F238E27FC236}">
                  <a16:creationId xmlns:a16="http://schemas.microsoft.com/office/drawing/2014/main" id="{2C173C4D-D678-467A-8A44-8C352A8C50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2275" y="4446607"/>
              <a:ext cx="1738800" cy="1738800"/>
            </a:xfrm>
            <a:prstGeom prst="rect">
              <a:avLst/>
            </a:prstGeom>
          </p:spPr>
        </p:pic>
        <p:pic>
          <p:nvPicPr>
            <p:cNvPr id="32" name="그림 31" descr="자동차, 실외, 하늘, 도로이(가) 표시된 사진&#10;&#10;자동 생성된 설명">
              <a:extLst>
                <a:ext uri="{FF2B5EF4-FFF2-40B4-BE49-F238E27FC236}">
                  <a16:creationId xmlns:a16="http://schemas.microsoft.com/office/drawing/2014/main" id="{FF2B168D-3C8D-4CC6-9594-12A74566E9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9798" y="2187245"/>
              <a:ext cx="1738800" cy="1738800"/>
            </a:xfrm>
            <a:prstGeom prst="rect">
              <a:avLst/>
            </a:prstGeom>
          </p:spPr>
        </p:pic>
        <p:pic>
          <p:nvPicPr>
            <p:cNvPr id="34" name="그림 33" descr="실외, 자동차, 잔디, 나무이(가) 표시된 사진&#10;&#10;자동 생성된 설명">
              <a:extLst>
                <a:ext uri="{FF2B5EF4-FFF2-40B4-BE49-F238E27FC236}">
                  <a16:creationId xmlns:a16="http://schemas.microsoft.com/office/drawing/2014/main" id="{EF5492C0-B3EC-4ED0-932A-FFB919952E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9427" y="4459344"/>
              <a:ext cx="1738800" cy="1738800"/>
            </a:xfrm>
            <a:prstGeom prst="rect">
              <a:avLst/>
            </a:prstGeom>
          </p:spPr>
        </p:pic>
      </p:grpSp>
      <p:sp>
        <p:nvSpPr>
          <p:cNvPr id="31" name="직사각형 30">
            <a:extLst>
              <a:ext uri="{FF2B5EF4-FFF2-40B4-BE49-F238E27FC236}">
                <a16:creationId xmlns:a16="http://schemas.microsoft.com/office/drawing/2014/main" id="{CF2561E6-A168-4146-A74D-CA36A752CDD7}"/>
              </a:ext>
            </a:extLst>
          </p:cNvPr>
          <p:cNvSpPr/>
          <p:nvPr/>
        </p:nvSpPr>
        <p:spPr>
          <a:xfrm>
            <a:off x="47936" y="258427"/>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33" name="TextBox 32">
            <a:extLst>
              <a:ext uri="{FF2B5EF4-FFF2-40B4-BE49-F238E27FC236}">
                <a16:creationId xmlns:a16="http://schemas.microsoft.com/office/drawing/2014/main" id="{C49E6D85-5066-4D0D-AC87-B73ACF9E3167}"/>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412581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3932" y="774486"/>
            <a:ext cx="9180512" cy="5793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146108"/>
            <a:ext cx="936104" cy="10506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21" name="TextBox 20">
            <a:extLst>
              <a:ext uri="{FF2B5EF4-FFF2-40B4-BE49-F238E27FC236}">
                <a16:creationId xmlns:a16="http://schemas.microsoft.com/office/drawing/2014/main" id="{BF3F89BA-0BDA-47F4-83C8-F3AFA74591E0}"/>
              </a:ext>
            </a:extLst>
          </p:cNvPr>
          <p:cNvSpPr txBox="1"/>
          <p:nvPr/>
        </p:nvSpPr>
        <p:spPr>
          <a:xfrm>
            <a:off x="0" y="971581"/>
            <a:ext cx="4067943" cy="446276"/>
          </a:xfrm>
          <a:prstGeom prst="rect">
            <a:avLst/>
          </a:prstGeom>
          <a:noFill/>
        </p:spPr>
        <p:txBody>
          <a:bodyPr wrap="square" rtlCol="0">
            <a:spAutoFit/>
          </a:bodyPr>
          <a:lstStyle/>
          <a:p>
            <a:pPr lvl="0">
              <a:defRPr/>
            </a:pPr>
            <a:r>
              <a:rPr lang="ko-KR" altLang="en-US" sz="2300" dirty="0">
                <a:solidFill>
                  <a:prstClr val="black"/>
                </a:solidFill>
                <a:latin typeface="Rix비타민 M" panose="02020603020101020101" pitchFamily="18" charset="-127"/>
                <a:ea typeface="Rix비타민 M" panose="02020603020101020101" pitchFamily="18" charset="-127"/>
              </a:rPr>
              <a:t>중간 결과 분석</a:t>
            </a:r>
          </a:p>
        </p:txBody>
      </p:sp>
      <p:sp>
        <p:nvSpPr>
          <p:cNvPr id="19" name="TextBox 18">
            <a:extLst>
              <a:ext uri="{FF2B5EF4-FFF2-40B4-BE49-F238E27FC236}">
                <a16:creationId xmlns:a16="http://schemas.microsoft.com/office/drawing/2014/main" id="{429CAC80-9DFC-49FB-8907-399BF887C59F}"/>
              </a:ext>
            </a:extLst>
          </p:cNvPr>
          <p:cNvSpPr txBox="1"/>
          <p:nvPr/>
        </p:nvSpPr>
        <p:spPr>
          <a:xfrm>
            <a:off x="676184" y="1412776"/>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TEST MODEL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S5 Coupe 2012</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grpSp>
        <p:nvGrpSpPr>
          <p:cNvPr id="37" name="그룹 36">
            <a:extLst>
              <a:ext uri="{FF2B5EF4-FFF2-40B4-BE49-F238E27FC236}">
                <a16:creationId xmlns:a16="http://schemas.microsoft.com/office/drawing/2014/main" id="{413A1E61-9858-4355-AAFE-7119A4D5401A}"/>
              </a:ext>
            </a:extLst>
          </p:cNvPr>
          <p:cNvGrpSpPr/>
          <p:nvPr/>
        </p:nvGrpSpPr>
        <p:grpSpPr>
          <a:xfrm>
            <a:off x="3800267" y="3585287"/>
            <a:ext cx="1656963" cy="707368"/>
            <a:chOff x="3757842" y="3579113"/>
            <a:chExt cx="1656963" cy="707368"/>
          </a:xfrm>
        </p:grpSpPr>
        <p:sp>
          <p:nvSpPr>
            <p:cNvPr id="23" name="왼쪽 화살표 61">
              <a:extLst>
                <a:ext uri="{FF2B5EF4-FFF2-40B4-BE49-F238E27FC236}">
                  <a16:creationId xmlns:a16="http://schemas.microsoft.com/office/drawing/2014/main" id="{153E8F19-28BA-4092-8EB8-6D95741B8692}"/>
                </a:ext>
              </a:extLst>
            </p:cNvPr>
            <p:cNvSpPr/>
            <p:nvPr/>
          </p:nvSpPr>
          <p:spPr>
            <a:xfrm rot="10800000">
              <a:off x="4239499" y="3919871"/>
              <a:ext cx="836556" cy="366610"/>
            </a:xfrm>
            <a:prstGeom prst="leftArrow">
              <a:avLst/>
            </a:prstGeom>
            <a:solidFill>
              <a:schemeClr val="bg1"/>
            </a:solidFill>
            <a:ln w="28575">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24" name="TextBox 23">
              <a:extLst>
                <a:ext uri="{FF2B5EF4-FFF2-40B4-BE49-F238E27FC236}">
                  <a16:creationId xmlns:a16="http://schemas.microsoft.com/office/drawing/2014/main" id="{98B6E6C6-625E-4D90-8DB6-DB48EA34B5B5}"/>
                </a:ext>
              </a:extLst>
            </p:cNvPr>
            <p:cNvSpPr txBox="1"/>
            <p:nvPr/>
          </p:nvSpPr>
          <p:spPr>
            <a:xfrm>
              <a:off x="3757842" y="3579113"/>
              <a:ext cx="1656963" cy="35394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판별</a:t>
              </a:r>
              <a:endParaRPr kumimoji="0" lang="en-US" altLang="ko-KR" sz="17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sp>
        <p:nvSpPr>
          <p:cNvPr id="25" name="TextBox 24">
            <a:extLst>
              <a:ext uri="{FF2B5EF4-FFF2-40B4-BE49-F238E27FC236}">
                <a16:creationId xmlns:a16="http://schemas.microsoft.com/office/drawing/2014/main" id="{6473A965-EB6C-40BF-827C-F17873E87DFD}"/>
              </a:ext>
            </a:extLst>
          </p:cNvPr>
          <p:cNvSpPr txBox="1"/>
          <p:nvPr/>
        </p:nvSpPr>
        <p:spPr>
          <a:xfrm>
            <a:off x="5187428" y="2398105"/>
            <a:ext cx="3989152" cy="2708434"/>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1.</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A5 Coupe 2012</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[0.6450]</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2.</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S5 Coupe 2012</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[0.3464]</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3.</a:t>
            </a:r>
            <a:r>
              <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 </a:t>
            </a: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TTS Coupe 2012</a:t>
            </a: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[0.001]</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t>
            </a: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sp>
        <p:nvSpPr>
          <p:cNvPr id="27" name="TextBox 26">
            <a:extLst>
              <a:ext uri="{FF2B5EF4-FFF2-40B4-BE49-F238E27FC236}">
                <a16:creationId xmlns:a16="http://schemas.microsoft.com/office/drawing/2014/main" id="{E46B2D2F-9128-44C0-A570-91A1C9DD02DD}"/>
              </a:ext>
            </a:extLst>
          </p:cNvPr>
          <p:cNvSpPr txBox="1"/>
          <p:nvPr/>
        </p:nvSpPr>
        <p:spPr>
          <a:xfrm>
            <a:off x="5647040" y="1368138"/>
            <a:ext cx="3252823" cy="800219"/>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OUTPUT</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rPr>
              <a:t>Audi A5 Coupe 2012</a:t>
            </a:r>
            <a:endParaRPr kumimoji="0" lang="ko-KR" altLang="en-US" sz="2300" b="0" i="0" u="none" strike="noStrike" kern="1200" cap="none" spc="0" normalizeH="0" baseline="0" noProof="0" dirty="0">
              <a:ln>
                <a:noFill/>
              </a:ln>
              <a:solidFill>
                <a:prstClr val="black"/>
              </a:solidFill>
              <a:effectLst/>
              <a:uLnTx/>
              <a:uFillTx/>
              <a:latin typeface="Rix비타민 M" panose="02020603020101020101" pitchFamily="18" charset="-127"/>
              <a:ea typeface="Rix비타민 M" panose="02020603020101020101" pitchFamily="18" charset="-127"/>
              <a:cs typeface="+mn-cs"/>
            </a:endParaRPr>
          </a:p>
        </p:txBody>
      </p:sp>
      <p:pic>
        <p:nvPicPr>
          <p:cNvPr id="5" name="그림 4" descr="자동차, 건물, 도로, 운송이(가) 표시된 사진&#10;&#10;자동 생성된 설명">
            <a:extLst>
              <a:ext uri="{FF2B5EF4-FFF2-40B4-BE49-F238E27FC236}">
                <a16:creationId xmlns:a16="http://schemas.microsoft.com/office/drawing/2014/main" id="{DBE3039E-2862-4E00-BE59-C1A6A4947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595" y="2200430"/>
            <a:ext cx="1738800" cy="1738800"/>
          </a:xfrm>
          <a:prstGeom prst="rect">
            <a:avLst/>
          </a:prstGeom>
        </p:spPr>
      </p:pic>
      <p:pic>
        <p:nvPicPr>
          <p:cNvPr id="8" name="그림 7" descr="도로, 실외, 자동차, 건물이(가) 표시된 사진&#10;&#10;자동 생성된 설명">
            <a:extLst>
              <a:ext uri="{FF2B5EF4-FFF2-40B4-BE49-F238E27FC236}">
                <a16:creationId xmlns:a16="http://schemas.microsoft.com/office/drawing/2014/main" id="{B0C5CB16-1070-4B45-995C-80703C94A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221" y="4459895"/>
            <a:ext cx="1738800" cy="1738800"/>
          </a:xfrm>
          <a:prstGeom prst="rect">
            <a:avLst/>
          </a:prstGeom>
        </p:spPr>
      </p:pic>
      <p:pic>
        <p:nvPicPr>
          <p:cNvPr id="14" name="그림 13" descr="건물, 실외, 도로, 자동차이(가) 표시된 사진&#10;&#10;자동 생성된 설명">
            <a:extLst>
              <a:ext uri="{FF2B5EF4-FFF2-40B4-BE49-F238E27FC236}">
                <a16:creationId xmlns:a16="http://schemas.microsoft.com/office/drawing/2014/main" id="{48B28317-E52A-45BF-9B28-1058C39243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106" y="4446607"/>
            <a:ext cx="1738800" cy="1738800"/>
          </a:xfrm>
          <a:prstGeom prst="rect">
            <a:avLst/>
          </a:prstGeom>
        </p:spPr>
      </p:pic>
      <p:pic>
        <p:nvPicPr>
          <p:cNvPr id="17" name="그림 16" descr="자동차, 도로, 실외, 운송이(가) 표시된 사진&#10;&#10;자동 생성된 설명">
            <a:extLst>
              <a:ext uri="{FF2B5EF4-FFF2-40B4-BE49-F238E27FC236}">
                <a16:creationId xmlns:a16="http://schemas.microsoft.com/office/drawing/2014/main" id="{0E0B35C7-0566-4201-83DA-A66565EDF9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700" y="2187245"/>
            <a:ext cx="1738800" cy="1738800"/>
          </a:xfrm>
          <a:prstGeom prst="rect">
            <a:avLst/>
          </a:prstGeom>
        </p:spPr>
      </p:pic>
      <p:sp>
        <p:nvSpPr>
          <p:cNvPr id="40" name="사각형: 둥근 모서리 39">
            <a:extLst>
              <a:ext uri="{FF2B5EF4-FFF2-40B4-BE49-F238E27FC236}">
                <a16:creationId xmlns:a16="http://schemas.microsoft.com/office/drawing/2014/main" id="{1089EA64-76AC-4972-8D29-1218113E3474}"/>
              </a:ext>
            </a:extLst>
          </p:cNvPr>
          <p:cNvSpPr/>
          <p:nvPr/>
        </p:nvSpPr>
        <p:spPr>
          <a:xfrm>
            <a:off x="5237802" y="2401969"/>
            <a:ext cx="3906198" cy="360040"/>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6" name="직사각형 35">
            <a:extLst>
              <a:ext uri="{FF2B5EF4-FFF2-40B4-BE49-F238E27FC236}">
                <a16:creationId xmlns:a16="http://schemas.microsoft.com/office/drawing/2014/main" id="{096DE6C3-A360-4935-BD99-6BB3F85EED09}"/>
              </a:ext>
            </a:extLst>
          </p:cNvPr>
          <p:cNvSpPr/>
          <p:nvPr/>
        </p:nvSpPr>
        <p:spPr>
          <a:xfrm>
            <a:off x="5161188" y="2352648"/>
            <a:ext cx="4015392" cy="2336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grpSp>
        <p:nvGrpSpPr>
          <p:cNvPr id="39" name="그룹 38">
            <a:extLst>
              <a:ext uri="{FF2B5EF4-FFF2-40B4-BE49-F238E27FC236}">
                <a16:creationId xmlns:a16="http://schemas.microsoft.com/office/drawing/2014/main" id="{43E9BF4F-35FC-471C-849D-395FEEB4973D}"/>
              </a:ext>
            </a:extLst>
          </p:cNvPr>
          <p:cNvGrpSpPr/>
          <p:nvPr/>
        </p:nvGrpSpPr>
        <p:grpSpPr>
          <a:xfrm>
            <a:off x="5253204" y="2187245"/>
            <a:ext cx="3714198" cy="3986509"/>
            <a:chOff x="5234817" y="2212419"/>
            <a:chExt cx="3714198" cy="3986509"/>
          </a:xfrm>
        </p:grpSpPr>
        <p:pic>
          <p:nvPicPr>
            <p:cNvPr id="20" name="그림 19" descr="자동차, 도로, 실외, 하얀색이(가) 표시된 사진&#10;&#10;자동 생성된 설명">
              <a:extLst>
                <a:ext uri="{FF2B5EF4-FFF2-40B4-BE49-F238E27FC236}">
                  <a16:creationId xmlns:a16="http://schemas.microsoft.com/office/drawing/2014/main" id="{A09520F5-7364-45DD-9554-CE459E1D2A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34817" y="4460128"/>
              <a:ext cx="1738800" cy="1738800"/>
            </a:xfrm>
            <a:prstGeom prst="rect">
              <a:avLst/>
            </a:prstGeom>
          </p:spPr>
        </p:pic>
        <p:pic>
          <p:nvPicPr>
            <p:cNvPr id="26" name="그림 25" descr="자동차, 빨간색, 도로, 실외이(가) 표시된 사진&#10;&#10;자동 생성된 설명">
              <a:extLst>
                <a:ext uri="{FF2B5EF4-FFF2-40B4-BE49-F238E27FC236}">
                  <a16:creationId xmlns:a16="http://schemas.microsoft.com/office/drawing/2014/main" id="{CE58441D-2ABC-4B66-AD90-299B02F257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0215" y="4457276"/>
              <a:ext cx="1738800" cy="1738800"/>
            </a:xfrm>
            <a:prstGeom prst="rect">
              <a:avLst/>
            </a:prstGeom>
          </p:spPr>
        </p:pic>
        <p:pic>
          <p:nvPicPr>
            <p:cNvPr id="31" name="그림 30" descr="자동차, 실외, 하늘, 도로이(가) 표시된 사진&#10;&#10;자동 생성된 설명">
              <a:extLst>
                <a:ext uri="{FF2B5EF4-FFF2-40B4-BE49-F238E27FC236}">
                  <a16:creationId xmlns:a16="http://schemas.microsoft.com/office/drawing/2014/main" id="{D1DE8FC0-B2C2-43CB-A6CC-DA975796F1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05449" y="2221271"/>
              <a:ext cx="1738800" cy="1738800"/>
            </a:xfrm>
            <a:prstGeom prst="rect">
              <a:avLst/>
            </a:prstGeom>
          </p:spPr>
        </p:pic>
        <p:pic>
          <p:nvPicPr>
            <p:cNvPr id="38" name="그림 37" descr="자동차, 실외, 도로, 파란색이(가) 표시된 사진&#10;&#10;자동 생성된 설명">
              <a:extLst>
                <a:ext uri="{FF2B5EF4-FFF2-40B4-BE49-F238E27FC236}">
                  <a16:creationId xmlns:a16="http://schemas.microsoft.com/office/drawing/2014/main" id="{9BB33903-D2BA-42CC-9B53-0B9B5D2E24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34817" y="2212419"/>
              <a:ext cx="1738800" cy="1738800"/>
            </a:xfrm>
            <a:prstGeom prst="rect">
              <a:avLst/>
            </a:prstGeom>
          </p:spPr>
        </p:pic>
      </p:grpSp>
      <p:sp>
        <p:nvSpPr>
          <p:cNvPr id="29" name="직사각형 28">
            <a:extLst>
              <a:ext uri="{FF2B5EF4-FFF2-40B4-BE49-F238E27FC236}">
                <a16:creationId xmlns:a16="http://schemas.microsoft.com/office/drawing/2014/main" id="{3CB8C6EF-529B-4C61-9566-C01CC8802C88}"/>
              </a:ext>
            </a:extLst>
          </p:cNvPr>
          <p:cNvSpPr/>
          <p:nvPr/>
        </p:nvSpPr>
        <p:spPr>
          <a:xfrm>
            <a:off x="47936" y="258427"/>
            <a:ext cx="1274708" cy="523220"/>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rPr>
              <a:t>Review</a:t>
            </a:r>
            <a:endParaRPr kumimoji="0" lang="ko-KR" altLang="en-US" sz="2800" b="1" i="0" u="none" strike="noStrike" kern="1200" cap="none" spc="-150" normalizeH="0" baseline="0" noProof="0" dirty="0">
              <a:ln>
                <a:noFill/>
              </a:ln>
              <a:solidFill>
                <a:prstClr val="white"/>
              </a:solidFill>
              <a:effectLst/>
              <a:uLnTx/>
              <a:uFillTx/>
              <a:latin typeface="Rix비타민 M" panose="02020603020101020101" pitchFamily="18" charset="-127"/>
              <a:ea typeface="Rix비타민 M" panose="02020603020101020101" pitchFamily="18" charset="-127"/>
            </a:endParaRPr>
          </a:p>
        </p:txBody>
      </p:sp>
      <p:sp>
        <p:nvSpPr>
          <p:cNvPr id="30" name="TextBox 29">
            <a:extLst>
              <a:ext uri="{FF2B5EF4-FFF2-40B4-BE49-F238E27FC236}">
                <a16:creationId xmlns:a16="http://schemas.microsoft.com/office/drawing/2014/main" id="{67FF0009-D9A3-48B4-AD0E-3D9F4D8C2F5C}"/>
              </a:ext>
            </a:extLst>
          </p:cNvPr>
          <p:cNvSpPr txBox="1"/>
          <p:nvPr/>
        </p:nvSpPr>
        <p:spPr>
          <a:xfrm>
            <a:off x="3995936" y="692696"/>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Tree>
    <p:extLst>
      <p:ext uri="{BB962C8B-B14F-4D97-AF65-F5344CB8AC3E}">
        <p14:creationId xmlns:p14="http://schemas.microsoft.com/office/powerpoint/2010/main" val="192491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40" grpId="0" animBg="1"/>
      <p:bldP spid="36"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5031</TotalTime>
  <Words>1752</Words>
  <Application>Microsoft Office PowerPoint</Application>
  <PresentationFormat>화면 슬라이드 쇼(4:3)</PresentationFormat>
  <Paragraphs>358</Paragraphs>
  <Slides>22</Slides>
  <Notes>22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22</vt:i4>
      </vt:variant>
    </vt:vector>
  </HeadingPairs>
  <TitlesOfParts>
    <vt:vector size="29" baseType="lpstr">
      <vt:lpstr>Rix비타민 M</vt:lpstr>
      <vt:lpstr>Arial</vt:lpstr>
      <vt:lpstr>Wingdings</vt:lpstr>
      <vt:lpstr>Rix비타민 L</vt:lpstr>
      <vt:lpstr>맑은 고딕</vt:lpstr>
      <vt:lpstr>HY헤드라인M</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minhee park</dc:creator>
  <cp:lastModifiedBy>광효 임</cp:lastModifiedBy>
  <cp:revision>338</cp:revision>
  <dcterms:created xsi:type="dcterms:W3CDTF">2016-11-03T20:47:04Z</dcterms:created>
  <dcterms:modified xsi:type="dcterms:W3CDTF">2019-06-25T05:47:43Z</dcterms:modified>
</cp:coreProperties>
</file>