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328" r:id="rId4"/>
    <p:sldId id="329" r:id="rId5"/>
    <p:sldId id="333" r:id="rId6"/>
    <p:sldId id="335" r:id="rId7"/>
    <p:sldId id="321" r:id="rId8"/>
    <p:sldId id="336" r:id="rId9"/>
    <p:sldId id="326" r:id="rId10"/>
    <p:sldId id="337" r:id="rId11"/>
    <p:sldId id="308" r:id="rId12"/>
    <p:sldId id="318" r:id="rId13"/>
    <p:sldId id="331" r:id="rId14"/>
    <p:sldId id="259" r:id="rId15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광효 임" initials="광임" lastIdx="1" clrIdx="0">
    <p:extLst>
      <p:ext uri="{19B8F6BF-5375-455C-9EA6-DF929625EA0E}">
        <p15:presenceInfo xmlns:p15="http://schemas.microsoft.com/office/powerpoint/2012/main" userId="7004519b034cc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2E3F47"/>
    <a:srgbClr val="0000FF"/>
    <a:srgbClr val="6B6BBE"/>
    <a:srgbClr val="92D050"/>
    <a:srgbClr val="E6E6E6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5220" autoAdjust="0"/>
  </p:normalViewPr>
  <p:slideViewPr>
    <p:cSldViewPr>
      <p:cViewPr varScale="1">
        <p:scale>
          <a:sx n="114" d="100"/>
          <a:sy n="114" d="100"/>
        </p:scale>
        <p:origin x="15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255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644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895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802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선정하기에 앞서 먼저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핵심이라고 생각되는 기술들을 조사하던 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포브스에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기고된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기사를 보고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데이터를 분석하는 기술에 초점을 맞추었습니다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머신 러닝을 활용하면서 성장하고 있는 분야를 조사한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영상을 통해 보안을 책임지는 보안 시장에 관심을 두게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보안뉴스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시큐리티월드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조사한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&lt;2019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국내외 보안시장 전망보고서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따르면 국내 보안 시장은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7,517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규모로 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산업군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대비 고성장세를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유지할것이라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한국인터넷진흥원은 최근 이달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일까지 사회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 분야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성공사례 발굴 및 국내 관련 산업 활성화를 위한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시범사업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공모를 추진하였습니다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11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17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86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시중에 나와있는 지능형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제품들입니다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41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01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69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보다 나은 자세의 인식을 위해 단순히 한 자세가 찍힌 이미지가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이미지로부터 사람의 골격모델을 추출하여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이 특징점들의 위치를 이용하여 자세를 학습하는데 사용할 것입니다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85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deshpande3.github.io/adeshpande3.github.io/A-Beginner's-Guide-To-Understanding-Convolutional-Neural-Network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owardsdatascience.com/an-overview-of-resnet-and-its-variants-5281e2f56035" TargetMode="External"/><Relationship Id="rId4" Type="http://schemas.openxmlformats.org/officeDocument/2006/relationships/hyperlink" Target="http://cs231n.github.io/understanding-cn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412776"/>
            <a:ext cx="7524836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50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졸업논문주제 </a:t>
            </a:r>
            <a:endParaRPr lang="en-US" altLang="ko-KR" sz="5000" b="1" dirty="0">
              <a:solidFill>
                <a:schemeClr val="tx2">
                  <a:lumMod val="50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algn="dist"/>
            <a:r>
              <a:rPr lang="ko-KR" altLang="en-US" sz="50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제안서발표</a:t>
            </a:r>
            <a:endParaRPr lang="en-US" altLang="ko-KR" sz="5000" b="1" dirty="0">
              <a:solidFill>
                <a:schemeClr val="tx2">
                  <a:lumMod val="50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1374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2018.03.27</a:t>
            </a:r>
          </a:p>
          <a:p>
            <a:pPr algn="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201402750 </a:t>
            </a:r>
            <a:r>
              <a:rPr lang="ko-KR" altLang="en-US" kern="0" dirty="0" err="1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  <a:endParaRPr lang="en-US" altLang="ko-KR" kern="0" dirty="0">
              <a:solidFill>
                <a:schemeClr val="bg1"/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algn="r" fontAlgn="base" latinLnBrk="0">
              <a:lnSpc>
                <a:spcPct val="160000"/>
              </a:lnSpc>
            </a:pPr>
            <a:r>
              <a:rPr lang="en-US" altLang="ko-KR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201600784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Rix비타민 L" panose="02020603020101020101" pitchFamily="18" charset="-127"/>
                <a:ea typeface="Rix비타민 L" panose="02020603020101020101" pitchFamily="18" charset="-127"/>
              </a:rPr>
              <a:t>김준영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4283E6-A896-4603-BE5A-00633C3001B7}"/>
              </a:ext>
            </a:extLst>
          </p:cNvPr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주제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CNN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  <a:cs typeface="+mn-cs"/>
              </a:rPr>
              <a:t>을 이용한 인간 자세 판별 시스템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CE3C9E-785B-40D0-8D75-1058C7E0D12E}"/>
              </a:ext>
            </a:extLst>
          </p:cNvPr>
          <p:cNvSpPr txBox="1"/>
          <p:nvPr/>
        </p:nvSpPr>
        <p:spPr>
          <a:xfrm>
            <a:off x="185415" y="1718874"/>
            <a:ext cx="899116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Open Image dataset</a:t>
            </a:r>
            <a:r>
              <a:rPr lang="ko-KR" altLang="en-US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중 응급상황에 해당하는 행위 분류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응급상황에 부합하는 다양한 환경에서의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Image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확보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Test image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로부터 인간의 골격 모델 생성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개의 특징 값을 추출하여 연속된 이미지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영상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의 차분 정보를 계산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특징 값을 이용하여 </a:t>
            </a:r>
            <a:r>
              <a:rPr lang="en-US" altLang="ko-KR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CNN </a:t>
            </a:r>
            <a:r>
              <a:rPr lang="ko-KR" altLang="en-US" sz="25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모델의 학습 진행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Inception V2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모델을 사용하여 학습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01674-9B29-498E-88AD-2D057744411B}"/>
              </a:ext>
            </a:extLst>
          </p:cNvPr>
          <p:cNvSpPr txBox="1"/>
          <p:nvPr/>
        </p:nvSpPr>
        <p:spPr>
          <a:xfrm>
            <a:off x="109470" y="5455865"/>
            <a:ext cx="885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인간의 행위마다 다른 관절들의 특징 값들을 통해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25078-D903-4B08-9C88-B28E07F2B8BD}"/>
              </a:ext>
            </a:extLst>
          </p:cNvPr>
          <p:cNvSpPr txBox="1"/>
          <p:nvPr/>
        </p:nvSpPr>
        <p:spPr>
          <a:xfrm>
            <a:off x="539552" y="5971860"/>
            <a:ext cx="885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자세 및 행동을 인식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66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BC5C2E3-211F-4C75-8B93-B49DEA625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64047"/>
              </p:ext>
            </p:extLst>
          </p:nvPr>
        </p:nvGraphicFramePr>
        <p:xfrm>
          <a:off x="399534" y="1864769"/>
          <a:ext cx="3870700" cy="3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40">
                  <a:extLst>
                    <a:ext uri="{9D8B030D-6E8A-4147-A177-3AD203B41FA5}">
                      <a16:colId xmlns:a16="http://schemas.microsoft.com/office/drawing/2014/main" val="3506732869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4262105084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2056273867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1207250850"/>
                    </a:ext>
                  </a:extLst>
                </a:gridCol>
                <a:gridCol w="774140">
                  <a:extLst>
                    <a:ext uri="{9D8B030D-6E8A-4147-A177-3AD203B41FA5}">
                      <a16:colId xmlns:a16="http://schemas.microsoft.com/office/drawing/2014/main" val="3407000773"/>
                    </a:ext>
                  </a:extLst>
                </a:gridCol>
              </a:tblGrid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3560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51186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6527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2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3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</a:rPr>
                        <a:t>4</a:t>
                      </a:r>
                      <a:endParaRPr lang="ko-KR" altLang="en-US" sz="3000" b="1" dirty="0">
                        <a:ln>
                          <a:noFill/>
                        </a:ln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2869"/>
                  </a:ext>
                </a:extLst>
              </a:tr>
              <a:tr h="666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3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70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6D9CBF-F988-4B6E-971C-35D53F504AC1}"/>
              </a:ext>
            </a:extLst>
          </p:cNvPr>
          <p:cNvSpPr/>
          <p:nvPr/>
        </p:nvSpPr>
        <p:spPr>
          <a:xfrm>
            <a:off x="0" y="231994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기술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EA50BB3-63A4-4E7B-A3EE-78BF0BBCE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36" y="1069450"/>
            <a:ext cx="2340256" cy="710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56DC7-35E3-4D6A-B9B0-BFB6434D2DEF}"/>
              </a:ext>
            </a:extLst>
          </p:cNvPr>
          <p:cNvSpPr txBox="1"/>
          <p:nvPr/>
        </p:nvSpPr>
        <p:spPr>
          <a:xfrm>
            <a:off x="287527" y="3270096"/>
            <a:ext cx="866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Image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E4340-1F78-474F-A9FA-2E387ED4A59E}"/>
              </a:ext>
            </a:extLst>
          </p:cNvPr>
          <p:cNvSpPr txBox="1"/>
          <p:nvPr/>
        </p:nvSpPr>
        <p:spPr>
          <a:xfrm>
            <a:off x="287528" y="3724577"/>
            <a:ext cx="86688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Stanford Cars Dataset</a:t>
            </a:r>
            <a:endParaRPr lang="en-US" altLang="ko-KR" sz="2300" dirty="0">
              <a:solidFill>
                <a:prstClr val="black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300" dirty="0">
                <a:solidFill>
                  <a:prstClr val="black"/>
                </a:solidFill>
              </a:rPr>
              <a:t>8144 train images, 8041 test images, optimize resolution maximum 600X600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UCF-101 Dataset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300" dirty="0">
                <a:solidFill>
                  <a:prstClr val="black"/>
                </a:solidFill>
              </a:rPr>
              <a:t>13320 videos, 101 action categories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Selfshot</a:t>
            </a:r>
            <a:r>
              <a:rPr lang="en-US" altLang="ko-KR" sz="2800" dirty="0"/>
              <a:t> images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300" dirty="0"/>
              <a:t>1080 images, maximum 600X600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FBCE6A5A-3B38-48B0-8D8A-A2F0E7208DD8}"/>
              </a:ext>
            </a:extLst>
          </p:cNvPr>
          <p:cNvSpPr txBox="1">
            <a:spLocks/>
          </p:cNvSpPr>
          <p:nvPr/>
        </p:nvSpPr>
        <p:spPr>
          <a:xfrm>
            <a:off x="337836" y="1558254"/>
            <a:ext cx="4386509" cy="209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OS: Windows 10</a:t>
            </a:r>
          </a:p>
          <a:p>
            <a:r>
              <a:rPr lang="en-US" altLang="ko-KR" dirty="0"/>
              <a:t>Language: Python</a:t>
            </a:r>
          </a:p>
          <a:p>
            <a:r>
              <a:rPr lang="en-US" altLang="ko-KR" dirty="0"/>
              <a:t>API: </a:t>
            </a:r>
            <a:r>
              <a:rPr lang="en-US" altLang="ko-KR" dirty="0" err="1"/>
              <a:t>Tensorflow</a:t>
            </a:r>
            <a:r>
              <a:rPr lang="en-US" altLang="ko-KR" dirty="0"/>
              <a:t> (GPU)</a:t>
            </a:r>
          </a:p>
        </p:txBody>
      </p:sp>
    </p:spTree>
    <p:extLst>
      <p:ext uri="{BB962C8B-B14F-4D97-AF65-F5344CB8AC3E}">
        <p14:creationId xmlns:p14="http://schemas.microsoft.com/office/powerpoint/2010/main" val="317334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855" y="272325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8FDBCF-30DB-4435-A46E-A39320BB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54" y="1204887"/>
            <a:ext cx="8568617" cy="51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2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89587" y="272325"/>
            <a:ext cx="1463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참고 문헌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CA1DD868-12A6-4AAE-9A8F-FF506F3ADB52}"/>
              </a:ext>
            </a:extLst>
          </p:cNvPr>
          <p:cNvSpPr txBox="1">
            <a:spLocks/>
          </p:cNvSpPr>
          <p:nvPr/>
        </p:nvSpPr>
        <p:spPr>
          <a:xfrm>
            <a:off x="167962" y="1278542"/>
            <a:ext cx="8868534" cy="4961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https://adeshpande3.github.io/adeshpande3.github.io/A-Beginner's-Guide-To-Understanding-Convolutional-Neural-Networks/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http://cs231n.github.io/understanding-cnn/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https://adeshpande3.github.io/adeshpande3.github.io/A-Beginner's-Guide-To-Understanding-Convolutional-Neural-Networks/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https://towardsdatascience.com/an-overview-of-resnet-and-its-variants-5281e2f56035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[5] Alex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Krizhevsky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Ilya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Sutskever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Geoffrey E. Hinton, ImageNet Classification with Deep Convolutional Neural Networks, 2012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[6]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신수진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박준건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김윤영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장준호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문일철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Faster R-CNN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중심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 Neural Network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모델이 훈련 및 추론에 미치는 영향에 대한 분석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한국과학기술원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산업및시스템공학과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[7]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김진규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김성관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주영훈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박진배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Kinect sensor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이용한 인간의 자세 인식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대한전기학회 하계학술대회 논문집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2012. 7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[8]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김상조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김미경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배정수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차의영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스켈레톤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정보를 사용한 행동인식 알고리즘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부산대학교 전기전자컴퓨터공학과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2018. 2</a:t>
            </a:r>
          </a:p>
          <a:p>
            <a:pPr marL="0" indent="0"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[9]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상의정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박기성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이영구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스켈레톤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데이터의 상관관계를 활용한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RNN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기반 행위 인식 기법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2017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한국컴퓨터종합학술대회 논문집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경희대학교 컴퓨터공학과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2017. 06</a:t>
            </a:r>
          </a:p>
        </p:txBody>
      </p:sp>
    </p:spTree>
    <p:extLst>
      <p:ext uri="{BB962C8B-B14F-4D97-AF65-F5344CB8AC3E}">
        <p14:creationId xmlns:p14="http://schemas.microsoft.com/office/powerpoint/2010/main" val="184958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0167" y="1124744"/>
            <a:ext cx="4339650" cy="547842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서론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주제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개발 환경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연구 일정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r>
              <a:rPr lang="en-US" altLang="ko-KR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참고문헌</a:t>
            </a:r>
            <a:endParaRPr lang="en-US" altLang="ko-KR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35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DF3E7C7-1A51-4042-991F-9A91F380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08" y="2019354"/>
            <a:ext cx="6577870" cy="5993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99CD0C8-5F49-4836-A1A7-0DE920579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50" y="2854686"/>
            <a:ext cx="6577870" cy="48406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B601DEB-9CD9-40A8-A56E-1A732B22C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015" y="1278542"/>
            <a:ext cx="6663963" cy="56473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1B9FD0E-78BE-466B-A19E-91DCA2EF8449}"/>
              </a:ext>
            </a:extLst>
          </p:cNvPr>
          <p:cNvSpPr/>
          <p:nvPr/>
        </p:nvSpPr>
        <p:spPr>
          <a:xfrm>
            <a:off x="3494456" y="1313447"/>
            <a:ext cx="1485561" cy="504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064FD61-DC1B-4C57-A118-3289C28AD393}"/>
              </a:ext>
            </a:extLst>
          </p:cNvPr>
          <p:cNvSpPr/>
          <p:nvPr/>
        </p:nvSpPr>
        <p:spPr>
          <a:xfrm>
            <a:off x="5034895" y="2089772"/>
            <a:ext cx="2204381" cy="504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A6858E8-1E59-472C-A06B-45C167687972}"/>
              </a:ext>
            </a:extLst>
          </p:cNvPr>
          <p:cNvSpPr/>
          <p:nvPr/>
        </p:nvSpPr>
        <p:spPr>
          <a:xfrm>
            <a:off x="4361942" y="2809852"/>
            <a:ext cx="1684772" cy="50405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A187C7-748B-4F46-89FA-165F4B678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3" y="3481371"/>
            <a:ext cx="8784977" cy="308666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68626A6-E659-4B1C-B4F3-5279EBF15BA2}"/>
              </a:ext>
            </a:extLst>
          </p:cNvPr>
          <p:cNvSpPr/>
          <p:nvPr/>
        </p:nvSpPr>
        <p:spPr>
          <a:xfrm>
            <a:off x="966398" y="1488903"/>
            <a:ext cx="154420" cy="144016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B41DD4C-010B-4ADF-8873-2FA2A4427B11}"/>
              </a:ext>
            </a:extLst>
          </p:cNvPr>
          <p:cNvSpPr/>
          <p:nvPr/>
        </p:nvSpPr>
        <p:spPr>
          <a:xfrm>
            <a:off x="966398" y="2247002"/>
            <a:ext cx="154420" cy="144016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C2BADF1-B9C8-48F8-8B0A-90B98B33BC03}"/>
              </a:ext>
            </a:extLst>
          </p:cNvPr>
          <p:cNvSpPr/>
          <p:nvPr/>
        </p:nvSpPr>
        <p:spPr>
          <a:xfrm>
            <a:off x="966398" y="3005101"/>
            <a:ext cx="154420" cy="144016"/>
          </a:xfrm>
          <a:prstGeom prst="ellipse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0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서론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B93550F-463A-4D9E-B661-662066334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75273"/>
              </p:ext>
            </p:extLst>
          </p:nvPr>
        </p:nvGraphicFramePr>
        <p:xfrm>
          <a:off x="431539" y="1336596"/>
          <a:ext cx="8280921" cy="50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>
                  <a:extLst>
                    <a:ext uri="{9D8B030D-6E8A-4147-A177-3AD203B41FA5}">
                      <a16:colId xmlns:a16="http://schemas.microsoft.com/office/drawing/2014/main" val="3938485811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1614459584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1457949304"/>
                    </a:ext>
                  </a:extLst>
                </a:gridCol>
              </a:tblGrid>
              <a:tr h="411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</a:rPr>
                        <a:t>기가 아이즈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solidFill>
                            <a:schemeClr val="tx1"/>
                          </a:solidFill>
                        </a:rPr>
                        <a:t>에스원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>
                          <a:solidFill>
                            <a:schemeClr val="tx1"/>
                          </a:solidFill>
                        </a:rPr>
                        <a:t>일리시스</a:t>
                      </a:r>
                      <a:endParaRPr lang="ko-KR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82631"/>
                  </a:ext>
                </a:extLst>
              </a:tr>
              <a:tr h="17878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21513984"/>
                  </a:ext>
                </a:extLst>
              </a:tr>
              <a:tr h="2730298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‘</a:t>
                      </a:r>
                      <a:r>
                        <a:rPr lang="en-US" altLang="ko-KR" sz="2000" dirty="0"/>
                        <a:t>KT’</a:t>
                      </a:r>
                      <a:r>
                        <a:rPr lang="ko-KR" altLang="en-US" sz="2000" dirty="0"/>
                        <a:t>에서 출시한 제품</a:t>
                      </a: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침입 감지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인원 측정</a:t>
                      </a:r>
                      <a:r>
                        <a:rPr lang="en-US" altLang="ko-KR" sz="2000" dirty="0"/>
                        <a:t>,   </a:t>
                      </a:r>
                      <a:r>
                        <a:rPr lang="ko-KR" altLang="en-US" sz="2000" dirty="0"/>
                        <a:t>체류시간분석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카메라 훼손감지 기능제공</a:t>
                      </a:r>
                      <a:endParaRPr lang="en-US" altLang="ko-KR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2000" dirty="0"/>
                        <a:t>‘</a:t>
                      </a:r>
                      <a:r>
                        <a:rPr lang="ko-KR" altLang="en-US" sz="2000" dirty="0" err="1"/>
                        <a:t>에스원</a:t>
                      </a:r>
                      <a:r>
                        <a:rPr lang="en-US" altLang="ko-KR" sz="2000" dirty="0"/>
                        <a:t>’</a:t>
                      </a:r>
                      <a:r>
                        <a:rPr lang="ko-KR" altLang="en-US" sz="2000" dirty="0"/>
                        <a:t>에서 출시한 제품</a:t>
                      </a: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침입감지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가상펜스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도난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번호판 인식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넘어짐 감지 기능제공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2000" dirty="0"/>
                        <a:t>‘</a:t>
                      </a:r>
                      <a:r>
                        <a:rPr lang="ko-KR" altLang="en-US" sz="2000" dirty="0" err="1"/>
                        <a:t>일리시스</a:t>
                      </a:r>
                      <a:r>
                        <a:rPr lang="en-US" altLang="ko-KR" sz="2000" dirty="0"/>
                        <a:t>’</a:t>
                      </a:r>
                      <a:r>
                        <a:rPr lang="ko-KR" altLang="en-US" sz="2000" dirty="0"/>
                        <a:t>에서 출시한 제</a:t>
                      </a:r>
                      <a:endParaRPr lang="en-US" altLang="ko-KR" sz="20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2000" dirty="0"/>
                        <a:t>    </a:t>
                      </a:r>
                      <a:r>
                        <a:rPr lang="ko-KR" altLang="en-US" sz="2000" dirty="0"/>
                        <a:t>품</a:t>
                      </a: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000" dirty="0"/>
                        <a:t>실시간 보행자 감지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사물식별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기능제공</a:t>
                      </a: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20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3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9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816A-8E4E-4B91-B895-EA9712FD0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32" y="1771800"/>
            <a:ext cx="8352928" cy="4796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A9A8CC-088A-488F-9009-8D4DF0AC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435" y="2012959"/>
            <a:ext cx="4091902" cy="33281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3C40E3-EFB6-45C2-953A-538B4EEC7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16" y="2012959"/>
            <a:ext cx="4080260" cy="33281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BC855B-8A98-4A40-8622-D73398A36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508" y="2048842"/>
            <a:ext cx="4080260" cy="33243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CFDDA6-CBDC-4BBC-B96A-EE8876B166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243" y="2007569"/>
            <a:ext cx="4080260" cy="3324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5629A-8590-46AA-A3D2-8417EB30F7D1}"/>
              </a:ext>
            </a:extLst>
          </p:cNvPr>
          <p:cNvSpPr txBox="1"/>
          <p:nvPr/>
        </p:nvSpPr>
        <p:spPr>
          <a:xfrm>
            <a:off x="1" y="971581"/>
            <a:ext cx="3923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2018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정보통신종합설계</a:t>
            </a:r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1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출품</a:t>
            </a:r>
            <a:endParaRPr lang="en-US" altLang="ko-KR" sz="23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응급상황 판단 및 알림 시스템</a:t>
            </a:r>
          </a:p>
        </p:txBody>
      </p:sp>
    </p:spTree>
    <p:extLst>
      <p:ext uri="{BB962C8B-B14F-4D97-AF65-F5344CB8AC3E}">
        <p14:creationId xmlns:p14="http://schemas.microsoft.com/office/powerpoint/2010/main" val="243985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65007"/>
            <a:ext cx="15062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논문 주제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9816A-8E4E-4B91-B895-EA9712FD01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9532" y="1771800"/>
            <a:ext cx="8352928" cy="4796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5629A-8590-46AA-A3D2-8417EB30F7D1}"/>
              </a:ext>
            </a:extLst>
          </p:cNvPr>
          <p:cNvSpPr txBox="1"/>
          <p:nvPr/>
        </p:nvSpPr>
        <p:spPr>
          <a:xfrm>
            <a:off x="1" y="971581"/>
            <a:ext cx="3923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2018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정보통신종합설계</a:t>
            </a:r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1 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출품</a:t>
            </a:r>
            <a:endParaRPr lang="en-US" altLang="ko-KR" sz="2300" dirty="0">
              <a:latin typeface="Rix비타민 M" panose="02020603020101020101" pitchFamily="18" charset="-127"/>
              <a:ea typeface="Rix비타민 M" panose="02020603020101020101" pitchFamily="18" charset="-127"/>
            </a:endParaRPr>
          </a:p>
          <a:p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응급상황 판단 및 알림 시스템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60A8-D344-4762-A69F-7C37C26BBA88}"/>
              </a:ext>
            </a:extLst>
          </p:cNvPr>
          <p:cNvSpPr/>
          <p:nvPr/>
        </p:nvSpPr>
        <p:spPr>
          <a:xfrm>
            <a:off x="5580112" y="1916832"/>
            <a:ext cx="3132348" cy="28803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</p:spTree>
    <p:extLst>
      <p:ext uri="{BB962C8B-B14F-4D97-AF65-F5344CB8AC3E}">
        <p14:creationId xmlns:p14="http://schemas.microsoft.com/office/powerpoint/2010/main" val="29216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AF6CC4-3E51-4359-A1AE-E5101741B331}"/>
              </a:ext>
            </a:extLst>
          </p:cNvPr>
          <p:cNvGrpSpPr/>
          <p:nvPr/>
        </p:nvGrpSpPr>
        <p:grpSpPr>
          <a:xfrm>
            <a:off x="2379252" y="2111150"/>
            <a:ext cx="2632080" cy="3708450"/>
            <a:chOff x="3757708" y="3046070"/>
            <a:chExt cx="2544162" cy="1037700"/>
          </a:xfrm>
        </p:grpSpPr>
        <p:sp>
          <p:nvSpPr>
            <p:cNvPr id="14" name="모서리가 둥근 직사각형 43">
              <a:extLst>
                <a:ext uri="{FF2B5EF4-FFF2-40B4-BE49-F238E27FC236}">
                  <a16:creationId xmlns:a16="http://schemas.microsoft.com/office/drawing/2014/main" id="{6E6C9B55-22EF-4A1B-9567-321324C209E5}"/>
                </a:ext>
              </a:extLst>
            </p:cNvPr>
            <p:cNvSpPr/>
            <p:nvPr/>
          </p:nvSpPr>
          <p:spPr>
            <a:xfrm>
              <a:off x="3987964" y="3046070"/>
              <a:ext cx="2083651" cy="1037700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2CE79E-EF1E-4362-8119-18EA65F11E06}"/>
                </a:ext>
              </a:extLst>
            </p:cNvPr>
            <p:cNvSpPr txBox="1"/>
            <p:nvPr/>
          </p:nvSpPr>
          <p:spPr>
            <a:xfrm>
              <a:off x="3757708" y="3071962"/>
              <a:ext cx="2544162" cy="90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/>
                <a:t>CNN Models</a:t>
              </a:r>
            </a:p>
            <a:p>
              <a:pPr algn="ctr"/>
              <a:endParaRPr lang="en-US" altLang="ko-KR" sz="3500" dirty="0"/>
            </a:p>
            <a:p>
              <a:pPr algn="ctr"/>
              <a:r>
                <a:rPr lang="en-US" altLang="ko-KR" sz="2500" dirty="0"/>
                <a:t>Inception V2</a:t>
              </a:r>
            </a:p>
            <a:p>
              <a:pPr algn="ctr"/>
              <a:r>
                <a:rPr lang="en-US" altLang="ko-KR" sz="2500" dirty="0"/>
                <a:t>Inception V3</a:t>
              </a:r>
            </a:p>
            <a:p>
              <a:pPr algn="ctr"/>
              <a:r>
                <a:rPr lang="en-US" altLang="ko-KR" sz="2500" dirty="0" err="1"/>
                <a:t>ResNet</a:t>
              </a:r>
              <a:endParaRPr lang="en-US" altLang="ko-KR" sz="2500" dirty="0"/>
            </a:p>
            <a:p>
              <a:pPr algn="ctr"/>
              <a:r>
                <a:rPr lang="en-US" altLang="ko-KR" sz="2500" dirty="0" err="1"/>
                <a:t>VGGNet</a:t>
              </a:r>
              <a:endParaRPr lang="en-US" altLang="ko-KR" sz="2500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AFF4A0A-2170-4254-91A5-7714D0E2A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857470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17" name="왼쪽 화살표 49">
            <a:extLst>
              <a:ext uri="{FF2B5EF4-FFF2-40B4-BE49-F238E27FC236}">
                <a16:creationId xmlns:a16="http://schemas.microsoft.com/office/drawing/2014/main" id="{3BCFD6B2-6CDE-43FB-BD16-FD48CB06CAF6}"/>
              </a:ext>
            </a:extLst>
          </p:cNvPr>
          <p:cNvSpPr/>
          <p:nvPr/>
        </p:nvSpPr>
        <p:spPr>
          <a:xfrm rot="10800000">
            <a:off x="1526998" y="3558984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61">
            <a:extLst>
              <a:ext uri="{FF2B5EF4-FFF2-40B4-BE49-F238E27FC236}">
                <a16:creationId xmlns:a16="http://schemas.microsoft.com/office/drawing/2014/main" id="{C6B84899-3F44-4724-88A4-ED77CE028665}"/>
              </a:ext>
            </a:extLst>
          </p:cNvPr>
          <p:cNvSpPr/>
          <p:nvPr/>
        </p:nvSpPr>
        <p:spPr>
          <a:xfrm rot="10800000">
            <a:off x="4845200" y="3575687"/>
            <a:ext cx="1579918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61436C-A917-4663-9AEE-999A85B85386}"/>
              </a:ext>
            </a:extLst>
          </p:cNvPr>
          <p:cNvSpPr/>
          <p:nvPr/>
        </p:nvSpPr>
        <p:spPr>
          <a:xfrm>
            <a:off x="2760417" y="1762956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</a:t>
            </a:r>
            <a:r>
              <a:rPr lang="ko-KR" altLang="en-US" sz="1200" dirty="0" err="1">
                <a:solidFill>
                  <a:schemeClr val="tx1"/>
                </a:solidFill>
              </a:rPr>
              <a:t>⦁</a:t>
            </a:r>
            <a:r>
              <a:rPr lang="ko-KR" altLang="en-US" dirty="0" err="1">
                <a:solidFill>
                  <a:schemeClr val="tx1"/>
                </a:solidFill>
              </a:rPr>
              <a:t>행동인식부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F7C42-37E9-4418-BF44-44CDF36DB900}"/>
              </a:ext>
            </a:extLst>
          </p:cNvPr>
          <p:cNvSpPr txBox="1"/>
          <p:nvPr/>
        </p:nvSpPr>
        <p:spPr>
          <a:xfrm>
            <a:off x="1173455" y="2970690"/>
            <a:ext cx="13821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카메라 영상 제공</a:t>
            </a:r>
            <a:endParaRPr lang="en-US" altLang="ko-KR" sz="17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E42935-8972-4CAA-9CB8-4255A3DDA99D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영상수집부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CF5693-930D-457B-9C68-7B35FFE7933E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Picture 2" descr="car recognitionì ëí ì´ë¯¸ì§ ê²ìê²°ê³¼">
            <a:extLst>
              <a:ext uri="{FF2B5EF4-FFF2-40B4-BE49-F238E27FC236}">
                <a16:creationId xmlns:a16="http://schemas.microsoft.com/office/drawing/2014/main" id="{80658183-9B8A-4D72-98F1-A0FB0FC8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99" y="2101921"/>
            <a:ext cx="2539298" cy="36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287239-3123-4BAB-8914-1BFD020374DD}"/>
              </a:ext>
            </a:extLst>
          </p:cNvPr>
          <p:cNvSpPr txBox="1"/>
          <p:nvPr/>
        </p:nvSpPr>
        <p:spPr>
          <a:xfrm>
            <a:off x="4765745" y="3222372"/>
            <a:ext cx="16569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차량 판별 수행 </a:t>
            </a:r>
            <a:endParaRPr lang="en-US" altLang="ko-KR" sz="17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4283E6-A896-4603-BE5A-00633C3001B7}"/>
              </a:ext>
            </a:extLst>
          </p:cNvPr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주제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CNN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을 이용한 차종 판별 시스템</a:t>
            </a:r>
          </a:p>
        </p:txBody>
      </p:sp>
    </p:spTree>
    <p:extLst>
      <p:ext uri="{BB962C8B-B14F-4D97-AF65-F5344CB8AC3E}">
        <p14:creationId xmlns:p14="http://schemas.microsoft.com/office/powerpoint/2010/main" val="56970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932" y="7744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4283E6-A896-4603-BE5A-00633C3001B7}"/>
              </a:ext>
            </a:extLst>
          </p:cNvPr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주제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290D9-38FB-41BE-8EED-E3173AC1DE45}"/>
              </a:ext>
            </a:extLst>
          </p:cNvPr>
          <p:cNvSpPr txBox="1"/>
          <p:nvPr/>
        </p:nvSpPr>
        <p:spPr>
          <a:xfrm>
            <a:off x="0" y="971581"/>
            <a:ext cx="40679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CNN</a:t>
            </a:r>
            <a:r>
              <a:rPr lang="ko-KR" altLang="en-US" sz="2300" dirty="0">
                <a:latin typeface="Rix비타민 M" panose="02020603020101020101" pitchFamily="18" charset="-127"/>
                <a:ea typeface="Rix비타민 M" panose="02020603020101020101" pitchFamily="18" charset="-127"/>
              </a:rPr>
              <a:t>을 이용한 차종 판별 시스템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CE3C9E-785B-40D0-8D75-1058C7E0D12E}"/>
              </a:ext>
            </a:extLst>
          </p:cNvPr>
          <p:cNvSpPr txBox="1"/>
          <p:nvPr/>
        </p:nvSpPr>
        <p:spPr>
          <a:xfrm>
            <a:off x="185415" y="1718874"/>
            <a:ext cx="89911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500" dirty="0"/>
              <a:t>Open source Image dataset</a:t>
            </a:r>
            <a:r>
              <a:rPr lang="ko-KR" altLang="en-US" sz="2500" dirty="0"/>
              <a:t>을 지정한 차종에 따라 분류</a:t>
            </a:r>
            <a:endParaRPr lang="en-US" altLang="ko-KR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지정한 차종에 부합하는 다양한 환경에서의 </a:t>
            </a:r>
            <a:r>
              <a:rPr lang="en-US" altLang="ko-KR" sz="2000" dirty="0"/>
              <a:t>Image </a:t>
            </a:r>
            <a:r>
              <a:rPr lang="ko-KR" altLang="en-US" sz="2000" dirty="0"/>
              <a:t>확보 필요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5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500" dirty="0"/>
              <a:t>Test image</a:t>
            </a:r>
            <a:r>
              <a:rPr lang="ko-KR" altLang="en-US" sz="2500" dirty="0"/>
              <a:t>를 기반으로 다양한 </a:t>
            </a:r>
            <a:r>
              <a:rPr lang="en-US" altLang="ko-KR" sz="2500" dirty="0"/>
              <a:t>CNN </a:t>
            </a:r>
            <a:r>
              <a:rPr lang="ko-KR" altLang="en-US" sz="2500" dirty="0"/>
              <a:t>모델의 학습 진행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90% </a:t>
            </a:r>
            <a:r>
              <a:rPr lang="ko-KR" altLang="en-US" sz="2000" dirty="0"/>
              <a:t>정확도를 기준으로 </a:t>
            </a:r>
            <a:r>
              <a:rPr lang="ko-KR" altLang="en-US" sz="2000" dirty="0" err="1"/>
              <a:t>모델별</a:t>
            </a:r>
            <a:r>
              <a:rPr lang="ko-KR" altLang="en-US" sz="2000" dirty="0"/>
              <a:t> 학습 시간 측정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최적의 효율을 내는 모델 탐색</a:t>
            </a:r>
            <a:endParaRPr lang="en-US" altLang="ko-KR" sz="25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최적 모델을 분석하고 타 모델과의 차이점 분석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01674-9B29-498E-88AD-2D057744411B}"/>
              </a:ext>
            </a:extLst>
          </p:cNvPr>
          <p:cNvSpPr txBox="1"/>
          <p:nvPr/>
        </p:nvSpPr>
        <p:spPr>
          <a:xfrm>
            <a:off x="109470" y="5455865"/>
            <a:ext cx="8853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800" b="1" dirty="0"/>
              <a:t> 최적 성능 모델의 알고리즘을 분석하고 성능을 개선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12840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02634"/>
            <a:ext cx="9180512" cy="5559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146108"/>
            <a:ext cx="936104" cy="105064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6926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4649E46D-6DC0-4E98-AB78-81359839AE3C}"/>
              </a:ext>
            </a:extLst>
          </p:cNvPr>
          <p:cNvSpPr txBox="1">
            <a:spLocks/>
          </p:cNvSpPr>
          <p:nvPr/>
        </p:nvSpPr>
        <p:spPr>
          <a:xfrm>
            <a:off x="683568" y="4616220"/>
            <a:ext cx="8352928" cy="516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5388484D-5CEC-456B-A533-5908BBF110EC}"/>
              </a:ext>
            </a:extLst>
          </p:cNvPr>
          <p:cNvSpPr txBox="1">
            <a:spLocks/>
          </p:cNvSpPr>
          <p:nvPr/>
        </p:nvSpPr>
        <p:spPr>
          <a:xfrm>
            <a:off x="351122" y="5007194"/>
            <a:ext cx="7893286" cy="179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7F5F5-DA2A-4815-9EBF-E8BAD578080F}"/>
              </a:ext>
            </a:extLst>
          </p:cNvPr>
          <p:cNvSpPr txBox="1"/>
          <p:nvPr/>
        </p:nvSpPr>
        <p:spPr>
          <a:xfrm>
            <a:off x="352176" y="4366536"/>
            <a:ext cx="993943" cy="37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162C28-5234-4D58-94E8-9E010D28E429}"/>
              </a:ext>
            </a:extLst>
          </p:cNvPr>
          <p:cNvGrpSpPr/>
          <p:nvPr/>
        </p:nvGrpSpPr>
        <p:grpSpPr>
          <a:xfrm>
            <a:off x="4379566" y="2104020"/>
            <a:ext cx="1969822" cy="3137496"/>
            <a:chOff x="3757708" y="3046070"/>
            <a:chExt cx="2544162" cy="1037700"/>
          </a:xfrm>
        </p:grpSpPr>
        <p:sp>
          <p:nvSpPr>
            <p:cNvPr id="30" name="모서리가 둥근 직사각형 43">
              <a:extLst>
                <a:ext uri="{FF2B5EF4-FFF2-40B4-BE49-F238E27FC236}">
                  <a16:creationId xmlns:a16="http://schemas.microsoft.com/office/drawing/2014/main" id="{D49F4FEB-D5AD-4381-B5E0-4779241A47D3}"/>
                </a:ext>
              </a:extLst>
            </p:cNvPr>
            <p:cNvSpPr/>
            <p:nvPr/>
          </p:nvSpPr>
          <p:spPr>
            <a:xfrm>
              <a:off x="3987964" y="3046070"/>
              <a:ext cx="2083651" cy="1037700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3BD38F-573D-4691-9AC6-074F746979C1}"/>
                </a:ext>
              </a:extLst>
            </p:cNvPr>
            <p:cNvSpPr txBox="1"/>
            <p:nvPr/>
          </p:nvSpPr>
          <p:spPr>
            <a:xfrm>
              <a:off x="3757708" y="3071962"/>
              <a:ext cx="2544162" cy="54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CNN </a:t>
              </a:r>
            </a:p>
            <a:p>
              <a:pPr algn="ctr"/>
              <a:r>
                <a:rPr lang="en-US" altLang="ko-KR" sz="2800" dirty="0"/>
                <a:t>Model</a:t>
              </a:r>
            </a:p>
            <a:p>
              <a:pPr algn="ctr"/>
              <a:endParaRPr lang="en-US" altLang="ko-KR" sz="2800" dirty="0"/>
            </a:p>
            <a:p>
              <a:pPr algn="ctr"/>
              <a:r>
                <a:rPr lang="en-US" altLang="ko-KR" sz="2000" dirty="0"/>
                <a:t>Inception V2</a:t>
              </a: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A946B7C3-C5B0-463E-A0B7-65259F1333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7" y="2622963"/>
            <a:ext cx="1202026" cy="121870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33" name="왼쪽 화살표 49">
            <a:extLst>
              <a:ext uri="{FF2B5EF4-FFF2-40B4-BE49-F238E27FC236}">
                <a16:creationId xmlns:a16="http://schemas.microsoft.com/office/drawing/2014/main" id="{DB21C92F-2A27-4DD2-88F3-6C82834C88A4}"/>
              </a:ext>
            </a:extLst>
          </p:cNvPr>
          <p:cNvSpPr/>
          <p:nvPr/>
        </p:nvSpPr>
        <p:spPr>
          <a:xfrm rot="10800000">
            <a:off x="1322655" y="3407998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화살표 61">
            <a:extLst>
              <a:ext uri="{FF2B5EF4-FFF2-40B4-BE49-F238E27FC236}">
                <a16:creationId xmlns:a16="http://schemas.microsoft.com/office/drawing/2014/main" id="{BD2F1732-4D96-4A7F-BF75-38B2B40297A7}"/>
              </a:ext>
            </a:extLst>
          </p:cNvPr>
          <p:cNvSpPr/>
          <p:nvPr/>
        </p:nvSpPr>
        <p:spPr>
          <a:xfrm rot="10800000">
            <a:off x="6228283" y="3578021"/>
            <a:ext cx="917014" cy="366610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7BE3CF-9AE2-4332-AEB8-02D3E3421B90}"/>
              </a:ext>
            </a:extLst>
          </p:cNvPr>
          <p:cNvSpPr/>
          <p:nvPr/>
        </p:nvSpPr>
        <p:spPr>
          <a:xfrm>
            <a:off x="3087553" y="1492450"/>
            <a:ext cx="1916495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객체</a:t>
            </a:r>
            <a:r>
              <a:rPr lang="ko-KR" altLang="en-US" sz="1200" dirty="0" err="1">
                <a:solidFill>
                  <a:schemeClr val="tx1"/>
                </a:solidFill>
              </a:rPr>
              <a:t>⦁</a:t>
            </a:r>
            <a:r>
              <a:rPr lang="ko-KR" altLang="en-US" dirty="0" err="1">
                <a:solidFill>
                  <a:schemeClr val="tx1"/>
                </a:solidFill>
              </a:rPr>
              <a:t>행동인식부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73D55-C139-4E7A-A3C7-2716BF168B8A}"/>
              </a:ext>
            </a:extLst>
          </p:cNvPr>
          <p:cNvSpPr txBox="1"/>
          <p:nvPr/>
        </p:nvSpPr>
        <p:spPr>
          <a:xfrm>
            <a:off x="961793" y="2859282"/>
            <a:ext cx="1382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골격모델 </a:t>
            </a:r>
            <a:br>
              <a:rPr lang="en-US" altLang="ko-KR" sz="1600" b="1" dirty="0"/>
            </a:br>
            <a:r>
              <a:rPr lang="ko-KR" altLang="en-US" sz="1600" b="1" dirty="0"/>
              <a:t>추출</a:t>
            </a:r>
            <a:endParaRPr lang="en-US" altLang="ko-KR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9B61C2-722A-4505-ABAB-5C313E0E0886}"/>
              </a:ext>
            </a:extLst>
          </p:cNvPr>
          <p:cNvSpPr/>
          <p:nvPr/>
        </p:nvSpPr>
        <p:spPr>
          <a:xfrm>
            <a:off x="96757" y="4110903"/>
            <a:ext cx="1368452" cy="26913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영상수집부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9A0816-ECC3-4AE9-A900-DBBF84A1C8E0}"/>
              </a:ext>
            </a:extLst>
          </p:cNvPr>
          <p:cNvSpPr/>
          <p:nvPr/>
        </p:nvSpPr>
        <p:spPr>
          <a:xfrm>
            <a:off x="6963170" y="1743340"/>
            <a:ext cx="1742824" cy="3389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05D690-42F0-4EAF-AFA8-C30D982DC89B}"/>
              </a:ext>
            </a:extLst>
          </p:cNvPr>
          <p:cNvSpPr txBox="1"/>
          <p:nvPr/>
        </p:nvSpPr>
        <p:spPr>
          <a:xfrm>
            <a:off x="6127785" y="3025757"/>
            <a:ext cx="11508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자세 판별 수행 </a:t>
            </a:r>
            <a:endParaRPr lang="en-US" altLang="ko-KR" sz="17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B9525-1BDA-4662-893C-BB0203A71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215" y="2511716"/>
            <a:ext cx="1935353" cy="226398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E9A7FB9-039E-43FF-8740-E41B65177B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30" y="3638014"/>
            <a:ext cx="1552183" cy="136918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21D8D97-CFE6-420A-BED4-0F95C983AB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43" y="2303588"/>
            <a:ext cx="1527811" cy="1369180"/>
          </a:xfrm>
          <a:prstGeom prst="rect">
            <a:avLst/>
          </a:prstGeom>
        </p:spPr>
      </p:pic>
      <p:sp>
        <p:nvSpPr>
          <p:cNvPr id="44" name="왼쪽 화살표 49">
            <a:extLst>
              <a:ext uri="{FF2B5EF4-FFF2-40B4-BE49-F238E27FC236}">
                <a16:creationId xmlns:a16="http://schemas.microsoft.com/office/drawing/2014/main" id="{CD437B65-0210-4A48-B9B3-FA3CD0828172}"/>
              </a:ext>
            </a:extLst>
          </p:cNvPr>
          <p:cNvSpPr/>
          <p:nvPr/>
        </p:nvSpPr>
        <p:spPr>
          <a:xfrm rot="10800000">
            <a:off x="3778834" y="3429000"/>
            <a:ext cx="685817" cy="308301"/>
          </a:xfrm>
          <a:prstGeom prst="leftArrow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1CE4F2-5A30-4271-9B37-F922530F8527}"/>
              </a:ext>
            </a:extLst>
          </p:cNvPr>
          <p:cNvSpPr txBox="1"/>
          <p:nvPr/>
        </p:nvSpPr>
        <p:spPr>
          <a:xfrm>
            <a:off x="3618534" y="3842995"/>
            <a:ext cx="1006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각 관절의 벡터정보 제공</a:t>
            </a:r>
            <a:endParaRPr lang="en-US" altLang="ko-KR" sz="14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5D6C49-DC4F-43D4-A1D6-4DE3832133B5}"/>
              </a:ext>
            </a:extLst>
          </p:cNvPr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주제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97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780</Words>
  <Application>Microsoft Office PowerPoint</Application>
  <PresentationFormat>화면 슬라이드 쇼(4:3)</PresentationFormat>
  <Paragraphs>184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Rix비타민 M</vt:lpstr>
      <vt:lpstr>Arial</vt:lpstr>
      <vt:lpstr>Wingdings</vt:lpstr>
      <vt:lpstr>Rix비타민 L</vt:lpstr>
      <vt:lpstr>맑은 고딕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Jun-Young</cp:lastModifiedBy>
  <cp:revision>193</cp:revision>
  <dcterms:created xsi:type="dcterms:W3CDTF">2016-11-03T20:47:04Z</dcterms:created>
  <dcterms:modified xsi:type="dcterms:W3CDTF">2019-03-25T15:41:17Z</dcterms:modified>
</cp:coreProperties>
</file>