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7" r:id="rId2"/>
    <p:sldId id="260" r:id="rId3"/>
    <p:sldId id="328" r:id="rId4"/>
    <p:sldId id="397" r:id="rId5"/>
    <p:sldId id="398" r:id="rId6"/>
    <p:sldId id="339" r:id="rId7"/>
    <p:sldId id="362" r:id="rId8"/>
    <p:sldId id="369" r:id="rId9"/>
    <p:sldId id="368" r:id="rId10"/>
    <p:sldId id="336" r:id="rId11"/>
    <p:sldId id="376" r:id="rId12"/>
    <p:sldId id="372" r:id="rId13"/>
    <p:sldId id="373" r:id="rId14"/>
    <p:sldId id="374" r:id="rId15"/>
    <p:sldId id="402" r:id="rId16"/>
    <p:sldId id="399" r:id="rId17"/>
    <p:sldId id="400" r:id="rId18"/>
    <p:sldId id="375" r:id="rId19"/>
    <p:sldId id="396" r:id="rId20"/>
    <p:sldId id="401" r:id="rId21"/>
    <p:sldId id="331" r:id="rId22"/>
    <p:sldId id="394" r:id="rId23"/>
  </p:sldIdLst>
  <p:sldSz cx="9144000" cy="6858000" type="screen4x3"/>
  <p:notesSz cx="6858000" cy="9144000"/>
  <p:embeddedFontLst>
    <p:embeddedFont>
      <p:font typeface="HY헤드라인M" panose="02030600000101010101" pitchFamily="18" charset="-127"/>
      <p:regular r:id="rId25"/>
    </p:embeddedFont>
    <p:embeddedFont>
      <p:font typeface="Rix비타민 L" panose="02020603020101020101" pitchFamily="18" charset="-127"/>
      <p:regular r:id="rId26"/>
    </p:embeddedFont>
    <p:embeddedFont>
      <p:font typeface="Rix비타민 M" panose="02020603020101020101" pitchFamily="18" charset="-127"/>
      <p:regular r:id="rId27"/>
    </p:embeddedFont>
    <p:embeddedFont>
      <p:font typeface="맑은 고딕" panose="020B0503020000020004" pitchFamily="50" charset="-127"/>
      <p:regular r:id="rId28"/>
      <p:bold r:id="rId2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광효 임" initials="광임" lastIdx="1" clrIdx="0">
    <p:extLst>
      <p:ext uri="{19B8F6BF-5375-455C-9EA6-DF929625EA0E}">
        <p15:presenceInfo xmlns:p15="http://schemas.microsoft.com/office/powerpoint/2012/main" userId="7004519b034cc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7375E"/>
    <a:srgbClr val="2E3F47"/>
    <a:srgbClr val="6B6BBE"/>
    <a:srgbClr val="92D050"/>
    <a:srgbClr val="E6E6E6"/>
    <a:srgbClr val="D1D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9043" autoAdjust="0"/>
  </p:normalViewPr>
  <p:slideViewPr>
    <p:cSldViewPr>
      <p:cViewPr varScale="1">
        <p:scale>
          <a:sx n="76" d="100"/>
          <a:sy n="76" d="100"/>
        </p:scale>
        <p:origin x="888"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1"/>
              <c:tx>
                <c:rich>
                  <a:bodyPr/>
                  <a:lstStyle/>
                  <a:p>
                    <a:fld id="{FE20B5F5-84E4-4B06-B4E7-A6143CCA0E12}"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892-4C5D-92EF-96DE1D2789ED}"/>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50:50</c:v>
                </c:pt>
                <c:pt idx="1">
                  <c:v>80:20</c:v>
                </c:pt>
              </c:strCache>
            </c:strRef>
          </c:cat>
          <c:val>
            <c:numRef>
              <c:f>Sheet1!$B$2:$B$3</c:f>
              <c:numCache>
                <c:formatCode>0.00%</c:formatCode>
                <c:ptCount val="2"/>
                <c:pt idx="0">
                  <c:v>0.86309999999999998</c:v>
                </c:pt>
                <c:pt idx="1">
                  <c:v>0.91690000000000005</c:v>
                </c:pt>
              </c:numCache>
            </c:numRef>
          </c:val>
          <c:extLst>
            <c:ext xmlns:c16="http://schemas.microsoft.com/office/drawing/2014/chart" uri="{C3380CC4-5D6E-409C-BE32-E72D297353CC}">
              <c16:uniqueId val="{00000001-D892-4C5D-92EF-96DE1D2789ED}"/>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174-48B6-A4BE-0A38209CA58C}"/>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196종
50:50</c:v>
                </c:pt>
                <c:pt idx="1">
                  <c:v>196종
80:20</c:v>
                </c:pt>
                <c:pt idx="2">
                  <c:v>120종
80:20</c:v>
                </c:pt>
              </c:strCache>
            </c:strRef>
          </c:cat>
          <c:val>
            <c:numRef>
              <c:f>Sheet1!$B$2:$B$4</c:f>
              <c:numCache>
                <c:formatCode>0.00%</c:formatCode>
                <c:ptCount val="3"/>
                <c:pt idx="0">
                  <c:v>0.86309999999999998</c:v>
                </c:pt>
                <c:pt idx="1">
                  <c:v>0.91690000000000005</c:v>
                </c:pt>
                <c:pt idx="2">
                  <c:v>0.97299999999999998</c:v>
                </c:pt>
              </c:numCache>
            </c:numRef>
          </c:val>
          <c:extLst>
            <c:ext xmlns:c16="http://schemas.microsoft.com/office/drawing/2014/chart" uri="{C3380CC4-5D6E-409C-BE32-E72D297353CC}">
              <c16:uniqueId val="{00000000-A174-48B6-A4BE-0A38209CA58C}"/>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BD6-436D-B3EE-BF1E601A7C65}"/>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ResNet-50</c:v>
                </c:pt>
                <c:pt idx="1">
                  <c:v>ResNet-101</c:v>
                </c:pt>
                <c:pt idx="2">
                  <c:v>ResNet-152</c:v>
                </c:pt>
              </c:strCache>
            </c:strRef>
          </c:cat>
          <c:val>
            <c:numRef>
              <c:f>Sheet1!$B$2:$B$4</c:f>
              <c:numCache>
                <c:formatCode>0.00%</c:formatCode>
                <c:ptCount val="3"/>
                <c:pt idx="0">
                  <c:v>0.9042</c:v>
                </c:pt>
                <c:pt idx="1">
                  <c:v>0.96009999999999995</c:v>
                </c:pt>
                <c:pt idx="2">
                  <c:v>0.97299999999999998</c:v>
                </c:pt>
              </c:numCache>
            </c:numRef>
          </c:val>
          <c:extLst>
            <c:ext xmlns:c16="http://schemas.microsoft.com/office/drawing/2014/chart" uri="{C3380CC4-5D6E-409C-BE32-E72D297353CC}">
              <c16:uniqueId val="{00000001-2BD6-436D-B3EE-BF1E601A7C65}"/>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71C21-3757-4199-83DE-22960358A2A5}" type="datetimeFigureOut">
              <a:rPr lang="ko-KR" altLang="en-US" smtClean="0"/>
              <a:pPr/>
              <a:t>2019-06-25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4E647-5A0F-41E6-A0EF-B58D8C1C6C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안녕하십니까</a:t>
            </a:r>
            <a:r>
              <a:rPr lang="en-US" altLang="ko-KR" sz="1200" dirty="0"/>
              <a:t>, </a:t>
            </a:r>
            <a:r>
              <a:rPr lang="ko-KR" altLang="en-US" sz="1200" dirty="0"/>
              <a:t>정보통신종합설계</a:t>
            </a:r>
            <a:r>
              <a:rPr lang="en-US" altLang="ko-KR" sz="1200" dirty="0"/>
              <a:t>2 </a:t>
            </a:r>
            <a:r>
              <a:rPr lang="ko-KR" altLang="en-US" sz="1200" dirty="0"/>
              <a:t>최종 발표를 시작하겠습니다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이러한 결과를 바탕으로 지난 중간 결과 </a:t>
            </a:r>
            <a:r>
              <a:rPr lang="ko-KR" altLang="en-US" dirty="0" err="1"/>
              <a:t>발표때</a:t>
            </a:r>
            <a:r>
              <a:rPr lang="ko-KR" altLang="en-US" dirty="0"/>
              <a:t> 정답 차종의 순위가 </a:t>
            </a:r>
            <a:r>
              <a:rPr lang="en-US" altLang="ko-KR" dirty="0"/>
              <a:t>5</a:t>
            </a:r>
            <a:r>
              <a:rPr lang="ko-KR" altLang="en-US" dirty="0"/>
              <a:t>위 이상인 차종의 데이터를 확인하고</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브랜드의 차종을 묶어 연구를 </a:t>
            </a:r>
            <a:r>
              <a:rPr lang="ko-KR" altLang="en-US" dirty="0" err="1"/>
              <a:t>진행할것이라고</a:t>
            </a:r>
            <a:r>
              <a:rPr lang="ko-KR" altLang="en-US" dirty="0"/>
              <a:t> </a:t>
            </a:r>
            <a:r>
              <a:rPr lang="ko-KR" altLang="en-US" dirty="0" err="1"/>
              <a:t>발표했었습니다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먼저 정답 차종의 순위가 </a:t>
            </a:r>
            <a:r>
              <a:rPr lang="en-US" altLang="ko-KR" sz="1200" dirty="0"/>
              <a:t>5</a:t>
            </a:r>
            <a:r>
              <a:rPr lang="ko-KR" altLang="en-US" sz="1200" dirty="0"/>
              <a:t>위 이상인 차종의 데이터셋 이미지를 확인한 결과</a:t>
            </a:r>
            <a:r>
              <a:rPr lang="en-US" altLang="ko-KR" sz="1200" dirty="0"/>
              <a:t>, </a:t>
            </a:r>
            <a:r>
              <a:rPr lang="ko-KR" altLang="en-US" sz="1200" dirty="0"/>
              <a:t>지금 보이는 이미지 처럼 이미지가 불량한 상태를 보이는 이미지가 많아 구글링을 통해 새로운 이미지로 대체하였습니다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4520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또한 다른 문제점으로 말씀드린 같은 브랜드의 차량 판별이 모호한 결과의 해결책으로</a:t>
            </a:r>
            <a:r>
              <a:rPr lang="en-US" altLang="ko-KR" dirty="0"/>
              <a:t>, </a:t>
            </a:r>
            <a:r>
              <a:rPr lang="ko-KR" altLang="en-US" dirty="0"/>
              <a:t>같은 연식 또는 같은 차종을 묶어 하나의 차종으로 병합하였습니다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860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196</a:t>
            </a:r>
            <a:r>
              <a:rPr lang="ko-KR" altLang="en-US" dirty="0"/>
              <a:t>종의 차종을 </a:t>
            </a:r>
            <a:r>
              <a:rPr lang="en-US" altLang="ko-KR" dirty="0"/>
              <a:t>120</a:t>
            </a:r>
            <a:r>
              <a:rPr lang="ko-KR" altLang="en-US" dirty="0"/>
              <a:t>종으로 압축하여 학습을 진행한 결과</a:t>
            </a:r>
            <a:r>
              <a:rPr lang="en-US" altLang="ko-KR" dirty="0"/>
              <a:t>, 91-&gt;97</a:t>
            </a:r>
            <a:r>
              <a:rPr lang="ko-KR" altLang="en-US" dirty="0"/>
              <a:t>퍼센트의 성능개선이 이루어졌습니다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6969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성능이 많이 </a:t>
            </a:r>
            <a:r>
              <a:rPr lang="ko-KR" altLang="en-US" dirty="0" err="1"/>
              <a:t>개선됐음에도</a:t>
            </a:r>
            <a:r>
              <a:rPr lang="en-US" altLang="ko-KR" dirty="0"/>
              <a:t>, </a:t>
            </a:r>
            <a:r>
              <a:rPr lang="ko-KR" altLang="en-US" dirty="0"/>
              <a:t>여전히 중간결과때 </a:t>
            </a:r>
            <a:r>
              <a:rPr lang="ko-KR" altLang="en-US" dirty="0" err="1"/>
              <a:t>나타났떤</a:t>
            </a:r>
            <a:r>
              <a:rPr lang="ko-KR" altLang="en-US" dirty="0"/>
              <a:t> 문제점은 사라지지 않았습니다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차종을 판별함에 있어 평균 출력 보다 낮은 출력을 보이는 차종을 </a:t>
            </a:r>
            <a:r>
              <a:rPr lang="en-US" altLang="ko-KR" dirty="0"/>
              <a:t>16</a:t>
            </a:r>
            <a:r>
              <a:rPr lang="ko-KR" altLang="en-US" dirty="0"/>
              <a:t>종 확인하였다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평균 출력보다 낮은 출력은 </a:t>
            </a:r>
            <a:r>
              <a:rPr lang="en-US" altLang="ko-KR" dirty="0"/>
              <a:t>0.76</a:t>
            </a:r>
            <a:r>
              <a:rPr lang="ko-KR" altLang="en-US" dirty="0"/>
              <a:t>에서 </a:t>
            </a:r>
            <a:r>
              <a:rPr lang="en-US" altLang="ko-KR" dirty="0"/>
              <a:t>0.94 </a:t>
            </a:r>
            <a:r>
              <a:rPr lang="ko-KR" altLang="en-US" dirty="0"/>
              <a:t>사이로</a:t>
            </a:r>
            <a:r>
              <a:rPr lang="en-US" altLang="ko-KR" dirty="0"/>
              <a:t>, </a:t>
            </a:r>
            <a:r>
              <a:rPr lang="ko-KR" altLang="en-US" dirty="0"/>
              <a:t>모든 차량의 출력이 </a:t>
            </a:r>
            <a:r>
              <a:rPr lang="en-US" altLang="ko-KR" dirty="0"/>
              <a:t>76%</a:t>
            </a:r>
            <a:r>
              <a:rPr lang="ko-KR" altLang="en-US" dirty="0"/>
              <a:t> 이상의 출력을 보이지만 개선을 위해 확인하였다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해당 예시는 평균 출력보다 낮은 출력을 보이는 </a:t>
            </a:r>
            <a:r>
              <a:rPr lang="en-US" altLang="ko-KR" dirty="0"/>
              <a:t>16</a:t>
            </a:r>
            <a:r>
              <a:rPr lang="ko-KR" altLang="en-US" dirty="0"/>
              <a:t>종의 차종 중에 </a:t>
            </a:r>
            <a:r>
              <a:rPr lang="en-US" altLang="ko-KR" dirty="0"/>
              <a:t>0.7692</a:t>
            </a:r>
            <a:r>
              <a:rPr lang="ko-KR" altLang="en-US" dirty="0"/>
              <a:t>으로 가장 낮은 출력을 보인 차종이다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조사를 해보았더니</a:t>
            </a:r>
            <a:r>
              <a:rPr lang="en-US" altLang="ko-KR" dirty="0"/>
              <a:t>, Chrysler Aspen </a:t>
            </a:r>
            <a:r>
              <a:rPr lang="en-US" altLang="ko-KR" dirty="0" err="1"/>
              <a:t>suv</a:t>
            </a:r>
            <a:r>
              <a:rPr lang="ko-KR" altLang="en-US" dirty="0"/>
              <a:t>는 </a:t>
            </a:r>
            <a:r>
              <a:rPr lang="en-US" altLang="ko-KR" dirty="0"/>
              <a:t>Dodge Durango </a:t>
            </a:r>
            <a:r>
              <a:rPr lang="en-US" altLang="ko-KR" dirty="0" err="1"/>
              <a:t>suv</a:t>
            </a:r>
            <a:r>
              <a:rPr lang="ko-KR" altLang="en-US" dirty="0"/>
              <a:t>의 자매품으로</a:t>
            </a:r>
            <a:r>
              <a:rPr lang="en-US" altLang="ko-KR" dirty="0"/>
              <a:t>, </a:t>
            </a:r>
            <a:r>
              <a:rPr lang="en-US" altLang="ko-KR" dirty="0" err="1"/>
              <a:t>durango</a:t>
            </a:r>
            <a:r>
              <a:rPr lang="ko-KR" altLang="en-US" dirty="0"/>
              <a:t>를 </a:t>
            </a:r>
            <a:r>
              <a:rPr lang="ko-KR" altLang="en-US" dirty="0" err="1"/>
              <a:t>기반으로하여</a:t>
            </a:r>
            <a:r>
              <a:rPr lang="ko-KR" altLang="en-US" dirty="0"/>
              <a:t> 나온 </a:t>
            </a:r>
            <a:r>
              <a:rPr lang="en-US" altLang="ko-KR" dirty="0" err="1"/>
              <a:t>suv</a:t>
            </a:r>
            <a:r>
              <a:rPr lang="en-US" altLang="ko-KR" dirty="0"/>
              <a:t> </a:t>
            </a:r>
            <a:r>
              <a:rPr lang="ko-KR" altLang="en-US" dirty="0"/>
              <a:t>모델로서</a:t>
            </a:r>
            <a:r>
              <a:rPr lang="en-US" altLang="ko-KR" dirty="0"/>
              <a:t>, </a:t>
            </a:r>
            <a:r>
              <a:rPr lang="ko-KR" altLang="en-US" dirty="0"/>
              <a:t>육안으로도 보기에 </a:t>
            </a:r>
            <a:r>
              <a:rPr lang="ko-KR" altLang="en-US" dirty="0" err="1"/>
              <a:t>비슷해보임을</a:t>
            </a:r>
            <a:r>
              <a:rPr lang="ko-KR" altLang="en-US" dirty="0"/>
              <a:t> </a:t>
            </a:r>
            <a:r>
              <a:rPr lang="ko-KR" altLang="en-US" dirty="0" err="1"/>
              <a:t>알수있었다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나머지 평균 이하의 출력을 가진 차종 </a:t>
            </a:r>
            <a:r>
              <a:rPr lang="en-US" altLang="ko-KR" dirty="0"/>
              <a:t>15</a:t>
            </a:r>
            <a:r>
              <a:rPr lang="ko-KR" altLang="en-US" dirty="0"/>
              <a:t>종들 대부분이 서로 같은 차종인 쿠페</a:t>
            </a:r>
            <a:r>
              <a:rPr lang="en-US" altLang="ko-KR" dirty="0"/>
              <a:t>,</a:t>
            </a:r>
            <a:r>
              <a:rPr lang="ko-KR" altLang="en-US" dirty="0" err="1"/>
              <a:t>세단끼리의</a:t>
            </a:r>
            <a:r>
              <a:rPr lang="ko-KR" altLang="en-US" dirty="0"/>
              <a:t> </a:t>
            </a:r>
            <a:r>
              <a:rPr lang="ko-KR" altLang="en-US" dirty="0" err="1"/>
              <a:t>차종또는</a:t>
            </a:r>
            <a:r>
              <a:rPr lang="ko-KR" altLang="en-US" dirty="0"/>
              <a:t> 비슷한 연식의 </a:t>
            </a:r>
            <a:r>
              <a:rPr lang="ko-KR" altLang="en-US" dirty="0" err="1"/>
              <a:t>차종끼리의</a:t>
            </a:r>
            <a:r>
              <a:rPr lang="ko-KR" altLang="en-US" dirty="0"/>
              <a:t> 판별에 있어 상대적으로 낮은 출력을 보였다</a:t>
            </a:r>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89314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52819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0025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마지막으로 앞선 주제 선정에서 최적의 성능을 가지는 모델을 찾기 위해</a:t>
            </a:r>
            <a:r>
              <a:rPr lang="en-US" altLang="ko-KR" sz="1200" dirty="0"/>
              <a:t> </a:t>
            </a:r>
            <a:r>
              <a:rPr lang="ko-KR" altLang="en-US" sz="1200" dirty="0"/>
              <a:t>다양한 모델을 가지고 학습을 진행한다고 </a:t>
            </a:r>
            <a:r>
              <a:rPr lang="ko-KR" altLang="en-US" sz="1200" dirty="0" err="1"/>
              <a:t>한바</a:t>
            </a:r>
            <a:r>
              <a:rPr lang="ko-KR" altLang="en-US" sz="1200" dirty="0"/>
              <a:t> 있습니다</a:t>
            </a:r>
            <a:r>
              <a:rPr lang="en-US" altLang="ko-KR" sz="1200"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2822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우선 선정하여 진행했던 모델이 </a:t>
            </a:r>
            <a:r>
              <a:rPr lang="en-US" altLang="ko-KR" dirty="0"/>
              <a:t>ResNet-152 </a:t>
            </a:r>
            <a:r>
              <a:rPr lang="ko-KR" altLang="en-US" dirty="0"/>
              <a:t>모델이었는데</a:t>
            </a:r>
            <a:r>
              <a:rPr lang="en-US" altLang="ko-KR" dirty="0"/>
              <a:t>, </a:t>
            </a:r>
            <a:r>
              <a:rPr lang="ko-KR" altLang="en-US" dirty="0"/>
              <a:t>상당히 깊은 </a:t>
            </a:r>
            <a:r>
              <a:rPr lang="en-US" altLang="ko-KR" dirty="0"/>
              <a:t>layer</a:t>
            </a:r>
            <a:r>
              <a:rPr lang="ko-KR" altLang="en-US" dirty="0"/>
              <a:t>를 가지는 모델이라 다른 모델 대비 많은 파라미터를 가져</a:t>
            </a:r>
            <a:r>
              <a:rPr lang="en-US" altLang="ko-KR" dirty="0"/>
              <a:t>, </a:t>
            </a:r>
            <a:r>
              <a:rPr lang="ko-KR" altLang="en-US" dirty="0"/>
              <a:t>상대적으로 데이터에 비해</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많은 파라미터를 가지는게 아닐까 생각되어 다른 </a:t>
            </a:r>
            <a:r>
              <a:rPr lang="en-US" altLang="ko-KR" dirty="0" err="1"/>
              <a:t>ResNet</a:t>
            </a:r>
            <a:r>
              <a:rPr lang="ko-KR" altLang="en-US" dirty="0"/>
              <a:t> 모델을 가지고 학습을 진행해보았습니다</a:t>
            </a:r>
            <a:r>
              <a:rPr lang="en-US" altLang="ko-KR" dirty="0"/>
              <a:t>. </a:t>
            </a:r>
            <a:r>
              <a:rPr lang="ko-KR" altLang="en-US" dirty="0"/>
              <a:t>그 결과 </a:t>
            </a:r>
            <a:r>
              <a:rPr lang="en-US" altLang="ko-KR" dirty="0"/>
              <a:t>90 96 97</a:t>
            </a:r>
            <a:r>
              <a:rPr lang="ko-KR" altLang="en-US" dirty="0"/>
              <a:t>을 보였습니다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결론입니다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데이터셋의 차종을 압축하여 학습을 진행해보았고</a:t>
            </a:r>
            <a:r>
              <a:rPr lang="en-US" altLang="ko-KR" sz="1200" dirty="0"/>
              <a:t>, </a:t>
            </a:r>
            <a:r>
              <a:rPr lang="ko-KR" altLang="en-US" sz="1200" dirty="0"/>
              <a:t>평균 출력보다 낮은 출력을 보이는 차종을 확인한 결과 비슷한 차종과 외형을 가진다고 생각되어 좀더 데이터셋을 </a:t>
            </a:r>
            <a:r>
              <a:rPr lang="ko-KR" altLang="en-US" sz="1200" dirty="0" err="1"/>
              <a:t>추가해야겠다고</a:t>
            </a:r>
            <a:r>
              <a:rPr lang="ko-KR" altLang="en-US" sz="1200" dirty="0"/>
              <a:t> 생각했습니다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오답을 출력한 테스트 이미지에서 찌그러진 이미지를 확인했으므로</a:t>
            </a:r>
            <a:r>
              <a:rPr lang="en-US" altLang="ko-KR" dirty="0"/>
              <a:t>, </a:t>
            </a:r>
            <a:r>
              <a:rPr lang="ko-KR" altLang="en-US" dirty="0"/>
              <a:t>데이터셋을 점검하여 정상적인 이미지로 </a:t>
            </a:r>
            <a:r>
              <a:rPr lang="ko-KR" altLang="en-US" dirty="0" err="1"/>
              <a:t>대체해야겠다고</a:t>
            </a:r>
            <a:r>
              <a:rPr lang="ko-KR" altLang="en-US" dirty="0"/>
              <a:t> 생각했습니다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이후 깊이가 다른 </a:t>
            </a:r>
            <a:r>
              <a:rPr lang="en-US" altLang="ko-KR" dirty="0"/>
              <a:t>2</a:t>
            </a:r>
            <a:r>
              <a:rPr lang="ko-KR" altLang="en-US" dirty="0"/>
              <a:t>개의 </a:t>
            </a:r>
            <a:r>
              <a:rPr lang="ko-KR" altLang="en-US" dirty="0" err="1"/>
              <a:t>래스넷</a:t>
            </a:r>
            <a:r>
              <a:rPr lang="ko-KR" altLang="en-US" dirty="0"/>
              <a:t> 모델을 가지고 추가 학습을 진행하여 비교한 결과 </a:t>
            </a:r>
            <a:r>
              <a:rPr lang="ko-KR" altLang="en-US" dirty="0" err="1"/>
              <a:t>래스넷</a:t>
            </a:r>
            <a:r>
              <a:rPr lang="ko-KR" altLang="en-US" dirty="0"/>
              <a:t> </a:t>
            </a:r>
            <a:r>
              <a:rPr lang="en-US" altLang="ko-KR" dirty="0"/>
              <a:t>101~152 </a:t>
            </a:r>
            <a:r>
              <a:rPr lang="ko-KR" altLang="en-US" dirty="0"/>
              <a:t>계층 사이의 깊이를 세분화 하여 좀 더 높은 성능을 가지는 계층 수를 </a:t>
            </a:r>
            <a:r>
              <a:rPr lang="ko-KR" altLang="en-US" dirty="0" err="1"/>
              <a:t>확인해야겠다고</a:t>
            </a:r>
            <a:r>
              <a:rPr lang="ko-KR" altLang="en-US" dirty="0"/>
              <a:t> 생각했습니다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90867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목차입니다</a:t>
            </a:r>
            <a:r>
              <a:rPr lang="en-US" altLang="ko-KR" dirty="0"/>
              <a:t>.</a:t>
            </a:r>
          </a:p>
          <a:p>
            <a:r>
              <a:rPr lang="ko-KR" altLang="en-US" dirty="0"/>
              <a:t>먼저 서론에서 첫 </a:t>
            </a:r>
            <a:r>
              <a:rPr lang="ko-KR" altLang="en-US" dirty="0" err="1"/>
              <a:t>발표때</a:t>
            </a:r>
            <a:r>
              <a:rPr lang="ko-KR" altLang="en-US" dirty="0"/>
              <a:t> 말씀드린 제안서를 통해 제시했던 연구 방향을 알려드리고</a:t>
            </a:r>
            <a:r>
              <a:rPr lang="en-US" altLang="ko-KR" dirty="0"/>
              <a:t>,</a:t>
            </a:r>
          </a:p>
          <a:p>
            <a:r>
              <a:rPr lang="en-US" altLang="ko-KR" dirty="0"/>
              <a:t>Review</a:t>
            </a:r>
            <a:r>
              <a:rPr lang="ko-KR" altLang="en-US" dirty="0"/>
              <a:t>에서 지난 중간 발표때까지의 진행 결과를 </a:t>
            </a:r>
            <a:r>
              <a:rPr lang="ko-KR" altLang="en-US" dirty="0" err="1"/>
              <a:t>설명드리겠습니다</a:t>
            </a:r>
            <a:r>
              <a:rPr lang="en-US" altLang="ko-KR" dirty="0"/>
              <a:t>.</a:t>
            </a:r>
          </a:p>
          <a:p>
            <a:r>
              <a:rPr lang="ko-KR" altLang="en-US" dirty="0"/>
              <a:t>그 후 중간 결과를 기반으로 진행한 연구 결과를 말씀드리고</a:t>
            </a:r>
            <a:endParaRPr lang="en-US" altLang="ko-KR" dirty="0"/>
          </a:p>
          <a:p>
            <a:r>
              <a:rPr lang="ko-KR" altLang="en-US" dirty="0"/>
              <a:t>결론을 </a:t>
            </a:r>
            <a:r>
              <a:rPr lang="ko-KR" altLang="en-US" dirty="0" err="1"/>
              <a:t>지은후</a:t>
            </a:r>
            <a:endParaRPr lang="en-US" altLang="ko-KR" dirty="0"/>
          </a:p>
          <a:p>
            <a:r>
              <a:rPr lang="ko-KR" altLang="en-US" dirty="0"/>
              <a:t>향후 연구의 방향을 제시하며 발표를 마치겠습니다</a:t>
            </a:r>
            <a:r>
              <a:rPr lang="en-US" altLang="ko-KR" dirty="0"/>
              <a:t>.</a:t>
            </a:r>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향후 연구 과제로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차종을 압축하여 이득을 보았으니 브랜드가 아닌 단순 차종만으로 데이터를 나누어 </a:t>
            </a:r>
            <a:r>
              <a:rPr lang="ko-KR" altLang="en-US" sz="1200" dirty="0" err="1"/>
              <a:t>진행하였을때</a:t>
            </a:r>
            <a:r>
              <a:rPr lang="en-US" altLang="ko-KR" sz="1200" dirty="0"/>
              <a:t>, </a:t>
            </a:r>
            <a:r>
              <a:rPr lang="ko-KR" altLang="en-US" sz="1200" dirty="0"/>
              <a:t>어떠한 모델이 최적인지를 확인하겠습니다</a:t>
            </a:r>
            <a:r>
              <a:rPr lang="en-US" altLang="ko-KR" sz="1200" dirty="0"/>
              <a:t>.</a:t>
            </a:r>
            <a:r>
              <a:rPr lang="ko-KR" altLang="en-US" sz="1200" dirty="0"/>
              <a:t> </a:t>
            </a:r>
            <a:r>
              <a:rPr lang="en-US" altLang="ko-KR" sz="1200" dirty="0"/>
              <a:t>-&gt; </a:t>
            </a:r>
            <a:r>
              <a:rPr lang="ko-KR" altLang="en-US" sz="1200" dirty="0"/>
              <a:t>차종을 </a:t>
            </a:r>
            <a:r>
              <a:rPr lang="en-US" altLang="ko-KR" sz="1200" dirty="0"/>
              <a:t>10</a:t>
            </a:r>
            <a:r>
              <a:rPr lang="ko-KR" altLang="en-US" sz="1200" dirty="0"/>
              <a:t>종이내로 제한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방금 말씀 드린 모델의 깊이를 최적화하여 해당 데이터셋에 맞는 깊이를 찾아보겠습니다</a:t>
            </a:r>
            <a:r>
              <a:rPr lang="en-US" altLang="ko-KR" dirty="0"/>
              <a:t>. </a:t>
            </a:r>
            <a:r>
              <a:rPr lang="ko-KR" altLang="en-US" dirty="0"/>
              <a:t>이상입니다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82064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950802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6536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먼저 서론입니다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학기초 제안서때 발표했던 시스템 </a:t>
            </a:r>
            <a:r>
              <a:rPr lang="ko-KR" altLang="en-US" sz="1200" kern="1200" dirty="0" err="1">
                <a:solidFill>
                  <a:schemeClr val="tx1"/>
                </a:solidFill>
                <a:effectLst/>
                <a:latin typeface="+mn-lt"/>
                <a:ea typeface="+mn-ea"/>
                <a:cs typeface="+mn-cs"/>
              </a:rPr>
              <a:t>구상도입니다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영상 수집부에서 가져오는 프레임을 가져와 객체 행동 인식부에서 차종 판별을 수행하는 시스템에 대해 연구를 진행한다 한 바 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15811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주제를 선정한 후 연구 방향을 </a:t>
            </a:r>
            <a:r>
              <a:rPr lang="en-US" altLang="ko-KR" dirty="0"/>
              <a:t>3</a:t>
            </a:r>
            <a:r>
              <a:rPr lang="ko-KR" altLang="en-US" dirty="0"/>
              <a:t>가지로 나누어 설정하였었습니다</a:t>
            </a:r>
            <a:r>
              <a:rPr lang="en-US" altLang="ko-KR" dirty="0"/>
              <a:t>.</a:t>
            </a:r>
          </a:p>
          <a:p>
            <a:r>
              <a:rPr lang="ko-KR" altLang="en-US" dirty="0"/>
              <a:t>먼저 데이터셋을 선정하여 차종을 분류하고</a:t>
            </a:r>
            <a:endParaRPr lang="en-US" altLang="ko-KR" dirty="0"/>
          </a:p>
          <a:p>
            <a:r>
              <a:rPr lang="ko-KR" altLang="en-US" dirty="0"/>
              <a:t>그 데이터셋으로 학습을 진행한 후</a:t>
            </a:r>
            <a:r>
              <a:rPr lang="en-US" altLang="ko-KR"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테스트 이미지를 가지고  여러 모델의 성능을 비교하여 최적의 모델을 탐색하는 것을 목표로 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다음은 </a:t>
            </a:r>
            <a:r>
              <a:rPr lang="en-US" altLang="ko-KR" sz="1200" kern="1200" dirty="0">
                <a:solidFill>
                  <a:schemeClr val="tx1"/>
                </a:solidFill>
                <a:effectLst/>
                <a:latin typeface="+mn-lt"/>
                <a:ea typeface="+mn-ea"/>
                <a:cs typeface="+mn-cs"/>
              </a:rPr>
              <a:t>Review</a:t>
            </a:r>
            <a:r>
              <a:rPr lang="ko-KR" altLang="en-US" sz="1200" kern="1200" dirty="0">
                <a:solidFill>
                  <a:schemeClr val="tx1"/>
                </a:solidFill>
                <a:effectLst/>
                <a:latin typeface="+mn-lt"/>
                <a:ea typeface="+mn-ea"/>
                <a:cs typeface="+mn-cs"/>
              </a:rPr>
              <a:t>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방금 보여드린 시스템 구상도의 객체 행동 인식부에서 </a:t>
            </a:r>
            <a:r>
              <a:rPr lang="en-US" altLang="ko-KR" sz="1200" kern="1200" dirty="0" err="1">
                <a:solidFill>
                  <a:schemeClr val="tx1"/>
                </a:solidFill>
                <a:effectLst/>
                <a:latin typeface="+mn-lt"/>
                <a:ea typeface="+mn-ea"/>
                <a:cs typeface="+mn-cs"/>
              </a:rPr>
              <a:t>ResNet</a:t>
            </a:r>
            <a:r>
              <a:rPr lang="en-US" altLang="ko-KR" sz="1200" kern="1200" dirty="0">
                <a:solidFill>
                  <a:schemeClr val="tx1"/>
                </a:solidFill>
                <a:effectLst/>
                <a:latin typeface="+mn-lt"/>
                <a:ea typeface="+mn-ea"/>
                <a:cs typeface="+mn-cs"/>
              </a:rPr>
              <a:t> 152 </a:t>
            </a:r>
            <a:r>
              <a:rPr lang="ko-KR" altLang="en-US" sz="1200" kern="1200" dirty="0">
                <a:solidFill>
                  <a:schemeClr val="tx1"/>
                </a:solidFill>
                <a:effectLst/>
                <a:latin typeface="+mn-lt"/>
                <a:ea typeface="+mn-ea"/>
                <a:cs typeface="+mn-cs"/>
              </a:rPr>
              <a:t>모델을 우선 선정하여 연구를 </a:t>
            </a:r>
            <a:r>
              <a:rPr lang="ko-KR" altLang="en-US" sz="1200" kern="1200" dirty="0" err="1">
                <a:solidFill>
                  <a:schemeClr val="tx1"/>
                </a:solidFill>
                <a:effectLst/>
                <a:latin typeface="+mn-lt"/>
                <a:ea typeface="+mn-ea"/>
                <a:cs typeface="+mn-cs"/>
              </a:rPr>
              <a:t>진행했었습니다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0373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본 팀에서 연구를 진행하는데 구성된 개발 환경과 데이터 셋입니다</a:t>
            </a:r>
            <a:r>
              <a:rPr lang="en-US" altLang="ko-KR" dirty="0"/>
              <a:t>.</a:t>
            </a:r>
          </a:p>
          <a:p>
            <a:endParaRPr lang="en-US" altLang="ko-KR" dirty="0"/>
          </a:p>
          <a:p>
            <a:endParaRPr lang="en-US" altLang="ko-KR" dirty="0"/>
          </a:p>
          <a:p>
            <a:r>
              <a:rPr lang="en-US" altLang="ko-KR" dirty="0"/>
              <a:t> </a:t>
            </a:r>
            <a:r>
              <a:rPr lang="ko-KR" altLang="en-US" dirty="0"/>
              <a:t>학습을 위해 해당 </a:t>
            </a:r>
            <a:r>
              <a:rPr lang="en-US" altLang="ko-KR" dirty="0"/>
              <a:t>16185</a:t>
            </a:r>
            <a:r>
              <a:rPr lang="ko-KR" altLang="en-US" dirty="0"/>
              <a:t>장 중 절반을 </a:t>
            </a:r>
            <a:r>
              <a:rPr lang="en-US" altLang="ko-KR" dirty="0"/>
              <a:t>8 </a:t>
            </a:r>
            <a:r>
              <a:rPr lang="ko-KR" altLang="en-US" dirty="0"/>
              <a:t>대 </a:t>
            </a:r>
            <a:r>
              <a:rPr lang="en-US" altLang="ko-KR" dirty="0"/>
              <a:t>2 </a:t>
            </a:r>
            <a:r>
              <a:rPr lang="ko-KR" altLang="en-US" dirty="0"/>
              <a:t>비율로 </a:t>
            </a:r>
            <a:r>
              <a:rPr lang="en-US" altLang="ko-KR" dirty="0"/>
              <a:t>6515</a:t>
            </a:r>
            <a:r>
              <a:rPr lang="ko-KR" altLang="en-US" dirty="0"/>
              <a:t>장을 트레인 이미지 </a:t>
            </a:r>
            <a:r>
              <a:rPr lang="en-US" altLang="ko-KR" dirty="0"/>
              <a:t>1629</a:t>
            </a:r>
            <a:r>
              <a:rPr lang="ko-KR" altLang="en-US" dirty="0"/>
              <a:t>장을 </a:t>
            </a:r>
            <a:r>
              <a:rPr lang="ko-KR" altLang="en-US" dirty="0" err="1"/>
              <a:t>발리데이션</a:t>
            </a:r>
            <a:r>
              <a:rPr lang="ko-KR" altLang="en-US" dirty="0"/>
              <a:t> 이미지로 사용하며</a:t>
            </a:r>
            <a:r>
              <a:rPr lang="en-US" altLang="ko-KR" dirty="0"/>
              <a:t>, </a:t>
            </a:r>
            <a:r>
              <a:rPr lang="ko-KR" altLang="en-US" dirty="0"/>
              <a:t>나머지가 테스트 이미지로 구성되어 있는 이미지 데이터 셋을 사용했습니다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78604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학습을 진행하며</a:t>
            </a:r>
            <a:r>
              <a:rPr lang="en-US" altLang="ko-KR" dirty="0"/>
              <a:t>, </a:t>
            </a:r>
            <a:r>
              <a:rPr lang="ko-KR" altLang="en-US" dirty="0"/>
              <a:t>사전 구성된 이미지 데이터셋이 </a:t>
            </a:r>
            <a:r>
              <a:rPr lang="en-US" altLang="ko-KR" dirty="0"/>
              <a:t>50</a:t>
            </a:r>
            <a:r>
              <a:rPr lang="ko-KR" altLang="en-US" dirty="0"/>
              <a:t>대 </a:t>
            </a:r>
            <a:r>
              <a:rPr lang="en-US" altLang="ko-KR" dirty="0"/>
              <a:t>50 </a:t>
            </a:r>
            <a:r>
              <a:rPr lang="ko-KR" altLang="en-US" dirty="0"/>
              <a:t>비율로 트레인 이미지와 테스트 이미지가 나뉘어져 있음을 확인 하였습니다</a:t>
            </a:r>
            <a:r>
              <a:rPr lang="en-US" altLang="ko-KR" dirty="0"/>
              <a:t>. </a:t>
            </a:r>
            <a:r>
              <a:rPr lang="ko-KR" altLang="en-US" dirty="0"/>
              <a:t>따라서 이미지 데이터셋의 구성을 </a:t>
            </a:r>
            <a:r>
              <a:rPr lang="en-US" altLang="ko-KR" dirty="0"/>
              <a:t>80</a:t>
            </a:r>
            <a:r>
              <a:rPr lang="ko-KR" altLang="en-US" dirty="0"/>
              <a:t>대 </a:t>
            </a:r>
            <a:r>
              <a:rPr lang="en-US" altLang="ko-KR" dirty="0"/>
              <a:t>20</a:t>
            </a:r>
            <a:r>
              <a:rPr lang="ko-KR" altLang="en-US" dirty="0"/>
              <a:t>으로 다시 나누어 학습을 진행하였고 </a:t>
            </a:r>
            <a:r>
              <a:rPr lang="ko-KR" altLang="en-US" dirty="0" err="1"/>
              <a:t>그결과</a:t>
            </a:r>
            <a:endParaRPr lang="en-US" altLang="ko-KR" dirty="0"/>
          </a:p>
          <a:p>
            <a:r>
              <a:rPr lang="en-US" altLang="ko-KR" dirty="0"/>
              <a:t>86</a:t>
            </a:r>
            <a:r>
              <a:rPr lang="ko-KR" altLang="en-US" dirty="0" err="1"/>
              <a:t>퍼에서</a:t>
            </a:r>
            <a:r>
              <a:rPr lang="ko-KR" altLang="en-US" dirty="0"/>
              <a:t> </a:t>
            </a:r>
            <a:r>
              <a:rPr lang="en-US" altLang="ko-KR" dirty="0"/>
              <a:t>91</a:t>
            </a:r>
            <a:r>
              <a:rPr lang="ko-KR" altLang="en-US" dirty="0" err="1"/>
              <a:t>퍼로</a:t>
            </a:r>
            <a:r>
              <a:rPr lang="ko-KR" altLang="en-US" dirty="0"/>
              <a:t> 성능이 개선되었습니다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33246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이렇게 학습한 모델을 가지고 </a:t>
            </a:r>
            <a:r>
              <a:rPr lang="en-US" altLang="ko-KR" sz="1200" kern="1200" dirty="0">
                <a:solidFill>
                  <a:schemeClr val="tx1"/>
                </a:solidFill>
                <a:effectLst/>
                <a:latin typeface="+mn-lt"/>
                <a:ea typeface="+mn-ea"/>
                <a:cs typeface="+mn-cs"/>
              </a:rPr>
              <a:t>1608</a:t>
            </a:r>
            <a:r>
              <a:rPr lang="ko-KR" altLang="en-US" sz="1200" kern="1200" dirty="0">
                <a:solidFill>
                  <a:schemeClr val="tx1"/>
                </a:solidFill>
                <a:effectLst/>
                <a:latin typeface="+mn-lt"/>
                <a:ea typeface="+mn-ea"/>
                <a:cs typeface="+mn-cs"/>
              </a:rPr>
              <a:t>장의 테스트 이미지로 테스트를 진행한 결과</a:t>
            </a:r>
            <a:r>
              <a:rPr lang="en-US" altLang="ko-KR" sz="1200" kern="1200" dirty="0">
                <a:solidFill>
                  <a:schemeClr val="tx1"/>
                </a:solidFill>
                <a:effectLst/>
                <a:latin typeface="+mn-lt"/>
                <a:ea typeface="+mn-ea"/>
                <a:cs typeface="+mn-cs"/>
              </a:rPr>
              <a:t>, 130</a:t>
            </a:r>
            <a:r>
              <a:rPr lang="ko-KR" altLang="en-US" sz="1200" kern="1200" dirty="0">
                <a:solidFill>
                  <a:schemeClr val="tx1"/>
                </a:solidFill>
                <a:effectLst/>
                <a:latin typeface="+mn-lt"/>
                <a:ea typeface="+mn-ea"/>
                <a:cs typeface="+mn-cs"/>
              </a:rPr>
              <a:t>장이 오답으로 출력되었고</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가장 판별을 많이 틀린 차종을 예시로 도시하였습니다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테스트 모델이 아우디 </a:t>
            </a:r>
            <a:r>
              <a:rPr lang="en-US" altLang="ko-KR" sz="1200" kern="1200" dirty="0">
                <a:solidFill>
                  <a:schemeClr val="tx1"/>
                </a:solidFill>
                <a:effectLst/>
                <a:latin typeface="+mn-lt"/>
                <a:ea typeface="+mn-ea"/>
                <a:cs typeface="+mn-cs"/>
              </a:rPr>
              <a:t>100 </a:t>
            </a:r>
            <a:r>
              <a:rPr lang="ko-KR" altLang="en-US" sz="1200" kern="1200" dirty="0" err="1">
                <a:solidFill>
                  <a:schemeClr val="tx1"/>
                </a:solidFill>
                <a:effectLst/>
                <a:latin typeface="+mn-lt"/>
                <a:ea typeface="+mn-ea"/>
                <a:cs typeface="+mn-cs"/>
              </a:rPr>
              <a:t>웨건일때</a:t>
            </a:r>
            <a:r>
              <a:rPr lang="en-US" altLang="ko-KR" sz="1200" kern="1200" dirty="0">
                <a:solidFill>
                  <a:schemeClr val="tx1"/>
                </a:solidFill>
                <a:effectLst/>
                <a:latin typeface="+mn-lt"/>
                <a:ea typeface="+mn-ea"/>
                <a:cs typeface="+mn-cs"/>
              </a:rPr>
              <a:t>,</a:t>
            </a:r>
          </a:p>
          <a:p>
            <a:pPr fontAlgn="base" latinLnBrk="0"/>
            <a:r>
              <a:rPr lang="ko-KR" altLang="en-US" sz="1200" kern="1200" dirty="0">
                <a:solidFill>
                  <a:schemeClr val="tx1"/>
                </a:solidFill>
                <a:effectLst/>
                <a:latin typeface="+mn-lt"/>
                <a:ea typeface="+mn-ea"/>
                <a:cs typeface="+mn-cs"/>
              </a:rPr>
              <a:t>출력 </a:t>
            </a:r>
            <a:r>
              <a:rPr lang="en-US" altLang="ko-KR" sz="1200" kern="1200" dirty="0">
                <a:solidFill>
                  <a:schemeClr val="tx1"/>
                </a:solidFill>
                <a:effectLst/>
                <a:latin typeface="+mn-lt"/>
                <a:ea typeface="+mn-ea"/>
                <a:cs typeface="+mn-cs"/>
              </a:rPr>
              <a:t>1</a:t>
            </a:r>
            <a:r>
              <a:rPr lang="ko-KR" altLang="en-US" sz="1200" kern="1200" dirty="0">
                <a:solidFill>
                  <a:schemeClr val="tx1"/>
                </a:solidFill>
                <a:effectLst/>
                <a:latin typeface="+mn-lt"/>
                <a:ea typeface="+mn-ea"/>
                <a:cs typeface="+mn-cs"/>
              </a:rPr>
              <a:t>순위로 아우디 </a:t>
            </a:r>
            <a:r>
              <a:rPr lang="en-US" altLang="ko-KR" sz="1200" kern="1200" dirty="0">
                <a:solidFill>
                  <a:schemeClr val="tx1"/>
                </a:solidFill>
                <a:effectLst/>
                <a:latin typeface="+mn-lt"/>
                <a:ea typeface="+mn-ea"/>
                <a:cs typeface="+mn-cs"/>
              </a:rPr>
              <a:t>v8 </a:t>
            </a:r>
            <a:r>
              <a:rPr lang="ko-KR" altLang="en-US" sz="1200" kern="1200" dirty="0">
                <a:solidFill>
                  <a:schemeClr val="tx1"/>
                </a:solidFill>
                <a:effectLst/>
                <a:latin typeface="+mn-lt"/>
                <a:ea typeface="+mn-ea"/>
                <a:cs typeface="+mn-cs"/>
              </a:rPr>
              <a:t>세단이 출력되었고 정답은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순위에 </a:t>
            </a:r>
            <a:r>
              <a:rPr lang="ko-KR" altLang="en-US" sz="1200" kern="1200" dirty="0" err="1">
                <a:solidFill>
                  <a:schemeClr val="tx1"/>
                </a:solidFill>
                <a:effectLst/>
                <a:latin typeface="+mn-lt"/>
                <a:ea typeface="+mn-ea"/>
                <a:cs typeface="+mn-cs"/>
              </a:rPr>
              <a:t>랭크되었습니다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87064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또 다른 예시 또한</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정답 차종이 후보 순위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위에 </a:t>
            </a:r>
            <a:r>
              <a:rPr lang="ko-KR" altLang="en-US" sz="1200" kern="1200" dirty="0" err="1">
                <a:solidFill>
                  <a:schemeClr val="tx1"/>
                </a:solidFill>
                <a:effectLst/>
                <a:latin typeface="+mn-lt"/>
                <a:ea typeface="+mn-ea"/>
                <a:cs typeface="+mn-cs"/>
              </a:rPr>
              <a:t>랭크되는</a:t>
            </a:r>
            <a:r>
              <a:rPr lang="ko-KR" altLang="en-US" sz="1200" kern="1200" dirty="0">
                <a:solidFill>
                  <a:schemeClr val="tx1"/>
                </a:solidFill>
                <a:effectLst/>
                <a:latin typeface="+mn-lt"/>
                <a:ea typeface="+mn-ea"/>
                <a:cs typeface="+mn-cs"/>
              </a:rPr>
              <a:t> 결과를 보였고</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대부분의 결과가 정답 차종의 순위가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위안에 위치하는 결과를 보였으나</a:t>
            </a:r>
            <a:r>
              <a:rPr lang="en-US" altLang="ko-KR" sz="1200" kern="1200" dirty="0">
                <a:solidFill>
                  <a:schemeClr val="tx1"/>
                </a:solidFill>
                <a:effectLst/>
                <a:latin typeface="+mn-lt"/>
                <a:ea typeface="+mn-ea"/>
                <a:cs typeface="+mn-cs"/>
              </a:rPr>
              <a:t>,</a:t>
            </a:r>
          </a:p>
          <a:p>
            <a:pPr fontAlgn="base" latinLnBrk="0"/>
            <a:r>
              <a:rPr lang="en-US" altLang="ko-KR" sz="1200" kern="1200" dirty="0">
                <a:solidFill>
                  <a:schemeClr val="tx1"/>
                </a:solidFill>
                <a:effectLst/>
                <a:latin typeface="+mn-lt"/>
                <a:ea typeface="+mn-ea"/>
                <a:cs typeface="+mn-cs"/>
              </a:rPr>
              <a:t>130</a:t>
            </a:r>
            <a:r>
              <a:rPr lang="ko-KR" altLang="en-US" sz="1200" kern="1200" dirty="0">
                <a:solidFill>
                  <a:schemeClr val="tx1"/>
                </a:solidFill>
                <a:effectLst/>
                <a:latin typeface="+mn-lt"/>
                <a:ea typeface="+mn-ea"/>
                <a:cs typeface="+mn-cs"/>
              </a:rPr>
              <a:t>장중 </a:t>
            </a:r>
            <a:r>
              <a:rPr lang="en-US" altLang="ko-KR" sz="1200" kern="1200" dirty="0">
                <a:solidFill>
                  <a:schemeClr val="tx1"/>
                </a:solidFill>
                <a:effectLst/>
                <a:latin typeface="+mn-lt"/>
                <a:ea typeface="+mn-ea"/>
                <a:cs typeface="+mn-cs"/>
              </a:rPr>
              <a:t>13</a:t>
            </a:r>
            <a:r>
              <a:rPr lang="ko-KR" altLang="en-US" sz="1200" kern="1200" dirty="0">
                <a:solidFill>
                  <a:schemeClr val="tx1"/>
                </a:solidFill>
                <a:effectLst/>
                <a:latin typeface="+mn-lt"/>
                <a:ea typeface="+mn-ea"/>
                <a:cs typeface="+mn-cs"/>
              </a:rPr>
              <a:t>장이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 이상의 순위</a:t>
            </a:r>
            <a:r>
              <a:rPr lang="en-US" altLang="ko-KR" sz="1200" kern="1200" dirty="0">
                <a:solidFill>
                  <a:schemeClr val="tx1"/>
                </a:solidFill>
                <a:effectLst/>
                <a:latin typeface="+mn-lt"/>
                <a:ea typeface="+mn-ea"/>
                <a:cs typeface="+mn-cs"/>
              </a:rPr>
              <a:t>, top-5 </a:t>
            </a:r>
            <a:r>
              <a:rPr lang="ko-KR" altLang="en-US" sz="1200" kern="1200" dirty="0">
                <a:solidFill>
                  <a:schemeClr val="tx1"/>
                </a:solidFill>
                <a:effectLst/>
                <a:latin typeface="+mn-lt"/>
                <a:ea typeface="+mn-ea"/>
                <a:cs typeface="+mn-cs"/>
              </a:rPr>
              <a:t>이상의 순위에 </a:t>
            </a:r>
            <a:r>
              <a:rPr lang="ko-KR" altLang="en-US" sz="1200" kern="1200" dirty="0" err="1">
                <a:solidFill>
                  <a:schemeClr val="tx1"/>
                </a:solidFill>
                <a:effectLst/>
                <a:latin typeface="+mn-lt"/>
                <a:ea typeface="+mn-ea"/>
                <a:cs typeface="+mn-cs"/>
              </a:rPr>
              <a:t>랭크되었었습니다</a:t>
            </a:r>
            <a:r>
              <a:rPr lang="en-US" altLang="ko-KR" sz="1200" kern="1200" dirty="0">
                <a:solidFill>
                  <a:schemeClr val="tx1"/>
                </a:solidFill>
                <a:effectLst/>
                <a:latin typeface="+mn-lt"/>
                <a:ea typeface="+mn-ea"/>
                <a:cs typeface="+mn-cs"/>
              </a:rPr>
              <a:t>.</a:t>
            </a:r>
          </a:p>
          <a:p>
            <a:pPr fontAlgn="base" latinLnBrk="0"/>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42337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D0F7-B239-41DD-B89C-138EEA1D1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png"/><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jpg"/><Relationship Id="rId5" Type="http://schemas.openxmlformats.org/officeDocument/2006/relationships/image" Target="../media/image14.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2.jp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1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deshpande3.github.io/adeshpande3.github.io/A-Beginner's-Guide-To-Understanding-Convolutional-Neural-Network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laonple.blog.me/220761052425" TargetMode="External"/><Relationship Id="rId5" Type="http://schemas.openxmlformats.org/officeDocument/2006/relationships/hyperlink" Target="https://towardsdatascience.com/an-overview-of-resnet-and-its-variants-5281e2f56035" TargetMode="External"/><Relationship Id="rId4" Type="http://schemas.openxmlformats.org/officeDocument/2006/relationships/hyperlink" Target="http://cs231n.github.io/understanding-cn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412776"/>
            <a:ext cx="8784976" cy="861774"/>
          </a:xfrm>
          <a:prstGeom prst="rect">
            <a:avLst/>
          </a:prstGeom>
          <a:solidFill>
            <a:schemeClr val="bg1"/>
          </a:solidFill>
        </p:spPr>
        <p:txBody>
          <a:bodyPr wrap="square" rtlCol="0">
            <a:spAutoFit/>
          </a:bodyPr>
          <a:lstStyle/>
          <a:p>
            <a:pPr algn="ctr"/>
            <a:r>
              <a:rPr lang="en-US" altLang="ko-KR" sz="5000" b="1" dirty="0">
                <a:solidFill>
                  <a:schemeClr val="tx2">
                    <a:lumMod val="50000"/>
                  </a:schemeClr>
                </a:solidFill>
                <a:latin typeface="Rix비타민 L" panose="02020603020101020101" pitchFamily="18" charset="-127"/>
                <a:ea typeface="Rix비타민 L" panose="02020603020101020101" pitchFamily="18" charset="-127"/>
              </a:rPr>
              <a:t>CNN</a:t>
            </a:r>
            <a:r>
              <a:rPr lang="ko-KR" altLang="en-US" sz="5000" b="1" dirty="0">
                <a:solidFill>
                  <a:schemeClr val="tx2">
                    <a:lumMod val="50000"/>
                  </a:schemeClr>
                </a:solidFill>
                <a:latin typeface="Rix비타민 L" panose="02020603020101020101" pitchFamily="18" charset="-127"/>
                <a:ea typeface="Rix비타민 L" panose="02020603020101020101" pitchFamily="18" charset="-127"/>
              </a:rPr>
              <a:t>을 이용한 차종 판별 시스템</a:t>
            </a:r>
            <a:endParaRPr lang="en-US" altLang="ko-KR" sz="5000" b="1" dirty="0">
              <a:solidFill>
                <a:schemeClr val="tx2">
                  <a:lumMod val="50000"/>
                </a:schemeClr>
              </a:solidFill>
              <a:latin typeface="Rix비타민 L" panose="02020603020101020101" pitchFamily="18" charset="-127"/>
              <a:ea typeface="Rix비타민 L" panose="02020603020101020101" pitchFamily="18" charset="-127"/>
            </a:endParaRPr>
          </a:p>
        </p:txBody>
      </p:sp>
      <p:sp>
        <p:nvSpPr>
          <p:cNvPr id="3" name="직사각형 2">
            <a:extLst>
              <a:ext uri="{FF2B5EF4-FFF2-40B4-BE49-F238E27FC236}">
                <a16:creationId xmlns:a16="http://schemas.microsoft.com/office/drawing/2014/main" id="{DA3E2A99-0A1E-4E7B-BFCB-E10159EA69F5}"/>
              </a:ext>
            </a:extLst>
          </p:cNvPr>
          <p:cNvSpPr/>
          <p:nvPr/>
        </p:nvSpPr>
        <p:spPr>
          <a:xfrm>
            <a:off x="4067944" y="4891433"/>
            <a:ext cx="4734272" cy="1489895"/>
          </a:xfrm>
          <a:prstGeom prst="rect">
            <a:avLst/>
          </a:prstGeom>
        </p:spPr>
        <p:txBody>
          <a:bodyPr wrap="square">
            <a:spAutoFit/>
          </a:bodyPr>
          <a:lstStyle/>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2018.06.25</a:t>
            </a:r>
          </a:p>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201402750 </a:t>
            </a:r>
            <a:r>
              <a:rPr lang="ko-KR" altLang="en-US" sz="3000" kern="0" dirty="0" err="1">
                <a:solidFill>
                  <a:schemeClr val="bg1"/>
                </a:solidFill>
                <a:latin typeface="Rix비타민 L" panose="02020603020101020101" pitchFamily="18" charset="-127"/>
                <a:ea typeface="Rix비타민 L" panose="02020603020101020101" pitchFamily="18" charset="-127"/>
              </a:rPr>
              <a:t>임광효</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
        <p:nvSpPr>
          <p:cNvPr id="6" name="직사각형 5">
            <a:extLst>
              <a:ext uri="{FF2B5EF4-FFF2-40B4-BE49-F238E27FC236}">
                <a16:creationId xmlns:a16="http://schemas.microsoft.com/office/drawing/2014/main" id="{D0B4ED6C-B0CB-419F-AAD2-D62BA90AA2AB}"/>
              </a:ext>
            </a:extLst>
          </p:cNvPr>
          <p:cNvSpPr/>
          <p:nvPr/>
        </p:nvSpPr>
        <p:spPr>
          <a:xfrm>
            <a:off x="4067944" y="3573016"/>
            <a:ext cx="4734272" cy="1489895"/>
          </a:xfrm>
          <a:prstGeom prst="rect">
            <a:avLst/>
          </a:prstGeom>
        </p:spPr>
        <p:txBody>
          <a:bodyPr wrap="square">
            <a:spAutoFit/>
          </a:bodyPr>
          <a:lstStyle/>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정보통신종합설계</a:t>
            </a:r>
            <a:r>
              <a:rPr lang="en-US" altLang="ko-KR" sz="3000" kern="0" dirty="0">
                <a:solidFill>
                  <a:schemeClr val="bg1"/>
                </a:solidFill>
                <a:latin typeface="Rix비타민 L" panose="02020603020101020101" pitchFamily="18" charset="-127"/>
                <a:ea typeface="Rix비타민 L" panose="02020603020101020101" pitchFamily="18" charset="-127"/>
              </a:rPr>
              <a:t>2</a:t>
            </a:r>
          </a:p>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최종 발표</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985433"/>
          </a:xfrm>
          <a:prstGeom prst="rect">
            <a:avLst/>
          </a:prstGeom>
          <a:noFill/>
        </p:spPr>
        <p:txBody>
          <a:bodyPr wrap="square" rtlCol="0">
            <a:spAutoFit/>
          </a:bodyPr>
          <a:lstStyle/>
          <a:p>
            <a:pPr marL="457200" indent="-457200">
              <a:buFont typeface="+mj-lt"/>
              <a:buAutoNum type="arabicPeriod"/>
              <a:defRPr/>
            </a:pPr>
            <a:r>
              <a:rPr lang="ko-KR" altLang="en-US" sz="2500" dirty="0">
                <a:solidFill>
                  <a:prstClr val="black"/>
                </a:solidFill>
              </a:rPr>
              <a:t>정답 차종의 순위가 </a:t>
            </a:r>
            <a:r>
              <a:rPr lang="en-US" altLang="ko-KR" sz="2500" dirty="0">
                <a:solidFill>
                  <a:prstClr val="black"/>
                </a:solidFill>
              </a:rPr>
              <a:t>Top-5 </a:t>
            </a:r>
            <a:r>
              <a:rPr lang="ko-KR" altLang="en-US" sz="2500" dirty="0">
                <a:solidFill>
                  <a:prstClr val="black"/>
                </a:solidFill>
              </a:rPr>
              <a:t>밖에 위치한 차종 확인</a:t>
            </a:r>
            <a:endParaRPr lang="en-US" altLang="ko-KR" sz="2500" dirty="0">
              <a:solidFill>
                <a:prstClr val="black"/>
              </a:solidFill>
            </a:endParaRPr>
          </a:p>
          <a:p>
            <a:pPr marL="914400" lvl="1" indent="-457200">
              <a:buFont typeface="Wingdings" panose="05000000000000000000" pitchFamily="2" charset="2"/>
              <a:buChar char="ü"/>
              <a:defRPr/>
            </a:pPr>
            <a:r>
              <a:rPr lang="en-US" altLang="ko-KR" sz="2300" dirty="0">
                <a:solidFill>
                  <a:prstClr val="black"/>
                </a:solidFill>
              </a:rPr>
              <a:t>Dataset </a:t>
            </a:r>
            <a:r>
              <a:rPr lang="ko-KR" altLang="en-US" sz="2300" dirty="0">
                <a:solidFill>
                  <a:prstClr val="black"/>
                </a:solidFill>
              </a:rPr>
              <a:t>추가 필요</a:t>
            </a: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457200" lvl="0" indent="-457200">
              <a:buFont typeface="+mj-lt"/>
              <a:buAutoNum type="arabicPeriod"/>
              <a:defRPr/>
            </a:pPr>
            <a:r>
              <a:rPr lang="ko-KR" altLang="en-US" sz="2500" dirty="0">
                <a:solidFill>
                  <a:prstClr val="black"/>
                </a:solidFill>
              </a:rPr>
              <a:t>같은 브랜드의 차량간 판별 어려움</a:t>
            </a:r>
            <a:endParaRPr lang="en-US" altLang="ko-KR" sz="2500" dirty="0">
              <a:solidFill>
                <a:prstClr val="black"/>
              </a:solidFill>
            </a:endParaRPr>
          </a:p>
          <a:p>
            <a:pPr marL="800100" lvl="1" indent="-342900">
              <a:buFont typeface="Wingdings" panose="05000000000000000000" pitchFamily="2" charset="2"/>
              <a:buChar char="ü"/>
              <a:defRPr/>
            </a:pPr>
            <a:r>
              <a:rPr lang="ko-KR" altLang="en-US" sz="2300" dirty="0">
                <a:solidFill>
                  <a:prstClr val="black"/>
                </a:solidFill>
              </a:rPr>
              <a:t>세분화된 차종을 압축</a:t>
            </a:r>
            <a:endParaRPr lang="en-US" altLang="ko-KR" sz="2300" dirty="0">
              <a:solidFill>
                <a:prstClr val="black"/>
              </a:solidFill>
            </a:endParaRPr>
          </a:p>
          <a:p>
            <a:pPr marL="457200" indent="-457200">
              <a:buFont typeface="Wingdings" panose="05000000000000000000" pitchFamily="2" charset="2"/>
              <a:buChar char="ü"/>
              <a:defRPr/>
            </a:pPr>
            <a:endParaRPr lang="en-US" altLang="ko-KR" sz="2300" dirty="0">
              <a:solidFill>
                <a:prstClr val="black"/>
              </a:solidFill>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8" name="TextBox 7">
            <a:extLst>
              <a:ext uri="{FF2B5EF4-FFF2-40B4-BE49-F238E27FC236}">
                <a16:creationId xmlns:a16="http://schemas.microsoft.com/office/drawing/2014/main" id="{9369E3A6-DFD7-47AC-84B3-A851F7ED1C32}"/>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0" name="TextBox 9">
            <a:extLst>
              <a:ext uri="{FF2B5EF4-FFF2-40B4-BE49-F238E27FC236}">
                <a16:creationId xmlns:a16="http://schemas.microsoft.com/office/drawing/2014/main" id="{73C304FD-0D48-4DEE-8B03-08E2DB4E16A8}"/>
              </a:ext>
            </a:extLst>
          </p:cNvPr>
          <p:cNvSpPr txBox="1"/>
          <p:nvPr/>
        </p:nvSpPr>
        <p:spPr>
          <a:xfrm>
            <a:off x="34099" y="5747304"/>
            <a:ext cx="8991165" cy="58477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3200" dirty="0"/>
              <a:t>해당 조작에 따른 결과 분석</a:t>
            </a:r>
            <a:endParaRPr lang="en-US" altLang="ko-KR" sz="3200" dirty="0"/>
          </a:p>
        </p:txBody>
      </p:sp>
    </p:spTree>
    <p:extLst>
      <p:ext uri="{BB962C8B-B14F-4D97-AF65-F5344CB8AC3E}">
        <p14:creationId xmlns:p14="http://schemas.microsoft.com/office/powerpoint/2010/main" val="112840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8" name="TextBox 7">
            <a:extLst>
              <a:ext uri="{FF2B5EF4-FFF2-40B4-BE49-F238E27FC236}">
                <a16:creationId xmlns:a16="http://schemas.microsoft.com/office/drawing/2014/main" id="{FAED06FF-7715-4AFC-8FA9-4D83ECE6AF80}"/>
              </a:ext>
            </a:extLst>
          </p:cNvPr>
          <p:cNvSpPr txBox="1"/>
          <p:nvPr/>
        </p:nvSpPr>
        <p:spPr>
          <a:xfrm>
            <a:off x="0" y="1124744"/>
            <a:ext cx="6656454"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정답 차종의 순위가 </a:t>
            </a:r>
            <a:r>
              <a:rPr lang="en-US" altLang="ko-KR" sz="2300" dirty="0">
                <a:latin typeface="Rix비타민 M" panose="02020603020101020101" pitchFamily="18" charset="-127"/>
                <a:ea typeface="Rix비타민 M" panose="02020603020101020101" pitchFamily="18" charset="-127"/>
              </a:rPr>
              <a:t>Top-5 </a:t>
            </a:r>
            <a:r>
              <a:rPr lang="ko-KR" altLang="en-US" sz="2300" dirty="0">
                <a:latin typeface="Rix비타민 M" panose="02020603020101020101" pitchFamily="18" charset="-127"/>
                <a:ea typeface="Rix비타민 M" panose="02020603020101020101" pitchFamily="18" charset="-127"/>
              </a:rPr>
              <a:t>밖에 위치한 차종 확인</a:t>
            </a:r>
          </a:p>
        </p:txBody>
      </p:sp>
      <p:grpSp>
        <p:nvGrpSpPr>
          <p:cNvPr id="18" name="그룹 17">
            <a:extLst>
              <a:ext uri="{FF2B5EF4-FFF2-40B4-BE49-F238E27FC236}">
                <a16:creationId xmlns:a16="http://schemas.microsoft.com/office/drawing/2014/main" id="{064FC925-7ACE-4DCC-BD7C-9DEFF9AD4CF6}"/>
              </a:ext>
            </a:extLst>
          </p:cNvPr>
          <p:cNvGrpSpPr/>
          <p:nvPr/>
        </p:nvGrpSpPr>
        <p:grpSpPr>
          <a:xfrm>
            <a:off x="323528" y="2277272"/>
            <a:ext cx="3744016" cy="3744016"/>
            <a:chOff x="467544" y="2277272"/>
            <a:chExt cx="3744016" cy="3744016"/>
          </a:xfrm>
        </p:grpSpPr>
        <p:pic>
          <p:nvPicPr>
            <p:cNvPr id="5" name="그림 4" descr="텍스트, 지도이(가) 표시된 사진&#10;&#10;자동 생성된 설명">
              <a:extLst>
                <a:ext uri="{FF2B5EF4-FFF2-40B4-BE49-F238E27FC236}">
                  <a16:creationId xmlns:a16="http://schemas.microsoft.com/office/drawing/2014/main" id="{66D8EA9C-832B-46DF-8181-0F2BBB687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560" y="2277272"/>
              <a:ext cx="1800000" cy="1800000"/>
            </a:xfrm>
            <a:prstGeom prst="rect">
              <a:avLst/>
            </a:prstGeom>
          </p:spPr>
        </p:pic>
        <p:pic>
          <p:nvPicPr>
            <p:cNvPr id="7" name="그림 6" descr="자동차, 실외, 눈, 파란색이(가) 표시된 사진&#10;&#10;자동 생성된 설명">
              <a:extLst>
                <a:ext uri="{FF2B5EF4-FFF2-40B4-BE49-F238E27FC236}">
                  <a16:creationId xmlns:a16="http://schemas.microsoft.com/office/drawing/2014/main" id="{B6E46C85-D9BB-43BB-BD10-DDDC904C4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288"/>
              <a:ext cx="1800000" cy="1800000"/>
            </a:xfrm>
            <a:prstGeom prst="rect">
              <a:avLst/>
            </a:prstGeom>
          </p:spPr>
        </p:pic>
        <p:pic>
          <p:nvPicPr>
            <p:cNvPr id="11" name="그림 10" descr="실외, 하늘, 말, 운송이(가) 표시된 사진&#10;&#10;자동 생성된 설명">
              <a:extLst>
                <a:ext uri="{FF2B5EF4-FFF2-40B4-BE49-F238E27FC236}">
                  <a16:creationId xmlns:a16="http://schemas.microsoft.com/office/drawing/2014/main" id="{C26C1E30-69FA-4695-8883-DED4FE1B1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560" y="4221288"/>
              <a:ext cx="1800000" cy="1800000"/>
            </a:xfrm>
            <a:prstGeom prst="rect">
              <a:avLst/>
            </a:prstGeom>
          </p:spPr>
        </p:pic>
        <p:pic>
          <p:nvPicPr>
            <p:cNvPr id="14" name="그림 13" descr="대지, 실외, 바닥이(가) 표시된 사진&#10;&#10;자동 생성된 설명">
              <a:extLst>
                <a:ext uri="{FF2B5EF4-FFF2-40B4-BE49-F238E27FC236}">
                  <a16:creationId xmlns:a16="http://schemas.microsoft.com/office/drawing/2014/main" id="{CB7BDF47-FEE2-4312-A69B-F31609C2CB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2277272"/>
              <a:ext cx="1800000" cy="1800000"/>
            </a:xfrm>
            <a:prstGeom prst="rect">
              <a:avLst/>
            </a:prstGeom>
          </p:spPr>
        </p:pic>
      </p:grpSp>
      <p:grpSp>
        <p:nvGrpSpPr>
          <p:cNvPr id="15" name="그룹 14">
            <a:extLst>
              <a:ext uri="{FF2B5EF4-FFF2-40B4-BE49-F238E27FC236}">
                <a16:creationId xmlns:a16="http://schemas.microsoft.com/office/drawing/2014/main" id="{CB779D9C-1155-415A-908D-EBF3B2C40BB8}"/>
              </a:ext>
            </a:extLst>
          </p:cNvPr>
          <p:cNvGrpSpPr>
            <a:grpSpLocks/>
          </p:cNvGrpSpPr>
          <p:nvPr/>
        </p:nvGrpSpPr>
        <p:grpSpPr>
          <a:xfrm>
            <a:off x="3707904" y="3605575"/>
            <a:ext cx="1656963" cy="707368"/>
            <a:chOff x="3757842" y="3579113"/>
            <a:chExt cx="1656963" cy="707368"/>
          </a:xfrm>
        </p:grpSpPr>
        <p:sp>
          <p:nvSpPr>
            <p:cNvPr id="16" name="왼쪽 화살표 61">
              <a:extLst>
                <a:ext uri="{FF2B5EF4-FFF2-40B4-BE49-F238E27FC236}">
                  <a16:creationId xmlns:a16="http://schemas.microsoft.com/office/drawing/2014/main" id="{23226A7C-E778-4FA6-AE80-DF7C93200C5A}"/>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6B50BED-903F-4ACB-B96E-388E98E00F12}"/>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대체</a:t>
              </a:r>
              <a:endParaRPr lang="en-US" altLang="ko-KR" sz="1700" b="1" dirty="0"/>
            </a:p>
          </p:txBody>
        </p:sp>
      </p:grpSp>
      <p:grpSp>
        <p:nvGrpSpPr>
          <p:cNvPr id="19" name="그룹 18">
            <a:extLst>
              <a:ext uri="{FF2B5EF4-FFF2-40B4-BE49-F238E27FC236}">
                <a16:creationId xmlns:a16="http://schemas.microsoft.com/office/drawing/2014/main" id="{A949577F-17F7-4DDC-8815-C75816BC00D4}"/>
              </a:ext>
            </a:extLst>
          </p:cNvPr>
          <p:cNvGrpSpPr/>
          <p:nvPr/>
        </p:nvGrpSpPr>
        <p:grpSpPr>
          <a:xfrm>
            <a:off x="5076456" y="2269527"/>
            <a:ext cx="3744016" cy="3747761"/>
            <a:chOff x="5220472" y="2269527"/>
            <a:chExt cx="3744016" cy="3747761"/>
          </a:xfrm>
        </p:grpSpPr>
        <p:pic>
          <p:nvPicPr>
            <p:cNvPr id="1026" name="Picture 2" descr="Audi S4 Sedan 2007ì ëí ì´ë¯¸ì§ ê²ìê²°ê³¼">
              <a:extLst>
                <a:ext uri="{FF2B5EF4-FFF2-40B4-BE49-F238E27FC236}">
                  <a16:creationId xmlns:a16="http://schemas.microsoft.com/office/drawing/2014/main" id="{6753DFB9-B10D-4F30-8EBE-06255750B922}"/>
                </a:ext>
              </a:extLst>
            </p:cNvPr>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4488" y="4213543"/>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Spyker C8 Coupe 2009ì ëí ì´ë¯¸ì§ ê²ìê²°ê³¼">
              <a:extLst>
                <a:ext uri="{FF2B5EF4-FFF2-40B4-BE49-F238E27FC236}">
                  <a16:creationId xmlns:a16="http://schemas.microsoft.com/office/drawing/2014/main" id="{6215A7BE-9451-4293-A508-61FFB7A77F5F}"/>
                </a:ext>
              </a:extLst>
            </p:cNvPr>
            <p:cNvPicPr preferRelativeResize="0">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472" y="421728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Audi R8 Coupe 2012ì ëí ì´ë¯¸ì§ ê²ìê²°ê³¼">
              <a:extLst>
                <a:ext uri="{FF2B5EF4-FFF2-40B4-BE49-F238E27FC236}">
                  <a16:creationId xmlns:a16="http://schemas.microsoft.com/office/drawing/2014/main" id="{A12DC415-8A2E-4D4A-B860-68EEAA5C6EF0}"/>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488" y="2269527"/>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MW 3 Series Sedan 2012ì ëí ì´ë¯¸ì§ ê²ìê²°ê³¼">
              <a:extLst>
                <a:ext uri="{FF2B5EF4-FFF2-40B4-BE49-F238E27FC236}">
                  <a16:creationId xmlns:a16="http://schemas.microsoft.com/office/drawing/2014/main" id="{CE9B6987-7425-43C6-9DDA-A387C9F11D0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472" y="2277272"/>
              <a:ext cx="1800000" cy="180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40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pic>
        <p:nvPicPr>
          <p:cNvPr id="10" name="그림 9" descr="자동차, 실외, 하늘, 트럭이(가) 표시된 사진&#10;&#10;자동 생성된 설명">
            <a:extLst>
              <a:ext uri="{FF2B5EF4-FFF2-40B4-BE49-F238E27FC236}">
                <a16:creationId xmlns:a16="http://schemas.microsoft.com/office/drawing/2014/main" id="{F7BA840E-1320-4083-86D6-0879EE77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7" name="그림 16" descr="자동차, 실외, 하늘, 도로이(가) 표시된 사진&#10;&#10;자동 생성된 설명">
            <a:extLst>
              <a:ext uri="{FF2B5EF4-FFF2-40B4-BE49-F238E27FC236}">
                <a16:creationId xmlns:a16="http://schemas.microsoft.com/office/drawing/2014/main" id="{A5D876A1-1621-4EFC-9C01-A870AB88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503" y="2193076"/>
            <a:ext cx="1738800" cy="1738800"/>
          </a:xfrm>
          <a:prstGeom prst="rect">
            <a:avLst/>
          </a:prstGeom>
        </p:spPr>
      </p:pic>
      <p:sp>
        <p:nvSpPr>
          <p:cNvPr id="4" name="TextBox 3">
            <a:extLst>
              <a:ext uri="{FF2B5EF4-FFF2-40B4-BE49-F238E27FC236}">
                <a16:creationId xmlns:a16="http://schemas.microsoft.com/office/drawing/2014/main" id="{92DD2DCD-4B98-49D4-90FC-1CC86148F5C2}"/>
              </a:ext>
            </a:extLst>
          </p:cNvPr>
          <p:cNvSpPr txBox="1"/>
          <p:nvPr/>
        </p:nvSpPr>
        <p:spPr>
          <a:xfrm>
            <a:off x="258973" y="1527541"/>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100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5" name="TextBox 4">
            <a:extLst>
              <a:ext uri="{FF2B5EF4-FFF2-40B4-BE49-F238E27FC236}">
                <a16:creationId xmlns:a16="http://schemas.microsoft.com/office/drawing/2014/main" id="{9B794E7F-C278-4E08-A57D-EAABF2A6F832}"/>
              </a:ext>
            </a:extLst>
          </p:cNvPr>
          <p:cNvSpPr txBox="1"/>
          <p:nvPr/>
        </p:nvSpPr>
        <p:spPr>
          <a:xfrm>
            <a:off x="2211362"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V8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pic>
        <p:nvPicPr>
          <p:cNvPr id="23" name="그림 22" descr="도로, 실외, 자동차, 건물이(가) 표시된 사진&#10;&#10;자동 생성된 설명">
            <a:extLst>
              <a:ext uri="{FF2B5EF4-FFF2-40B4-BE49-F238E27FC236}">
                <a16:creationId xmlns:a16="http://schemas.microsoft.com/office/drawing/2014/main" id="{E76AE606-6E97-4747-B1AD-B43ED48DD9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24" y="4642528"/>
            <a:ext cx="1738800" cy="1738800"/>
          </a:xfrm>
          <a:prstGeom prst="rect">
            <a:avLst/>
          </a:prstGeom>
        </p:spPr>
      </p:pic>
      <p:pic>
        <p:nvPicPr>
          <p:cNvPr id="24" name="그림 23" descr="자동차, 빨간색, 도로, 실외이(가) 표시된 사진&#10;&#10;자동 생성된 설명">
            <a:extLst>
              <a:ext uri="{FF2B5EF4-FFF2-40B4-BE49-F238E27FC236}">
                <a16:creationId xmlns:a16="http://schemas.microsoft.com/office/drawing/2014/main" id="{CC12C3A6-315C-4881-8DD2-0FE7F4123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4503" y="4642252"/>
            <a:ext cx="1738800" cy="1738800"/>
          </a:xfrm>
          <a:prstGeom prst="rect">
            <a:avLst/>
          </a:prstGeom>
        </p:spPr>
      </p:pic>
      <p:sp>
        <p:nvSpPr>
          <p:cNvPr id="25" name="TextBox 24">
            <a:extLst>
              <a:ext uri="{FF2B5EF4-FFF2-40B4-BE49-F238E27FC236}">
                <a16:creationId xmlns:a16="http://schemas.microsoft.com/office/drawing/2014/main" id="{64A5A2DD-D51C-4327-AA3A-81008CBB28ED}"/>
              </a:ext>
            </a:extLst>
          </p:cNvPr>
          <p:cNvSpPr txBox="1"/>
          <p:nvPr/>
        </p:nvSpPr>
        <p:spPr>
          <a:xfrm>
            <a:off x="258973" y="4006805"/>
            <a:ext cx="1853038"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S5 Coupe 2012</a:t>
            </a:r>
          </a:p>
        </p:txBody>
      </p:sp>
      <p:sp>
        <p:nvSpPr>
          <p:cNvPr id="27" name="TextBox 26">
            <a:extLst>
              <a:ext uri="{FF2B5EF4-FFF2-40B4-BE49-F238E27FC236}">
                <a16:creationId xmlns:a16="http://schemas.microsoft.com/office/drawing/2014/main" id="{124787D8-F857-4703-9C2E-9B4A2E480425}"/>
              </a:ext>
            </a:extLst>
          </p:cNvPr>
          <p:cNvSpPr txBox="1"/>
          <p:nvPr/>
        </p:nvSpPr>
        <p:spPr>
          <a:xfrm>
            <a:off x="2112011"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A5 Coupe 2012</a:t>
            </a:r>
          </a:p>
        </p:txBody>
      </p:sp>
      <p:grpSp>
        <p:nvGrpSpPr>
          <p:cNvPr id="30" name="그룹 29">
            <a:extLst>
              <a:ext uri="{FF2B5EF4-FFF2-40B4-BE49-F238E27FC236}">
                <a16:creationId xmlns:a16="http://schemas.microsoft.com/office/drawing/2014/main" id="{BD8D6768-E4D0-4ED6-A3EB-5C9E24329683}"/>
              </a:ext>
            </a:extLst>
          </p:cNvPr>
          <p:cNvGrpSpPr/>
          <p:nvPr/>
        </p:nvGrpSpPr>
        <p:grpSpPr>
          <a:xfrm>
            <a:off x="4067944" y="3587703"/>
            <a:ext cx="1656963" cy="707368"/>
            <a:chOff x="3757842" y="3579113"/>
            <a:chExt cx="1656963" cy="707368"/>
          </a:xfrm>
        </p:grpSpPr>
        <p:sp>
          <p:nvSpPr>
            <p:cNvPr id="31" name="왼쪽 화살표 61">
              <a:extLst>
                <a:ext uri="{FF2B5EF4-FFF2-40B4-BE49-F238E27FC236}">
                  <a16:creationId xmlns:a16="http://schemas.microsoft.com/office/drawing/2014/main" id="{A6E62526-C42D-4065-B57F-C345301BF218}"/>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68E9B082-80A3-4CC0-A581-E904DC13252A}"/>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병합</a:t>
              </a:r>
              <a:endParaRPr lang="en-US" altLang="ko-KR" sz="1700" b="1" dirty="0"/>
            </a:p>
          </p:txBody>
        </p:sp>
      </p:grpSp>
      <p:sp>
        <p:nvSpPr>
          <p:cNvPr id="33" name="TextBox 32">
            <a:extLst>
              <a:ext uri="{FF2B5EF4-FFF2-40B4-BE49-F238E27FC236}">
                <a16:creationId xmlns:a16="http://schemas.microsoft.com/office/drawing/2014/main" id="{C857D06D-0B1E-46D7-A5A4-BADABAF12884}"/>
              </a:ext>
            </a:extLst>
          </p:cNvPr>
          <p:cNvSpPr txBox="1"/>
          <p:nvPr/>
        </p:nvSpPr>
        <p:spPr>
          <a:xfrm>
            <a:off x="6656454"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34" name="TextBox 33">
            <a:extLst>
              <a:ext uri="{FF2B5EF4-FFF2-40B4-BE49-F238E27FC236}">
                <a16:creationId xmlns:a16="http://schemas.microsoft.com/office/drawing/2014/main" id="{E9DDEEE6-8E23-4638-B11B-652B33A4EA64}"/>
              </a:ext>
            </a:extLst>
          </p:cNvPr>
          <p:cNvSpPr txBox="1"/>
          <p:nvPr/>
        </p:nvSpPr>
        <p:spPr>
          <a:xfrm>
            <a:off x="6557103"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Coupe 2012</a:t>
            </a:r>
          </a:p>
        </p:txBody>
      </p:sp>
      <p:grpSp>
        <p:nvGrpSpPr>
          <p:cNvPr id="41" name="그룹 40">
            <a:extLst>
              <a:ext uri="{FF2B5EF4-FFF2-40B4-BE49-F238E27FC236}">
                <a16:creationId xmlns:a16="http://schemas.microsoft.com/office/drawing/2014/main" id="{F615B98F-2C75-4A0E-A80E-D35494A5BDE9}"/>
              </a:ext>
            </a:extLst>
          </p:cNvPr>
          <p:cNvGrpSpPr/>
          <p:nvPr/>
        </p:nvGrpSpPr>
        <p:grpSpPr>
          <a:xfrm>
            <a:off x="6241519" y="4642252"/>
            <a:ext cx="2602896" cy="1811084"/>
            <a:chOff x="5929544" y="4642252"/>
            <a:chExt cx="2602896" cy="1811084"/>
          </a:xfrm>
        </p:grpSpPr>
        <p:pic>
          <p:nvPicPr>
            <p:cNvPr id="35" name="그림 34" descr="도로, 실외, 자동차, 건물이(가) 표시된 사진&#10;&#10;자동 생성된 설명">
              <a:extLst>
                <a:ext uri="{FF2B5EF4-FFF2-40B4-BE49-F238E27FC236}">
                  <a16:creationId xmlns:a16="http://schemas.microsoft.com/office/drawing/2014/main" id="{A96B93F9-CF1F-41E8-ADE8-4862E7F4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544" y="4642528"/>
              <a:ext cx="1738800" cy="1738800"/>
            </a:xfrm>
            <a:prstGeom prst="rect">
              <a:avLst/>
            </a:prstGeom>
          </p:spPr>
        </p:pic>
        <p:pic>
          <p:nvPicPr>
            <p:cNvPr id="36" name="그림 35" descr="자동차, 빨간색, 도로, 실외이(가) 표시된 사진&#10;&#10;자동 생성된 설명">
              <a:extLst>
                <a:ext uri="{FF2B5EF4-FFF2-40B4-BE49-F238E27FC236}">
                  <a16:creationId xmlns:a16="http://schemas.microsoft.com/office/drawing/2014/main" id="{C8028E7F-05D5-4690-A891-3E98FFC25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640" y="4714536"/>
              <a:ext cx="1738800" cy="1738800"/>
            </a:xfrm>
            <a:prstGeom prst="rect">
              <a:avLst/>
            </a:prstGeom>
          </p:spPr>
        </p:pic>
        <p:sp>
          <p:nvSpPr>
            <p:cNvPr id="6" name="직사각형 5">
              <a:extLst>
                <a:ext uri="{FF2B5EF4-FFF2-40B4-BE49-F238E27FC236}">
                  <a16:creationId xmlns:a16="http://schemas.microsoft.com/office/drawing/2014/main" id="{5E801B27-2759-46F4-B516-9F8739965784}"/>
                </a:ext>
              </a:extLst>
            </p:cNvPr>
            <p:cNvSpPr/>
            <p:nvPr/>
          </p:nvSpPr>
          <p:spPr>
            <a:xfrm>
              <a:off x="5929544" y="4642252"/>
              <a:ext cx="2602896"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그룹 39">
            <a:extLst>
              <a:ext uri="{FF2B5EF4-FFF2-40B4-BE49-F238E27FC236}">
                <a16:creationId xmlns:a16="http://schemas.microsoft.com/office/drawing/2014/main" id="{4AB1E19E-CB85-472E-B276-DEFB2A1359E0}"/>
              </a:ext>
            </a:extLst>
          </p:cNvPr>
          <p:cNvGrpSpPr/>
          <p:nvPr/>
        </p:nvGrpSpPr>
        <p:grpSpPr>
          <a:xfrm>
            <a:off x="6228184" y="2192801"/>
            <a:ext cx="2624475" cy="1812263"/>
            <a:chOff x="5916209" y="2192801"/>
            <a:chExt cx="2624475" cy="1812263"/>
          </a:xfrm>
        </p:grpSpPr>
        <p:pic>
          <p:nvPicPr>
            <p:cNvPr id="37" name="그림 36" descr="자동차, 실외, 하늘, 트럭이(가) 표시된 사진&#10;&#10;자동 생성된 설명">
              <a:extLst>
                <a:ext uri="{FF2B5EF4-FFF2-40B4-BE49-F238E27FC236}">
                  <a16:creationId xmlns:a16="http://schemas.microsoft.com/office/drawing/2014/main" id="{37E3FCF7-4C98-41BA-9904-9B3B450D8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8" y="2202036"/>
              <a:ext cx="1739351" cy="1739351"/>
            </a:xfrm>
            <a:prstGeom prst="rect">
              <a:avLst/>
            </a:prstGeom>
          </p:spPr>
        </p:pic>
        <p:pic>
          <p:nvPicPr>
            <p:cNvPr id="38" name="그림 37" descr="자동차, 실외, 하늘, 도로이(가) 표시된 사진&#10;&#10;자동 생성된 설명">
              <a:extLst>
                <a:ext uri="{FF2B5EF4-FFF2-40B4-BE49-F238E27FC236}">
                  <a16:creationId xmlns:a16="http://schemas.microsoft.com/office/drawing/2014/main" id="{7F9001BD-97A2-4E3C-B4C9-F433BCEF8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640" y="2266264"/>
              <a:ext cx="1738800" cy="1738800"/>
            </a:xfrm>
            <a:prstGeom prst="rect">
              <a:avLst/>
            </a:prstGeom>
          </p:spPr>
        </p:pic>
        <p:sp>
          <p:nvSpPr>
            <p:cNvPr id="39" name="직사각형 38">
              <a:extLst>
                <a:ext uri="{FF2B5EF4-FFF2-40B4-BE49-F238E27FC236}">
                  <a16:creationId xmlns:a16="http://schemas.microsoft.com/office/drawing/2014/main" id="{7EA756CE-BB56-4489-BAD3-38FA76952F28}"/>
                </a:ext>
              </a:extLst>
            </p:cNvPr>
            <p:cNvSpPr/>
            <p:nvPr/>
          </p:nvSpPr>
          <p:spPr>
            <a:xfrm>
              <a:off x="5916209" y="2192801"/>
              <a:ext cx="2624475"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a:extLst>
              <a:ext uri="{FF2B5EF4-FFF2-40B4-BE49-F238E27FC236}">
                <a16:creationId xmlns:a16="http://schemas.microsoft.com/office/drawing/2014/main" id="{9112156F-D834-4901-A4F3-463FAF379A38}"/>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Tree>
    <p:extLst>
      <p:ext uri="{BB962C8B-B14F-4D97-AF65-F5344CB8AC3E}">
        <p14:creationId xmlns:p14="http://schemas.microsoft.com/office/powerpoint/2010/main" val="32827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28" name="TextBox 27">
            <a:extLst>
              <a:ext uri="{FF2B5EF4-FFF2-40B4-BE49-F238E27FC236}">
                <a16:creationId xmlns:a16="http://schemas.microsoft.com/office/drawing/2014/main" id="{354D8F75-FEB3-4904-89A3-B18E0D212F37}"/>
              </a:ext>
            </a:extLst>
          </p:cNvPr>
          <p:cNvSpPr txBox="1"/>
          <p:nvPr/>
        </p:nvSpPr>
        <p:spPr>
          <a:xfrm>
            <a:off x="90741" y="1628800"/>
            <a:ext cx="8991165" cy="830997"/>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500" dirty="0">
                <a:solidFill>
                  <a:prstClr val="black"/>
                </a:solidFill>
                <a:latin typeface="맑은 고딕"/>
                <a:ea typeface="맑은 고딕" panose="020B0503020000020004" pitchFamily="50" charset="-127"/>
              </a:rPr>
              <a:t>브랜드내의 같은 연식</a:t>
            </a:r>
            <a:r>
              <a:rPr lang="en-US" altLang="ko-KR" sz="2500" dirty="0">
                <a:solidFill>
                  <a:prstClr val="black"/>
                </a:solidFill>
                <a:latin typeface="맑은 고딕"/>
                <a:ea typeface="맑은 고딕" panose="020B0503020000020004" pitchFamily="50" charset="-127"/>
              </a:rPr>
              <a:t> </a:t>
            </a:r>
            <a:r>
              <a:rPr lang="ko-KR" altLang="en-US" sz="2500" dirty="0">
                <a:solidFill>
                  <a:prstClr val="black"/>
                </a:solidFill>
                <a:latin typeface="맑은 고딕"/>
                <a:ea typeface="맑은 고딕" panose="020B0503020000020004" pitchFamily="50" charset="-127"/>
              </a:rPr>
              <a:t>또는 같은 차종에 대해 병합 진행</a:t>
            </a:r>
          </a:p>
          <a:p>
            <a:pPr marL="800100" lvl="1" indent="-342900">
              <a:buFont typeface="Wingdings" panose="05000000000000000000" pitchFamily="2" charset="2"/>
              <a:buChar char="§"/>
              <a:defRPr/>
            </a:pPr>
            <a:r>
              <a:rPr kumimoji="0" lang="en-US" altLang="ko-KR" sz="230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196</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종 </a:t>
            </a:r>
            <a:r>
              <a:rPr lang="en-US" altLang="ko-KR" sz="2300" dirty="0">
                <a:solidFill>
                  <a:prstClr val="black"/>
                </a:solidFill>
                <a:latin typeface="맑은 고딕"/>
                <a:ea typeface="맑은 고딕" panose="020B0503020000020004" pitchFamily="50" charset="-127"/>
              </a:rPr>
              <a:t>→ </a:t>
            </a:r>
            <a:r>
              <a:rPr lang="en-US" altLang="ko-KR" sz="2300" b="1" dirty="0">
                <a:solidFill>
                  <a:prstClr val="black"/>
                </a:solidFill>
                <a:latin typeface="맑은 고딕"/>
                <a:ea typeface="맑은 고딕" panose="020B0503020000020004" pitchFamily="50" charset="-127"/>
              </a:rPr>
              <a:t>120</a:t>
            </a:r>
            <a:r>
              <a:rPr lang="ko-KR" altLang="en-US" sz="2300" dirty="0">
                <a:solidFill>
                  <a:prstClr val="black"/>
                </a:solidFill>
                <a:latin typeface="맑은 고딕"/>
                <a:ea typeface="맑은 고딕" panose="020B0503020000020004" pitchFamily="50" charset="-127"/>
              </a:rPr>
              <a:t>종으로 압축</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endParaRPr>
          </a:p>
        </p:txBody>
      </p:sp>
      <p:sp>
        <p:nvSpPr>
          <p:cNvPr id="14" name="직사각형 13">
            <a:extLst>
              <a:ext uri="{FF2B5EF4-FFF2-40B4-BE49-F238E27FC236}">
                <a16:creationId xmlns:a16="http://schemas.microsoft.com/office/drawing/2014/main" id="{F1175BAB-5DA4-4FC8-B0D0-4E40469DD62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15" name="차트 14">
            <a:extLst>
              <a:ext uri="{FF2B5EF4-FFF2-40B4-BE49-F238E27FC236}">
                <a16:creationId xmlns:a16="http://schemas.microsoft.com/office/drawing/2014/main" id="{5B7021BD-E450-4E35-B5B9-FCFA9F76E5BC}"/>
              </a:ext>
            </a:extLst>
          </p:cNvPr>
          <p:cNvGraphicFramePr/>
          <p:nvPr>
            <p:extLst>
              <p:ext uri="{D42A27DB-BD31-4B8C-83A1-F6EECF244321}">
                <p14:modId xmlns:p14="http://schemas.microsoft.com/office/powerpoint/2010/main" val="1093579004"/>
              </p:ext>
            </p:extLst>
          </p:nvPr>
        </p:nvGraphicFramePr>
        <p:xfrm>
          <a:off x="1298127" y="2459798"/>
          <a:ext cx="6576392" cy="393148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E0BFFBC5-F663-4848-B810-36051A34702F}"/>
              </a:ext>
            </a:extLst>
          </p:cNvPr>
          <p:cNvSpPr txBox="1"/>
          <p:nvPr/>
        </p:nvSpPr>
        <p:spPr>
          <a:xfrm>
            <a:off x="7038700" y="5986417"/>
            <a:ext cx="1314831"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4" name="TextBox 3">
            <a:extLst>
              <a:ext uri="{FF2B5EF4-FFF2-40B4-BE49-F238E27FC236}">
                <a16:creationId xmlns:a16="http://schemas.microsoft.com/office/drawing/2014/main" id="{56F12FF0-6444-4F75-BA3C-5F9E57A8D645}"/>
              </a:ext>
            </a:extLst>
          </p:cNvPr>
          <p:cNvSpPr txBox="1"/>
          <p:nvPr/>
        </p:nvSpPr>
        <p:spPr>
          <a:xfrm>
            <a:off x="7228063" y="5663252"/>
            <a:ext cx="936104" cy="323165"/>
          </a:xfrm>
          <a:prstGeom prst="rect">
            <a:avLst/>
          </a:prstGeom>
          <a:noFill/>
        </p:spPr>
        <p:txBody>
          <a:bodyPr wrap="square" rtlCol="0">
            <a:spAutoFit/>
          </a:bodyPr>
          <a:lstStyle/>
          <a:p>
            <a:pPr algn="ctr"/>
            <a:r>
              <a:rPr lang="en-US" altLang="ko-KR" sz="1500" dirty="0"/>
              <a:t>Class</a:t>
            </a:r>
          </a:p>
        </p:txBody>
      </p:sp>
      <p:sp>
        <p:nvSpPr>
          <p:cNvPr id="17" name="직사각형 16">
            <a:extLst>
              <a:ext uri="{FF2B5EF4-FFF2-40B4-BE49-F238E27FC236}">
                <a16:creationId xmlns:a16="http://schemas.microsoft.com/office/drawing/2014/main" id="{44D8BDE1-3AC0-4E2B-853B-8FABD894FC90}"/>
              </a:ext>
            </a:extLst>
          </p:cNvPr>
          <p:cNvSpPr/>
          <p:nvPr/>
        </p:nvSpPr>
        <p:spPr>
          <a:xfrm>
            <a:off x="4046706" y="3501009"/>
            <a:ext cx="1080120" cy="200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4FC4E7D1-6DF7-442D-9E2D-A6C3E1F207E0}"/>
              </a:ext>
            </a:extLst>
          </p:cNvPr>
          <p:cNvSpPr/>
          <p:nvPr/>
        </p:nvSpPr>
        <p:spPr>
          <a:xfrm>
            <a:off x="6089577" y="2891845"/>
            <a:ext cx="1080120" cy="2613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717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P spid="4" grpId="0"/>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a:latin typeface="Rix비타민 M" panose="02020603020101020101" pitchFamily="18" charset="-127"/>
                <a:ea typeface="Rix비타민 M" panose="02020603020101020101" pitchFamily="18" charset="-127"/>
              </a:rPr>
              <a:t>문제 분석</a:t>
            </a:r>
            <a:endParaRPr lang="ko-KR" altLang="en-US" sz="2300" dirty="0">
              <a:latin typeface="Rix비타민 M" panose="02020603020101020101" pitchFamily="18" charset="-127"/>
              <a:ea typeface="Rix비타민 M" panose="02020603020101020101" pitchFamily="18" charset="-127"/>
            </a:endParaRP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5" name="그림 4" descr="자동차, 실외, 대지, 도로이(가) 표시된 사진&#10;&#10;자동 생성된 설명">
            <a:extLst>
              <a:ext uri="{FF2B5EF4-FFF2-40B4-BE49-F238E27FC236}">
                <a16:creationId xmlns:a16="http://schemas.microsoft.com/office/drawing/2014/main" id="{86A8B714-1AFD-45D0-BDB3-38E393C63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803" y="2058440"/>
            <a:ext cx="1800000" cy="1800000"/>
          </a:xfrm>
          <a:prstGeom prst="rect">
            <a:avLst/>
          </a:prstGeom>
        </p:spPr>
      </p:pic>
      <p:pic>
        <p:nvPicPr>
          <p:cNvPr id="7" name="그림 6" descr="자동차, 트럭, 운송, 실외이(가) 표시된 사진&#10;&#10;자동 생성된 설명">
            <a:extLst>
              <a:ext uri="{FF2B5EF4-FFF2-40B4-BE49-F238E27FC236}">
                <a16:creationId xmlns:a16="http://schemas.microsoft.com/office/drawing/2014/main" id="{3570C8A7-6CC3-4F4D-87E5-A5373F6B0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03" y="3906346"/>
            <a:ext cx="1800000" cy="1800000"/>
          </a:xfrm>
          <a:prstGeom prst="rect">
            <a:avLst/>
          </a:prstGeom>
        </p:spPr>
      </p:pic>
      <p:pic>
        <p:nvPicPr>
          <p:cNvPr id="12" name="그림 11" descr="자동차, 빨간색, 도로, 실외이(가) 표시된 사진&#10;&#10;자동 생성된 설명">
            <a:extLst>
              <a:ext uri="{FF2B5EF4-FFF2-40B4-BE49-F238E27FC236}">
                <a16:creationId xmlns:a16="http://schemas.microsoft.com/office/drawing/2014/main" id="{8F8D0D0B-F4EA-4E14-888D-5CD024FB42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3906346"/>
            <a:ext cx="1800000" cy="1800000"/>
          </a:xfrm>
          <a:prstGeom prst="rect">
            <a:avLst/>
          </a:prstGeom>
        </p:spPr>
      </p:pic>
      <p:pic>
        <p:nvPicPr>
          <p:cNvPr id="14" name="그림 13" descr="자동차, 실외, 하늘, 도로이(가) 표시된 사진&#10;&#10;자동 생성된 설명">
            <a:extLst>
              <a:ext uri="{FF2B5EF4-FFF2-40B4-BE49-F238E27FC236}">
                <a16:creationId xmlns:a16="http://schemas.microsoft.com/office/drawing/2014/main" id="{DD6371EA-05A5-4429-A834-21DE50B056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2058440"/>
            <a:ext cx="1800000" cy="1800000"/>
          </a:xfrm>
          <a:prstGeom prst="rect">
            <a:avLst/>
          </a:prstGeom>
        </p:spPr>
      </p:pic>
      <p:pic>
        <p:nvPicPr>
          <p:cNvPr id="17" name="그림 16" descr="자동차, 실외, 도로, 운송이(가) 표시된 사진&#10;&#10;자동 생성된 설명">
            <a:extLst>
              <a:ext uri="{FF2B5EF4-FFF2-40B4-BE49-F238E27FC236}">
                <a16:creationId xmlns:a16="http://schemas.microsoft.com/office/drawing/2014/main" id="{1A54CB3A-C0EF-4F95-AFE4-48172B79CF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7197" y="3916190"/>
            <a:ext cx="1800000" cy="1800000"/>
          </a:xfrm>
          <a:prstGeom prst="rect">
            <a:avLst/>
          </a:prstGeom>
        </p:spPr>
      </p:pic>
      <p:pic>
        <p:nvPicPr>
          <p:cNvPr id="19" name="그림 18" descr="자동차, 실외, 도로, 하늘이(가) 표시된 사진&#10;&#10;자동 생성된 설명">
            <a:extLst>
              <a:ext uri="{FF2B5EF4-FFF2-40B4-BE49-F238E27FC236}">
                <a16:creationId xmlns:a16="http://schemas.microsoft.com/office/drawing/2014/main" id="{D3CB6406-72A1-4F42-9321-FE78C642C0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0472" y="3930529"/>
            <a:ext cx="1800000" cy="1800000"/>
          </a:xfrm>
          <a:prstGeom prst="rect">
            <a:avLst/>
          </a:prstGeom>
        </p:spPr>
      </p:pic>
      <p:pic>
        <p:nvPicPr>
          <p:cNvPr id="21" name="그림 20" descr="실외, 자동차, 하늘, 트럭이(가) 표시된 사진&#10;&#10;자동 생성된 설명">
            <a:extLst>
              <a:ext uri="{FF2B5EF4-FFF2-40B4-BE49-F238E27FC236}">
                <a16:creationId xmlns:a16="http://schemas.microsoft.com/office/drawing/2014/main" id="{6C1EB371-D9B7-44FC-A9E8-1B4F834168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7197" y="2060848"/>
            <a:ext cx="1800000" cy="1800000"/>
          </a:xfrm>
          <a:prstGeom prst="rect">
            <a:avLst/>
          </a:prstGeom>
        </p:spPr>
      </p:pic>
      <p:pic>
        <p:nvPicPr>
          <p:cNvPr id="24" name="그림 23" descr="실외, 자동차, 나무, 도로이(가) 표시된 사진&#10;&#10;자동 생성된 설명">
            <a:extLst>
              <a:ext uri="{FF2B5EF4-FFF2-40B4-BE49-F238E27FC236}">
                <a16:creationId xmlns:a16="http://schemas.microsoft.com/office/drawing/2014/main" id="{66DCDCF2-6880-447F-BF6A-85C4C489A5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3666" y="2060848"/>
            <a:ext cx="1800000" cy="1800000"/>
          </a:xfrm>
          <a:prstGeom prst="rect">
            <a:avLst/>
          </a:prstGeom>
        </p:spPr>
      </p:pic>
      <p:sp>
        <p:nvSpPr>
          <p:cNvPr id="34" name="TextBox 33">
            <a:extLst>
              <a:ext uri="{FF2B5EF4-FFF2-40B4-BE49-F238E27FC236}">
                <a16:creationId xmlns:a16="http://schemas.microsoft.com/office/drawing/2014/main" id="{B13A8DC9-DB34-4FE3-B371-359BAE8F1BF0}"/>
              </a:ext>
            </a:extLst>
          </p:cNvPr>
          <p:cNvSpPr txBox="1"/>
          <p:nvPr/>
        </p:nvSpPr>
        <p:spPr>
          <a:xfrm>
            <a:off x="589660" y="1625192"/>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Chrysler Aspen SUV 2009</a:t>
            </a:r>
            <a:endParaRPr lang="ko-KR" altLang="en-US" dirty="0"/>
          </a:p>
        </p:txBody>
      </p:sp>
      <p:sp>
        <p:nvSpPr>
          <p:cNvPr id="35" name="TextBox 34">
            <a:extLst>
              <a:ext uri="{FF2B5EF4-FFF2-40B4-BE49-F238E27FC236}">
                <a16:creationId xmlns:a16="http://schemas.microsoft.com/office/drawing/2014/main" id="{01FDEE6A-1076-421F-96A8-8447D80E6AA3}"/>
              </a:ext>
            </a:extLst>
          </p:cNvPr>
          <p:cNvSpPr txBox="1"/>
          <p:nvPr/>
        </p:nvSpPr>
        <p:spPr>
          <a:xfrm>
            <a:off x="5403329" y="1649337"/>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Dodge Durango SUV 2012</a:t>
            </a:r>
            <a:endParaRPr lang="ko-KR" altLang="en-US" dirty="0"/>
          </a:p>
        </p:txBody>
      </p:sp>
      <p:cxnSp>
        <p:nvCxnSpPr>
          <p:cNvPr id="26" name="직선 화살표 연결선 25">
            <a:extLst>
              <a:ext uri="{FF2B5EF4-FFF2-40B4-BE49-F238E27FC236}">
                <a16:creationId xmlns:a16="http://schemas.microsoft.com/office/drawing/2014/main" id="{389B90DA-9B9E-47FB-975D-4508212A36D4}"/>
              </a:ext>
            </a:extLst>
          </p:cNvPr>
          <p:cNvCxnSpPr/>
          <p:nvPr/>
        </p:nvCxnSpPr>
        <p:spPr>
          <a:xfrm>
            <a:off x="4211960" y="3906346"/>
            <a:ext cx="648072" cy="0"/>
          </a:xfrm>
          <a:prstGeom prst="straightConnector1">
            <a:avLst/>
          </a:prstGeom>
          <a:ln w="63500">
            <a:solidFill>
              <a:srgbClr val="17375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6BA967D-E540-44CE-8595-11399AF302A0}"/>
              </a:ext>
            </a:extLst>
          </p:cNvPr>
          <p:cNvSpPr txBox="1"/>
          <p:nvPr/>
        </p:nvSpPr>
        <p:spPr>
          <a:xfrm>
            <a:off x="4192714" y="3438947"/>
            <a:ext cx="648072" cy="369332"/>
          </a:xfrm>
          <a:prstGeom prst="rect">
            <a:avLst/>
          </a:prstGeom>
          <a:noFill/>
        </p:spPr>
        <p:txBody>
          <a:bodyPr wrap="square" rtlCol="0">
            <a:spAutoFit/>
          </a:bodyPr>
          <a:lstStyle/>
          <a:p>
            <a:pPr algn="ctr"/>
            <a:r>
              <a:rPr lang="ko-KR" altLang="en-US">
                <a:latin typeface="Rix비타민 M" panose="02020603020101020101" pitchFamily="18" charset="-127"/>
                <a:ea typeface="Rix비타민 M" panose="02020603020101020101" pitchFamily="18" charset="-127"/>
              </a:rPr>
              <a:t>비교</a:t>
            </a:r>
            <a:endParaRPr lang="ko-KR" altLang="en-US" dirty="0"/>
          </a:p>
        </p:txBody>
      </p:sp>
      <p:sp>
        <p:nvSpPr>
          <p:cNvPr id="46" name="TextBox 45">
            <a:extLst>
              <a:ext uri="{FF2B5EF4-FFF2-40B4-BE49-F238E27FC236}">
                <a16:creationId xmlns:a16="http://schemas.microsoft.com/office/drawing/2014/main" id="{D889F033-FEDD-4889-A79A-31ADA3423D57}"/>
              </a:ext>
            </a:extLst>
          </p:cNvPr>
          <p:cNvSpPr txBox="1"/>
          <p:nvPr/>
        </p:nvSpPr>
        <p:spPr>
          <a:xfrm>
            <a:off x="40413" y="5852681"/>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연식</a:t>
            </a:r>
            <a:r>
              <a:rPr lang="en-US" altLang="ko-KR" sz="2400" dirty="0"/>
              <a:t>, </a:t>
            </a:r>
            <a:r>
              <a:rPr lang="ko-KR" altLang="en-US" sz="2400" dirty="0"/>
              <a:t>같은 차종의 출력이 존재</a:t>
            </a:r>
            <a:endParaRPr lang="en-US" altLang="ko-KR" sz="2400" dirty="0"/>
          </a:p>
        </p:txBody>
      </p:sp>
    </p:spTree>
    <p:extLst>
      <p:ext uri="{BB962C8B-B14F-4D97-AF65-F5344CB8AC3E}">
        <p14:creationId xmlns:p14="http://schemas.microsoft.com/office/powerpoint/2010/main" val="102230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11" name="그림 10" descr="바닥, 헬멧, 자동차, 머리장식이(가) 표시된 사진&#10;&#10;자동 생성된 설명">
            <a:extLst>
              <a:ext uri="{FF2B5EF4-FFF2-40B4-BE49-F238E27FC236}">
                <a16:creationId xmlns:a16="http://schemas.microsoft.com/office/drawing/2014/main" id="{AF0745C7-EF2D-43A3-8FE5-69F8D380C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121" y="3344749"/>
            <a:ext cx="2160000" cy="2160000"/>
          </a:xfrm>
          <a:prstGeom prst="rect">
            <a:avLst/>
          </a:prstGeom>
        </p:spPr>
      </p:pic>
      <p:pic>
        <p:nvPicPr>
          <p:cNvPr id="22" name="그림 21" descr="자동차, 건물, 도로, 운송이(가) 표시된 사진&#10;&#10;자동 생성된 설명">
            <a:extLst>
              <a:ext uri="{FF2B5EF4-FFF2-40B4-BE49-F238E27FC236}">
                <a16:creationId xmlns:a16="http://schemas.microsoft.com/office/drawing/2014/main" id="{3D63E011-B894-4E2A-B008-F103EA81F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344749"/>
            <a:ext cx="2160000" cy="2160000"/>
          </a:xfrm>
          <a:prstGeom prst="rect">
            <a:avLst/>
          </a:prstGeom>
        </p:spPr>
      </p:pic>
      <p:sp>
        <p:nvSpPr>
          <p:cNvPr id="28" name="TextBox 27">
            <a:extLst>
              <a:ext uri="{FF2B5EF4-FFF2-40B4-BE49-F238E27FC236}">
                <a16:creationId xmlns:a16="http://schemas.microsoft.com/office/drawing/2014/main" id="{2E291088-D281-444B-A25A-B3848CFC9A48}"/>
              </a:ext>
            </a:extLst>
          </p:cNvPr>
          <p:cNvSpPr txBox="1"/>
          <p:nvPr/>
        </p:nvSpPr>
        <p:spPr>
          <a:xfrm>
            <a:off x="642837" y="2891845"/>
            <a:ext cx="2510147"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Ford GT Coupe 2006</a:t>
            </a:r>
            <a:endParaRPr lang="ko-KR" altLang="en-US" dirty="0">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A3A28FDF-4736-4FC2-8758-8B23A3DD4345}"/>
              </a:ext>
            </a:extLst>
          </p:cNvPr>
          <p:cNvSpPr txBox="1"/>
          <p:nvPr/>
        </p:nvSpPr>
        <p:spPr>
          <a:xfrm>
            <a:off x="3707904" y="2891845"/>
            <a:ext cx="3022434"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Benz SL-Class Coupe 2009</a:t>
            </a:r>
          </a:p>
        </p:txBody>
      </p:sp>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585049"/>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Benz SL-Class </a:t>
            </a:r>
          </a:p>
          <a:p>
            <a:r>
              <a:rPr lang="en-US" altLang="ko-KR" dirty="0">
                <a:latin typeface="Rix비타민 M" panose="02020603020101020101" pitchFamily="18" charset="-127"/>
                <a:ea typeface="Rix비타민 M" panose="02020603020101020101" pitchFamily="18" charset="-127"/>
              </a:rPr>
              <a:t>     Coupe 2009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[0.9765]</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lvl="0"/>
            <a:r>
              <a:rPr lang="en-US" altLang="ko-KR" dirty="0">
                <a:solidFill>
                  <a:prstClr val="black"/>
                </a:solidFill>
                <a:latin typeface="Rix비타민 M" panose="02020603020101020101" pitchFamily="18" charset="-127"/>
                <a:ea typeface="Rix비타민 M" panose="02020603020101020101" pitchFamily="18" charset="-127"/>
              </a:rPr>
              <a:t>70.</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solidFill>
                  <a:prstClr val="black"/>
                </a:solidFill>
                <a:latin typeface="Rix비타민 M" panose="02020603020101020101" pitchFamily="18" charset="-127"/>
                <a:ea typeface="Rix비타민 M" panose="02020603020101020101" pitchFamily="18" charset="-127"/>
              </a:rPr>
              <a:t>Ford GT Coupe        </a:t>
            </a:r>
          </a:p>
          <a:p>
            <a:pPr lvl="0"/>
            <a:r>
              <a:rPr lang="en-US" altLang="ko-KR" dirty="0">
                <a:solidFill>
                  <a:prstClr val="black"/>
                </a:solidFill>
                <a:latin typeface="Rix비타민 M" panose="02020603020101020101" pitchFamily="18" charset="-127"/>
                <a:ea typeface="Rix비타민 M" panose="02020603020101020101" pitchFamily="18" charset="-127"/>
              </a:rPr>
              <a:t>      2006</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sz="1600" dirty="0">
                <a:solidFill>
                  <a:prstClr val="black"/>
                </a:solidFill>
                <a:latin typeface="Rix비타민 M" panose="02020603020101020101" pitchFamily="18" charset="-127"/>
                <a:ea typeface="Rix비타민 M" panose="02020603020101020101" pitchFamily="18" charset="-127"/>
              </a:rPr>
              <a:t>[1.75e-07]</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600079"/>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45" name="TextBox 44">
            <a:extLst>
              <a:ext uri="{FF2B5EF4-FFF2-40B4-BE49-F238E27FC236}">
                <a16:creationId xmlns:a16="http://schemas.microsoft.com/office/drawing/2014/main" id="{0199BAF2-E692-476F-9CF2-60A8F3975765}"/>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2771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28" name="TextBox 27">
            <a:extLst>
              <a:ext uri="{FF2B5EF4-FFF2-40B4-BE49-F238E27FC236}">
                <a16:creationId xmlns:a16="http://schemas.microsoft.com/office/drawing/2014/main" id="{2E291088-D281-444B-A25A-B3848CFC9A48}"/>
              </a:ext>
            </a:extLst>
          </p:cNvPr>
          <p:cNvSpPr txBox="1"/>
          <p:nvPr/>
        </p:nvSpPr>
        <p:spPr>
          <a:xfrm>
            <a:off x="712514" y="2812038"/>
            <a:ext cx="2510147" cy="369332"/>
          </a:xfrm>
          <a:prstGeom prst="rect">
            <a:avLst/>
          </a:prstGeom>
          <a:noFill/>
        </p:spPr>
        <p:txBody>
          <a:bodyPr wrap="square" rtlCol="0">
            <a:spAutoFit/>
          </a:bodyPr>
          <a:lstStyle/>
          <a:p>
            <a:r>
              <a:rPr lang="en-US" altLang="ko-KR" dirty="0"/>
              <a:t>Audi Coupe 2012</a:t>
            </a:r>
            <a:endParaRPr lang="ko-KR" altLang="en-US" dirty="0"/>
          </a:p>
        </p:txBody>
      </p:sp>
      <p:sp>
        <p:nvSpPr>
          <p:cNvPr id="33" name="TextBox 32">
            <a:extLst>
              <a:ext uri="{FF2B5EF4-FFF2-40B4-BE49-F238E27FC236}">
                <a16:creationId xmlns:a16="http://schemas.microsoft.com/office/drawing/2014/main" id="{A3A28FDF-4736-4FC2-8758-8B23A3DD4345}"/>
              </a:ext>
            </a:extLst>
          </p:cNvPr>
          <p:cNvSpPr txBox="1"/>
          <p:nvPr/>
        </p:nvSpPr>
        <p:spPr>
          <a:xfrm>
            <a:off x="3680271" y="2674912"/>
            <a:ext cx="3022434" cy="646331"/>
          </a:xfrm>
          <a:prstGeom prst="rect">
            <a:avLst/>
          </a:prstGeom>
          <a:noFill/>
        </p:spPr>
        <p:txBody>
          <a:bodyPr wrap="square" rtlCol="0">
            <a:spAutoFit/>
          </a:bodyPr>
          <a:lstStyle/>
          <a:p>
            <a:pPr algn="ctr"/>
            <a:r>
              <a:rPr lang="en-US" altLang="ko-KR" dirty="0"/>
              <a:t>Lamborghini </a:t>
            </a:r>
            <a:r>
              <a:rPr lang="en-US" altLang="ko-KR" dirty="0" err="1"/>
              <a:t>Aventador</a:t>
            </a:r>
            <a:r>
              <a:rPr lang="en-US" altLang="ko-KR" dirty="0"/>
              <a:t> Coupe 2012</a:t>
            </a:r>
            <a:endParaRPr lang="ko-KR" altLang="en-US" dirty="0"/>
          </a:p>
        </p:txBody>
      </p:sp>
      <p:pic>
        <p:nvPicPr>
          <p:cNvPr id="34" name="그림 33" descr="자동차, 실외, 건물, 도로이(가) 표시된 사진&#10;&#10;자동 생성된 설명">
            <a:extLst>
              <a:ext uri="{FF2B5EF4-FFF2-40B4-BE49-F238E27FC236}">
                <a16:creationId xmlns:a16="http://schemas.microsoft.com/office/drawing/2014/main" id="{3EA0E36F-4BED-4B4B-AEF9-E3C562378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14" y="3344749"/>
            <a:ext cx="2160000" cy="2160000"/>
          </a:xfrm>
          <a:prstGeom prst="rect">
            <a:avLst/>
          </a:prstGeom>
        </p:spPr>
      </p:pic>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862048"/>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Lamborghini </a:t>
            </a:r>
            <a:r>
              <a:rPr lang="en-US" altLang="ko-KR" dirty="0" err="1">
                <a:latin typeface="Rix비타민 M" panose="02020603020101020101" pitchFamily="18" charset="-127"/>
                <a:ea typeface="Rix비타민 M" panose="02020603020101020101" pitchFamily="18" charset="-127"/>
              </a:rPr>
              <a:t>Aventador</a:t>
            </a:r>
            <a:r>
              <a:rPr lang="en-US" altLang="ko-KR" dirty="0">
                <a:latin typeface="Rix비타민 M" panose="02020603020101020101" pitchFamily="18" charset="-127"/>
                <a:ea typeface="Rix비타민 M" panose="02020603020101020101" pitchFamily="18" charset="-127"/>
              </a:rPr>
              <a:t> Coupe 2012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[0.6450]</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r>
              <a:rPr lang="en-US" altLang="ko-KR" dirty="0">
                <a:solidFill>
                  <a:prstClr val="black"/>
                </a:solidFill>
                <a:latin typeface="Rix비타민 M" panose="02020603020101020101" pitchFamily="18" charset="-127"/>
                <a:ea typeface="Rix비타민 M" panose="02020603020101020101" pitchFamily="18" charset="-127"/>
              </a:rPr>
              <a:t>9.</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latin typeface="Rix비타민 M" panose="02020603020101020101" pitchFamily="18" charset="-127"/>
                <a:ea typeface="Rix비타민 M" panose="02020603020101020101" pitchFamily="18" charset="-127"/>
              </a:rPr>
              <a:t>Audi Coupe 2012</a:t>
            </a:r>
            <a:endParaRPr lang="ko-KR" altLang="en-US" dirty="0">
              <a:latin typeface="Rix비타민 M" panose="02020603020101020101" pitchFamily="18" charset="-127"/>
              <a:ea typeface="Rix비타민 M" panose="02020603020101020101" pitchFamily="18" charset="-127"/>
            </a:endParaRPr>
          </a:p>
          <a:p>
            <a:pPr lvl="0"/>
            <a:r>
              <a:rPr lang="en-US" altLang="ko-KR" sz="1600" dirty="0">
                <a:solidFill>
                  <a:prstClr val="black"/>
                </a:solidFill>
                <a:latin typeface="Rix비타민 M" panose="02020603020101020101" pitchFamily="18" charset="-127"/>
                <a:ea typeface="Rix비타민 M" panose="02020603020101020101" pitchFamily="18" charset="-127"/>
              </a:rPr>
              <a:t>    [0.004]</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pic>
        <p:nvPicPr>
          <p:cNvPr id="21" name="그림 20" descr="자동차, 잔디, 실외, 도로이(가) 표시된 사진&#10;&#10;자동 생성된 설명">
            <a:extLst>
              <a:ext uri="{FF2B5EF4-FFF2-40B4-BE49-F238E27FC236}">
                <a16:creationId xmlns:a16="http://schemas.microsoft.com/office/drawing/2014/main" id="{087C053F-DFBE-4448-A6D0-30FEF9CEA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488" y="3344749"/>
            <a:ext cx="2160000" cy="2160000"/>
          </a:xfrm>
          <a:prstGeom prst="rect">
            <a:avLst/>
          </a:prstGeom>
        </p:spPr>
      </p:pic>
      <p:sp>
        <p:nvSpPr>
          <p:cNvPr id="18" name="TextBox 17">
            <a:extLst>
              <a:ext uri="{FF2B5EF4-FFF2-40B4-BE49-F238E27FC236}">
                <a16:creationId xmlns:a16="http://schemas.microsoft.com/office/drawing/2014/main" id="{A4BE061C-209E-4E06-9202-8B7DD13280A4}"/>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35441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주제 선정</a:t>
            </a: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Test image</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를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a:t>
            </a:r>
            <a:r>
              <a:rPr lang="ko-KR" altLang="en-US" sz="2500" dirty="0">
                <a:solidFill>
                  <a:prstClr val="black"/>
                </a:solidFill>
                <a:latin typeface="맑은 고딕"/>
                <a:ea typeface="맑은 고딕" panose="020B0503020000020004" pitchFamily="50" charset="-127"/>
              </a:rPr>
              <a:t>성능</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가지는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0" name="TextBox 9">
            <a:extLst>
              <a:ext uri="{FF2B5EF4-FFF2-40B4-BE49-F238E27FC236}">
                <a16:creationId xmlns:a16="http://schemas.microsoft.com/office/drawing/2014/main" id="{4ECDB551-90ED-4631-B195-CED989AE36BA}"/>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C540ACCD-AB2A-4F38-9CC9-26688EB6F2DC}"/>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13" name="사각형: 둥근 모서리 12">
            <a:extLst>
              <a:ext uri="{FF2B5EF4-FFF2-40B4-BE49-F238E27FC236}">
                <a16:creationId xmlns:a16="http://schemas.microsoft.com/office/drawing/2014/main" id="{4397D484-9CBE-42E0-8DDA-22D7352879C5}"/>
              </a:ext>
            </a:extLst>
          </p:cNvPr>
          <p:cNvSpPr/>
          <p:nvPr/>
        </p:nvSpPr>
        <p:spPr>
          <a:xfrm>
            <a:off x="539552" y="4581128"/>
            <a:ext cx="6048672"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0335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8" name="TextBox 7">
            <a:extLst>
              <a:ext uri="{FF2B5EF4-FFF2-40B4-BE49-F238E27FC236}">
                <a16:creationId xmlns:a16="http://schemas.microsoft.com/office/drawing/2014/main" id="{7EABCEE0-CFD4-4A1E-8D3C-67FA73845010}"/>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0ECE272B-7ED2-4E85-98A9-491D63D24E47}"/>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7" name="표 6">
            <a:extLst>
              <a:ext uri="{FF2B5EF4-FFF2-40B4-BE49-F238E27FC236}">
                <a16:creationId xmlns:a16="http://schemas.microsoft.com/office/drawing/2014/main" id="{78CB01ED-F903-4935-BF54-C92B835D2968}"/>
              </a:ext>
            </a:extLst>
          </p:cNvPr>
          <p:cNvGraphicFramePr>
            <a:graphicFrameLocks noGrp="1"/>
          </p:cNvGraphicFramePr>
          <p:nvPr>
            <p:extLst>
              <p:ext uri="{D42A27DB-BD31-4B8C-83A1-F6EECF244321}">
                <p14:modId xmlns:p14="http://schemas.microsoft.com/office/powerpoint/2010/main" val="3579214186"/>
              </p:ext>
            </p:extLst>
          </p:nvPr>
        </p:nvGraphicFramePr>
        <p:xfrm>
          <a:off x="1259632" y="1646421"/>
          <a:ext cx="6552728" cy="1005840"/>
        </p:xfrm>
        <a:graphic>
          <a:graphicData uri="http://schemas.openxmlformats.org/drawingml/2006/table">
            <a:tbl>
              <a:tblPr firstRow="1" bandRow="1">
                <a:tableStyleId>{5C22544A-7EE6-4342-B048-85BDC9FD1C3A}</a:tableStyleId>
              </a:tblPr>
              <a:tblGrid>
                <a:gridCol w="1638182">
                  <a:extLst>
                    <a:ext uri="{9D8B030D-6E8A-4147-A177-3AD203B41FA5}">
                      <a16:colId xmlns:a16="http://schemas.microsoft.com/office/drawing/2014/main" val="3754682701"/>
                    </a:ext>
                  </a:extLst>
                </a:gridCol>
                <a:gridCol w="1638182">
                  <a:extLst>
                    <a:ext uri="{9D8B030D-6E8A-4147-A177-3AD203B41FA5}">
                      <a16:colId xmlns:a16="http://schemas.microsoft.com/office/drawing/2014/main" val="1776235822"/>
                    </a:ext>
                  </a:extLst>
                </a:gridCol>
                <a:gridCol w="1638182">
                  <a:extLst>
                    <a:ext uri="{9D8B030D-6E8A-4147-A177-3AD203B41FA5}">
                      <a16:colId xmlns:a16="http://schemas.microsoft.com/office/drawing/2014/main" val="1642518830"/>
                    </a:ext>
                  </a:extLst>
                </a:gridCol>
                <a:gridCol w="1638182">
                  <a:extLst>
                    <a:ext uri="{9D8B030D-6E8A-4147-A177-3AD203B41FA5}">
                      <a16:colId xmlns:a16="http://schemas.microsoft.com/office/drawing/2014/main" val="4134548154"/>
                    </a:ext>
                  </a:extLst>
                </a:gridCol>
              </a:tblGrid>
              <a:tr h="370840">
                <a:tc>
                  <a:txBody>
                    <a:bodyPr/>
                    <a:lstStyle/>
                    <a:p>
                      <a:pPr algn="ctr" latinLnBrk="1"/>
                      <a:r>
                        <a:rPr lang="en-US" altLang="ko-KR" dirty="0"/>
                        <a:t>Layers/</a:t>
                      </a:r>
                    </a:p>
                    <a:p>
                      <a:pPr algn="ctr" latinLnBrk="1"/>
                      <a:r>
                        <a:rPr lang="en-US" altLang="ko-KR" dirty="0"/>
                        <a:t>Parameters</a:t>
                      </a:r>
                      <a:endParaRPr lang="ko-KR" altLang="en-US" dirty="0"/>
                    </a:p>
                  </a:txBody>
                  <a:tcPr anchor="ctr">
                    <a:solidFill>
                      <a:srgbClr val="17375E"/>
                    </a:solidFill>
                  </a:tcPr>
                </a:tc>
                <a:tc>
                  <a:txBody>
                    <a:bodyPr/>
                    <a:lstStyle/>
                    <a:p>
                      <a:pPr algn="ctr" latinLnBrk="1"/>
                      <a:r>
                        <a:rPr lang="en-US" altLang="ko-KR" dirty="0"/>
                        <a:t>ResNet-50</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ResNet-101</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ResNet-152</a:t>
                      </a:r>
                      <a:endParaRPr lang="ko-KR" altLang="en-US" dirty="0"/>
                    </a:p>
                  </a:txBody>
                  <a:tcPr anchor="ctr">
                    <a:solidFill>
                      <a:srgbClr val="17375E"/>
                    </a:solidFill>
                  </a:tcPr>
                </a:tc>
                <a:extLst>
                  <a:ext uri="{0D108BD9-81ED-4DB2-BD59-A6C34878D82A}">
                    <a16:rowId xmlns:a16="http://schemas.microsoft.com/office/drawing/2014/main" val="263069797"/>
                  </a:ext>
                </a:extLst>
              </a:tr>
              <a:tr h="0">
                <a:tc>
                  <a:txBody>
                    <a:bodyPr/>
                    <a:lstStyle/>
                    <a:p>
                      <a:pPr algn="ctr" latinLnBrk="1"/>
                      <a:r>
                        <a:rPr lang="en-US" altLang="ko-KR" dirty="0"/>
                        <a:t>Total</a:t>
                      </a:r>
                      <a:endParaRPr lang="ko-KR" altLang="en-US" dirty="0"/>
                    </a:p>
                  </a:txBody>
                  <a:tcPr/>
                </a:tc>
                <a:tc>
                  <a:txBody>
                    <a:bodyPr/>
                    <a:lstStyle/>
                    <a:p>
                      <a:pPr algn="ctr" latinLnBrk="1"/>
                      <a:r>
                        <a:rPr lang="en-US" altLang="ko-KR" dirty="0"/>
                        <a:t>23,860,152</a:t>
                      </a:r>
                      <a:endParaRPr lang="ko-KR" altLang="en-US" dirty="0"/>
                    </a:p>
                  </a:txBody>
                  <a:tcPr/>
                </a:tc>
                <a:tc>
                  <a:txBody>
                    <a:bodyPr/>
                    <a:lstStyle/>
                    <a:p>
                      <a:pPr algn="ctr" latinLnBrk="1"/>
                      <a:r>
                        <a:rPr lang="en-US" altLang="ko-KR" dirty="0"/>
                        <a:t>42,956,728</a:t>
                      </a:r>
                      <a:endParaRPr lang="ko-KR" altLang="en-US" dirty="0"/>
                    </a:p>
                  </a:txBody>
                  <a:tcPr/>
                </a:tc>
                <a:tc>
                  <a:txBody>
                    <a:bodyPr/>
                    <a:lstStyle/>
                    <a:p>
                      <a:pPr algn="ctr" latinLnBrk="1"/>
                      <a:r>
                        <a:rPr lang="en-US" altLang="ko-KR" dirty="0"/>
                        <a:t>58,692,536</a:t>
                      </a:r>
                      <a:endParaRPr lang="ko-KR" altLang="en-US" dirty="0"/>
                    </a:p>
                  </a:txBody>
                  <a:tcPr/>
                </a:tc>
                <a:extLst>
                  <a:ext uri="{0D108BD9-81ED-4DB2-BD59-A6C34878D82A}">
                    <a16:rowId xmlns:a16="http://schemas.microsoft.com/office/drawing/2014/main" val="2374827040"/>
                  </a:ext>
                </a:extLst>
              </a:tr>
            </a:tbl>
          </a:graphicData>
        </a:graphic>
      </p:graphicFrame>
      <p:graphicFrame>
        <p:nvGraphicFramePr>
          <p:cNvPr id="21" name="차트 20">
            <a:extLst>
              <a:ext uri="{FF2B5EF4-FFF2-40B4-BE49-F238E27FC236}">
                <a16:creationId xmlns:a16="http://schemas.microsoft.com/office/drawing/2014/main" id="{FDC4EBF8-283C-4355-BFD7-67FB6624FDC6}"/>
              </a:ext>
            </a:extLst>
          </p:cNvPr>
          <p:cNvGraphicFramePr/>
          <p:nvPr>
            <p:extLst>
              <p:ext uri="{D42A27DB-BD31-4B8C-83A1-F6EECF244321}">
                <p14:modId xmlns:p14="http://schemas.microsoft.com/office/powerpoint/2010/main" val="1500092649"/>
              </p:ext>
            </p:extLst>
          </p:nvPr>
        </p:nvGraphicFramePr>
        <p:xfrm>
          <a:off x="1235968" y="2576225"/>
          <a:ext cx="6576392" cy="393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07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15339" y="251266"/>
            <a:ext cx="936104"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a:ln>
                  <a:noFill/>
                </a:ln>
                <a:solidFill>
                  <a:prstClr val="white"/>
                </a:solidFill>
                <a:effectLst/>
                <a:uLnTx/>
                <a:uFillTx/>
                <a:latin typeface="Rix비타민 M" panose="02020603020101020101" pitchFamily="18" charset="-127"/>
                <a:ea typeface="Rix비타민 M" panose="02020603020101020101" pitchFamily="18" charset="-127"/>
                <a:cs typeface="+mn-cs"/>
              </a:rPr>
              <a:t>결론</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339102"/>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의 차종을 압축하여 학습 진행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평균 출력보다 낮은 출력을 보이는 차종 확인</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400" dirty="0">
                <a:solidFill>
                  <a:prstClr val="black"/>
                </a:solidFill>
                <a:latin typeface="맑은 고딕"/>
                <a:ea typeface="맑은 고딕" panose="020B0503020000020004" pitchFamily="50" charset="-127"/>
              </a:rPr>
              <a:t>오답 이미지에서 찌그러진 형태의 이미지 확인</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lang="ko-KR" altLang="en-US" sz="2300" dirty="0">
                <a:solidFill>
                  <a:prstClr val="black"/>
                </a:solidFill>
                <a:latin typeface="맑은 고딕"/>
                <a:ea typeface="맑은 고딕" panose="020B0503020000020004" pitchFamily="50" charset="-127"/>
              </a:rPr>
              <a:t>깊이가 다른 </a:t>
            </a:r>
            <a:r>
              <a:rPr lang="en-US" altLang="ko-KR" sz="2300" dirty="0" err="1">
                <a:solidFill>
                  <a:prstClr val="black"/>
                </a:solidFill>
                <a:latin typeface="맑은 고딕"/>
                <a:ea typeface="맑은 고딕" panose="020B0503020000020004" pitchFamily="50" charset="-127"/>
              </a:rPr>
              <a:t>ResNet</a:t>
            </a:r>
            <a:r>
              <a:rPr lang="en-US" altLang="ko-KR" sz="2300" dirty="0">
                <a:solidFill>
                  <a:prstClr val="black"/>
                </a:solidFill>
                <a:latin typeface="맑은 고딕"/>
                <a:ea typeface="맑은 고딕" panose="020B0503020000020004" pitchFamily="50" charset="-127"/>
              </a:rPr>
              <a:t> </a:t>
            </a:r>
            <a:r>
              <a:rPr lang="ko-KR" altLang="en-US" sz="2300" dirty="0">
                <a:solidFill>
                  <a:prstClr val="black"/>
                </a:solidFill>
                <a:latin typeface="맑은 고딕"/>
                <a:ea typeface="맑은 고딕" panose="020B0503020000020004" pitchFamily="50" charset="-127"/>
              </a:rPr>
              <a:t>모델을 사용하여 비교 분석</a:t>
            </a:r>
            <a:endParaRPr lang="en-US" altLang="ko-KR" sz="2300" dirty="0">
              <a:solidFill>
                <a:prstClr val="black"/>
              </a:solidFill>
              <a:latin typeface="맑은 고딕"/>
              <a:ea typeface="맑은 고딕" panose="020B0503020000020004" pitchFamily="50" charset="-127"/>
            </a:endParaRPr>
          </a:p>
          <a:p>
            <a:pPr marL="914400" lvl="1" indent="-457200">
              <a:buFont typeface="Arial" panose="020B0604020202020204" pitchFamily="34" charset="0"/>
              <a:buChar char="•"/>
              <a:defRPr/>
            </a:pP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 ~ 152 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사이의 최적 </a:t>
            </a: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탐색</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2209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323528" y="548680"/>
            <a:ext cx="4176464" cy="861774"/>
          </a:xfrm>
          <a:prstGeom prst="rect">
            <a:avLst/>
          </a:prstGeom>
          <a:noFill/>
        </p:spPr>
        <p:txBody>
          <a:bodyPr wrap="square" rtlCol="0">
            <a:spAutoFit/>
          </a:bodyPr>
          <a:lstStyle/>
          <a:p>
            <a:r>
              <a:rPr lang="ko-KR" altLang="en-US" sz="5000" b="1" dirty="0">
                <a:solidFill>
                  <a:schemeClr val="bg1"/>
                </a:solidFill>
              </a:rPr>
              <a:t>목차</a:t>
            </a:r>
          </a:p>
        </p:txBody>
      </p:sp>
      <p:sp>
        <p:nvSpPr>
          <p:cNvPr id="9" name="TextBox 8"/>
          <p:cNvSpPr txBox="1"/>
          <p:nvPr/>
        </p:nvSpPr>
        <p:spPr>
          <a:xfrm>
            <a:off x="2951820" y="1497702"/>
            <a:ext cx="3240360" cy="3862596"/>
          </a:xfrm>
          <a:prstGeom prst="rect">
            <a:avLst/>
          </a:prstGeom>
          <a:noFill/>
        </p:spPr>
        <p:txBody>
          <a:bodyPr vert="horz" wrap="square" rtlCol="0">
            <a:spAutoFit/>
          </a:bodyPr>
          <a:lstStyle/>
          <a:p>
            <a:r>
              <a:rPr lang="en-US" altLang="ko-KR" sz="3000" dirty="0">
                <a:solidFill>
                  <a:schemeClr val="bg1"/>
                </a:solidFill>
                <a:latin typeface="HY헤드라인M" pitchFamily="18" charset="-127"/>
                <a:ea typeface="HY헤드라인M" pitchFamily="18" charset="-127"/>
              </a:rPr>
              <a:t>01</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서론</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02</a:t>
            </a:r>
            <a:r>
              <a:rPr lang="en-US" altLang="ko-KR" sz="3500" dirty="0">
                <a:solidFill>
                  <a:schemeClr val="bg1"/>
                </a:solidFill>
                <a:latin typeface="HY헤드라인M" pitchFamily="18" charset="-127"/>
                <a:ea typeface="HY헤드라인M" pitchFamily="18" charset="-127"/>
              </a:rPr>
              <a:t>    Review  </a:t>
            </a: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03</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연구 결과</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04</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결론</a:t>
            </a:r>
            <a:endParaRPr lang="en-US" altLang="ko-KR" sz="3500" dirty="0">
              <a:solidFill>
                <a:schemeClr val="bg1"/>
              </a:solidFill>
              <a:latin typeface="HY헤드라인M" pitchFamily="18" charset="-127"/>
              <a:ea typeface="HY헤드라인M"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396552" y="260648"/>
            <a:ext cx="2952328"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향후 연구 과제</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723823"/>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152 </a:t>
            </a:r>
            <a:r>
              <a:rPr lang="en-US" altLang="ko-KR" sz="2500" dirty="0">
                <a:solidFill>
                  <a:prstClr val="black"/>
                </a:solidFill>
                <a:latin typeface="맑은 고딕"/>
                <a:ea typeface="맑은 고딕" panose="020B0503020000020004" pitchFamily="50" charset="-127"/>
              </a:rPr>
              <a:t>Layer </a:t>
            </a:r>
            <a:r>
              <a:rPr lang="ko-KR" altLang="en-US" sz="2500" dirty="0">
                <a:solidFill>
                  <a:prstClr val="black"/>
                </a:solidFill>
                <a:latin typeface="맑은 고딕"/>
                <a:ea typeface="맑은 고딕" panose="020B0503020000020004" pitchFamily="50" charset="-127"/>
              </a:rPr>
              <a:t>이상의 깊이를 가지는 모델 비교</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101~152 </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a:t>
            </a:r>
            <a:r>
              <a:rPr lang="en-US" altLang="ko-KR" sz="2300" dirty="0">
                <a:solidFill>
                  <a:prstClr val="black"/>
                </a:solidFill>
                <a:latin typeface="맑은 고딕"/>
                <a:ea typeface="맑은 고딕" panose="020B0503020000020004" pitchFamily="50" charset="-127"/>
              </a:rPr>
              <a:t>Layer</a:t>
            </a:r>
            <a:r>
              <a:rPr lang="ko-KR" altLang="en-US" sz="2300" dirty="0">
                <a:solidFill>
                  <a:prstClr val="black"/>
                </a:solidFill>
                <a:latin typeface="맑은 고딕"/>
                <a:ea typeface="맑은 고딕" panose="020B0503020000020004" pitchFamily="50" charset="-127"/>
              </a:rPr>
              <a:t> 모델과 비교</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같은 브랜드의 차종간 판별 가능한 모델 구현</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차량의 특징 데이터를 추출하여 학습 진행</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1"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6315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89587" y="272325"/>
            <a:ext cx="146386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참고 문헌</a:t>
            </a:r>
          </a:p>
        </p:txBody>
      </p:sp>
      <p:sp>
        <p:nvSpPr>
          <p:cNvPr id="14" name="내용 개체 틀 4">
            <a:extLst>
              <a:ext uri="{FF2B5EF4-FFF2-40B4-BE49-F238E27FC236}">
                <a16:creationId xmlns:a16="http://schemas.microsoft.com/office/drawing/2014/main" id="{CA1DD868-12A6-4AAE-9A8F-FF506F3ADB52}"/>
              </a:ext>
            </a:extLst>
          </p:cNvPr>
          <p:cNvSpPr txBox="1">
            <a:spLocks/>
          </p:cNvSpPr>
          <p:nvPr/>
        </p:nvSpPr>
        <p:spPr>
          <a:xfrm>
            <a:off x="167962" y="1278542"/>
            <a:ext cx="8868534" cy="4961218"/>
          </a:xfrm>
          <a:prstGeom prst="rect">
            <a:avLst/>
          </a:prstGeom>
        </p:spPr>
        <p:txBody>
          <a:bodyPr vert="horz" lIns="91440" tIns="45720" rIns="91440" bIns="45720" rtlCol="0">
            <a:normAutofit fontScale="92500" lnSpcReduction="10000"/>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[1]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[2]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4"/>
              </a:rPr>
              <a:t>http://cs231n.github.io/understanding-cnn/</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[3]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[4]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5"/>
              </a:rPr>
              <a:t>https://towardsdatascience.com/an-overview-of-resnet-and-its-variants-5281e2f56035</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[5] Alex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Krizhevsky</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Ilya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Sutskever</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Geoffrey E. Hinton, ImageNet Classification with Deep Convolutional Neural Networks, 2012</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lvl="0" indent="0">
              <a:buNone/>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[6] </a:t>
            </a:r>
            <a:r>
              <a:rPr lang="en-US" altLang="ko-KR" sz="1400" b="1" dirty="0">
                <a:solidFill>
                  <a:srgbClr val="0000FF"/>
                </a:solidFill>
                <a:effectLst>
                  <a:outerShdw blurRad="38100" dist="38100" dir="2700000" algn="tl">
                    <a:srgbClr val="000000">
                      <a:alpha val="43137"/>
                    </a:srgbClr>
                  </a:outerShdw>
                </a:effectLst>
                <a:latin typeface="+mj-lt"/>
                <a:hlinkClick r:id="rId6">
                  <a:extLst>
                    <a:ext uri="{A12FA001-AC4F-418D-AE19-62706E023703}">
                      <ahyp:hlinkClr xmlns:ahyp="http://schemas.microsoft.com/office/drawing/2018/hyperlinkcolor" val="tx"/>
                    </a:ext>
                  </a:extLst>
                </a:hlinkClick>
              </a:rPr>
              <a:t>https://laonple.blog.me/220761052425</a:t>
            </a:r>
            <a:endParaRPr lang="en-US" altLang="ko-KR" sz="1400" b="1" dirty="0">
              <a:solidFill>
                <a:srgbClr val="0000FF"/>
              </a:solidFill>
              <a:effectLst>
                <a:outerShdw blurRad="38100" dist="38100" dir="2700000" algn="tl">
                  <a:srgbClr val="000000">
                    <a:alpha val="43137"/>
                  </a:srgbClr>
                </a:outerShdw>
              </a:effectLst>
              <a:latin typeface="+mj-lt"/>
            </a:endParaRPr>
          </a:p>
          <a:p>
            <a:pPr marL="0" lvl="0" indent="0">
              <a:buNone/>
            </a:pPr>
            <a:endParaRPr kumimoji="0" lang="en-US" altLang="ko-KR"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j-lt"/>
              <a:ea typeface="맑은 고딕" panose="020B0503020000020004" pitchFamily="50" charset="-127"/>
            </a:endParaRPr>
          </a:p>
          <a:p>
            <a:pPr marL="0" lvl="0" indent="0">
              <a:buNone/>
            </a:pPr>
            <a:r>
              <a:rPr lang="en-US" altLang="ko-KR" sz="1400" b="1" dirty="0">
                <a:effectLst>
                  <a:outerShdw blurRad="38100" dist="38100" dir="2700000" algn="tl">
                    <a:srgbClr val="000000">
                      <a:alpha val="43137"/>
                    </a:srgbClr>
                  </a:outerShdw>
                </a:effectLst>
                <a:latin typeface="+mj-lt"/>
                <a:ea typeface="맑은 고딕" panose="020B0503020000020004" pitchFamily="50" charset="-127"/>
              </a:rPr>
              <a:t>[7</a:t>
            </a:r>
            <a:r>
              <a:rPr lang="en-US" altLang="ko-KR" sz="1400" b="1" dirty="0">
                <a:effectLst>
                  <a:outerShdw blurRad="38100" dist="38100" dir="2700000" algn="tl">
                    <a:srgbClr val="000000">
                      <a:alpha val="43137"/>
                    </a:srgbClr>
                  </a:outerShdw>
                </a:effectLst>
                <a:latin typeface="+mj-lt"/>
              </a:rPr>
              <a:t>] </a:t>
            </a:r>
            <a:r>
              <a:rPr lang="en-US" altLang="ko-KR" sz="1400" b="1" dirty="0" err="1">
                <a:effectLst>
                  <a:outerShdw blurRad="38100" dist="38100" dir="2700000" algn="tl">
                    <a:srgbClr val="000000">
                      <a:alpha val="43137"/>
                    </a:srgbClr>
                  </a:outerShdw>
                </a:effectLst>
                <a:latin typeface="+mj-lt"/>
              </a:rPr>
              <a:t>Linjie</a:t>
            </a:r>
            <a:r>
              <a:rPr lang="en-US" altLang="ko-KR" sz="1400" b="1" dirty="0">
                <a:effectLst>
                  <a:outerShdw blurRad="38100" dist="38100" dir="2700000" algn="tl">
                    <a:srgbClr val="000000">
                      <a:alpha val="43137"/>
                    </a:srgbClr>
                  </a:outerShdw>
                </a:effectLst>
                <a:latin typeface="+mj-lt"/>
              </a:rPr>
              <a:t> Yang, Ping Luo, Chen Change Loy, </a:t>
            </a:r>
            <a:r>
              <a:rPr lang="en-US" altLang="ko-KR" sz="1400" b="1" dirty="0" err="1">
                <a:effectLst>
                  <a:outerShdw blurRad="38100" dist="38100" dir="2700000" algn="tl">
                    <a:srgbClr val="000000">
                      <a:alpha val="43137"/>
                    </a:srgbClr>
                  </a:outerShdw>
                </a:effectLst>
                <a:latin typeface="+mj-lt"/>
              </a:rPr>
              <a:t>Xiaoou</a:t>
            </a:r>
            <a:r>
              <a:rPr lang="en-US" altLang="ko-KR" sz="1400" b="1" dirty="0">
                <a:effectLst>
                  <a:outerShdw blurRad="38100" dist="38100" dir="2700000" algn="tl">
                    <a:srgbClr val="000000">
                      <a:alpha val="43137"/>
                    </a:srgbClr>
                  </a:outerShdw>
                </a:effectLst>
                <a:latin typeface="+mj-lt"/>
              </a:rPr>
              <a:t> Tang. A Large-Scale Car Dataset for Fine-Grained Categorization and Verification Department of Information Engineering. The Chinese University of Hong Kong Shenzhen Key Lab of CVPR, Shenzhen Institutes of Advanced Technology, Chinese Academy of Sciences, Shenzhen, China (arXiv:1506.08959v2 [cs.CV] 24 Sep 2015).</a:t>
            </a:r>
          </a:p>
          <a:p>
            <a:pPr marL="0" lvl="0" indent="0">
              <a:buNone/>
            </a:pPr>
            <a:endParaRPr lang="en-US" altLang="ko-KR" sz="1400" b="1" dirty="0">
              <a:effectLst>
                <a:outerShdw blurRad="38100" dist="38100" dir="2700000" algn="tl">
                  <a:srgbClr val="000000">
                    <a:alpha val="43137"/>
                  </a:srgbClr>
                </a:outerShdw>
              </a:effectLst>
              <a:latin typeface="+mj-lt"/>
            </a:endParaRPr>
          </a:p>
          <a:p>
            <a:pPr marL="0" lvl="0" indent="0">
              <a:buNone/>
            </a:pPr>
            <a:r>
              <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rPr>
              <a:t>[8</a:t>
            </a:r>
            <a:r>
              <a:rPr lang="en-US" altLang="ko-KR" sz="1400" b="1" dirty="0">
                <a:effectLst>
                  <a:outerShdw blurRad="38100" dist="38100" dir="2700000" algn="tl">
                    <a:srgbClr val="000000">
                      <a:alpha val="43137"/>
                    </a:srgbClr>
                  </a:outerShdw>
                </a:effectLst>
                <a:latin typeface="+mj-lt"/>
              </a:rPr>
              <a:t>] Jong </a:t>
            </a:r>
            <a:r>
              <a:rPr lang="en-US" altLang="ko-KR" sz="1400" b="1" dirty="0" err="1">
                <a:effectLst>
                  <a:outerShdw blurRad="38100" dist="38100" dir="2700000" algn="tl">
                    <a:srgbClr val="000000">
                      <a:alpha val="43137"/>
                    </a:srgbClr>
                  </a:outerShdw>
                </a:effectLst>
                <a:latin typeface="+mj-lt"/>
              </a:rPr>
              <a:t>Taek</a:t>
            </a:r>
            <a:r>
              <a:rPr lang="en-US" altLang="ko-KR" sz="1400" b="1" dirty="0">
                <a:effectLst>
                  <a:outerShdw blurRad="38100" dist="38100" dir="2700000" algn="tl">
                    <a:srgbClr val="000000">
                      <a:alpha val="43137"/>
                    </a:srgbClr>
                  </a:outerShdw>
                </a:effectLst>
                <a:latin typeface="+mj-lt"/>
              </a:rPr>
              <a:t> Lee and </a:t>
            </a:r>
            <a:r>
              <a:rPr lang="en-US" altLang="ko-KR" sz="1400" b="1" dirty="0" err="1">
                <a:effectLst>
                  <a:outerShdw blurRad="38100" dist="38100" dir="2700000" algn="tl">
                    <a:srgbClr val="000000">
                      <a:alpha val="43137"/>
                    </a:srgbClr>
                  </a:outerShdw>
                </a:effectLst>
                <a:latin typeface="+mj-lt"/>
              </a:rPr>
              <a:t>Yunsu</a:t>
            </a:r>
            <a:r>
              <a:rPr lang="en-US" altLang="ko-KR" sz="1400" b="1" dirty="0">
                <a:effectLst>
                  <a:outerShdw blurRad="38100" dist="38100" dir="2700000" algn="tl">
                    <a:srgbClr val="000000">
                      <a:alpha val="43137"/>
                    </a:srgbClr>
                  </a:outerShdw>
                </a:effectLst>
                <a:latin typeface="+mj-lt"/>
              </a:rPr>
              <a:t> Chung. Deep Learning-based Vehicle Classification using an Ensemble of Local Expert and Global Networks. Electronics and Telecommunications Research Institute (ETRI), Daegu, South Korea. 2017 IEEE Conference on Computer Vision and Pattern Recognition Workshops (CVPRW)</a:t>
            </a: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8495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0" y="3068960"/>
            <a:ext cx="9144000"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2627784" y="1052736"/>
            <a:ext cx="3858956" cy="38589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7" name="TextBox 6"/>
          <p:cNvSpPr txBox="1"/>
          <p:nvPr/>
        </p:nvSpPr>
        <p:spPr>
          <a:xfrm>
            <a:off x="2699792" y="2564904"/>
            <a:ext cx="3816424"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THANK</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YOU</a:t>
            </a:r>
            <a:endParaRPr kumimoji="0" lang="ko-KR" altLang="en-US"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81509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객체</a:t>
            </a:r>
            <a:r>
              <a:rPr lang="ko-KR" altLang="en-US" sz="1200" dirty="0" err="1">
                <a:solidFill>
                  <a:schemeClr val="tx1"/>
                </a:solidFill>
              </a:rPr>
              <a:t>⦁</a:t>
            </a:r>
            <a:r>
              <a:rPr lang="ko-KR" altLang="en-US" dirty="0" err="1">
                <a:solidFill>
                  <a:schemeClr val="tx1"/>
                </a:solidFill>
              </a:rPr>
              <a:t>행동인식부</a:t>
            </a:r>
            <a:endParaRPr lang="ko-KR" altLang="en-US" dirty="0">
              <a:solidFill>
                <a:schemeClr val="tx1"/>
              </a:solidFill>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algn="ctr"/>
            <a:r>
              <a:rPr lang="ko-KR" altLang="en-US" sz="1700" b="1" dirty="0"/>
              <a:t>카메라 영상 제공</a:t>
            </a:r>
            <a:endParaRPr lang="en-US" altLang="ko-KR" sz="1700" b="1" dirty="0"/>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결과</a:t>
            </a:r>
            <a:endParaRPr lang="ko-KR" altLang="en-US" dirty="0">
              <a:solidFill>
                <a:schemeClr val="tx1"/>
              </a:solidFill>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algn="ctr"/>
            <a:r>
              <a:rPr lang="ko-KR" altLang="en-US" sz="1700" b="1"/>
              <a:t>차종 </a:t>
            </a:r>
            <a:r>
              <a:rPr lang="ko-KR" altLang="en-US" sz="1700" b="1" dirty="0"/>
              <a:t>판별 수행 </a:t>
            </a:r>
            <a:endParaRPr lang="en-US" altLang="ko-KR" sz="1700" b="1" dirty="0"/>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주제 선정</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algn="ctr"/>
            <a:r>
              <a:rPr lang="en-US" altLang="ko-KR" sz="3500" dirty="0"/>
              <a:t>CNN Models</a:t>
            </a:r>
          </a:p>
          <a:p>
            <a:pPr algn="ctr"/>
            <a:endParaRPr lang="en-US" altLang="ko-KR" sz="3500" dirty="0"/>
          </a:p>
          <a:p>
            <a:pPr algn="ctr"/>
            <a:r>
              <a:rPr lang="en-US" altLang="ko-KR" sz="2500" dirty="0"/>
              <a:t>Inception V2</a:t>
            </a:r>
          </a:p>
          <a:p>
            <a:pPr algn="ctr"/>
            <a:r>
              <a:rPr lang="en-US" altLang="ko-KR" sz="2500" dirty="0"/>
              <a:t>Inception V3</a:t>
            </a:r>
          </a:p>
          <a:p>
            <a:pPr algn="ctr"/>
            <a:r>
              <a:rPr lang="en-US" altLang="ko-KR" sz="2500" dirty="0"/>
              <a:t>ResNet-152</a:t>
            </a:r>
          </a:p>
          <a:p>
            <a:pPr algn="ctr"/>
            <a:r>
              <a:rPr lang="en-US" altLang="ko-KR" sz="2500" dirty="0" err="1"/>
              <a:t>VGGNet</a:t>
            </a:r>
            <a:endParaRPr lang="en-US" altLang="ko-KR" sz="2500" dirty="0"/>
          </a:p>
        </p:txBody>
      </p:sp>
      <p:sp>
        <p:nvSpPr>
          <p:cNvPr id="4" name="사각형: 둥근 모서리 3">
            <a:extLst>
              <a:ext uri="{FF2B5EF4-FFF2-40B4-BE49-F238E27FC236}">
                <a16:creationId xmlns:a16="http://schemas.microsoft.com/office/drawing/2014/main" id="{C9E8ACFE-F838-439C-A79B-7CB52966F869}"/>
              </a:ext>
            </a:extLst>
          </p:cNvPr>
          <p:cNvSpPr/>
          <p:nvPr/>
        </p:nvSpPr>
        <p:spPr>
          <a:xfrm>
            <a:off x="2713055" y="1710590"/>
            <a:ext cx="2009670" cy="4397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190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a:ln>
                  <a:noFill/>
                </a:ln>
                <a:solidFill>
                  <a:prstClr val="black"/>
                </a:solidFill>
                <a:effectLst/>
                <a:uLnTx/>
                <a:uFillTx/>
                <a:latin typeface="Rix비타민 M" panose="02020603020101020101" pitchFamily="18" charset="-127"/>
                <a:ea typeface="Rix비타민 M" panose="02020603020101020101" pitchFamily="18" charset="-127"/>
                <a:cs typeface="+mn-cs"/>
              </a:rPr>
              <a:t>연구 방향</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효율을 내는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FB147690-999F-48A1-B497-265E2EE5A105}"/>
              </a:ext>
            </a:extLst>
          </p:cNvPr>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Tree>
    <p:extLst>
      <p:ext uri="{BB962C8B-B14F-4D97-AF65-F5344CB8AC3E}">
        <p14:creationId xmlns:p14="http://schemas.microsoft.com/office/powerpoint/2010/main" val="357612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객체</a:t>
            </a:r>
            <a:r>
              <a:rPr kumimoji="0" lang="ko-KR" altLang="en-US" sz="12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a:t>
            </a: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행동인식부</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카메라 영상 제공</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결과</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차종 </a:t>
            </a: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 수행 </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Models</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V3</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ResNet-152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VGGNet</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6" name="사각형: 둥근 모서리 25">
            <a:extLst>
              <a:ext uri="{FF2B5EF4-FFF2-40B4-BE49-F238E27FC236}">
                <a16:creationId xmlns:a16="http://schemas.microsoft.com/office/drawing/2014/main" id="{7AFD7FDA-A589-4C1E-8E14-20F4AC9631EC}"/>
              </a:ext>
            </a:extLst>
          </p:cNvPr>
          <p:cNvSpPr/>
          <p:nvPr/>
        </p:nvSpPr>
        <p:spPr>
          <a:xfrm>
            <a:off x="2843808" y="4653136"/>
            <a:ext cx="1728192"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직사각형 20">
            <a:extLst>
              <a:ext uri="{FF2B5EF4-FFF2-40B4-BE49-F238E27FC236}">
                <a16:creationId xmlns:a16="http://schemas.microsoft.com/office/drawing/2014/main" id="{83C19845-CA15-4BCB-B202-D33A67A7A2E3}"/>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22" name="TextBox 21">
            <a:extLst>
              <a:ext uri="{FF2B5EF4-FFF2-40B4-BE49-F238E27FC236}">
                <a16:creationId xmlns:a16="http://schemas.microsoft.com/office/drawing/2014/main" id="{3D62A002-8C1B-4FFD-8083-6DDB99FE0114}"/>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47483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5" name="내용 개체 틀 4">
            <a:extLst>
              <a:ext uri="{FF2B5EF4-FFF2-40B4-BE49-F238E27FC236}">
                <a16:creationId xmlns:a16="http://schemas.microsoft.com/office/drawing/2014/main" id="{1EA50BB3-63A4-4E7B-A3EE-78BF0BBCEB6A}"/>
              </a:ext>
            </a:extLst>
          </p:cNvPr>
          <p:cNvSpPr>
            <a:spLocks noGrp="1"/>
          </p:cNvSpPr>
          <p:nvPr>
            <p:ph sz="half" idx="1"/>
          </p:nvPr>
        </p:nvSpPr>
        <p:spPr>
          <a:xfrm>
            <a:off x="337836" y="1069450"/>
            <a:ext cx="2340256" cy="710408"/>
          </a:xfrm>
        </p:spPr>
        <p:txBody>
          <a:bodyPr>
            <a:normAutofit/>
          </a:bodyPr>
          <a:lstStyle/>
          <a:p>
            <a:pPr marL="0" indent="0">
              <a:buNone/>
            </a:pPr>
            <a:r>
              <a:rPr lang="en-US" altLang="ko-KR" dirty="0"/>
              <a:t>Environment</a:t>
            </a:r>
          </a:p>
        </p:txBody>
      </p:sp>
      <p:sp>
        <p:nvSpPr>
          <p:cNvPr id="4" name="TextBox 3">
            <a:extLst>
              <a:ext uri="{FF2B5EF4-FFF2-40B4-BE49-F238E27FC236}">
                <a16:creationId xmlns:a16="http://schemas.microsoft.com/office/drawing/2014/main" id="{16356DC7-35E3-4D6A-B9B0-BFB6434D2DEF}"/>
              </a:ext>
            </a:extLst>
          </p:cNvPr>
          <p:cNvSpPr txBox="1"/>
          <p:nvPr/>
        </p:nvSpPr>
        <p:spPr>
          <a:xfrm>
            <a:off x="287527" y="3975661"/>
            <a:ext cx="8668819"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287528" y="4430142"/>
            <a:ext cx="8668819" cy="1231106"/>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Stanford Cars Dataset</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196 classes, 6515 train images, 1629 valid images, </a:t>
            </a:r>
          </a:p>
          <a:p>
            <a:pPr marL="457200" marR="0" lvl="1"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8041 test images, resolution 224X224</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1" name="내용 개체 틀 4">
            <a:extLst>
              <a:ext uri="{FF2B5EF4-FFF2-40B4-BE49-F238E27FC236}">
                <a16:creationId xmlns:a16="http://schemas.microsoft.com/office/drawing/2014/main" id="{FBCE6A5A-3B38-48B0-8D8A-A2F0E7208DD8}"/>
              </a:ext>
            </a:extLst>
          </p:cNvPr>
          <p:cNvSpPr txBox="1">
            <a:spLocks/>
          </p:cNvSpPr>
          <p:nvPr/>
        </p:nvSpPr>
        <p:spPr>
          <a:xfrm>
            <a:off x="337836" y="1558254"/>
            <a:ext cx="6970468" cy="209273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OS: Windows 10, </a:t>
            </a:r>
            <a:r>
              <a:rPr lang="en-US" altLang="ko-KR" dirty="0">
                <a:solidFill>
                  <a:prstClr val="black"/>
                </a:solidFill>
                <a:latin typeface="맑은 고딕"/>
                <a:ea typeface="맑은 고딕" panose="020B0503020000020004" pitchFamily="50" charset="-127"/>
              </a:rPr>
              <a:t>Ubuntu 14.04 (Linux)</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Language: Python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API: </a:t>
            </a:r>
            <a:r>
              <a:rPr kumimoji="0" lang="en-US" altLang="ko-KR" sz="2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Tensorflow</a:t>
            </a: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(GPU)</a:t>
            </a:r>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B4DB5744-1EFC-4FBC-BD58-6C0A2048BFD8}"/>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사각형: 둥근 모서리 11">
            <a:extLst>
              <a:ext uri="{FF2B5EF4-FFF2-40B4-BE49-F238E27FC236}">
                <a16:creationId xmlns:a16="http://schemas.microsoft.com/office/drawing/2014/main" id="{90FEA1BC-B2B8-4665-BF8C-FC90B7994B07}"/>
              </a:ext>
            </a:extLst>
          </p:cNvPr>
          <p:cNvSpPr/>
          <p:nvPr/>
        </p:nvSpPr>
        <p:spPr>
          <a:xfrm>
            <a:off x="711512" y="4498881"/>
            <a:ext cx="3788479" cy="39919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28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4" name="TextBox 3">
            <a:extLst>
              <a:ext uri="{FF2B5EF4-FFF2-40B4-BE49-F238E27FC236}">
                <a16:creationId xmlns:a16="http://schemas.microsoft.com/office/drawing/2014/main" id="{16356DC7-35E3-4D6A-B9B0-BFB6434D2DEF}"/>
              </a:ext>
            </a:extLst>
          </p:cNvPr>
          <p:cNvSpPr txBox="1"/>
          <p:nvPr/>
        </p:nvSpPr>
        <p:spPr>
          <a:xfrm>
            <a:off x="75647" y="1347089"/>
            <a:ext cx="8668819" cy="523220"/>
          </a:xfrm>
          <a:prstGeom prst="rect">
            <a:avLst/>
          </a:prstGeom>
          <a:noFill/>
        </p:spPr>
        <p:txBody>
          <a:bodyPr wrap="square" rtlCol="0">
            <a:spAutoFit/>
          </a:bodyPr>
          <a:lstStyle/>
          <a:p>
            <a:r>
              <a:rPr lang="en-US" altLang="ko-KR" sz="2800" dirty="0"/>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75648" y="1801570"/>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6515 train images, 1629 valid images, </a:t>
            </a:r>
          </a:p>
          <a:p>
            <a:pPr lvl="1"/>
            <a:r>
              <a:rPr lang="en-US" altLang="ko-KR" sz="2300" dirty="0">
                <a:solidFill>
                  <a:prstClr val="black"/>
                </a:solidFill>
              </a:rPr>
              <a:t>	8041 test images, resolution 224X224</a:t>
            </a:r>
            <a:endParaRPr lang="en-US" altLang="ko-KR" sz="2800" dirty="0"/>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7" name="화살표: 아래쪽 6">
            <a:extLst>
              <a:ext uri="{FF2B5EF4-FFF2-40B4-BE49-F238E27FC236}">
                <a16:creationId xmlns:a16="http://schemas.microsoft.com/office/drawing/2014/main" id="{4B1762BD-12B8-4AC9-A659-D1B8B2B25480}"/>
              </a:ext>
            </a:extLst>
          </p:cNvPr>
          <p:cNvSpPr/>
          <p:nvPr/>
        </p:nvSpPr>
        <p:spPr>
          <a:xfrm rot="16200000">
            <a:off x="4270234" y="5956587"/>
            <a:ext cx="603534" cy="533979"/>
          </a:xfrm>
          <a:prstGeom prst="downArrow">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F2A86867-5026-46CF-8B4D-B39DC85F9883}"/>
              </a:ext>
            </a:extLst>
          </p:cNvPr>
          <p:cNvSpPr txBox="1"/>
          <p:nvPr/>
        </p:nvSpPr>
        <p:spPr>
          <a:xfrm>
            <a:off x="0" y="971581"/>
            <a:ext cx="4067943"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CNN</a:t>
            </a:r>
            <a:r>
              <a:rPr lang="ko-KR" altLang="en-US" sz="2300" dirty="0">
                <a:latin typeface="Rix비타민 M" panose="02020603020101020101" pitchFamily="18" charset="-127"/>
                <a:ea typeface="Rix비타민 M" panose="02020603020101020101" pitchFamily="18" charset="-127"/>
              </a:rPr>
              <a:t>을 이용한 차종 판별 시스템</a:t>
            </a:r>
          </a:p>
        </p:txBody>
      </p:sp>
      <p:grpSp>
        <p:nvGrpSpPr>
          <p:cNvPr id="5" name="그룹 4">
            <a:extLst>
              <a:ext uri="{FF2B5EF4-FFF2-40B4-BE49-F238E27FC236}">
                <a16:creationId xmlns:a16="http://schemas.microsoft.com/office/drawing/2014/main" id="{D919DE64-5AAC-4D6F-84A2-D0C7DBB63CB6}"/>
              </a:ext>
            </a:extLst>
          </p:cNvPr>
          <p:cNvGrpSpPr/>
          <p:nvPr/>
        </p:nvGrpSpPr>
        <p:grpSpPr>
          <a:xfrm>
            <a:off x="75647" y="1801956"/>
            <a:ext cx="8668819" cy="1293919"/>
            <a:chOff x="75647" y="1801956"/>
            <a:chExt cx="8668819" cy="1293919"/>
          </a:xfrm>
        </p:grpSpPr>
        <p:sp>
          <p:nvSpPr>
            <p:cNvPr id="3" name="직사각형 2">
              <a:extLst>
                <a:ext uri="{FF2B5EF4-FFF2-40B4-BE49-F238E27FC236}">
                  <a16:creationId xmlns:a16="http://schemas.microsoft.com/office/drawing/2014/main" id="{9FBCB56F-54A3-4FE6-B1C7-8AAEE9FC9AE5}"/>
                </a:ext>
              </a:extLst>
            </p:cNvPr>
            <p:cNvSpPr/>
            <p:nvPr/>
          </p:nvSpPr>
          <p:spPr>
            <a:xfrm>
              <a:off x="75647" y="1911749"/>
              <a:ext cx="7947339" cy="1184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34E5158B-F3F6-4387-A153-86712688E074}"/>
                </a:ext>
              </a:extLst>
            </p:cNvPr>
            <p:cNvSpPr txBox="1"/>
            <p:nvPr/>
          </p:nvSpPr>
          <p:spPr>
            <a:xfrm>
              <a:off x="75647" y="1801956"/>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a:t>
              </a:r>
              <a:r>
                <a:rPr lang="en-US" altLang="ko-KR" sz="2300" b="1" dirty="0">
                  <a:solidFill>
                    <a:prstClr val="black"/>
                  </a:solidFill>
                </a:rPr>
                <a:t>12948</a:t>
              </a:r>
              <a:r>
                <a:rPr lang="en-US" altLang="ko-KR" sz="2300" dirty="0">
                  <a:solidFill>
                    <a:prstClr val="black"/>
                  </a:solidFill>
                </a:rPr>
                <a:t> train images, </a:t>
              </a:r>
              <a:r>
                <a:rPr lang="en-US" altLang="ko-KR" sz="2300" b="1" dirty="0">
                  <a:solidFill>
                    <a:prstClr val="black"/>
                  </a:solidFill>
                </a:rPr>
                <a:t>1629</a:t>
              </a:r>
              <a:r>
                <a:rPr lang="en-US" altLang="ko-KR" sz="2300" dirty="0">
                  <a:solidFill>
                    <a:prstClr val="black"/>
                  </a:solidFill>
                </a:rPr>
                <a:t> valid images, </a:t>
              </a:r>
            </a:p>
            <a:p>
              <a:pPr lvl="1"/>
              <a:r>
                <a:rPr lang="en-US" altLang="ko-KR" sz="2300" dirty="0">
                  <a:solidFill>
                    <a:prstClr val="black"/>
                  </a:solidFill>
                </a:rPr>
                <a:t>	</a:t>
              </a:r>
              <a:r>
                <a:rPr lang="en-US" altLang="ko-KR" sz="2300" b="1" dirty="0">
                  <a:solidFill>
                    <a:prstClr val="black"/>
                  </a:solidFill>
                </a:rPr>
                <a:t>1608</a:t>
              </a:r>
              <a:r>
                <a:rPr lang="en-US" altLang="ko-KR" sz="2300" dirty="0">
                  <a:solidFill>
                    <a:prstClr val="black"/>
                  </a:solidFill>
                </a:rPr>
                <a:t> test images, resolution 224X224</a:t>
              </a:r>
              <a:endParaRPr lang="en-US" altLang="ko-KR" sz="2800" dirty="0"/>
            </a:p>
          </p:txBody>
        </p:sp>
      </p:grpSp>
      <p:graphicFrame>
        <p:nvGraphicFramePr>
          <p:cNvPr id="18" name="차트 17">
            <a:extLst>
              <a:ext uri="{FF2B5EF4-FFF2-40B4-BE49-F238E27FC236}">
                <a16:creationId xmlns:a16="http://schemas.microsoft.com/office/drawing/2014/main" id="{67A90D9C-02B5-4EC1-ADE3-7E57C935FBEE}"/>
              </a:ext>
            </a:extLst>
          </p:cNvPr>
          <p:cNvGraphicFramePr/>
          <p:nvPr>
            <p:extLst>
              <p:ext uri="{D42A27DB-BD31-4B8C-83A1-F6EECF244321}">
                <p14:modId xmlns:p14="http://schemas.microsoft.com/office/powerpoint/2010/main" val="3111507700"/>
              </p:ext>
            </p:extLst>
          </p:nvPr>
        </p:nvGraphicFramePr>
        <p:xfrm>
          <a:off x="899592" y="3032676"/>
          <a:ext cx="7344816" cy="3391979"/>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78EECB5B-134B-4682-BFA8-A6BEF184C310}"/>
              </a:ext>
            </a:extLst>
          </p:cNvPr>
          <p:cNvSpPr txBox="1"/>
          <p:nvPr/>
        </p:nvSpPr>
        <p:spPr>
          <a:xfrm>
            <a:off x="7074462" y="6011597"/>
            <a:ext cx="1169946"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6" name="직사각형 5">
            <a:extLst>
              <a:ext uri="{FF2B5EF4-FFF2-40B4-BE49-F238E27FC236}">
                <a16:creationId xmlns:a16="http://schemas.microsoft.com/office/drawing/2014/main" id="{6E086FA1-740B-4CF7-8E46-1465BD714AC4}"/>
              </a:ext>
            </a:extLst>
          </p:cNvPr>
          <p:cNvSpPr/>
          <p:nvPr/>
        </p:nvSpPr>
        <p:spPr>
          <a:xfrm>
            <a:off x="5436096" y="3548734"/>
            <a:ext cx="1728192" cy="2319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4A8E97C7-FB4E-4194-B1CE-3786DA9FBDD5}"/>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9725980" y="891664"/>
            <a:ext cx="3779912" cy="3371630"/>
          </a:xfrm>
          <a:prstGeom prst="rect">
            <a:avLst/>
          </a:prstGeom>
        </p:spPr>
      </p:pic>
      <p:pic>
        <p:nvPicPr>
          <p:cNvPr id="21" name="그림 20">
            <a:extLst>
              <a:ext uri="{FF2B5EF4-FFF2-40B4-BE49-F238E27FC236}">
                <a16:creationId xmlns:a16="http://schemas.microsoft.com/office/drawing/2014/main" id="{F470BA43-83B7-4834-80C4-569CEF667026}"/>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9725980" y="4280521"/>
            <a:ext cx="3812490" cy="3371630"/>
          </a:xfrm>
          <a:prstGeom prst="rect">
            <a:avLst/>
          </a:prstGeom>
        </p:spPr>
      </p:pic>
      <p:sp>
        <p:nvSpPr>
          <p:cNvPr id="22" name="TextBox 21">
            <a:extLst>
              <a:ext uri="{FF2B5EF4-FFF2-40B4-BE49-F238E27FC236}">
                <a16:creationId xmlns:a16="http://schemas.microsoft.com/office/drawing/2014/main" id="{D67F9C3D-0496-4341-91CE-AD3C4E067F59}"/>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6694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18" grpId="0">
        <p:bldAsOne/>
      </p:bldGraphic>
      <p:bldP spid="19"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중간 결과 분석</a:t>
            </a:r>
          </a:p>
        </p:txBody>
      </p:sp>
      <p:pic>
        <p:nvPicPr>
          <p:cNvPr id="7" name="그림 6" descr="실외, 나무, 도로, 자동차이(가) 표시된 사진&#10;&#10;자동 생성된 설명">
            <a:extLst>
              <a:ext uri="{FF2B5EF4-FFF2-40B4-BE49-F238E27FC236}">
                <a16:creationId xmlns:a16="http://schemas.microsoft.com/office/drawing/2014/main" id="{A0E77082-DC0D-4747-8EBE-082A21E4E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4" y="4459344"/>
            <a:ext cx="1739351" cy="1739351"/>
          </a:xfrm>
          <a:prstGeom prst="rect">
            <a:avLst/>
          </a:prstGeom>
        </p:spPr>
      </p:pic>
      <p:pic>
        <p:nvPicPr>
          <p:cNvPr id="10" name="그림 9" descr="자동차, 실외, 하늘, 트럭이(가) 표시된 사진&#10;&#10;자동 생성된 설명">
            <a:extLst>
              <a:ext uri="{FF2B5EF4-FFF2-40B4-BE49-F238E27FC236}">
                <a16:creationId xmlns:a16="http://schemas.microsoft.com/office/drawing/2014/main" id="{36EBCCEC-DD28-48FC-8BE2-254AC34F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2" name="그림 11" descr="자동차, 실외, 도로, 나무이(가) 표시된 사진&#10;&#10;자동 생성된 설명">
            <a:extLst>
              <a:ext uri="{FF2B5EF4-FFF2-40B4-BE49-F238E27FC236}">
                <a16:creationId xmlns:a16="http://schemas.microsoft.com/office/drawing/2014/main" id="{34E58088-C91C-4998-997E-0F5B0D123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376" y="4459345"/>
            <a:ext cx="1739351" cy="1739351"/>
          </a:xfrm>
          <a:prstGeom prst="rect">
            <a:avLst/>
          </a:prstGeom>
        </p:spPr>
      </p:pic>
      <p:pic>
        <p:nvPicPr>
          <p:cNvPr id="15" name="그림 14" descr="자동차, 실외, 나무, 잔디이(가) 표시된 사진&#10;&#10;자동 생성된 설명">
            <a:extLst>
              <a:ext uri="{FF2B5EF4-FFF2-40B4-BE49-F238E27FC236}">
                <a16:creationId xmlns:a16="http://schemas.microsoft.com/office/drawing/2014/main" id="{5DE00A28-F543-467D-A153-01E87943F3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3861" y="2192801"/>
            <a:ext cx="1739351" cy="1739351"/>
          </a:xfrm>
          <a:prstGeom prst="rect">
            <a:avLst/>
          </a:prstGeom>
        </p:spPr>
      </p:pic>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5" name="TextBox 24">
            <a:extLst>
              <a:ext uri="{FF2B5EF4-FFF2-40B4-BE49-F238E27FC236}">
                <a16:creationId xmlns:a16="http://schemas.microsoft.com/office/drawing/2014/main" id="{6473A965-EB6C-40BF-827C-F17873E87DFD}"/>
              </a:ext>
            </a:extLst>
          </p:cNvPr>
          <p:cNvSpPr txBox="1"/>
          <p:nvPr/>
        </p:nvSpPr>
        <p:spPr>
          <a:xfrm>
            <a:off x="5030761" y="2394349"/>
            <a:ext cx="4215528" cy="306237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[0.7474]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[0.2519]</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Sedan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[0.000..]</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6" name="사각형: 둥근 모서리 25">
            <a:extLst>
              <a:ext uri="{FF2B5EF4-FFF2-40B4-BE49-F238E27FC236}">
                <a16:creationId xmlns:a16="http://schemas.microsoft.com/office/drawing/2014/main" id="{FA3D67E7-52A5-46C2-AB8A-C8D3200AD4FA}"/>
              </a:ext>
            </a:extLst>
          </p:cNvPr>
          <p:cNvSpPr/>
          <p:nvPr/>
        </p:nvSpPr>
        <p:spPr>
          <a:xfrm>
            <a:off x="5118480" y="2410581"/>
            <a:ext cx="3918015"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069455" y="2303672"/>
            <a:ext cx="4148450"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51141" y="3604140"/>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grpSp>
        <p:nvGrpSpPr>
          <p:cNvPr id="39" name="그룹 38">
            <a:extLst>
              <a:ext uri="{FF2B5EF4-FFF2-40B4-BE49-F238E27FC236}">
                <a16:creationId xmlns:a16="http://schemas.microsoft.com/office/drawing/2014/main" id="{8E7778BB-CEBC-4397-96BE-7F4EE25D4F49}"/>
              </a:ext>
            </a:extLst>
          </p:cNvPr>
          <p:cNvGrpSpPr/>
          <p:nvPr/>
        </p:nvGrpSpPr>
        <p:grpSpPr>
          <a:xfrm>
            <a:off x="5292080" y="2212995"/>
            <a:ext cx="3698429" cy="4010899"/>
            <a:chOff x="5259798" y="2187245"/>
            <a:chExt cx="3698429" cy="4010899"/>
          </a:xfrm>
        </p:grpSpPr>
        <p:pic>
          <p:nvPicPr>
            <p:cNvPr id="28" name="그림 27" descr="실외, 도로, 자동차, 건물이(가) 표시된 사진&#10;&#10;자동 생성된 설명">
              <a:extLst>
                <a:ext uri="{FF2B5EF4-FFF2-40B4-BE49-F238E27FC236}">
                  <a16:creationId xmlns:a16="http://schemas.microsoft.com/office/drawing/2014/main" id="{3550D676-13BD-4FF5-9B85-A71E47AEC8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7150" y="2203463"/>
              <a:ext cx="1738800" cy="1738800"/>
            </a:xfrm>
            <a:prstGeom prst="rect">
              <a:avLst/>
            </a:prstGeom>
          </p:spPr>
        </p:pic>
        <p:pic>
          <p:nvPicPr>
            <p:cNvPr id="30" name="그림 29" descr="자동차, 실외, 잔디, 파란색이(가) 표시된 사진&#10;&#10;자동 생성된 설명">
              <a:extLst>
                <a:ext uri="{FF2B5EF4-FFF2-40B4-BE49-F238E27FC236}">
                  <a16:creationId xmlns:a16="http://schemas.microsoft.com/office/drawing/2014/main" id="{2C173C4D-D678-467A-8A44-8C352A8C5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275" y="4446607"/>
              <a:ext cx="1738800" cy="1738800"/>
            </a:xfrm>
            <a:prstGeom prst="rect">
              <a:avLst/>
            </a:prstGeom>
          </p:spPr>
        </p:pic>
        <p:pic>
          <p:nvPicPr>
            <p:cNvPr id="32" name="그림 31" descr="자동차, 실외, 하늘, 도로이(가) 표시된 사진&#10;&#10;자동 생성된 설명">
              <a:extLst>
                <a:ext uri="{FF2B5EF4-FFF2-40B4-BE49-F238E27FC236}">
                  <a16:creationId xmlns:a16="http://schemas.microsoft.com/office/drawing/2014/main" id="{FF2B168D-3C8D-4CC6-9594-12A74566E9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9798" y="2187245"/>
              <a:ext cx="1738800" cy="1738800"/>
            </a:xfrm>
            <a:prstGeom prst="rect">
              <a:avLst/>
            </a:prstGeom>
          </p:spPr>
        </p:pic>
        <p:pic>
          <p:nvPicPr>
            <p:cNvPr id="34" name="그림 33" descr="실외, 자동차, 잔디, 나무이(가) 표시된 사진&#10;&#10;자동 생성된 설명">
              <a:extLst>
                <a:ext uri="{FF2B5EF4-FFF2-40B4-BE49-F238E27FC236}">
                  <a16:creationId xmlns:a16="http://schemas.microsoft.com/office/drawing/2014/main" id="{EF5492C0-B3EC-4ED0-932A-FFB919952E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9427" y="4459344"/>
              <a:ext cx="1738800" cy="1738800"/>
            </a:xfrm>
            <a:prstGeom prst="rect">
              <a:avLst/>
            </a:prstGeom>
          </p:spPr>
        </p:pic>
      </p:grpSp>
      <p:sp>
        <p:nvSpPr>
          <p:cNvPr id="31" name="직사각형 30">
            <a:extLst>
              <a:ext uri="{FF2B5EF4-FFF2-40B4-BE49-F238E27FC236}">
                <a16:creationId xmlns:a16="http://schemas.microsoft.com/office/drawing/2014/main" id="{CF2561E6-A168-4146-A74D-CA36A752CDD7}"/>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C49E6D85-5066-4D0D-AC87-B73ACF9E3167}"/>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1258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00267" y="3585287"/>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25" name="TextBox 24">
            <a:extLst>
              <a:ext uri="{FF2B5EF4-FFF2-40B4-BE49-F238E27FC236}">
                <a16:creationId xmlns:a16="http://schemas.microsoft.com/office/drawing/2014/main" id="{6473A965-EB6C-40BF-827C-F17873E87DFD}"/>
              </a:ext>
            </a:extLst>
          </p:cNvPr>
          <p:cNvSpPr txBox="1"/>
          <p:nvPr/>
        </p:nvSpPr>
        <p:spPr>
          <a:xfrm>
            <a:off x="5187428" y="2398105"/>
            <a:ext cx="3989152" cy="2708434"/>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[0.6450]</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[0.3464]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TTS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pic>
        <p:nvPicPr>
          <p:cNvPr id="5" name="그림 4" descr="자동차, 건물, 도로, 운송이(가) 표시된 사진&#10;&#10;자동 생성된 설명">
            <a:extLst>
              <a:ext uri="{FF2B5EF4-FFF2-40B4-BE49-F238E27FC236}">
                <a16:creationId xmlns:a16="http://schemas.microsoft.com/office/drawing/2014/main" id="{DBE3039E-2862-4E00-BE59-C1A6A4947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595" y="2200430"/>
            <a:ext cx="1738800" cy="1738800"/>
          </a:xfrm>
          <a:prstGeom prst="rect">
            <a:avLst/>
          </a:prstGeom>
        </p:spPr>
      </p:pic>
      <p:pic>
        <p:nvPicPr>
          <p:cNvPr id="8" name="그림 7" descr="도로, 실외, 자동차, 건물이(가) 표시된 사진&#10;&#10;자동 생성된 설명">
            <a:extLst>
              <a:ext uri="{FF2B5EF4-FFF2-40B4-BE49-F238E27FC236}">
                <a16:creationId xmlns:a16="http://schemas.microsoft.com/office/drawing/2014/main" id="{B0C5CB16-1070-4B45-995C-80703C94A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221" y="4459895"/>
            <a:ext cx="1738800" cy="1738800"/>
          </a:xfrm>
          <a:prstGeom prst="rect">
            <a:avLst/>
          </a:prstGeom>
        </p:spPr>
      </p:pic>
      <p:pic>
        <p:nvPicPr>
          <p:cNvPr id="14" name="그림 13" descr="건물, 실외, 도로, 자동차이(가) 표시된 사진&#10;&#10;자동 생성된 설명">
            <a:extLst>
              <a:ext uri="{FF2B5EF4-FFF2-40B4-BE49-F238E27FC236}">
                <a16:creationId xmlns:a16="http://schemas.microsoft.com/office/drawing/2014/main" id="{48B28317-E52A-45BF-9B28-1058C39243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106" y="4446607"/>
            <a:ext cx="1738800" cy="1738800"/>
          </a:xfrm>
          <a:prstGeom prst="rect">
            <a:avLst/>
          </a:prstGeom>
        </p:spPr>
      </p:pic>
      <p:pic>
        <p:nvPicPr>
          <p:cNvPr id="17" name="그림 16" descr="자동차, 도로, 실외, 운송이(가) 표시된 사진&#10;&#10;자동 생성된 설명">
            <a:extLst>
              <a:ext uri="{FF2B5EF4-FFF2-40B4-BE49-F238E27FC236}">
                <a16:creationId xmlns:a16="http://schemas.microsoft.com/office/drawing/2014/main" id="{0E0B35C7-0566-4201-83DA-A66565EDF9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700" y="2187245"/>
            <a:ext cx="1738800" cy="1738800"/>
          </a:xfrm>
          <a:prstGeom prst="rect">
            <a:avLst/>
          </a:prstGeom>
        </p:spPr>
      </p:pic>
      <p:sp>
        <p:nvSpPr>
          <p:cNvPr id="40" name="사각형: 둥근 모서리 39">
            <a:extLst>
              <a:ext uri="{FF2B5EF4-FFF2-40B4-BE49-F238E27FC236}">
                <a16:creationId xmlns:a16="http://schemas.microsoft.com/office/drawing/2014/main" id="{1089EA64-76AC-4972-8D29-1218113E3474}"/>
              </a:ext>
            </a:extLst>
          </p:cNvPr>
          <p:cNvSpPr/>
          <p:nvPr/>
        </p:nvSpPr>
        <p:spPr>
          <a:xfrm>
            <a:off x="5237802" y="2401969"/>
            <a:ext cx="3906198"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161188" y="2352648"/>
            <a:ext cx="4015392"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pSp>
        <p:nvGrpSpPr>
          <p:cNvPr id="39" name="그룹 38">
            <a:extLst>
              <a:ext uri="{FF2B5EF4-FFF2-40B4-BE49-F238E27FC236}">
                <a16:creationId xmlns:a16="http://schemas.microsoft.com/office/drawing/2014/main" id="{43E9BF4F-35FC-471C-849D-395FEEB4973D}"/>
              </a:ext>
            </a:extLst>
          </p:cNvPr>
          <p:cNvGrpSpPr/>
          <p:nvPr/>
        </p:nvGrpSpPr>
        <p:grpSpPr>
          <a:xfrm>
            <a:off x="5253204" y="2187245"/>
            <a:ext cx="3714198" cy="3986509"/>
            <a:chOff x="5234817" y="2212419"/>
            <a:chExt cx="3714198" cy="3986509"/>
          </a:xfrm>
        </p:grpSpPr>
        <p:pic>
          <p:nvPicPr>
            <p:cNvPr id="20" name="그림 19" descr="자동차, 도로, 실외, 하얀색이(가) 표시된 사진&#10;&#10;자동 생성된 설명">
              <a:extLst>
                <a:ext uri="{FF2B5EF4-FFF2-40B4-BE49-F238E27FC236}">
                  <a16:creationId xmlns:a16="http://schemas.microsoft.com/office/drawing/2014/main" id="{A09520F5-7364-45DD-9554-CE459E1D2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4817" y="4460128"/>
              <a:ext cx="1738800" cy="1738800"/>
            </a:xfrm>
            <a:prstGeom prst="rect">
              <a:avLst/>
            </a:prstGeom>
          </p:spPr>
        </p:pic>
        <p:pic>
          <p:nvPicPr>
            <p:cNvPr id="26" name="그림 25" descr="자동차, 빨간색, 도로, 실외이(가) 표시된 사진&#10;&#10;자동 생성된 설명">
              <a:extLst>
                <a:ext uri="{FF2B5EF4-FFF2-40B4-BE49-F238E27FC236}">
                  <a16:creationId xmlns:a16="http://schemas.microsoft.com/office/drawing/2014/main" id="{CE58441D-2ABC-4B66-AD90-299B02F257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0215" y="4457276"/>
              <a:ext cx="1738800" cy="1738800"/>
            </a:xfrm>
            <a:prstGeom prst="rect">
              <a:avLst/>
            </a:prstGeom>
          </p:spPr>
        </p:pic>
        <p:pic>
          <p:nvPicPr>
            <p:cNvPr id="31" name="그림 30" descr="자동차, 실외, 하늘, 도로이(가) 표시된 사진&#10;&#10;자동 생성된 설명">
              <a:extLst>
                <a:ext uri="{FF2B5EF4-FFF2-40B4-BE49-F238E27FC236}">
                  <a16:creationId xmlns:a16="http://schemas.microsoft.com/office/drawing/2014/main" id="{D1DE8FC0-B2C2-43CB-A6CC-DA975796F1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5449" y="2221271"/>
              <a:ext cx="1738800" cy="1738800"/>
            </a:xfrm>
            <a:prstGeom prst="rect">
              <a:avLst/>
            </a:prstGeom>
          </p:spPr>
        </p:pic>
        <p:pic>
          <p:nvPicPr>
            <p:cNvPr id="38" name="그림 37" descr="자동차, 실외, 도로, 파란색이(가) 표시된 사진&#10;&#10;자동 생성된 설명">
              <a:extLst>
                <a:ext uri="{FF2B5EF4-FFF2-40B4-BE49-F238E27FC236}">
                  <a16:creationId xmlns:a16="http://schemas.microsoft.com/office/drawing/2014/main" id="{9BB33903-D2BA-42CC-9B53-0B9B5D2E24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34817" y="2212419"/>
              <a:ext cx="1738800" cy="1738800"/>
            </a:xfrm>
            <a:prstGeom prst="rect">
              <a:avLst/>
            </a:prstGeom>
          </p:spPr>
        </p:pic>
      </p:grpSp>
      <p:sp>
        <p:nvSpPr>
          <p:cNvPr id="29" name="직사각형 28">
            <a:extLst>
              <a:ext uri="{FF2B5EF4-FFF2-40B4-BE49-F238E27FC236}">
                <a16:creationId xmlns:a16="http://schemas.microsoft.com/office/drawing/2014/main" id="{3CB8C6EF-529B-4C61-9566-C01CC8802C88}"/>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0" name="TextBox 29">
            <a:extLst>
              <a:ext uri="{FF2B5EF4-FFF2-40B4-BE49-F238E27FC236}">
                <a16:creationId xmlns:a16="http://schemas.microsoft.com/office/drawing/2014/main" id="{67FF0009-D9A3-48B4-AD0E-3D9F4D8C2F5C}"/>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9249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40" grpId="0" animBg="1"/>
      <p:bldP spid="3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5024</TotalTime>
  <Words>1752</Words>
  <Application>Microsoft Office PowerPoint</Application>
  <PresentationFormat>화면 슬라이드 쇼(4:3)</PresentationFormat>
  <Paragraphs>358</Paragraphs>
  <Slides>22</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Rix비타민 M</vt:lpstr>
      <vt:lpstr>맑은 고딕</vt:lpstr>
      <vt:lpstr>HY헤드라인M</vt:lpstr>
      <vt:lpstr>Rix비타민 L</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minhee park</dc:creator>
  <cp:lastModifiedBy>광효 임</cp:lastModifiedBy>
  <cp:revision>337</cp:revision>
  <dcterms:created xsi:type="dcterms:W3CDTF">2016-11-03T20:47:04Z</dcterms:created>
  <dcterms:modified xsi:type="dcterms:W3CDTF">2019-06-25T04:53:48Z</dcterms:modified>
</cp:coreProperties>
</file>