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59" r:id="rId5"/>
    <p:sldId id="260" r:id="rId6"/>
    <p:sldId id="261" r:id="rId7"/>
    <p:sldId id="262" r:id="rId8"/>
    <p:sldId id="279" r:id="rId9"/>
    <p:sldId id="263" r:id="rId10"/>
    <p:sldId id="264" r:id="rId11"/>
    <p:sldId id="289" r:id="rId12"/>
    <p:sldId id="288" r:id="rId13"/>
    <p:sldId id="281" r:id="rId14"/>
    <p:sldId id="285" r:id="rId15"/>
    <p:sldId id="265" r:id="rId16"/>
    <p:sldId id="283" r:id="rId17"/>
    <p:sldId id="284" r:id="rId18"/>
    <p:sldId id="282" r:id="rId19"/>
    <p:sldId id="280" r:id="rId20"/>
    <p:sldId id="266" r:id="rId21"/>
    <p:sldId id="286" r:id="rId22"/>
    <p:sldId id="287" r:id="rId23"/>
    <p:sldId id="267" r:id="rId24"/>
    <p:sldId id="268" r:id="rId25"/>
    <p:sldId id="270" r:id="rId26"/>
    <p:sldId id="275" r:id="rId27"/>
    <p:sldId id="271" r:id="rId28"/>
    <p:sldId id="272" r:id="rId29"/>
    <p:sldId id="273" r:id="rId30"/>
    <p:sldId id="274" r:id="rId31"/>
    <p:sldId id="276" r:id="rId32"/>
    <p:sldId id="277"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6DFF08F-DC6B-4601-B491-B0F83F6DD2DA}" type="datetimeFigureOut">
              <a:rPr lang="en-US" smtClean="0"/>
              <a:pPr/>
              <a:t>9/25/2022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FAB73BC-B049-4115-A692-8D63A059BFB8}" type="slidenum">
              <a:rPr lang="en-US" smtClean="0"/>
              <a:pPr/>
              <a:t>‹#›</a:t>
            </a:fld>
            <a:endParaRPr lang="en-US" dirty="0"/>
          </a:p>
        </p:txBody>
      </p:sp>
    </p:spTree>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DFF08F-DC6B-4601-B491-B0F83F6DD2DA}" type="datetimeFigureOut">
              <a:rPr lang="en-US" smtClean="0"/>
              <a:pPr/>
              <a:t>9/25/2022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6DFF08F-DC6B-4601-B491-B0F83F6DD2DA}" type="datetimeFigureOut">
              <a:rPr lang="en-US" smtClean="0"/>
              <a:pPr/>
              <a:t>9/25/2022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6DFF08F-DC6B-4601-B491-B0F83F6DD2DA}" type="datetimeFigureOut">
              <a:rPr lang="en-US" smtClean="0"/>
              <a:pPr/>
              <a:t>9/25/2022</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FAB73BC-B049-4115-A692-8D63A059BFB8}"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dir="vert"/>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6DFF08F-DC6B-4601-B491-B0F83F6DD2DA}" type="datetimeFigureOut">
              <a:rPr lang="en-US" smtClean="0"/>
              <a:pPr/>
              <a:t>9/25/2022</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randomBar dir="vert"/>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https://www.enam.gov.in/web/" TargetMode="External"/><Relationship Id="rId4" Type="http://schemas.openxmlformats.org/officeDocument/2006/relationships/hyperlink" Target="https://www.projectideas.co.in/" TargetMode="Externa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F9638-5090-4B89-9EF9-4323E91E3F5C}"/>
              </a:ext>
            </a:extLst>
          </p:cNvPr>
          <p:cNvSpPr>
            <a:spLocks noGrp="1"/>
          </p:cNvSpPr>
          <p:nvPr>
            <p:ph type="ctrTitle"/>
          </p:nvPr>
        </p:nvSpPr>
        <p:spPr>
          <a:xfrm>
            <a:off x="914401" y="548641"/>
            <a:ext cx="10363200" cy="1139609"/>
          </a:xfrm>
        </p:spPr>
        <p:txBody>
          <a:bodyPr/>
          <a:lstStyle/>
          <a:p>
            <a:pPr algn="ctr"/>
            <a:r>
              <a:rPr lang="en-US" dirty="0" smtClean="0"/>
              <a:t>FARMER </a:t>
            </a:r>
            <a:r>
              <a:rPr lang="en-US" dirty="0"/>
              <a:t>ENHANCER</a:t>
            </a:r>
            <a:endParaRPr lang="en-IN" dirty="0"/>
          </a:p>
        </p:txBody>
      </p:sp>
      <p:sp>
        <p:nvSpPr>
          <p:cNvPr id="3" name="Subtitle 2">
            <a:extLst>
              <a:ext uri="{FF2B5EF4-FFF2-40B4-BE49-F238E27FC236}">
                <a16:creationId xmlns="" xmlns:a16="http://schemas.microsoft.com/office/drawing/2014/main" id="{40D07FD7-6AD8-4728-8C5F-AF8F89A86B45}"/>
              </a:ext>
            </a:extLst>
          </p:cNvPr>
          <p:cNvSpPr>
            <a:spLocks noGrp="1"/>
          </p:cNvSpPr>
          <p:nvPr>
            <p:ph type="subTitle" idx="1"/>
          </p:nvPr>
        </p:nvSpPr>
        <p:spPr>
          <a:xfrm>
            <a:off x="875212" y="2501265"/>
            <a:ext cx="10363200" cy="1199704"/>
          </a:xfrm>
        </p:spPr>
        <p:txBody>
          <a:bodyPr>
            <a:noAutofit/>
          </a:bodyPr>
          <a:lstStyle/>
          <a:p>
            <a:pPr algn="l"/>
            <a:r>
              <a:rPr lang="en-US" sz="2000" dirty="0"/>
              <a:t>              Group Members </a:t>
            </a:r>
            <a:r>
              <a:rPr lang="en-US" sz="2000" dirty="0" smtClean="0"/>
              <a:t>   –       </a:t>
            </a:r>
            <a:r>
              <a:rPr lang="en-US" sz="2000" dirty="0"/>
              <a:t>Shubham </a:t>
            </a:r>
            <a:r>
              <a:rPr lang="en-US" sz="2000" dirty="0" err="1"/>
              <a:t>Sirsat</a:t>
            </a:r>
            <a:r>
              <a:rPr lang="en-US" sz="2000" dirty="0"/>
              <a:t> </a:t>
            </a:r>
            <a:r>
              <a:rPr lang="en-US" sz="2000" dirty="0" smtClean="0"/>
              <a:t>      (</a:t>
            </a:r>
            <a:r>
              <a:rPr lang="en-US" sz="2000" dirty="0"/>
              <a:t>220343120103)</a:t>
            </a:r>
          </a:p>
          <a:p>
            <a:pPr algn="l"/>
            <a:r>
              <a:rPr lang="en-US" sz="2000" dirty="0"/>
              <a:t>                                         </a:t>
            </a:r>
            <a:r>
              <a:rPr lang="en-US" sz="2000" dirty="0" smtClean="0"/>
              <a:t>          </a:t>
            </a:r>
            <a:r>
              <a:rPr lang="en-US" sz="2000" dirty="0" err="1" smtClean="0"/>
              <a:t>Bhushan</a:t>
            </a:r>
            <a:r>
              <a:rPr lang="en-US" sz="2000" dirty="0" smtClean="0"/>
              <a:t> </a:t>
            </a:r>
            <a:r>
              <a:rPr lang="en-US" sz="2000" dirty="0" err="1" smtClean="0"/>
              <a:t>Badgujar</a:t>
            </a:r>
            <a:r>
              <a:rPr lang="en-US" sz="2000" dirty="0" smtClean="0"/>
              <a:t>   </a:t>
            </a:r>
            <a:r>
              <a:rPr lang="en-US" sz="2000" dirty="0"/>
              <a:t>(220343120021)</a:t>
            </a:r>
          </a:p>
          <a:p>
            <a:pPr algn="l"/>
            <a:r>
              <a:rPr lang="en-US" sz="2000" dirty="0"/>
              <a:t>                                              </a:t>
            </a:r>
            <a:r>
              <a:rPr lang="en-US" sz="2000" dirty="0" smtClean="0"/>
              <a:t>     </a:t>
            </a:r>
            <a:r>
              <a:rPr lang="en-US" sz="2000" dirty="0" err="1" smtClean="0"/>
              <a:t>Yogesh</a:t>
            </a:r>
            <a:r>
              <a:rPr lang="en-US" sz="2000" dirty="0" smtClean="0"/>
              <a:t> </a:t>
            </a:r>
            <a:r>
              <a:rPr lang="en-US" sz="2000" dirty="0" err="1"/>
              <a:t>Patil</a:t>
            </a:r>
            <a:r>
              <a:rPr lang="en-US" sz="2000" dirty="0"/>
              <a:t> </a:t>
            </a:r>
            <a:r>
              <a:rPr lang="en-US" sz="2000" dirty="0" smtClean="0"/>
              <a:t>           (</a:t>
            </a:r>
            <a:r>
              <a:rPr lang="en-US" sz="2000" dirty="0"/>
              <a:t>220343120077)</a:t>
            </a:r>
          </a:p>
          <a:p>
            <a:pPr algn="l"/>
            <a:r>
              <a:rPr lang="en-US" sz="2000" dirty="0"/>
              <a:t>                                            </a:t>
            </a:r>
            <a:r>
              <a:rPr lang="en-US" sz="2000" dirty="0" smtClean="0"/>
              <a:t>       </a:t>
            </a:r>
            <a:r>
              <a:rPr lang="en-US" sz="2000" dirty="0" err="1" smtClean="0"/>
              <a:t>Sandeep</a:t>
            </a:r>
            <a:r>
              <a:rPr lang="en-US" sz="2000" dirty="0" smtClean="0"/>
              <a:t> </a:t>
            </a:r>
            <a:r>
              <a:rPr lang="en-US" sz="2000" dirty="0" err="1"/>
              <a:t>Pawar</a:t>
            </a:r>
            <a:r>
              <a:rPr lang="en-US" sz="2000" dirty="0"/>
              <a:t> </a:t>
            </a:r>
            <a:r>
              <a:rPr lang="en-US" sz="2000" dirty="0" smtClean="0"/>
              <a:t>       (</a:t>
            </a:r>
            <a:r>
              <a:rPr lang="en-US" sz="2000" dirty="0"/>
              <a:t>220343120094</a:t>
            </a:r>
            <a:r>
              <a:rPr lang="en-US" sz="2000" dirty="0" smtClean="0"/>
              <a:t>)</a:t>
            </a:r>
          </a:p>
          <a:p>
            <a:pPr algn="l"/>
            <a:endParaRPr lang="en-US" sz="2000" dirty="0"/>
          </a:p>
          <a:p>
            <a:pPr algn="l"/>
            <a:r>
              <a:rPr lang="en-US" sz="2000" dirty="0"/>
              <a:t>     </a:t>
            </a:r>
            <a:r>
              <a:rPr lang="en-US" sz="2000" dirty="0" smtClean="0"/>
              <a:t>        </a:t>
            </a:r>
            <a:r>
              <a:rPr lang="en-US" sz="2000" dirty="0"/>
              <a:t>Project Guide </a:t>
            </a:r>
            <a:r>
              <a:rPr lang="en-US" sz="2000" dirty="0" smtClean="0"/>
              <a:t>        –       </a:t>
            </a:r>
            <a:r>
              <a:rPr lang="en-US" sz="2000" dirty="0"/>
              <a:t>Mrs. Harshita Maheshwari</a:t>
            </a:r>
          </a:p>
        </p:txBody>
      </p:sp>
    </p:spTree>
    <p:extLst>
      <p:ext uri="{BB962C8B-B14F-4D97-AF65-F5344CB8AC3E}">
        <p14:creationId xmlns="" xmlns:p14="http://schemas.microsoft.com/office/powerpoint/2010/main" val="3066581575"/>
      </p:ext>
    </p:extLst>
  </p:cSld>
  <p:clrMapOvr>
    <a:masterClrMapping/>
  </p:clrMapOvr>
  <p:transition spd="slow">
    <p:randomBar dir="vert"/>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6B440-F37E-4986-A21F-F58725B2F186}"/>
              </a:ext>
            </a:extLst>
          </p:cNvPr>
          <p:cNvSpPr>
            <a:spLocks noGrp="1"/>
          </p:cNvSpPr>
          <p:nvPr>
            <p:ph type="title"/>
          </p:nvPr>
        </p:nvSpPr>
        <p:spPr/>
        <p:txBody>
          <a:bodyPr/>
          <a:lstStyle/>
          <a:p>
            <a:r>
              <a:rPr lang="en-US" dirty="0"/>
              <a:t>Screenshots</a:t>
            </a:r>
            <a:endParaRPr lang="en-IN" dirty="0"/>
          </a:p>
        </p:txBody>
      </p:sp>
      <p:sp>
        <p:nvSpPr>
          <p:cNvPr id="6" name="Content Placeholder 5"/>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3"/>
          <a:srcRect/>
          <a:stretch>
            <a:fillRect/>
          </a:stretch>
        </p:blipFill>
        <p:spPr bwMode="auto">
          <a:xfrm>
            <a:off x="440599" y="1119193"/>
            <a:ext cx="11258550" cy="5534025"/>
          </a:xfrm>
          <a:prstGeom prst="rect">
            <a:avLst/>
          </a:prstGeom>
          <a:noFill/>
          <a:ln w="9525">
            <a:noFill/>
            <a:miter lim="800000"/>
            <a:headEnd/>
            <a:tailEnd/>
          </a:ln>
          <a:effectLst/>
        </p:spPr>
      </p:pic>
    </p:spTree>
    <p:extLst>
      <p:ext uri="{BB962C8B-B14F-4D97-AF65-F5344CB8AC3E}">
        <p14:creationId xmlns="" xmlns:p14="http://schemas.microsoft.com/office/powerpoint/2010/main" val="2608220635"/>
      </p:ext>
    </p:extLst>
  </p:cSld>
  <p:clrMapOvr>
    <a:masterClrMapping/>
  </p:clrMapOvr>
  <p:transition spd="slow">
    <p:randomBar dir="vert"/>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3"/>
          <a:srcRect/>
          <a:stretch>
            <a:fillRect/>
          </a:stretch>
        </p:blipFill>
        <p:spPr bwMode="auto">
          <a:xfrm>
            <a:off x="457199" y="1097279"/>
            <a:ext cx="11247120" cy="5405643"/>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srcRect/>
          <a:stretch>
            <a:fillRect/>
          </a:stretch>
        </p:blipFill>
        <p:spPr bwMode="auto">
          <a:xfrm>
            <a:off x="418012" y="1203381"/>
            <a:ext cx="11207931" cy="5245276"/>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438150" y="1001897"/>
            <a:ext cx="11315700" cy="5324475"/>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3"/>
          <a:srcRect/>
          <a:stretch>
            <a:fillRect/>
          </a:stretch>
        </p:blipFill>
        <p:spPr bwMode="auto">
          <a:xfrm>
            <a:off x="354874" y="982982"/>
            <a:ext cx="11430000" cy="525780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srcRect/>
          <a:stretch>
            <a:fillRect/>
          </a:stretch>
        </p:blipFill>
        <p:spPr bwMode="auto">
          <a:xfrm>
            <a:off x="407563" y="940526"/>
            <a:ext cx="11277381" cy="5334023"/>
          </a:xfrm>
          <a:prstGeom prst="rect">
            <a:avLst/>
          </a:prstGeom>
          <a:noFill/>
          <a:ln w="9525">
            <a:noFill/>
            <a:miter lim="800000"/>
            <a:headEnd/>
            <a:tailEnd/>
          </a:ln>
          <a:effectLst/>
        </p:spPr>
      </p:pic>
    </p:spTree>
    <p:extLst>
      <p:ext uri="{BB962C8B-B14F-4D97-AF65-F5344CB8AC3E}">
        <p14:creationId xmlns="" xmlns:p14="http://schemas.microsoft.com/office/powerpoint/2010/main" val="3137324397"/>
      </p:ext>
    </p:extLst>
  </p:cSld>
  <p:clrMapOvr>
    <a:masterClrMapping/>
  </p:clrMapOvr>
  <p:transition spd="slow">
    <p:randomBar dir="vert"/>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srcRect/>
          <a:stretch>
            <a:fillRect/>
          </a:stretch>
        </p:blipFill>
        <p:spPr bwMode="auto">
          <a:xfrm>
            <a:off x="401275" y="1029383"/>
            <a:ext cx="11363325" cy="5191125"/>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44" name="Picture 4"/>
          <p:cNvPicPr>
            <a:picLocks noChangeAspect="1" noChangeArrowheads="1"/>
          </p:cNvPicPr>
          <p:nvPr/>
        </p:nvPicPr>
        <p:blipFill>
          <a:blip r:embed="rId3"/>
          <a:srcRect/>
          <a:stretch>
            <a:fillRect/>
          </a:stretch>
        </p:blipFill>
        <p:spPr bwMode="auto">
          <a:xfrm>
            <a:off x="400050" y="895079"/>
            <a:ext cx="11391900" cy="527685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3"/>
          <a:srcRect/>
          <a:stretch>
            <a:fillRect/>
          </a:stretch>
        </p:blipFill>
        <p:spPr bwMode="auto">
          <a:xfrm>
            <a:off x="404813" y="945971"/>
            <a:ext cx="11382375" cy="541020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3"/>
          <a:srcRect/>
          <a:stretch>
            <a:fillRect/>
          </a:stretch>
        </p:blipFill>
        <p:spPr bwMode="auto">
          <a:xfrm>
            <a:off x="409575" y="928281"/>
            <a:ext cx="11372850" cy="531495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BA55A1-0BE5-439E-BAC3-714FCED75D2A}"/>
              </a:ext>
            </a:extLst>
          </p:cNvPr>
          <p:cNvSpPr>
            <a:spLocks noGrp="1"/>
          </p:cNvSpPr>
          <p:nvPr>
            <p:ph idx="1"/>
          </p:nvPr>
        </p:nvSpPr>
        <p:spPr>
          <a:xfrm>
            <a:off x="1143000" y="1736034"/>
            <a:ext cx="9872871" cy="4784035"/>
          </a:xfrm>
        </p:spPr>
        <p:txBody>
          <a:bodyPr>
            <a:normAutofit fontScale="85000" lnSpcReduction="20000"/>
          </a:bodyPr>
          <a:lstStyle/>
          <a:p>
            <a:r>
              <a:rPr lang="en-US" dirty="0"/>
              <a:t>Introduction</a:t>
            </a:r>
          </a:p>
          <a:p>
            <a:r>
              <a:rPr lang="en-US" dirty="0"/>
              <a:t>Choice of topic</a:t>
            </a:r>
          </a:p>
          <a:p>
            <a:r>
              <a:rPr lang="en-US" dirty="0"/>
              <a:t>Proposed System</a:t>
            </a:r>
          </a:p>
          <a:p>
            <a:r>
              <a:rPr lang="en-US" dirty="0"/>
              <a:t>Methodology</a:t>
            </a:r>
          </a:p>
          <a:p>
            <a:r>
              <a:rPr lang="en-US" dirty="0"/>
              <a:t>Proposed System Model</a:t>
            </a:r>
          </a:p>
          <a:p>
            <a:r>
              <a:rPr lang="en-US" dirty="0"/>
              <a:t>Proposed Approach</a:t>
            </a:r>
          </a:p>
          <a:p>
            <a:r>
              <a:rPr lang="en-US" dirty="0"/>
              <a:t>Screenshot</a:t>
            </a:r>
          </a:p>
          <a:p>
            <a:r>
              <a:rPr lang="en-US" dirty="0"/>
              <a:t>System Requirements</a:t>
            </a:r>
          </a:p>
          <a:p>
            <a:r>
              <a:rPr lang="en-US" dirty="0"/>
              <a:t>Applications</a:t>
            </a:r>
          </a:p>
          <a:p>
            <a:r>
              <a:rPr lang="en-US" dirty="0"/>
              <a:t>Advantages &amp; Limitations</a:t>
            </a:r>
          </a:p>
          <a:p>
            <a:r>
              <a:rPr lang="en-US" dirty="0"/>
              <a:t>Conclusion</a:t>
            </a:r>
          </a:p>
          <a:p>
            <a:r>
              <a:rPr lang="en-US" dirty="0"/>
              <a:t>Future Scopes</a:t>
            </a:r>
          </a:p>
          <a:p>
            <a:r>
              <a:rPr lang="en-US" dirty="0"/>
              <a:t>References</a:t>
            </a:r>
            <a:endParaRPr lang="en-IN" dirty="0"/>
          </a:p>
        </p:txBody>
      </p:sp>
      <p:sp>
        <p:nvSpPr>
          <p:cNvPr id="2" name="Title 1">
            <a:extLst>
              <a:ext uri="{FF2B5EF4-FFF2-40B4-BE49-F238E27FC236}">
                <a16:creationId xmlns="" xmlns:a16="http://schemas.microsoft.com/office/drawing/2014/main" id="{68DDC15D-E62D-4E60-B4F2-19406C79FC9A}"/>
              </a:ext>
            </a:extLst>
          </p:cNvPr>
          <p:cNvSpPr>
            <a:spLocks noGrp="1"/>
          </p:cNvSpPr>
          <p:nvPr>
            <p:ph type="title"/>
          </p:nvPr>
        </p:nvSpPr>
        <p:spPr/>
        <p:txBody>
          <a:bodyPr/>
          <a:lstStyle/>
          <a:p>
            <a:r>
              <a:rPr lang="en-US" dirty="0"/>
              <a:t>Contents</a:t>
            </a:r>
            <a:endParaRPr lang="en-IN" dirty="0"/>
          </a:p>
        </p:txBody>
      </p:sp>
    </p:spTree>
    <p:extLst>
      <p:ext uri="{BB962C8B-B14F-4D97-AF65-F5344CB8AC3E}">
        <p14:creationId xmlns="" xmlns:p14="http://schemas.microsoft.com/office/powerpoint/2010/main" val="3018947133"/>
      </p:ext>
    </p:extLst>
  </p:cSld>
  <p:clrMapOvr>
    <a:masterClrMapping/>
  </p:clrMapOvr>
  <p:transition spd="slow">
    <p:randomBar dir="vert"/>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srcRect/>
          <a:stretch>
            <a:fillRect/>
          </a:stretch>
        </p:blipFill>
        <p:spPr bwMode="auto">
          <a:xfrm>
            <a:off x="470263" y="940526"/>
            <a:ext cx="11176132" cy="5353001"/>
          </a:xfrm>
          <a:prstGeom prst="rect">
            <a:avLst/>
          </a:prstGeom>
          <a:noFill/>
          <a:ln w="9525">
            <a:noFill/>
            <a:miter lim="800000"/>
            <a:headEnd/>
            <a:tailEnd/>
          </a:ln>
          <a:effectLst/>
        </p:spPr>
      </p:pic>
    </p:spTree>
    <p:extLst>
      <p:ext uri="{BB962C8B-B14F-4D97-AF65-F5344CB8AC3E}">
        <p14:creationId xmlns="" xmlns:p14="http://schemas.microsoft.com/office/powerpoint/2010/main" val="1821139916"/>
      </p:ext>
    </p:extLst>
  </p:cSld>
  <p:clrMapOvr>
    <a:masterClrMapping/>
  </p:clrMapOvr>
  <p:transition spd="slow">
    <p:randomBar dir="vert"/>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srcRect/>
          <a:stretch>
            <a:fillRect/>
          </a:stretch>
        </p:blipFill>
        <p:spPr bwMode="auto">
          <a:xfrm>
            <a:off x="419100" y="945971"/>
            <a:ext cx="11353800" cy="541020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3"/>
          <a:srcRect/>
          <a:stretch>
            <a:fillRect/>
          </a:stretch>
        </p:blipFill>
        <p:spPr bwMode="auto">
          <a:xfrm>
            <a:off x="383449" y="997134"/>
            <a:ext cx="11372850" cy="5334000"/>
          </a:xfrm>
          <a:prstGeom prst="rect">
            <a:avLst/>
          </a:prstGeom>
          <a:noFill/>
          <a:ln w="9525">
            <a:noFill/>
            <a:miter lim="800000"/>
            <a:headEnd/>
            <a:tailEnd/>
          </a:ln>
          <a:effectLst/>
        </p:spPr>
      </p:pic>
    </p:spTree>
  </p:cSld>
  <p:clrMapOvr>
    <a:masterClrMapping/>
  </p:clrMapOvr>
  <p:transition spd="slow">
    <p:randomBar dir="vert"/>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srcRect/>
          <a:stretch>
            <a:fillRect/>
          </a:stretch>
        </p:blipFill>
        <p:spPr bwMode="auto">
          <a:xfrm>
            <a:off x="454616" y="1018305"/>
            <a:ext cx="11262766" cy="5277994"/>
          </a:xfrm>
          <a:prstGeom prst="rect">
            <a:avLst/>
          </a:prstGeom>
          <a:noFill/>
          <a:ln w="9525">
            <a:noFill/>
            <a:miter lim="800000"/>
            <a:headEnd/>
            <a:tailEnd/>
          </a:ln>
          <a:effectLst/>
        </p:spPr>
      </p:pic>
    </p:spTree>
    <p:extLst>
      <p:ext uri="{BB962C8B-B14F-4D97-AF65-F5344CB8AC3E}">
        <p14:creationId xmlns="" xmlns:p14="http://schemas.microsoft.com/office/powerpoint/2010/main" val="1881252756"/>
      </p:ext>
    </p:extLst>
  </p:cSld>
  <p:clrMapOvr>
    <a:masterClrMapping/>
  </p:clrMapOvr>
  <p:transition spd="slow">
    <p:randomBar dir="vert"/>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a:srcRect/>
          <a:stretch>
            <a:fillRect/>
          </a:stretch>
        </p:blipFill>
        <p:spPr bwMode="auto">
          <a:xfrm>
            <a:off x="431074" y="966651"/>
            <a:ext cx="11262171" cy="5342507"/>
          </a:xfrm>
          <a:prstGeom prst="rect">
            <a:avLst/>
          </a:prstGeom>
          <a:noFill/>
          <a:ln w="9525">
            <a:noFill/>
            <a:miter lim="800000"/>
            <a:headEnd/>
            <a:tailEnd/>
          </a:ln>
          <a:effectLst/>
        </p:spPr>
      </p:pic>
    </p:spTree>
    <p:extLst>
      <p:ext uri="{BB962C8B-B14F-4D97-AF65-F5344CB8AC3E}">
        <p14:creationId xmlns="" xmlns:p14="http://schemas.microsoft.com/office/powerpoint/2010/main" val="3460658600"/>
      </p:ext>
    </p:extLst>
  </p:cSld>
  <p:clrMapOvr>
    <a:masterClrMapping/>
  </p:clrMapOvr>
  <p:transition spd="slow">
    <p:randomBar dir="vert"/>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C16F78-2F81-46DE-B1AD-64642E273ADB}"/>
              </a:ext>
            </a:extLst>
          </p:cNvPr>
          <p:cNvSpPr>
            <a:spLocks noGrp="1"/>
          </p:cNvSpPr>
          <p:nvPr>
            <p:ph idx="1"/>
          </p:nvPr>
        </p:nvSpPr>
        <p:spPr/>
        <p:txBody>
          <a:bodyPr>
            <a:normAutofit/>
          </a:bodyPr>
          <a:lstStyle/>
          <a:p>
            <a:pPr marL="45720" indent="0">
              <a:buNone/>
            </a:pPr>
            <a:r>
              <a:rPr lang="en-IN" dirty="0"/>
              <a:t>Software Requirements:</a:t>
            </a:r>
          </a:p>
          <a:p>
            <a:pPr marL="45720" indent="0">
              <a:buNone/>
            </a:pPr>
            <a:r>
              <a:rPr lang="en-IN" dirty="0"/>
              <a:t>•	Windows (All Versions) </a:t>
            </a:r>
          </a:p>
          <a:p>
            <a:pPr marL="45720" indent="0">
              <a:buNone/>
            </a:pPr>
            <a:r>
              <a:rPr lang="en-IN" dirty="0"/>
              <a:t>•	</a:t>
            </a:r>
            <a:r>
              <a:rPr lang="en-IN" dirty="0" smtClean="0"/>
              <a:t>Apache Tomcat 8.5</a:t>
            </a:r>
            <a:endParaRPr lang="en-IN" dirty="0"/>
          </a:p>
          <a:p>
            <a:pPr marL="45720" indent="0">
              <a:buNone/>
            </a:pPr>
            <a:r>
              <a:rPr lang="en-IN" dirty="0"/>
              <a:t>•	Eclipse, </a:t>
            </a:r>
            <a:r>
              <a:rPr lang="en-IN" dirty="0" err="1"/>
              <a:t>MySQL</a:t>
            </a:r>
            <a:r>
              <a:rPr lang="en-IN" dirty="0" smtClean="0"/>
              <a:t>, VS Code</a:t>
            </a:r>
            <a:endParaRPr lang="en-IN" dirty="0"/>
          </a:p>
          <a:p>
            <a:pPr marL="45720" indent="0">
              <a:buNone/>
            </a:pPr>
            <a:r>
              <a:rPr lang="en-IN" dirty="0"/>
              <a:t>Hardware Components:</a:t>
            </a:r>
          </a:p>
          <a:p>
            <a:pPr marL="45720" indent="0">
              <a:buNone/>
            </a:pPr>
            <a:r>
              <a:rPr lang="en-IN" dirty="0"/>
              <a:t>•	Processor – i3</a:t>
            </a:r>
          </a:p>
          <a:p>
            <a:pPr marL="45720" indent="0">
              <a:buNone/>
            </a:pPr>
            <a:r>
              <a:rPr lang="en-IN" dirty="0"/>
              <a:t>•	Hard Disk – 5 GB</a:t>
            </a:r>
          </a:p>
          <a:p>
            <a:pPr marL="45720" indent="0">
              <a:buNone/>
            </a:pPr>
            <a:r>
              <a:rPr lang="en-IN" dirty="0"/>
              <a:t>•	Memory – </a:t>
            </a:r>
            <a:r>
              <a:rPr lang="en-IN" dirty="0" smtClean="0"/>
              <a:t>2GB </a:t>
            </a:r>
            <a:r>
              <a:rPr lang="en-IN" dirty="0"/>
              <a:t>RAM</a:t>
            </a:r>
          </a:p>
          <a:p>
            <a:endParaRPr lang="en-IN" dirty="0"/>
          </a:p>
          <a:p>
            <a:endParaRPr lang="en-IN" dirty="0"/>
          </a:p>
        </p:txBody>
      </p:sp>
      <p:sp>
        <p:nvSpPr>
          <p:cNvPr id="2" name="Title 1">
            <a:extLst>
              <a:ext uri="{FF2B5EF4-FFF2-40B4-BE49-F238E27FC236}">
                <a16:creationId xmlns="" xmlns:a16="http://schemas.microsoft.com/office/drawing/2014/main" id="{483AD71A-5702-452E-B29C-575602C24FB6}"/>
              </a:ext>
            </a:extLst>
          </p:cNvPr>
          <p:cNvSpPr>
            <a:spLocks noGrp="1"/>
          </p:cNvSpPr>
          <p:nvPr>
            <p:ph type="title"/>
          </p:nvPr>
        </p:nvSpPr>
        <p:spPr/>
        <p:txBody>
          <a:bodyPr/>
          <a:lstStyle/>
          <a:p>
            <a:r>
              <a:rPr lang="en-US" dirty="0"/>
              <a:t>System Requirements</a:t>
            </a:r>
            <a:endParaRPr lang="en-IN" dirty="0"/>
          </a:p>
        </p:txBody>
      </p:sp>
    </p:spTree>
    <p:extLst>
      <p:ext uri="{BB962C8B-B14F-4D97-AF65-F5344CB8AC3E}">
        <p14:creationId xmlns="" xmlns:p14="http://schemas.microsoft.com/office/powerpoint/2010/main" val="1102456731"/>
      </p:ext>
    </p:extLst>
  </p:cSld>
  <p:clrMapOvr>
    <a:masterClrMapping/>
  </p:clrMapOvr>
  <p:transition spd="slow">
    <p:randomBar dir="vert"/>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2DBC1A-75CB-4B7D-A505-2E042E2C9F79}"/>
              </a:ext>
            </a:extLst>
          </p:cNvPr>
          <p:cNvSpPr>
            <a:spLocks noGrp="1"/>
          </p:cNvSpPr>
          <p:nvPr>
            <p:ph idx="1"/>
          </p:nvPr>
        </p:nvSpPr>
        <p:spPr/>
        <p:txBody>
          <a:bodyPr>
            <a:normAutofit fontScale="92500" lnSpcReduction="20000"/>
          </a:bodyPr>
          <a:lstStyle/>
          <a:p>
            <a:pPr marL="502920" indent="-457200">
              <a:buAutoNum type="arabicPeriod"/>
            </a:pPr>
            <a:r>
              <a:rPr lang="en-US" dirty="0" smtClean="0"/>
              <a:t>React JS: Single page application </a:t>
            </a:r>
            <a:r>
              <a:rPr lang="en-US" dirty="0"/>
              <a:t>has been </a:t>
            </a:r>
            <a:r>
              <a:rPr lang="en-US" dirty="0" smtClean="0"/>
              <a:t>created by using React JS.</a:t>
            </a:r>
            <a:endParaRPr lang="en-US" dirty="0"/>
          </a:p>
          <a:p>
            <a:pPr marL="502920" indent="-457200">
              <a:buAutoNum type="arabicPeriod"/>
            </a:pPr>
            <a:r>
              <a:rPr lang="en-US" dirty="0"/>
              <a:t>CSS : Used </a:t>
            </a:r>
            <a:r>
              <a:rPr lang="en-US" dirty="0" smtClean="0"/>
              <a:t>to style and layout web pages.</a:t>
            </a:r>
            <a:endParaRPr lang="en-US" dirty="0"/>
          </a:p>
          <a:p>
            <a:pPr marL="502920" indent="-457200">
              <a:buAutoNum type="arabicPeriod"/>
            </a:pPr>
            <a:r>
              <a:rPr lang="en-US" dirty="0"/>
              <a:t>JavaScript : All Validation task and </a:t>
            </a:r>
            <a:r>
              <a:rPr lang="en-US" dirty="0" smtClean="0"/>
              <a:t>interactive </a:t>
            </a:r>
            <a:r>
              <a:rPr lang="en-US" dirty="0" err="1" smtClean="0"/>
              <a:t>ness</a:t>
            </a:r>
            <a:r>
              <a:rPr lang="en-US" dirty="0" smtClean="0"/>
              <a:t> </a:t>
            </a:r>
            <a:r>
              <a:rPr lang="en-US" dirty="0"/>
              <a:t>has been developed by JS.</a:t>
            </a:r>
          </a:p>
          <a:p>
            <a:pPr marL="502920" indent="-457200">
              <a:buAutoNum type="arabicPeriod"/>
            </a:pPr>
            <a:r>
              <a:rPr lang="en-US" dirty="0" smtClean="0"/>
              <a:t>Spring boot </a:t>
            </a:r>
            <a:r>
              <a:rPr lang="en-US" dirty="0"/>
              <a:t>: All </a:t>
            </a:r>
            <a:r>
              <a:rPr lang="en-US" dirty="0" smtClean="0"/>
              <a:t>back </a:t>
            </a:r>
            <a:r>
              <a:rPr lang="en-US" dirty="0"/>
              <a:t>end </a:t>
            </a:r>
            <a:r>
              <a:rPr lang="en-US" dirty="0" smtClean="0"/>
              <a:t>web application built by using spring boot.</a:t>
            </a:r>
            <a:endParaRPr lang="en-US" dirty="0"/>
          </a:p>
          <a:p>
            <a:pPr marL="502920" indent="-457200">
              <a:buAutoNum type="arabicPeriod"/>
            </a:pPr>
            <a:r>
              <a:rPr lang="en-US" dirty="0" smtClean="0"/>
              <a:t>Spring JPA </a:t>
            </a:r>
            <a:r>
              <a:rPr lang="en-US" dirty="0"/>
              <a:t>: All </a:t>
            </a:r>
            <a:r>
              <a:rPr lang="en-US" dirty="0" smtClean="0"/>
              <a:t>relational data management acquired by spring JPA.</a:t>
            </a:r>
          </a:p>
          <a:p>
            <a:pPr marL="502920" indent="-457200">
              <a:buAutoNum type="arabicPeriod"/>
            </a:pPr>
            <a:r>
              <a:rPr lang="en-US" dirty="0" smtClean="0"/>
              <a:t>JWT: All authentication has been done by using JWT.</a:t>
            </a:r>
            <a:endParaRPr lang="en-US" dirty="0"/>
          </a:p>
          <a:p>
            <a:pPr marL="502920" indent="-457200">
              <a:buAutoNum type="arabicPeriod"/>
            </a:pPr>
            <a:r>
              <a:rPr lang="en-US" dirty="0"/>
              <a:t>MySQL : MySQL database has been used as database.</a:t>
            </a:r>
          </a:p>
          <a:p>
            <a:pPr marL="502920" indent="-457200">
              <a:buAutoNum type="arabicPeriod"/>
            </a:pPr>
            <a:r>
              <a:rPr lang="en-US" dirty="0" smtClean="0"/>
              <a:t>Apache Tomcat </a:t>
            </a:r>
            <a:r>
              <a:rPr lang="en-US" dirty="0"/>
              <a:t>: </a:t>
            </a:r>
            <a:r>
              <a:rPr lang="en-US" dirty="0" smtClean="0"/>
              <a:t>Web Application </a:t>
            </a:r>
            <a:r>
              <a:rPr lang="en-US" dirty="0"/>
              <a:t>will run using Tomcat server.</a:t>
            </a:r>
            <a:endParaRPr lang="en-IN" dirty="0"/>
          </a:p>
        </p:txBody>
      </p:sp>
      <p:sp>
        <p:nvSpPr>
          <p:cNvPr id="2" name="Title 1">
            <a:extLst>
              <a:ext uri="{FF2B5EF4-FFF2-40B4-BE49-F238E27FC236}">
                <a16:creationId xmlns="" xmlns:a16="http://schemas.microsoft.com/office/drawing/2014/main" id="{ACFA11F5-ED2F-4D30-8559-B9E772FA7941}"/>
              </a:ext>
            </a:extLst>
          </p:cNvPr>
          <p:cNvSpPr>
            <a:spLocks noGrp="1"/>
          </p:cNvSpPr>
          <p:nvPr>
            <p:ph type="title"/>
          </p:nvPr>
        </p:nvSpPr>
        <p:spPr/>
        <p:txBody>
          <a:bodyPr/>
          <a:lstStyle/>
          <a:p>
            <a:r>
              <a:rPr lang="en-US" dirty="0"/>
              <a:t>Technologies Used</a:t>
            </a:r>
            <a:endParaRPr lang="en-IN" dirty="0"/>
          </a:p>
        </p:txBody>
      </p:sp>
    </p:spTree>
    <p:extLst>
      <p:ext uri="{BB962C8B-B14F-4D97-AF65-F5344CB8AC3E}">
        <p14:creationId xmlns="" xmlns:p14="http://schemas.microsoft.com/office/powerpoint/2010/main" val="2748197821"/>
      </p:ext>
    </p:extLst>
  </p:cSld>
  <p:clrMapOvr>
    <a:masterClrMapping/>
  </p:clrMapOvr>
  <p:transition spd="slow">
    <p:randomBar dir="vert"/>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E8C230-E770-42DE-8FCF-8D035B602BED}"/>
              </a:ext>
            </a:extLst>
          </p:cNvPr>
          <p:cNvSpPr>
            <a:spLocks noGrp="1"/>
          </p:cNvSpPr>
          <p:nvPr>
            <p:ph idx="1"/>
          </p:nvPr>
        </p:nvSpPr>
        <p:spPr/>
        <p:txBody>
          <a:bodyPr/>
          <a:lstStyle/>
          <a:p>
            <a:r>
              <a:rPr lang="en-US" dirty="0"/>
              <a:t>Digital </a:t>
            </a:r>
            <a:r>
              <a:rPr lang="en-US" dirty="0" smtClean="0"/>
              <a:t>Exporting and Farming.</a:t>
            </a:r>
            <a:endParaRPr lang="en-US" dirty="0"/>
          </a:p>
          <a:p>
            <a:r>
              <a:rPr lang="en-US" dirty="0" smtClean="0"/>
              <a:t>Multi user application so can be used by buyers, sellers and material providers.</a:t>
            </a:r>
            <a:endParaRPr lang="en-US" dirty="0"/>
          </a:p>
          <a:p>
            <a:r>
              <a:rPr lang="en-US" dirty="0" smtClean="0"/>
              <a:t>Provide efficient growth for every user. </a:t>
            </a:r>
          </a:p>
          <a:p>
            <a:r>
              <a:rPr lang="en-US" dirty="0" smtClean="0"/>
              <a:t>It provides contribution in improvisation of India’s farming sector.</a:t>
            </a:r>
            <a:endParaRPr lang="en-IN" dirty="0"/>
          </a:p>
        </p:txBody>
      </p:sp>
      <p:sp>
        <p:nvSpPr>
          <p:cNvPr id="2" name="Title 1">
            <a:extLst>
              <a:ext uri="{FF2B5EF4-FFF2-40B4-BE49-F238E27FC236}">
                <a16:creationId xmlns="" xmlns:a16="http://schemas.microsoft.com/office/drawing/2014/main" id="{0B0CC616-0911-44F7-BE59-35C82645FECF}"/>
              </a:ext>
            </a:extLst>
          </p:cNvPr>
          <p:cNvSpPr>
            <a:spLocks noGrp="1"/>
          </p:cNvSpPr>
          <p:nvPr>
            <p:ph type="title"/>
          </p:nvPr>
        </p:nvSpPr>
        <p:spPr/>
        <p:txBody>
          <a:bodyPr/>
          <a:lstStyle/>
          <a:p>
            <a:r>
              <a:rPr lang="en-US" dirty="0"/>
              <a:t>Applications </a:t>
            </a:r>
            <a:endParaRPr lang="en-IN" dirty="0"/>
          </a:p>
        </p:txBody>
      </p:sp>
    </p:spTree>
    <p:extLst>
      <p:ext uri="{BB962C8B-B14F-4D97-AF65-F5344CB8AC3E}">
        <p14:creationId xmlns="" xmlns:p14="http://schemas.microsoft.com/office/powerpoint/2010/main" val="2514774439"/>
      </p:ext>
    </p:extLst>
  </p:cSld>
  <p:clrMapOvr>
    <a:masterClrMapping/>
  </p:clrMapOvr>
  <p:transition spd="slow">
    <p:randomBar dir="vert"/>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B929B2-7EA5-4CCB-9F65-790C196C4264}"/>
              </a:ext>
            </a:extLst>
          </p:cNvPr>
          <p:cNvSpPr>
            <a:spLocks noGrp="1"/>
          </p:cNvSpPr>
          <p:nvPr>
            <p:ph idx="1"/>
          </p:nvPr>
        </p:nvSpPr>
        <p:spPr/>
        <p:txBody>
          <a:bodyPr/>
          <a:lstStyle/>
          <a:p>
            <a:pPr marL="45720" indent="0">
              <a:buNone/>
            </a:pPr>
            <a:endParaRPr lang="en-US" dirty="0"/>
          </a:p>
          <a:p>
            <a:pPr marL="502920" indent="-457200">
              <a:buAutoNum type="arabicPeriod"/>
            </a:pPr>
            <a:r>
              <a:rPr lang="en-US" dirty="0"/>
              <a:t>Transparency in the system.</a:t>
            </a:r>
          </a:p>
          <a:p>
            <a:pPr marL="502920" indent="-457200">
              <a:buAutoNum type="arabicPeriod"/>
            </a:pPr>
            <a:r>
              <a:rPr lang="en-US" dirty="0"/>
              <a:t>Saves Time, cost and energy</a:t>
            </a:r>
            <a:r>
              <a:rPr lang="en-US" dirty="0" smtClean="0"/>
              <a:t>.</a:t>
            </a:r>
          </a:p>
          <a:p>
            <a:pPr marL="502920" indent="-457200">
              <a:buAutoNum type="arabicPeriod"/>
            </a:pPr>
            <a:r>
              <a:rPr lang="en-US" dirty="0" smtClean="0"/>
              <a:t>Increase profitability of all users.</a:t>
            </a:r>
            <a:endParaRPr lang="en-US" dirty="0"/>
          </a:p>
          <a:p>
            <a:pPr marL="502920" indent="-457200">
              <a:buAutoNum type="arabicPeriod"/>
            </a:pPr>
            <a:r>
              <a:rPr lang="en-US" dirty="0"/>
              <a:t>Farmers </a:t>
            </a:r>
            <a:r>
              <a:rPr lang="en-US" dirty="0" smtClean="0"/>
              <a:t>and seed suppliers can </a:t>
            </a:r>
            <a:r>
              <a:rPr lang="en-US" dirty="0"/>
              <a:t>submit their </a:t>
            </a:r>
            <a:r>
              <a:rPr lang="en-US" dirty="0" smtClean="0"/>
              <a:t>products </a:t>
            </a:r>
            <a:r>
              <a:rPr lang="en-US" dirty="0"/>
              <a:t>online. </a:t>
            </a:r>
          </a:p>
          <a:p>
            <a:pPr marL="502920" indent="-457200">
              <a:buAutoNum type="arabicPeriod"/>
            </a:pPr>
            <a:r>
              <a:rPr lang="en-US" dirty="0" smtClean="0"/>
              <a:t>All exporters and farmers can buy products from product list.</a:t>
            </a:r>
            <a:endParaRPr lang="en-IN" dirty="0"/>
          </a:p>
        </p:txBody>
      </p:sp>
      <p:sp>
        <p:nvSpPr>
          <p:cNvPr id="2" name="Title 1">
            <a:extLst>
              <a:ext uri="{FF2B5EF4-FFF2-40B4-BE49-F238E27FC236}">
                <a16:creationId xmlns="" xmlns:a16="http://schemas.microsoft.com/office/drawing/2014/main" id="{F1FCF863-1C9B-4C0E-90A5-789C290C9ABA}"/>
              </a:ext>
            </a:extLst>
          </p:cNvPr>
          <p:cNvSpPr>
            <a:spLocks noGrp="1"/>
          </p:cNvSpPr>
          <p:nvPr>
            <p:ph type="title"/>
          </p:nvPr>
        </p:nvSpPr>
        <p:spPr/>
        <p:txBody>
          <a:bodyPr/>
          <a:lstStyle/>
          <a:p>
            <a:r>
              <a:rPr lang="en-US" dirty="0"/>
              <a:t>Advantages</a:t>
            </a:r>
            <a:endParaRPr lang="en-IN" dirty="0"/>
          </a:p>
        </p:txBody>
      </p:sp>
    </p:spTree>
    <p:extLst>
      <p:ext uri="{BB962C8B-B14F-4D97-AF65-F5344CB8AC3E}">
        <p14:creationId xmlns="" xmlns:p14="http://schemas.microsoft.com/office/powerpoint/2010/main" val="832555674"/>
      </p:ext>
    </p:extLst>
  </p:cSld>
  <p:clrMapOvr>
    <a:masterClrMapping/>
  </p:clrMapOvr>
  <p:transition spd="slow">
    <p:randomBar dir="vert"/>
    <p:sndAc>
      <p:stSnd>
        <p:snd r:embed="rId2"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D6D666-7513-494E-BDD2-57AB74B32FB9}"/>
              </a:ext>
            </a:extLst>
          </p:cNvPr>
          <p:cNvSpPr>
            <a:spLocks noGrp="1"/>
          </p:cNvSpPr>
          <p:nvPr>
            <p:ph idx="1"/>
          </p:nvPr>
        </p:nvSpPr>
        <p:spPr/>
        <p:txBody>
          <a:bodyPr/>
          <a:lstStyle/>
          <a:p>
            <a:pPr marL="502920" indent="-457200">
              <a:buAutoNum type="arabicPeriod"/>
            </a:pPr>
            <a:r>
              <a:rPr lang="en-US" dirty="0"/>
              <a:t>Accurate verification of the users cannot be done online.</a:t>
            </a:r>
          </a:p>
          <a:p>
            <a:pPr marL="502920" indent="-457200">
              <a:buAutoNum type="arabicPeriod"/>
            </a:pPr>
            <a:r>
              <a:rPr lang="en-US" dirty="0"/>
              <a:t>It requires an extensive database and memory.</a:t>
            </a:r>
            <a:endParaRPr lang="en-IN" dirty="0"/>
          </a:p>
        </p:txBody>
      </p:sp>
      <p:sp>
        <p:nvSpPr>
          <p:cNvPr id="2" name="Title 1">
            <a:extLst>
              <a:ext uri="{FF2B5EF4-FFF2-40B4-BE49-F238E27FC236}">
                <a16:creationId xmlns="" xmlns:a16="http://schemas.microsoft.com/office/drawing/2014/main" id="{8D2469D0-CB90-45A8-B786-FEAFF263AC92}"/>
              </a:ext>
            </a:extLst>
          </p:cNvPr>
          <p:cNvSpPr>
            <a:spLocks noGrp="1"/>
          </p:cNvSpPr>
          <p:nvPr>
            <p:ph type="title"/>
          </p:nvPr>
        </p:nvSpPr>
        <p:spPr/>
        <p:txBody>
          <a:bodyPr/>
          <a:lstStyle/>
          <a:p>
            <a:r>
              <a:rPr lang="en-US" dirty="0"/>
              <a:t>Limitations</a:t>
            </a:r>
            <a:endParaRPr lang="en-IN" dirty="0"/>
          </a:p>
        </p:txBody>
      </p:sp>
    </p:spTree>
    <p:extLst>
      <p:ext uri="{BB962C8B-B14F-4D97-AF65-F5344CB8AC3E}">
        <p14:creationId xmlns="" xmlns:p14="http://schemas.microsoft.com/office/powerpoint/2010/main" val="2512931837"/>
      </p:ext>
    </p:extLst>
  </p:cSld>
  <p:clrMapOvr>
    <a:masterClrMapping/>
  </p:clrMapOvr>
  <p:transition spd="slow">
    <p:randomBar dir="vert"/>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BA2BF84-F430-42A2-9655-95001B3A2034}"/>
              </a:ext>
            </a:extLst>
          </p:cNvPr>
          <p:cNvSpPr>
            <a:spLocks noGrp="1"/>
          </p:cNvSpPr>
          <p:nvPr>
            <p:ph idx="1"/>
          </p:nvPr>
        </p:nvSpPr>
        <p:spPr/>
        <p:txBody>
          <a:bodyPr>
            <a:normAutofit/>
          </a:bodyPr>
          <a:lstStyle/>
          <a:p>
            <a:r>
              <a:rPr lang="en-US" dirty="0"/>
              <a:t>Farmer </a:t>
            </a:r>
            <a:r>
              <a:rPr lang="en-US" dirty="0" smtClean="0"/>
              <a:t>Enhancer Project </a:t>
            </a:r>
            <a:r>
              <a:rPr lang="en-US" dirty="0"/>
              <a:t>is a web application to help </a:t>
            </a:r>
            <a:r>
              <a:rPr lang="en-US" dirty="0" smtClean="0"/>
              <a:t>farmers, exporters </a:t>
            </a:r>
            <a:r>
              <a:rPr lang="en-US" dirty="0"/>
              <a:t>as well as </a:t>
            </a:r>
            <a:r>
              <a:rPr lang="en-US" dirty="0" smtClean="0"/>
              <a:t>seed suppliers.</a:t>
            </a:r>
          </a:p>
          <a:p>
            <a:r>
              <a:rPr lang="en-US" dirty="0" smtClean="0"/>
              <a:t>This will help to trade vegetables and fruits  and also provides provision for seeds.</a:t>
            </a:r>
            <a:endParaRPr lang="en-US" dirty="0"/>
          </a:p>
          <a:p>
            <a:r>
              <a:rPr lang="en-US" dirty="0" smtClean="0"/>
              <a:t>It </a:t>
            </a:r>
            <a:r>
              <a:rPr lang="en-US" dirty="0"/>
              <a:t>provides admin</a:t>
            </a:r>
            <a:r>
              <a:rPr lang="en-US" dirty="0" smtClean="0"/>
              <a:t>, farmer, exporter </a:t>
            </a:r>
            <a:r>
              <a:rPr lang="en-US" dirty="0"/>
              <a:t>and </a:t>
            </a:r>
            <a:r>
              <a:rPr lang="en-US" dirty="0" smtClean="0"/>
              <a:t>seed supplier </a:t>
            </a:r>
            <a:r>
              <a:rPr lang="en-US" dirty="0"/>
              <a:t>login.</a:t>
            </a:r>
          </a:p>
          <a:p>
            <a:r>
              <a:rPr lang="en-US" dirty="0" smtClean="0"/>
              <a:t>Farmers &amp; seed suppliers can add different crops and seeds.. </a:t>
            </a:r>
            <a:endParaRPr lang="en-IN" dirty="0" smtClean="0"/>
          </a:p>
          <a:p>
            <a:r>
              <a:rPr lang="en-US" dirty="0" smtClean="0"/>
              <a:t>This application provides feedback system for  better performance.</a:t>
            </a:r>
          </a:p>
          <a:p>
            <a:r>
              <a:rPr lang="en-US" dirty="0" smtClean="0"/>
              <a:t>This application allows a good communication.</a:t>
            </a:r>
          </a:p>
        </p:txBody>
      </p:sp>
      <p:sp>
        <p:nvSpPr>
          <p:cNvPr id="2" name="Title 1">
            <a:extLst>
              <a:ext uri="{FF2B5EF4-FFF2-40B4-BE49-F238E27FC236}">
                <a16:creationId xmlns="" xmlns:a16="http://schemas.microsoft.com/office/drawing/2014/main" id="{45DE8DF6-7702-4F45-923C-76A044ABC385}"/>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 xmlns:p14="http://schemas.microsoft.com/office/powerpoint/2010/main" val="889357797"/>
      </p:ext>
    </p:extLst>
  </p:cSld>
  <p:clrMapOvr>
    <a:masterClrMapping/>
  </p:clrMapOvr>
  <p:transition spd="slow">
    <p:randomBar dir="vert"/>
    <p:sndAc>
      <p:stSnd>
        <p:snd r:embed="rId2" name="click.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8E0CB4-3D56-4B42-B0A5-8AAFAD21C254}"/>
              </a:ext>
            </a:extLst>
          </p:cNvPr>
          <p:cNvSpPr>
            <a:spLocks noGrp="1"/>
          </p:cNvSpPr>
          <p:nvPr>
            <p:ph idx="1"/>
          </p:nvPr>
        </p:nvSpPr>
        <p:spPr/>
        <p:txBody>
          <a:bodyPr/>
          <a:lstStyle/>
          <a:p>
            <a:r>
              <a:rPr lang="en-US" dirty="0" smtClean="0"/>
              <a:t>The Farmer Enhancer web service was created to address the needs of the modern era while overcoming the limitations of the previous manual system. This system will digitalize the agricultural sector and increase farmers' profits. By eliminating intermediaries, it will increase transparency between farmers, suppliers, and exporters. Using this portal will help everyone save time and energy. Finally, it can be improved in the future in response to growing user demand.</a:t>
            </a:r>
            <a:endParaRPr lang="en-IN" dirty="0"/>
          </a:p>
        </p:txBody>
      </p:sp>
      <p:sp>
        <p:nvSpPr>
          <p:cNvPr id="2" name="Title 1">
            <a:extLst>
              <a:ext uri="{FF2B5EF4-FFF2-40B4-BE49-F238E27FC236}">
                <a16:creationId xmlns="" xmlns:a16="http://schemas.microsoft.com/office/drawing/2014/main" id="{E03B38AD-223A-43A6-A897-5E86A103719D}"/>
              </a:ext>
            </a:extLst>
          </p:cNvPr>
          <p:cNvSpPr>
            <a:spLocks noGrp="1"/>
          </p:cNvSpPr>
          <p:nvPr>
            <p:ph type="title"/>
          </p:nvPr>
        </p:nvSpPr>
        <p:spPr/>
        <p:txBody>
          <a:bodyPr/>
          <a:lstStyle/>
          <a:p>
            <a:r>
              <a:rPr lang="en-US" dirty="0"/>
              <a:t>Conclusion </a:t>
            </a:r>
            <a:endParaRPr lang="en-IN" dirty="0"/>
          </a:p>
        </p:txBody>
      </p:sp>
    </p:spTree>
    <p:extLst>
      <p:ext uri="{BB962C8B-B14F-4D97-AF65-F5344CB8AC3E}">
        <p14:creationId xmlns="" xmlns:p14="http://schemas.microsoft.com/office/powerpoint/2010/main" val="2812547242"/>
      </p:ext>
    </p:extLst>
  </p:cSld>
  <p:clrMapOvr>
    <a:masterClrMapping/>
  </p:clrMapOvr>
  <p:transition spd="slow">
    <p:randomBar dir="vert"/>
    <p:sndAc>
      <p:stSnd>
        <p:snd r:embed="rId2" name="click.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37038B-6582-4F29-8598-19B1D99E3593}"/>
              </a:ext>
            </a:extLst>
          </p:cNvPr>
          <p:cNvSpPr>
            <a:spLocks noGrp="1"/>
          </p:cNvSpPr>
          <p:nvPr>
            <p:ph idx="1"/>
          </p:nvPr>
        </p:nvSpPr>
        <p:spPr/>
        <p:txBody>
          <a:bodyPr/>
          <a:lstStyle/>
          <a:p>
            <a:pPr marL="502920" indent="-457200">
              <a:buAutoNum type="arabicPeriod"/>
            </a:pPr>
            <a:r>
              <a:rPr lang="en-US" dirty="0"/>
              <a:t>Verification of users.</a:t>
            </a:r>
          </a:p>
          <a:p>
            <a:pPr marL="502920" indent="-457200">
              <a:buAutoNum type="arabicPeriod"/>
            </a:pPr>
            <a:r>
              <a:rPr lang="en-US" dirty="0"/>
              <a:t>Improvement in design</a:t>
            </a:r>
            <a:r>
              <a:rPr lang="en-US" dirty="0" smtClean="0"/>
              <a:t>.</a:t>
            </a:r>
          </a:p>
          <a:p>
            <a:pPr marL="502920" indent="-457200">
              <a:buAutoNum type="arabicPeriod"/>
            </a:pPr>
            <a:r>
              <a:rPr lang="en-US" dirty="0" smtClean="0"/>
              <a:t>Increase more transparency.</a:t>
            </a:r>
            <a:endParaRPr lang="en-US" dirty="0"/>
          </a:p>
          <a:p>
            <a:pPr marL="502920" indent="-457200">
              <a:buAutoNum type="arabicPeriod"/>
            </a:pPr>
            <a:r>
              <a:rPr lang="en-US" dirty="0"/>
              <a:t>Mobile Application</a:t>
            </a:r>
          </a:p>
          <a:p>
            <a:pPr marL="502920" indent="-457200">
              <a:buAutoNum type="arabicPeriod"/>
            </a:pPr>
            <a:r>
              <a:rPr lang="en-US" dirty="0" smtClean="0"/>
              <a:t>Integration </a:t>
            </a:r>
            <a:r>
              <a:rPr lang="en-US" dirty="0"/>
              <a:t>of new function like farmers can rent equipment according to their need</a:t>
            </a:r>
          </a:p>
          <a:p>
            <a:pPr marL="502920" indent="-457200">
              <a:buAutoNum type="arabicPeriod"/>
            </a:pPr>
            <a:r>
              <a:rPr lang="en-US" dirty="0"/>
              <a:t>Chat BOT </a:t>
            </a:r>
            <a:endParaRPr lang="en-IN" dirty="0"/>
          </a:p>
        </p:txBody>
      </p:sp>
      <p:sp>
        <p:nvSpPr>
          <p:cNvPr id="2" name="Title 1">
            <a:extLst>
              <a:ext uri="{FF2B5EF4-FFF2-40B4-BE49-F238E27FC236}">
                <a16:creationId xmlns="" xmlns:a16="http://schemas.microsoft.com/office/drawing/2014/main" id="{35E03A18-ECBF-4BAA-8B09-8541D93BAA87}"/>
              </a:ext>
            </a:extLst>
          </p:cNvPr>
          <p:cNvSpPr>
            <a:spLocks noGrp="1"/>
          </p:cNvSpPr>
          <p:nvPr>
            <p:ph type="title"/>
          </p:nvPr>
        </p:nvSpPr>
        <p:spPr/>
        <p:txBody>
          <a:bodyPr/>
          <a:lstStyle/>
          <a:p>
            <a:r>
              <a:rPr lang="en-US" dirty="0"/>
              <a:t>Future Scope </a:t>
            </a:r>
            <a:endParaRPr lang="en-IN" dirty="0"/>
          </a:p>
        </p:txBody>
      </p:sp>
    </p:spTree>
    <p:extLst>
      <p:ext uri="{BB962C8B-B14F-4D97-AF65-F5344CB8AC3E}">
        <p14:creationId xmlns="" xmlns:p14="http://schemas.microsoft.com/office/powerpoint/2010/main" val="486071720"/>
      </p:ext>
    </p:extLst>
  </p:cSld>
  <p:clrMapOvr>
    <a:masterClrMapping/>
  </p:clrMapOvr>
  <p:transition spd="slow">
    <p:randomBar dir="vert"/>
    <p:sndAc>
      <p:stSnd>
        <p:snd r:embed="rId2" name="click.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099DB5-B32E-48C3-BC3A-DA44732620F8}"/>
              </a:ext>
            </a:extLst>
          </p:cNvPr>
          <p:cNvSpPr>
            <a:spLocks noGrp="1"/>
          </p:cNvSpPr>
          <p:nvPr>
            <p:ph idx="1"/>
          </p:nvPr>
        </p:nvSpPr>
        <p:spPr/>
        <p:txBody>
          <a:bodyPr>
            <a:normAutofit/>
          </a:bodyPr>
          <a:lstStyle/>
          <a:p>
            <a:r>
              <a:rPr lang="en-US" dirty="0"/>
              <a:t>Mr. Saleel Bagde for </a:t>
            </a:r>
            <a:r>
              <a:rPr lang="en-US" dirty="0" err="1" smtClean="0"/>
              <a:t>MySQL</a:t>
            </a:r>
            <a:r>
              <a:rPr lang="en-US" dirty="0" smtClean="0"/>
              <a:t> Database</a:t>
            </a:r>
            <a:r>
              <a:rPr lang="en-US" dirty="0"/>
              <a:t>.</a:t>
            </a:r>
          </a:p>
          <a:p>
            <a:r>
              <a:rPr lang="en-US" dirty="0"/>
              <a:t>Mrs. Harshita Maheshwari for </a:t>
            </a:r>
            <a:r>
              <a:rPr lang="en-US" dirty="0" smtClean="0"/>
              <a:t>React </a:t>
            </a:r>
            <a:r>
              <a:rPr lang="en-US" dirty="0"/>
              <a:t>JS &amp; CSS also she was our project guide.</a:t>
            </a:r>
          </a:p>
          <a:p>
            <a:r>
              <a:rPr lang="en-US" dirty="0" smtClean="0"/>
              <a:t>Mrs. </a:t>
            </a:r>
            <a:r>
              <a:rPr lang="en-US" dirty="0" err="1" smtClean="0"/>
              <a:t>Mayuri</a:t>
            </a:r>
            <a:r>
              <a:rPr lang="en-US" dirty="0" smtClean="0"/>
              <a:t> </a:t>
            </a:r>
            <a:r>
              <a:rPr lang="en-US" dirty="0" err="1" smtClean="0"/>
              <a:t>Fakirpure</a:t>
            </a:r>
            <a:r>
              <a:rPr lang="en-US" dirty="0" smtClean="0"/>
              <a:t> </a:t>
            </a:r>
            <a:r>
              <a:rPr lang="en-US" dirty="0"/>
              <a:t>for </a:t>
            </a:r>
            <a:r>
              <a:rPr lang="en-US" dirty="0" smtClean="0"/>
              <a:t>Spring Boot, Spring JPA in JAVA.</a:t>
            </a:r>
            <a:endParaRPr lang="en-US" dirty="0"/>
          </a:p>
          <a:p>
            <a:r>
              <a:rPr lang="en-US" dirty="0">
                <a:hlinkClick r:id="rId3"/>
              </a:rPr>
              <a:t>https://www.slideshare.net</a:t>
            </a:r>
            <a:endParaRPr lang="en-US" dirty="0"/>
          </a:p>
          <a:p>
            <a:r>
              <a:rPr lang="en-US" dirty="0">
                <a:hlinkClick r:id="rId4"/>
              </a:rPr>
              <a:t>https://</a:t>
            </a:r>
            <a:r>
              <a:rPr lang="en-US" dirty="0" smtClean="0">
                <a:hlinkClick r:id="rId4"/>
              </a:rPr>
              <a:t>www.projectideas.co.in</a:t>
            </a:r>
            <a:endParaRPr lang="en-US" dirty="0" smtClean="0"/>
          </a:p>
          <a:p>
            <a:r>
              <a:rPr lang="en-US" dirty="0" smtClean="0">
                <a:hlinkClick r:id="rId5"/>
              </a:rPr>
              <a:t>https://www.enam.gov.in/web/</a:t>
            </a:r>
            <a:endParaRPr lang="en-US" dirty="0" smtClean="0"/>
          </a:p>
          <a:p>
            <a:r>
              <a:rPr lang="en-US" dirty="0" smtClean="0"/>
              <a:t>The Farmers Produce Trade and Commerce(Promotion and Facilitation) Ordinance, 2020.</a:t>
            </a:r>
            <a:endParaRPr lang="en-IN" dirty="0"/>
          </a:p>
        </p:txBody>
      </p:sp>
      <p:sp>
        <p:nvSpPr>
          <p:cNvPr id="2" name="Title 1">
            <a:extLst>
              <a:ext uri="{FF2B5EF4-FFF2-40B4-BE49-F238E27FC236}">
                <a16:creationId xmlns="" xmlns:a16="http://schemas.microsoft.com/office/drawing/2014/main" id="{97109972-F5F4-4F24-8298-092B8400805C}"/>
              </a:ext>
            </a:extLst>
          </p:cNvPr>
          <p:cNvSpPr>
            <a:spLocks noGrp="1"/>
          </p:cNvSpPr>
          <p:nvPr>
            <p:ph type="title"/>
          </p:nvPr>
        </p:nvSpPr>
        <p:spPr/>
        <p:txBody>
          <a:bodyPr/>
          <a:lstStyle/>
          <a:p>
            <a:r>
              <a:rPr lang="en-US" dirty="0"/>
              <a:t>References</a:t>
            </a:r>
            <a:endParaRPr lang="en-IN" dirty="0"/>
          </a:p>
        </p:txBody>
      </p:sp>
    </p:spTree>
    <p:extLst>
      <p:ext uri="{BB962C8B-B14F-4D97-AF65-F5344CB8AC3E}">
        <p14:creationId xmlns="" xmlns:p14="http://schemas.microsoft.com/office/powerpoint/2010/main" val="460046220"/>
      </p:ext>
    </p:extLst>
  </p:cSld>
  <p:clrMapOvr>
    <a:masterClrMapping/>
  </p:clrMapOvr>
  <p:transition spd="slow">
    <p:randomBar dir="vert"/>
    <p:sndAc>
      <p:stSnd>
        <p:snd r:embed="rId2" name="click.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C584C-2F96-460D-8F0C-6AFB0C7EF3A9}"/>
              </a:ext>
            </a:extLst>
          </p:cNvPr>
          <p:cNvSpPr>
            <a:spLocks noGrp="1"/>
          </p:cNvSpPr>
          <p:nvPr>
            <p:ph type="title"/>
          </p:nvPr>
        </p:nvSpPr>
        <p:spPr>
          <a:xfrm>
            <a:off x="352697" y="3017838"/>
            <a:ext cx="10972800" cy="1143000"/>
          </a:xfrm>
        </p:spPr>
        <p:txBody>
          <a:bodyPr/>
          <a:lstStyle/>
          <a:p>
            <a:pPr algn="ctr"/>
            <a:r>
              <a:rPr lang="en-US" dirty="0" smtClean="0"/>
              <a:t>THANK </a:t>
            </a:r>
            <a:r>
              <a:rPr lang="en-US" dirty="0"/>
              <a:t>YOU</a:t>
            </a:r>
            <a:endParaRPr lang="en-IN" dirty="0"/>
          </a:p>
        </p:txBody>
      </p:sp>
    </p:spTree>
    <p:extLst>
      <p:ext uri="{BB962C8B-B14F-4D97-AF65-F5344CB8AC3E}">
        <p14:creationId xmlns="" xmlns:p14="http://schemas.microsoft.com/office/powerpoint/2010/main" val="2740271495"/>
      </p:ext>
    </p:extLst>
  </p:cSld>
  <p:clrMapOvr>
    <a:masterClrMapping/>
  </p:clrMapOvr>
  <p:transition spd="slow">
    <p:randomBar dir="vert"/>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B41C62-3888-4B88-9D86-7CBCFAFAA10A}"/>
              </a:ext>
            </a:extLst>
          </p:cNvPr>
          <p:cNvSpPr>
            <a:spLocks noGrp="1"/>
          </p:cNvSpPr>
          <p:nvPr>
            <p:ph idx="1"/>
          </p:nvPr>
        </p:nvSpPr>
        <p:spPr/>
        <p:txBody>
          <a:bodyPr/>
          <a:lstStyle/>
          <a:p>
            <a:r>
              <a:rPr lang="en-US" dirty="0"/>
              <a:t>Through this project farmers ensure great profitability</a:t>
            </a:r>
            <a:r>
              <a:rPr lang="en-US" dirty="0" smtClean="0"/>
              <a:t>.</a:t>
            </a:r>
          </a:p>
          <a:p>
            <a:r>
              <a:rPr lang="en-US" dirty="0" smtClean="0"/>
              <a:t>Availability of seeds to the farmer in efficient way.</a:t>
            </a:r>
            <a:endParaRPr lang="en-US" dirty="0"/>
          </a:p>
          <a:p>
            <a:r>
              <a:rPr lang="en-US" dirty="0"/>
              <a:t>Easy </a:t>
            </a:r>
            <a:r>
              <a:rPr lang="en-US" dirty="0" smtClean="0"/>
              <a:t>, Fast and new online platform</a:t>
            </a:r>
            <a:endParaRPr lang="en-US" dirty="0"/>
          </a:p>
          <a:p>
            <a:r>
              <a:rPr lang="en-US" dirty="0" smtClean="0"/>
              <a:t>Directly helps for growth of seed suppliers.</a:t>
            </a:r>
            <a:endParaRPr lang="en-US" dirty="0"/>
          </a:p>
          <a:p>
            <a:r>
              <a:rPr lang="en-US" dirty="0" smtClean="0"/>
              <a:t>Products and transportation charges facility.</a:t>
            </a:r>
            <a:endParaRPr lang="en-US" dirty="0"/>
          </a:p>
          <a:p>
            <a:pPr marL="45720" indent="0">
              <a:buNone/>
            </a:pPr>
            <a:endParaRPr lang="en-IN" dirty="0"/>
          </a:p>
        </p:txBody>
      </p:sp>
      <p:sp>
        <p:nvSpPr>
          <p:cNvPr id="2" name="Title 1">
            <a:extLst>
              <a:ext uri="{FF2B5EF4-FFF2-40B4-BE49-F238E27FC236}">
                <a16:creationId xmlns="" xmlns:a16="http://schemas.microsoft.com/office/drawing/2014/main" id="{144B7CA9-414B-40A5-A72A-FA8B0A6F6F33}"/>
              </a:ext>
            </a:extLst>
          </p:cNvPr>
          <p:cNvSpPr>
            <a:spLocks noGrp="1"/>
          </p:cNvSpPr>
          <p:nvPr>
            <p:ph type="title"/>
          </p:nvPr>
        </p:nvSpPr>
        <p:spPr/>
        <p:txBody>
          <a:bodyPr/>
          <a:lstStyle/>
          <a:p>
            <a:r>
              <a:rPr lang="en-US" dirty="0"/>
              <a:t>Choice of topic</a:t>
            </a:r>
            <a:endParaRPr lang="en-IN" dirty="0"/>
          </a:p>
        </p:txBody>
      </p:sp>
    </p:spTree>
    <p:extLst>
      <p:ext uri="{BB962C8B-B14F-4D97-AF65-F5344CB8AC3E}">
        <p14:creationId xmlns="" xmlns:p14="http://schemas.microsoft.com/office/powerpoint/2010/main" val="1735352625"/>
      </p:ext>
    </p:extLst>
  </p:cSld>
  <p:clrMapOvr>
    <a:masterClrMapping/>
  </p:clrMapOvr>
  <p:transition spd="slow">
    <p:randomBar dir="vert"/>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01CBFD-5726-4A5B-B15F-A737819CDED5}"/>
              </a:ext>
            </a:extLst>
          </p:cNvPr>
          <p:cNvSpPr>
            <a:spLocks noGrp="1"/>
          </p:cNvSpPr>
          <p:nvPr>
            <p:ph idx="1"/>
          </p:nvPr>
        </p:nvSpPr>
        <p:spPr/>
        <p:txBody>
          <a:bodyPr/>
          <a:lstStyle/>
          <a:p>
            <a:pPr marL="45720" indent="0">
              <a:buNone/>
            </a:pPr>
            <a:r>
              <a:rPr lang="en-US" dirty="0"/>
              <a:t>AIM:</a:t>
            </a:r>
          </a:p>
          <a:p>
            <a:pPr marL="45720" indent="0">
              <a:buNone/>
            </a:pPr>
            <a:r>
              <a:rPr lang="en-US" dirty="0"/>
              <a:t>1. It will </a:t>
            </a:r>
            <a:r>
              <a:rPr lang="en-US" dirty="0" smtClean="0"/>
              <a:t>help local farmers financially.</a:t>
            </a:r>
            <a:endParaRPr lang="en-US" dirty="0"/>
          </a:p>
          <a:p>
            <a:pPr marL="45720" indent="0">
              <a:buNone/>
            </a:pPr>
            <a:r>
              <a:rPr lang="en-US" dirty="0"/>
              <a:t>Proposed System:</a:t>
            </a:r>
          </a:p>
          <a:p>
            <a:pPr marL="45720" indent="0">
              <a:buNone/>
            </a:pPr>
            <a:r>
              <a:rPr lang="en-US" dirty="0"/>
              <a:t> 1. Digitalize </a:t>
            </a:r>
            <a:r>
              <a:rPr lang="en-US" dirty="0" smtClean="0"/>
              <a:t>Exporting and Farming </a:t>
            </a:r>
            <a:endParaRPr lang="en-US" dirty="0"/>
          </a:p>
          <a:p>
            <a:pPr marL="45720" indent="0">
              <a:buNone/>
            </a:pPr>
            <a:r>
              <a:rPr lang="en-US" dirty="0"/>
              <a:t> 2. Communication can take place </a:t>
            </a:r>
            <a:r>
              <a:rPr lang="en-US" dirty="0" smtClean="0"/>
              <a:t>through mobile and computer. </a:t>
            </a:r>
            <a:endParaRPr lang="en-US" dirty="0"/>
          </a:p>
          <a:p>
            <a:pPr marL="45720" indent="0">
              <a:buNone/>
            </a:pPr>
            <a:r>
              <a:rPr lang="en-US" dirty="0"/>
              <a:t> 3. Eliminate </a:t>
            </a:r>
            <a:r>
              <a:rPr lang="en-US" dirty="0" smtClean="0"/>
              <a:t>Intermediates so its positive sign for both buyer and seller. </a:t>
            </a:r>
            <a:endParaRPr lang="en-IN" dirty="0"/>
          </a:p>
        </p:txBody>
      </p:sp>
      <p:sp>
        <p:nvSpPr>
          <p:cNvPr id="2" name="Title 1">
            <a:extLst>
              <a:ext uri="{FF2B5EF4-FFF2-40B4-BE49-F238E27FC236}">
                <a16:creationId xmlns="" xmlns:a16="http://schemas.microsoft.com/office/drawing/2014/main" id="{4E4A4B5C-5411-460F-8B38-C461E3F3E36D}"/>
              </a:ext>
            </a:extLst>
          </p:cNvPr>
          <p:cNvSpPr>
            <a:spLocks noGrp="1"/>
          </p:cNvSpPr>
          <p:nvPr>
            <p:ph type="title"/>
          </p:nvPr>
        </p:nvSpPr>
        <p:spPr/>
        <p:txBody>
          <a:bodyPr/>
          <a:lstStyle/>
          <a:p>
            <a:r>
              <a:rPr lang="en-US" dirty="0"/>
              <a:t>Proposed System </a:t>
            </a:r>
            <a:endParaRPr lang="en-IN" dirty="0"/>
          </a:p>
        </p:txBody>
      </p:sp>
    </p:spTree>
    <p:extLst>
      <p:ext uri="{BB962C8B-B14F-4D97-AF65-F5344CB8AC3E}">
        <p14:creationId xmlns="" xmlns:p14="http://schemas.microsoft.com/office/powerpoint/2010/main" val="1689906289"/>
      </p:ext>
    </p:extLst>
  </p:cSld>
  <p:clrMapOvr>
    <a:masterClrMapping/>
  </p:clrMapOvr>
  <p:transition spd="slow">
    <p:randomBar dir="vert"/>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78C1FC-A480-4141-AA6E-0847B11E741B}"/>
              </a:ext>
            </a:extLst>
          </p:cNvPr>
          <p:cNvSpPr>
            <a:spLocks noGrp="1"/>
          </p:cNvSpPr>
          <p:nvPr>
            <p:ph idx="1"/>
          </p:nvPr>
        </p:nvSpPr>
        <p:spPr/>
        <p:txBody>
          <a:bodyPr/>
          <a:lstStyle/>
          <a:p>
            <a:pPr marL="45720" indent="0">
              <a:buNone/>
            </a:pPr>
            <a:r>
              <a:rPr lang="en-US" dirty="0"/>
              <a:t>The objective is to create a web site that can perform the following:-</a:t>
            </a:r>
          </a:p>
          <a:p>
            <a:pPr marL="502920" indent="-457200">
              <a:buAutoNum type="arabicPeriod"/>
            </a:pPr>
            <a:r>
              <a:rPr lang="en-US" dirty="0" smtClean="0"/>
              <a:t>Creating a Single Page Application by using React JS to achieve faster and smoother performance.</a:t>
            </a:r>
          </a:p>
          <a:p>
            <a:pPr marL="502920" indent="-457200">
              <a:buAutoNum type="arabicPeriod"/>
            </a:pPr>
            <a:r>
              <a:rPr lang="en-US" dirty="0" smtClean="0"/>
              <a:t>Read </a:t>
            </a:r>
            <a:r>
              <a:rPr lang="en-US" dirty="0" smtClean="0"/>
              <a:t>the product data </a:t>
            </a:r>
            <a:r>
              <a:rPr lang="en-US" dirty="0"/>
              <a:t>logically </a:t>
            </a:r>
            <a:r>
              <a:rPr lang="en-US" dirty="0" smtClean="0"/>
              <a:t>added by </a:t>
            </a:r>
            <a:r>
              <a:rPr lang="en-US" dirty="0"/>
              <a:t>farmer, </a:t>
            </a:r>
            <a:r>
              <a:rPr lang="en-US" dirty="0" smtClean="0"/>
              <a:t>seed supplier </a:t>
            </a:r>
            <a:r>
              <a:rPr lang="en-US" dirty="0"/>
              <a:t>and admin.</a:t>
            </a:r>
          </a:p>
          <a:p>
            <a:pPr marL="502920" indent="-457200">
              <a:buAutoNum type="arabicPeriod"/>
            </a:pPr>
            <a:r>
              <a:rPr lang="en-US" dirty="0"/>
              <a:t>Creating a local database.</a:t>
            </a:r>
            <a:endParaRPr lang="en-IN" dirty="0"/>
          </a:p>
        </p:txBody>
      </p:sp>
      <p:sp>
        <p:nvSpPr>
          <p:cNvPr id="2" name="Title 1">
            <a:extLst>
              <a:ext uri="{FF2B5EF4-FFF2-40B4-BE49-F238E27FC236}">
                <a16:creationId xmlns="" xmlns:a16="http://schemas.microsoft.com/office/drawing/2014/main" id="{B0595E07-CE89-4D49-BF46-BC942575F6E3}"/>
              </a:ext>
            </a:extLst>
          </p:cNvPr>
          <p:cNvSpPr>
            <a:spLocks noGrp="1"/>
          </p:cNvSpPr>
          <p:nvPr>
            <p:ph type="title"/>
          </p:nvPr>
        </p:nvSpPr>
        <p:spPr/>
        <p:txBody>
          <a:bodyPr/>
          <a:lstStyle/>
          <a:p>
            <a:r>
              <a:rPr lang="en-US" dirty="0"/>
              <a:t>Methodology</a:t>
            </a:r>
            <a:endParaRPr lang="en-IN" dirty="0"/>
          </a:p>
        </p:txBody>
      </p:sp>
    </p:spTree>
    <p:extLst>
      <p:ext uri="{BB962C8B-B14F-4D97-AF65-F5344CB8AC3E}">
        <p14:creationId xmlns="" xmlns:p14="http://schemas.microsoft.com/office/powerpoint/2010/main" val="3826499070"/>
      </p:ext>
    </p:extLst>
  </p:cSld>
  <p:clrMapOvr>
    <a:masterClrMapping/>
  </p:clrMapOvr>
  <p:transition spd="slow">
    <p:randomBar dir="vert"/>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AB6AA72-8253-4365-B39D-9186BF9C0749}"/>
              </a:ext>
            </a:extLst>
          </p:cNvPr>
          <p:cNvSpPr>
            <a:spLocks noGrp="1"/>
          </p:cNvSpPr>
          <p:nvPr>
            <p:ph idx="1"/>
          </p:nvPr>
        </p:nvSpPr>
        <p:spPr>
          <a:xfrm>
            <a:off x="609600" y="1481329"/>
            <a:ext cx="10972800" cy="549177"/>
          </a:xfrm>
        </p:spPr>
        <p:txBody>
          <a:bodyPr>
            <a:normAutofit/>
          </a:bodyPr>
          <a:lstStyle/>
          <a:p>
            <a:pPr marL="45720" indent="0">
              <a:buNone/>
            </a:pPr>
            <a:r>
              <a:rPr lang="en-US" dirty="0"/>
              <a:t>There are </a:t>
            </a:r>
            <a:r>
              <a:rPr lang="en-US" dirty="0" smtClean="0"/>
              <a:t>four</a:t>
            </a:r>
            <a:r>
              <a:rPr lang="en-US" dirty="0" smtClean="0"/>
              <a:t> </a:t>
            </a:r>
            <a:r>
              <a:rPr lang="en-US" dirty="0"/>
              <a:t>main modules</a:t>
            </a:r>
            <a:r>
              <a:rPr lang="en-US" dirty="0" smtClean="0"/>
              <a:t>:</a:t>
            </a:r>
            <a:endParaRPr lang="en-US" dirty="0"/>
          </a:p>
        </p:txBody>
      </p:sp>
      <p:sp>
        <p:nvSpPr>
          <p:cNvPr id="2" name="Title 1">
            <a:extLst>
              <a:ext uri="{FF2B5EF4-FFF2-40B4-BE49-F238E27FC236}">
                <a16:creationId xmlns="" xmlns:a16="http://schemas.microsoft.com/office/drawing/2014/main" id="{90CCF15B-1254-4DCE-88CF-8C9F10EDC43E}"/>
              </a:ext>
            </a:extLst>
          </p:cNvPr>
          <p:cNvSpPr>
            <a:spLocks noGrp="1"/>
          </p:cNvSpPr>
          <p:nvPr>
            <p:ph type="title"/>
          </p:nvPr>
        </p:nvSpPr>
        <p:spPr/>
        <p:txBody>
          <a:bodyPr/>
          <a:lstStyle/>
          <a:p>
            <a:r>
              <a:rPr lang="en-US" dirty="0"/>
              <a:t>Proposed System Model </a:t>
            </a:r>
            <a:endParaRPr lang="en-IN" dirty="0"/>
          </a:p>
        </p:txBody>
      </p:sp>
      <p:sp>
        <p:nvSpPr>
          <p:cNvPr id="4" name="Content Placeholder 1"/>
          <p:cNvSpPr txBox="1">
            <a:spLocks/>
          </p:cNvSpPr>
          <p:nvPr/>
        </p:nvSpPr>
        <p:spPr>
          <a:xfrm>
            <a:off x="1145177" y="2332037"/>
            <a:ext cx="5020491"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Admin                            </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Order List</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Customer List</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Product</a:t>
            </a:r>
            <a:r>
              <a:rPr kumimoji="0" lang="en-US" sz="2700" b="0" i="0" u="none" strike="noStrike" kern="1200" cap="none" spc="0" normalizeH="0" noProof="0" dirty="0" smtClean="0">
                <a:ln>
                  <a:noFill/>
                </a:ln>
                <a:solidFill>
                  <a:schemeClr val="tx1"/>
                </a:solidFill>
                <a:effectLst/>
                <a:uLnTx/>
                <a:uFillTx/>
                <a:latin typeface="+mn-lt"/>
                <a:ea typeface="+mn-ea"/>
                <a:cs typeface="+mn-cs"/>
              </a:rPr>
              <a:t> List</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baseline="0" dirty="0" smtClean="0"/>
              <a:t>Feedback</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Logout</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6365966" y="2332037"/>
            <a:ext cx="5020491"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Farmer                            </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Product Details</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Seed Details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Requested Goods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My Orders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baseline="0" dirty="0" smtClean="0"/>
              <a:t>Feedback</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Logout</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514364870"/>
      </p:ext>
    </p:extLst>
  </p:cSld>
  <p:clrMapOvr>
    <a:masterClrMapping/>
  </p:clrMapOvr>
  <p:transition spd="slow">
    <p:randomBar dir="vert"/>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6287589" y="1417637"/>
            <a:ext cx="5020491"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r>
              <a:rPr lang="en-US" sz="2700" dirty="0" smtClean="0"/>
              <a:t>Seed </a:t>
            </a:r>
            <a:r>
              <a:rPr lang="en-US" sz="2700" dirty="0" err="1" smtClean="0"/>
              <a:t>Suppli</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er</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Seed Details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Requested Goods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My Orders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baseline="0" dirty="0" smtClean="0"/>
              <a:t>Feedback</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Logout</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1"/>
          <p:cNvSpPr txBox="1">
            <a:spLocks/>
          </p:cNvSpPr>
          <p:nvPr/>
        </p:nvSpPr>
        <p:spPr>
          <a:xfrm>
            <a:off x="901337" y="1413283"/>
            <a:ext cx="5020491"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Exporter                            </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Product Details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Requested Goods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My Orders</a:t>
            </a:r>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lang="en-US" sz="2700" dirty="0" smtClean="0"/>
              <a:t>Order</a:t>
            </a:r>
            <a:endParaRPr lang="en-US" sz="2700" baseline="0" dirty="0" smtClean="0"/>
          </a:p>
          <a:p>
            <a:pPr marL="624078" marR="0" lvl="0" indent="-514350" algn="l" defTabSz="914400" rtl="0" eaLnBrk="1" fontAlgn="auto" latinLnBrk="0" hangingPunct="1">
              <a:lnSpc>
                <a:spcPct val="100000"/>
              </a:lnSpc>
              <a:spcBef>
                <a:spcPts val="400"/>
              </a:spcBef>
              <a:spcAft>
                <a:spcPts val="0"/>
              </a:spcAft>
              <a:buClr>
                <a:schemeClr val="accent1"/>
              </a:buClr>
              <a:buSzPct val="68000"/>
              <a:buFont typeface="+mj-lt"/>
              <a:buAutoNum type="arabicPeriod"/>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Logout</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randomBar dir="vert"/>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6480F4-1247-4E32-857B-318E0750D992}"/>
              </a:ext>
            </a:extLst>
          </p:cNvPr>
          <p:cNvSpPr>
            <a:spLocks noGrp="1"/>
          </p:cNvSpPr>
          <p:nvPr>
            <p:ph type="title"/>
          </p:nvPr>
        </p:nvSpPr>
        <p:spPr>
          <a:xfrm>
            <a:off x="648789" y="2573701"/>
            <a:ext cx="10972800" cy="1143000"/>
          </a:xfrm>
        </p:spPr>
        <p:txBody>
          <a:bodyPr>
            <a:normAutofit fontScale="90000"/>
          </a:bodyPr>
          <a:lstStyle/>
          <a:p>
            <a:r>
              <a:rPr lang="en-US" dirty="0" smtClean="0"/>
              <a:t>Proposed</a:t>
            </a:r>
            <a:br>
              <a:rPr lang="en-US" dirty="0" smtClean="0"/>
            </a:br>
            <a:r>
              <a:rPr lang="en-US" dirty="0" smtClean="0"/>
              <a:t>Approach</a:t>
            </a:r>
            <a:endParaRPr lang="en-IN" dirty="0"/>
          </a:p>
        </p:txBody>
      </p:sp>
      <p:pic>
        <p:nvPicPr>
          <p:cNvPr id="1026" name="Picture 2" descr="D:\CDAC\Project\Master\ER Diagram.jpeg"/>
          <p:cNvPicPr>
            <a:picLocks noGrp="1" noChangeAspect="1" noChangeArrowheads="1"/>
          </p:cNvPicPr>
          <p:nvPr>
            <p:ph idx="1"/>
          </p:nvPr>
        </p:nvPicPr>
        <p:blipFill>
          <a:blip r:embed="rId3"/>
          <a:srcRect/>
          <a:stretch>
            <a:fillRect/>
          </a:stretch>
        </p:blipFill>
        <p:spPr bwMode="auto">
          <a:xfrm>
            <a:off x="4328160" y="0"/>
            <a:ext cx="7863840" cy="6858000"/>
          </a:xfrm>
          <a:prstGeom prst="rect">
            <a:avLst/>
          </a:prstGeom>
          <a:noFill/>
        </p:spPr>
      </p:pic>
    </p:spTree>
    <p:extLst>
      <p:ext uri="{BB962C8B-B14F-4D97-AF65-F5344CB8AC3E}">
        <p14:creationId xmlns="" xmlns:p14="http://schemas.microsoft.com/office/powerpoint/2010/main" val="249401257"/>
      </p:ext>
    </p:extLst>
  </p:cSld>
  <p:clrMapOvr>
    <a:masterClrMapping/>
  </p:clrMapOvr>
  <p:transition spd="slow">
    <p:randomBar dir="vert"/>
    <p:sndAc>
      <p:stSnd>
        <p:snd r:embed="rId2" name="click.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323</TotalTime>
  <Words>664</Words>
  <Application>Microsoft Office PowerPoint</Application>
  <PresentationFormat>Custom</PresentationFormat>
  <Paragraphs>126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FARMER ENHANCER</vt:lpstr>
      <vt:lpstr>Contents</vt:lpstr>
      <vt:lpstr>Introduction</vt:lpstr>
      <vt:lpstr>Choice of topic</vt:lpstr>
      <vt:lpstr>Proposed System </vt:lpstr>
      <vt:lpstr>Methodology</vt:lpstr>
      <vt:lpstr>Proposed System Model </vt:lpstr>
      <vt:lpstr>Slide 8</vt:lpstr>
      <vt:lpstr>Proposed Approach</vt:lpstr>
      <vt:lpstr>Screenshots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System Requirements</vt:lpstr>
      <vt:lpstr>Technologies Used</vt:lpstr>
      <vt:lpstr>Applications </vt:lpstr>
      <vt:lpstr>Advantages</vt:lpstr>
      <vt:lpstr>Limitations</vt:lpstr>
      <vt:lpstr>Conclusion </vt:lpstr>
      <vt:lpstr>Future Scope </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assistance portal</dc:title>
  <dc:creator>Abhishek Badal</dc:creator>
  <cp:lastModifiedBy>admin</cp:lastModifiedBy>
  <cp:revision>41</cp:revision>
  <dcterms:created xsi:type="dcterms:W3CDTF">2022-04-06T16:17:24Z</dcterms:created>
  <dcterms:modified xsi:type="dcterms:W3CDTF">2022-09-25T07:14:20Z</dcterms:modified>
</cp:coreProperties>
</file>