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9"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6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7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74"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7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77"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7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7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10449360" y="325800"/>
            <a:ext cx="1446120" cy="379080"/>
          </a:xfrm>
          <a:prstGeom prst="rect">
            <a:avLst/>
          </a:prstGeom>
          <a:ln>
            <a:noFill/>
          </a:ln>
        </p:spPr>
      </p:pic>
      <p:pic>
        <p:nvPicPr>
          <p:cNvPr id="1" name="Picture 7" descr=""/>
          <p:cNvPicPr/>
          <p:nvPr/>
        </p:nvPicPr>
        <p:blipFill>
          <a:blip r:embed="rId3"/>
          <a:stretch/>
        </p:blipFill>
        <p:spPr>
          <a:xfrm>
            <a:off x="0" y="177840"/>
            <a:ext cx="1267560" cy="814320"/>
          </a:xfrm>
          <a:prstGeom prst="rect">
            <a:avLst/>
          </a:prstGeom>
          <a:ln>
            <a:noFill/>
          </a:ln>
        </p:spPr>
      </p:pic>
      <p:sp>
        <p:nvSpPr>
          <p:cNvPr id="2" name="PlaceHolder 1"/>
          <p:cNvSpPr>
            <a:spLocks noGrp="1"/>
          </p:cNvSpPr>
          <p:nvPr>
            <p:ph type="title"/>
          </p:nvPr>
        </p:nvSpPr>
        <p:spPr>
          <a:xfrm>
            <a:off x="1136520" y="640080"/>
            <a:ext cx="9313200" cy="85536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0" name="Picture 6" descr=""/>
          <p:cNvPicPr/>
          <p:nvPr/>
        </p:nvPicPr>
        <p:blipFill>
          <a:blip r:embed="rId2"/>
          <a:stretch/>
        </p:blipFill>
        <p:spPr>
          <a:xfrm>
            <a:off x="10449360" y="325800"/>
            <a:ext cx="1446120" cy="379080"/>
          </a:xfrm>
          <a:prstGeom prst="rect">
            <a:avLst/>
          </a:prstGeom>
          <a:ln>
            <a:noFill/>
          </a:ln>
        </p:spPr>
      </p:pic>
      <p:pic>
        <p:nvPicPr>
          <p:cNvPr id="41" name="Picture 7" descr=""/>
          <p:cNvPicPr/>
          <p:nvPr/>
        </p:nvPicPr>
        <p:blipFill>
          <a:blip r:embed="rId3"/>
          <a:stretch/>
        </p:blipFill>
        <p:spPr>
          <a:xfrm>
            <a:off x="0" y="177840"/>
            <a:ext cx="1267560" cy="814320"/>
          </a:xfrm>
          <a:prstGeom prst="rect">
            <a:avLst/>
          </a:prstGeom>
          <a:ln>
            <a:noFill/>
          </a:ln>
        </p:spPr>
      </p:pic>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10" Type="http://schemas.openxmlformats.org/officeDocument/2006/relationships/image" Target="../media/image17.png"/><Relationship Id="rId11" Type="http://schemas.openxmlformats.org/officeDocument/2006/relationships/image" Target="../media/image18.png"/><Relationship Id="rId12" Type="http://schemas.openxmlformats.org/officeDocument/2006/relationships/image" Target="../media/image19.png"/><Relationship Id="rId1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1391400" y="344520"/>
            <a:ext cx="9143280" cy="3193200"/>
          </a:xfrm>
          <a:prstGeom prst="rect">
            <a:avLst/>
          </a:prstGeom>
          <a:noFill/>
          <a:ln>
            <a:noFill/>
          </a:ln>
        </p:spPr>
        <p:style>
          <a:lnRef idx="0"/>
          <a:fillRef idx="0"/>
          <a:effectRef idx="0"/>
          <a:fontRef idx="minor"/>
        </p:style>
        <p:txBody>
          <a:bodyPr lIns="90000" rIns="90000" tIns="45000" bIns="45000" anchor="b">
            <a:normAutofit/>
          </a:bodyPr>
          <a:p>
            <a:pPr algn="ctr">
              <a:lnSpc>
                <a:spcPct val="90000"/>
              </a:lnSpc>
            </a:pPr>
            <a:r>
              <a:rPr b="0" lang="en-IN" sz="4000" spc="-1" strike="noStrike">
                <a:solidFill>
                  <a:srgbClr val="000000"/>
                </a:solidFill>
                <a:latin typeface="Times New Roman"/>
              </a:rPr>
              <a:t>PCA and Clustering Assignment</a:t>
            </a:r>
            <a:endParaRPr b="0" lang="en-IN" sz="4000" spc="-1" strike="noStrike">
              <a:latin typeface="Arial"/>
            </a:endParaRPr>
          </a:p>
        </p:txBody>
      </p:sp>
      <p:sp>
        <p:nvSpPr>
          <p:cNvPr id="81" name="CustomShape 2"/>
          <p:cNvSpPr/>
          <p:nvPr/>
        </p:nvSpPr>
        <p:spPr>
          <a:xfrm>
            <a:off x="388440" y="4364280"/>
            <a:ext cx="6138000" cy="196092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1" lang="en-IN" sz="1800" spc="-1" strike="noStrike">
                <a:solidFill>
                  <a:srgbClr val="000000"/>
                </a:solidFill>
                <a:latin typeface="Times New Roman"/>
              </a:rPr>
              <a:t>By:</a:t>
            </a:r>
            <a:endParaRPr b="0" lang="en-IN" sz="1800" spc="-1" strike="noStrike">
              <a:latin typeface="Arial"/>
            </a:endParaRPr>
          </a:p>
          <a:p>
            <a:pPr>
              <a:lnSpc>
                <a:spcPct val="90000"/>
              </a:lnSpc>
              <a:spcBef>
                <a:spcPts val="1001"/>
              </a:spcBef>
            </a:pPr>
            <a:r>
              <a:rPr b="0" lang="en-IN" sz="1800" spc="-1" strike="noStrike">
                <a:solidFill>
                  <a:srgbClr val="000000"/>
                </a:solidFill>
                <a:latin typeface="Times New Roman"/>
              </a:rPr>
              <a:t> </a:t>
            </a:r>
            <a:r>
              <a:rPr b="0" lang="en-IN" sz="1800" spc="-1" strike="noStrike">
                <a:solidFill>
                  <a:srgbClr val="000000"/>
                </a:solidFill>
                <a:latin typeface="Times New Roman"/>
              </a:rPr>
              <a:t>Balakrishna Gadiyar</a:t>
            </a:r>
            <a:endParaRPr b="0" lang="en-IN" sz="1800" spc="-1" strike="noStrike">
              <a:latin typeface="Arial"/>
            </a:endParaRPr>
          </a:p>
          <a:p>
            <a:pPr>
              <a:lnSpc>
                <a:spcPct val="90000"/>
              </a:lnSpc>
              <a:spcBef>
                <a:spcPts val="1001"/>
              </a:spcBef>
            </a:pPr>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405000" y="1961640"/>
            <a:ext cx="11167920" cy="3794400"/>
          </a:xfrm>
          <a:prstGeom prst="rect">
            <a:avLst/>
          </a:prstGeom>
          <a:noFill/>
          <a:ln>
            <a:noFill/>
          </a:ln>
        </p:spPr>
        <p:style>
          <a:lnRef idx="0"/>
          <a:fillRef idx="0"/>
          <a:effectRef idx="0"/>
          <a:fontRef idx="minor"/>
        </p:style>
        <p:txBody>
          <a:bodyPr lIns="90000" rIns="90000" tIns="45000" bIns="45000">
            <a:normAutofit fontScale="67000"/>
          </a:bodyPr>
          <a:p>
            <a:pPr>
              <a:lnSpc>
                <a:spcPct val="90000"/>
              </a:lnSpc>
              <a:spcBef>
                <a:spcPts val="1001"/>
              </a:spcBef>
            </a:pPr>
            <a:endParaRPr b="0" lang="en-IN" sz="1800" spc="-1" strike="noStrike">
              <a:latin typeface="Arial"/>
            </a:endParaRPr>
          </a:p>
          <a:p>
            <a:pPr>
              <a:lnSpc>
                <a:spcPct val="90000"/>
              </a:lnSpc>
              <a:spcBef>
                <a:spcPts val="1001"/>
              </a:spcBef>
            </a:pPr>
            <a:r>
              <a:rPr b="0" lang="en-IN" sz="2100" spc="-1" strike="noStrike">
                <a:solidFill>
                  <a:srgbClr val="000000"/>
                </a:solidFill>
                <a:latin typeface="Arial"/>
              </a:rPr>
              <a:t>HELP International is an international humanitarian NGO that is committed to fighting poverty and providing the people of backward countries with basic amenities and relief during the time of disasters and natural calamities. It runs a lot of operational projects from time to time along with advocacy drives to raise awareness as well as for funding purposes. </a:t>
            </a:r>
            <a:endParaRPr b="0" lang="en-IN" sz="2100" spc="-1" strike="noStrike">
              <a:latin typeface="Arial"/>
            </a:endParaRPr>
          </a:p>
          <a:p>
            <a:pPr>
              <a:lnSpc>
                <a:spcPct val="90000"/>
              </a:lnSpc>
              <a:spcBef>
                <a:spcPts val="1001"/>
              </a:spcBef>
            </a:pPr>
            <a:endParaRPr b="0" lang="en-IN" sz="2100" spc="-1" strike="noStrike">
              <a:latin typeface="Arial"/>
            </a:endParaRPr>
          </a:p>
          <a:p>
            <a:pPr>
              <a:lnSpc>
                <a:spcPct val="90000"/>
              </a:lnSpc>
              <a:spcBef>
                <a:spcPts val="1001"/>
              </a:spcBef>
            </a:pPr>
            <a:r>
              <a:rPr b="0" lang="en-IN" sz="2100" spc="-1" strike="noStrike">
                <a:solidFill>
                  <a:srgbClr val="000000"/>
                </a:solidFill>
                <a:latin typeface="Arial"/>
              </a:rPr>
              <a:t>After the recent project that included a lot of awareness drives and funding programmes, they have been able to raise around $ 10 million</a:t>
            </a:r>
            <a:endParaRPr b="0" lang="en-IN" sz="2100" spc="-1" strike="noStrike">
              <a:latin typeface="Arial"/>
            </a:endParaRPr>
          </a:p>
          <a:p>
            <a:pPr>
              <a:lnSpc>
                <a:spcPct val="90000"/>
              </a:lnSpc>
              <a:spcBef>
                <a:spcPts val="1001"/>
              </a:spcBef>
            </a:pPr>
            <a:endParaRPr b="0" lang="en-IN" sz="2100" spc="-1" strike="noStrike">
              <a:latin typeface="Arial"/>
            </a:endParaRPr>
          </a:p>
          <a:p>
            <a:pPr>
              <a:lnSpc>
                <a:spcPct val="90000"/>
              </a:lnSpc>
              <a:spcBef>
                <a:spcPts val="1001"/>
              </a:spcBef>
            </a:pPr>
            <a:r>
              <a:rPr b="1" lang="en-IN" sz="2400" spc="-1" strike="noStrike">
                <a:solidFill>
                  <a:srgbClr val="000000"/>
                </a:solidFill>
                <a:latin typeface="Arial"/>
              </a:rPr>
              <a:t>Business Objectives : </a:t>
            </a:r>
            <a:endParaRPr b="0" lang="en-IN" sz="2400" spc="-1" strike="noStrike">
              <a:latin typeface="Arial"/>
            </a:endParaRPr>
          </a:p>
          <a:p>
            <a:pPr>
              <a:lnSpc>
                <a:spcPct val="90000"/>
              </a:lnSpc>
              <a:spcBef>
                <a:spcPts val="1001"/>
              </a:spcBef>
            </a:pPr>
            <a:r>
              <a:rPr b="0" lang="en-IN" sz="2000" spc="-1" strike="noStrike">
                <a:solidFill>
                  <a:srgbClr val="000000"/>
                </a:solidFill>
                <a:latin typeface="Arial"/>
              </a:rPr>
              <a:t>The </a:t>
            </a:r>
            <a:r>
              <a:rPr b="1" lang="en-IN" sz="2000" spc="-1" strike="noStrike">
                <a:solidFill>
                  <a:srgbClr val="000000"/>
                </a:solidFill>
                <a:latin typeface="Arial"/>
              </a:rPr>
              <a:t>Objective </a:t>
            </a:r>
            <a:r>
              <a:rPr b="0" lang="en-IN" sz="2000" spc="-1" strike="noStrike">
                <a:solidFill>
                  <a:srgbClr val="000000"/>
                </a:solidFill>
                <a:latin typeface="Arial"/>
              </a:rPr>
              <a:t>of analysis is to ,</a:t>
            </a:r>
            <a:endParaRPr b="0" lang="en-IN" sz="2000" spc="-1" strike="noStrike">
              <a:latin typeface="Arial"/>
            </a:endParaRPr>
          </a:p>
          <a:p>
            <a:pPr lvl="1" marL="685800" indent="-227880">
              <a:lnSpc>
                <a:spcPct val="90000"/>
              </a:lnSpc>
              <a:spcBef>
                <a:spcPts val="499"/>
              </a:spcBef>
              <a:buClr>
                <a:srgbClr val="000000"/>
              </a:buClr>
              <a:buFont typeface="Wingdings" charset="2"/>
              <a:buChar char=""/>
            </a:pPr>
            <a:r>
              <a:rPr b="0" lang="en-IN" sz="2100" spc="-1" strike="noStrike">
                <a:solidFill>
                  <a:srgbClr val="000000"/>
                </a:solidFill>
                <a:latin typeface="Arial"/>
              </a:rPr>
              <a:t>Categorize the countries based on socio economic and health factors on its development</a:t>
            </a:r>
            <a:endParaRPr b="0" lang="en-IN" sz="2100" spc="-1" strike="noStrike">
              <a:latin typeface="Arial"/>
            </a:endParaRPr>
          </a:p>
          <a:p>
            <a:pPr lvl="1" marL="685800" indent="-227880">
              <a:lnSpc>
                <a:spcPct val="90000"/>
              </a:lnSpc>
              <a:spcBef>
                <a:spcPts val="499"/>
              </a:spcBef>
              <a:buClr>
                <a:srgbClr val="000000"/>
              </a:buClr>
              <a:buFont typeface="Wingdings" charset="2"/>
              <a:buChar char=""/>
            </a:pPr>
            <a:r>
              <a:rPr b="0" lang="en-IN" sz="2100" spc="-1" strike="noStrike">
                <a:solidFill>
                  <a:srgbClr val="000000"/>
                </a:solidFill>
                <a:latin typeface="Arial"/>
              </a:rPr>
              <a:t> </a:t>
            </a:r>
            <a:r>
              <a:rPr b="0" lang="en-IN" sz="2100" spc="-1" strike="noStrike">
                <a:solidFill>
                  <a:srgbClr val="000000"/>
                </a:solidFill>
                <a:latin typeface="Arial"/>
              </a:rPr>
              <a:t>Suggest countries which CEO needs to focus on the most for his investment.</a:t>
            </a:r>
            <a:endParaRPr b="0" lang="en-IN" sz="2100" spc="-1" strike="noStrike">
              <a:latin typeface="Arial"/>
            </a:endParaRPr>
          </a:p>
          <a:p>
            <a:pPr>
              <a:lnSpc>
                <a:spcPct val="120000"/>
              </a:lnSpc>
              <a:spcBef>
                <a:spcPts val="1001"/>
              </a:spcBef>
            </a:pPr>
            <a:endParaRPr b="0" lang="en-IN" sz="2100" spc="-1" strike="noStrike">
              <a:latin typeface="Arial"/>
            </a:endParaRPr>
          </a:p>
        </p:txBody>
      </p:sp>
      <p:sp>
        <p:nvSpPr>
          <p:cNvPr id="83" name="CustomShape 2"/>
          <p:cNvSpPr/>
          <p:nvPr/>
        </p:nvSpPr>
        <p:spPr>
          <a:xfrm>
            <a:off x="224640" y="1298520"/>
            <a:ext cx="9313200" cy="855360"/>
          </a:xfrm>
          <a:prstGeom prst="rect">
            <a:avLst/>
          </a:prstGeom>
          <a:noFill/>
          <a:ln>
            <a:noFill/>
          </a:ln>
        </p:spPr>
        <p:style>
          <a:lnRef idx="0"/>
          <a:fillRef idx="0"/>
          <a:effectRef idx="0"/>
          <a:fontRef idx="minor"/>
        </p:style>
        <p:txBody>
          <a:bodyPr lIns="90000" rIns="90000" tIns="45000" bIns="45000" anchor="ctr"/>
          <a:p>
            <a:pPr>
              <a:lnSpc>
                <a:spcPct val="90000"/>
              </a:lnSpc>
            </a:pPr>
            <a:r>
              <a:rPr b="1" lang="en-IN" sz="4000" spc="-1" strike="noStrike">
                <a:solidFill>
                  <a:srgbClr val="000000"/>
                </a:solidFill>
                <a:latin typeface="Times New Roman"/>
              </a:rPr>
              <a:t> </a:t>
            </a:r>
            <a:r>
              <a:rPr b="0" lang="en-IN" sz="2800" spc="-1" strike="noStrike">
                <a:solidFill>
                  <a:srgbClr val="000000"/>
                </a:solidFill>
                <a:latin typeface="Arial"/>
              </a:rPr>
              <a:t>Abstract  :</a:t>
            </a:r>
            <a:endParaRPr b="0" lang="en-IN" sz="28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1562400" y="328320"/>
            <a:ext cx="8379720" cy="63864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000000"/>
                </a:solidFill>
                <a:latin typeface="Calibri"/>
                <a:ea typeface="DejaVu Sans"/>
              </a:rPr>
              <a:t>Approach</a:t>
            </a:r>
            <a:endParaRPr b="0" lang="en-IN" sz="3600" spc="-1" strike="noStrike">
              <a:latin typeface="Arial"/>
            </a:endParaRPr>
          </a:p>
        </p:txBody>
      </p:sp>
      <p:sp>
        <p:nvSpPr>
          <p:cNvPr id="85" name="CustomShape 2"/>
          <p:cNvSpPr/>
          <p:nvPr/>
        </p:nvSpPr>
        <p:spPr>
          <a:xfrm>
            <a:off x="405360" y="1584000"/>
            <a:ext cx="11167920" cy="4896000"/>
          </a:xfrm>
          <a:prstGeom prst="rect">
            <a:avLst/>
          </a:prstGeom>
          <a:noFill/>
          <a:ln>
            <a:noFill/>
          </a:ln>
        </p:spPr>
        <p:style>
          <a:lnRef idx="0"/>
          <a:fillRef idx="0"/>
          <a:effectRef idx="0"/>
          <a:fontRef idx="minor"/>
        </p:style>
        <p:txBody>
          <a:bodyPr lIns="90000" rIns="90000" tIns="45000" bIns="45000">
            <a:normAutofit fontScale="61000"/>
          </a:bodyPr>
          <a:p>
            <a:pPr>
              <a:lnSpc>
                <a:spcPct val="90000"/>
              </a:lnSpc>
              <a:spcBef>
                <a:spcPts val="1001"/>
              </a:spcBef>
            </a:pPr>
            <a:endParaRPr b="0" lang="en-IN" sz="2200" spc="-1" strike="noStrike">
              <a:latin typeface="Arial"/>
            </a:endParaRPr>
          </a:p>
          <a:p>
            <a:pPr marL="216000" indent="-215640">
              <a:lnSpc>
                <a:spcPct val="90000"/>
              </a:lnSpc>
              <a:spcBef>
                <a:spcPts val="1001"/>
              </a:spcBef>
              <a:buClr>
                <a:srgbClr val="000000"/>
              </a:buClr>
              <a:buSzPct val="45000"/>
              <a:buFont typeface="Wingdings" charset="2"/>
              <a:buChar char=""/>
            </a:pPr>
            <a:r>
              <a:rPr b="0" lang="en-IN" sz="2200" spc="-1" strike="noStrike">
                <a:solidFill>
                  <a:srgbClr val="000000"/>
                </a:solidFill>
                <a:latin typeface="Arial"/>
              </a:rPr>
              <a:t>Understand the raw data and business need</a:t>
            </a:r>
            <a:endParaRPr b="0" lang="en-IN" sz="2200" spc="-1" strike="noStrike">
              <a:latin typeface="Arial"/>
            </a:endParaRPr>
          </a:p>
          <a:p>
            <a:pPr marL="216000" indent="-215640">
              <a:lnSpc>
                <a:spcPct val="90000"/>
              </a:lnSpc>
              <a:spcBef>
                <a:spcPts val="1001"/>
              </a:spcBef>
              <a:buClr>
                <a:srgbClr val="000000"/>
              </a:buClr>
              <a:buSzPct val="45000"/>
              <a:buFont typeface="Wingdings" charset="2"/>
              <a:buChar char=""/>
            </a:pPr>
            <a:r>
              <a:rPr b="0" lang="en-IN" sz="2200" spc="-1" strike="noStrike">
                <a:solidFill>
                  <a:srgbClr val="000000"/>
                </a:solidFill>
                <a:latin typeface="Arial"/>
              </a:rPr>
              <a:t>Import and perform EDA</a:t>
            </a:r>
            <a:endParaRPr b="0" lang="en-IN" sz="2200" spc="-1" strike="noStrike">
              <a:latin typeface="Arial"/>
            </a:endParaRPr>
          </a:p>
          <a:p>
            <a:pPr marL="216000" indent="-215640">
              <a:lnSpc>
                <a:spcPct val="90000"/>
              </a:lnSpc>
              <a:spcBef>
                <a:spcPts val="1001"/>
              </a:spcBef>
              <a:buClr>
                <a:srgbClr val="000000"/>
              </a:buClr>
              <a:buSzPct val="45000"/>
              <a:buFont typeface="Wingdings" charset="2"/>
              <a:buChar char=""/>
            </a:pPr>
            <a:r>
              <a:rPr b="0" lang="en-IN" sz="2200" spc="-1" strike="noStrike">
                <a:solidFill>
                  <a:srgbClr val="000000"/>
                </a:solidFill>
                <a:latin typeface="Arial"/>
              </a:rPr>
              <a:t>Visualize the correlations and get further understanding on the data</a:t>
            </a:r>
            <a:endParaRPr b="0" lang="en-IN" sz="2200" spc="-1" strike="noStrike">
              <a:latin typeface="Arial"/>
            </a:endParaRPr>
          </a:p>
          <a:p>
            <a:pPr marL="216000" indent="-215640">
              <a:lnSpc>
                <a:spcPct val="90000"/>
              </a:lnSpc>
              <a:spcBef>
                <a:spcPts val="1001"/>
              </a:spcBef>
              <a:buClr>
                <a:srgbClr val="000000"/>
              </a:buClr>
              <a:buSzPct val="45000"/>
              <a:buFont typeface="Wingdings" charset="2"/>
              <a:buChar char=""/>
            </a:pPr>
            <a:r>
              <a:rPr b="0" lang="en-IN" sz="2200" spc="-1" strike="noStrike">
                <a:solidFill>
                  <a:srgbClr val="000000"/>
                </a:solidFill>
                <a:latin typeface="Arial"/>
              </a:rPr>
              <a:t>Perform SVD on the Dataframe and view the outcomes</a:t>
            </a:r>
            <a:endParaRPr b="0" lang="en-IN" sz="2200" spc="-1" strike="noStrike">
              <a:latin typeface="Arial"/>
            </a:endParaRPr>
          </a:p>
          <a:p>
            <a:pPr marL="216000" indent="-215640">
              <a:lnSpc>
                <a:spcPct val="90000"/>
              </a:lnSpc>
              <a:spcBef>
                <a:spcPts val="1001"/>
              </a:spcBef>
              <a:buClr>
                <a:srgbClr val="000000"/>
              </a:buClr>
              <a:buSzPct val="45000"/>
              <a:buFont typeface="Wingdings" charset="2"/>
              <a:buChar char=""/>
            </a:pPr>
            <a:r>
              <a:rPr b="0" lang="en-IN" sz="2200" spc="-1" strike="noStrike">
                <a:solidFill>
                  <a:srgbClr val="000000"/>
                </a:solidFill>
                <a:latin typeface="Arial"/>
              </a:rPr>
              <a:t>Conduct PCA - Scale and transform, conduct outlier analysis, remove outliers</a:t>
            </a:r>
            <a:endParaRPr b="0" lang="en-IN" sz="2200" spc="-1" strike="noStrike">
              <a:latin typeface="Arial"/>
            </a:endParaRPr>
          </a:p>
          <a:p>
            <a:pPr marL="216000" indent="-215640">
              <a:lnSpc>
                <a:spcPct val="90000"/>
              </a:lnSpc>
              <a:spcBef>
                <a:spcPts val="1001"/>
              </a:spcBef>
              <a:buClr>
                <a:srgbClr val="000000"/>
              </a:buClr>
              <a:buSzPct val="45000"/>
              <a:buFont typeface="Wingdings" charset="2"/>
              <a:buChar char=""/>
            </a:pPr>
            <a:r>
              <a:rPr b="0" lang="en-IN" sz="2200" spc="-1" strike="noStrike">
                <a:solidFill>
                  <a:srgbClr val="000000"/>
                </a:solidFill>
                <a:latin typeface="Arial"/>
              </a:rPr>
              <a:t>Review variance ratio, see how many components cover 80-85%. </a:t>
            </a:r>
            <a:endParaRPr b="0" lang="en-IN" sz="2200" spc="-1" strike="noStrike">
              <a:latin typeface="Arial"/>
            </a:endParaRPr>
          </a:p>
          <a:p>
            <a:pPr marL="216000" indent="-215640">
              <a:lnSpc>
                <a:spcPct val="90000"/>
              </a:lnSpc>
              <a:spcBef>
                <a:spcPts val="1001"/>
              </a:spcBef>
              <a:buClr>
                <a:srgbClr val="000000"/>
              </a:buClr>
              <a:buSzPct val="45000"/>
              <a:buFont typeface="Wingdings" charset="2"/>
              <a:buChar char=""/>
            </a:pPr>
            <a:r>
              <a:rPr b="0" lang="en-IN" sz="2200" spc="-1" strike="noStrike">
                <a:solidFill>
                  <a:srgbClr val="000000"/>
                </a:solidFill>
                <a:latin typeface="Arial"/>
              </a:rPr>
              <a:t>Using hopkins statistics see if the clustering needed</a:t>
            </a:r>
            <a:endParaRPr b="0" lang="en-IN" sz="2200" spc="-1" strike="noStrike">
              <a:latin typeface="Arial"/>
            </a:endParaRPr>
          </a:p>
          <a:p>
            <a:pPr marL="216000" indent="-215640">
              <a:lnSpc>
                <a:spcPct val="90000"/>
              </a:lnSpc>
              <a:spcBef>
                <a:spcPts val="1001"/>
              </a:spcBef>
              <a:buClr>
                <a:srgbClr val="000000"/>
              </a:buClr>
              <a:buSzPct val="45000"/>
              <a:buFont typeface="Wingdings" charset="2"/>
              <a:buChar char=""/>
            </a:pPr>
            <a:r>
              <a:rPr b="0" lang="en-IN" sz="2200" spc="-1" strike="noStrike">
                <a:solidFill>
                  <a:srgbClr val="000000"/>
                </a:solidFill>
                <a:latin typeface="Arial"/>
              </a:rPr>
              <a:t>Considering the components derived perform silhouette score and SSD analysis</a:t>
            </a:r>
            <a:endParaRPr b="0" lang="en-IN" sz="2200" spc="-1" strike="noStrike">
              <a:latin typeface="Arial"/>
            </a:endParaRPr>
          </a:p>
          <a:p>
            <a:pPr marL="216000" indent="-215640">
              <a:lnSpc>
                <a:spcPct val="90000"/>
              </a:lnSpc>
              <a:spcBef>
                <a:spcPts val="1001"/>
              </a:spcBef>
              <a:buClr>
                <a:srgbClr val="000000"/>
              </a:buClr>
              <a:buSzPct val="45000"/>
              <a:buFont typeface="Wingdings" charset="2"/>
              <a:buChar char=""/>
            </a:pPr>
            <a:r>
              <a:rPr b="0" lang="en-IN" sz="2200" spc="-1" strike="noStrike">
                <a:solidFill>
                  <a:srgbClr val="000000"/>
                </a:solidFill>
                <a:latin typeface="Arial"/>
              </a:rPr>
              <a:t>Analyze the clusters formed using k means and hierarchical approach</a:t>
            </a:r>
            <a:endParaRPr b="0" lang="en-IN" sz="2200" spc="-1" strike="noStrike">
              <a:latin typeface="Arial"/>
            </a:endParaRPr>
          </a:p>
          <a:p>
            <a:pPr marL="216000" indent="-215640">
              <a:lnSpc>
                <a:spcPct val="90000"/>
              </a:lnSpc>
              <a:spcBef>
                <a:spcPts val="1001"/>
              </a:spcBef>
              <a:buClr>
                <a:srgbClr val="000000"/>
              </a:buClr>
              <a:buSzPct val="45000"/>
              <a:buFont typeface="Wingdings" charset="2"/>
              <a:buChar char=""/>
            </a:pPr>
            <a:r>
              <a:rPr b="0" lang="en-IN" sz="2200" spc="-1" strike="noStrike">
                <a:solidFill>
                  <a:srgbClr val="000000"/>
                </a:solidFill>
                <a:latin typeface="Arial"/>
              </a:rPr>
              <a:t>Review/Visualize Principal components and Origial features to understand the key components that influence.</a:t>
            </a:r>
            <a:endParaRPr b="0" lang="en-IN" sz="2200" spc="-1" strike="noStrike">
              <a:latin typeface="Arial"/>
            </a:endParaRPr>
          </a:p>
          <a:p>
            <a:pPr marL="216000" indent="-215640">
              <a:lnSpc>
                <a:spcPct val="90000"/>
              </a:lnSpc>
              <a:spcBef>
                <a:spcPts val="1001"/>
              </a:spcBef>
              <a:buClr>
                <a:srgbClr val="000000"/>
              </a:buClr>
              <a:buSzPct val="45000"/>
              <a:buFont typeface="Wingdings" charset="2"/>
              <a:buChar char=""/>
            </a:pPr>
            <a:r>
              <a:rPr b="0" lang="en-IN" sz="2200" spc="-1" strike="noStrike">
                <a:solidFill>
                  <a:srgbClr val="000000"/>
                </a:solidFill>
                <a:latin typeface="Arial"/>
              </a:rPr>
              <a:t>Using Kmeans+ predict the segmentations using identified clusters</a:t>
            </a:r>
            <a:endParaRPr b="0" lang="en-IN" sz="2200" spc="-1" strike="noStrike">
              <a:latin typeface="Arial"/>
            </a:endParaRPr>
          </a:p>
          <a:p>
            <a:pPr marL="216000" indent="-215640">
              <a:lnSpc>
                <a:spcPct val="90000"/>
              </a:lnSpc>
              <a:spcBef>
                <a:spcPts val="1001"/>
              </a:spcBef>
              <a:buClr>
                <a:srgbClr val="000000"/>
              </a:buClr>
              <a:buSzPct val="45000"/>
              <a:buFont typeface="Wingdings" charset="2"/>
              <a:buChar char=""/>
            </a:pPr>
            <a:r>
              <a:rPr b="0" lang="en-IN" sz="2200" spc="-1" strike="noStrike">
                <a:solidFill>
                  <a:srgbClr val="000000"/>
                </a:solidFill>
                <a:latin typeface="Arial"/>
              </a:rPr>
              <a:t>Analyze segments on derived features by taking means on the segments and see if they really fall in correct groups</a:t>
            </a:r>
            <a:endParaRPr b="0" lang="en-IN" sz="2200" spc="-1" strike="noStrike">
              <a:latin typeface="Arial"/>
            </a:endParaRPr>
          </a:p>
          <a:p>
            <a:pPr marL="216000" indent="-215640">
              <a:lnSpc>
                <a:spcPct val="90000"/>
              </a:lnSpc>
              <a:spcBef>
                <a:spcPts val="1001"/>
              </a:spcBef>
              <a:buClr>
                <a:srgbClr val="000000"/>
              </a:buClr>
              <a:buSzPct val="45000"/>
              <a:buFont typeface="Wingdings" charset="2"/>
              <a:buChar char=""/>
            </a:pPr>
            <a:r>
              <a:rPr b="0" lang="en-IN" sz="2200" spc="-1" strike="noStrike">
                <a:solidFill>
                  <a:srgbClr val="000000"/>
                </a:solidFill>
                <a:latin typeface="Arial"/>
              </a:rPr>
              <a:t>Visualize the segmentation to arrive at conclusion</a:t>
            </a:r>
            <a:endParaRPr b="0" lang="en-IN" sz="2200" spc="-1" strike="noStrike">
              <a:latin typeface="Arial"/>
            </a:endParaRPr>
          </a:p>
          <a:p>
            <a:pPr marL="216000" indent="-215640">
              <a:lnSpc>
                <a:spcPct val="90000"/>
              </a:lnSpc>
              <a:spcBef>
                <a:spcPts val="1001"/>
              </a:spcBef>
              <a:buClr>
                <a:srgbClr val="000000"/>
              </a:buClr>
              <a:buSzPct val="45000"/>
              <a:buFont typeface="Wingdings" charset="2"/>
              <a:buChar char=""/>
            </a:pPr>
            <a:r>
              <a:rPr b="0" lang="en-IN" sz="2200" spc="-1" strike="noStrike">
                <a:solidFill>
                  <a:srgbClr val="000000"/>
                </a:solidFill>
                <a:latin typeface="Arial"/>
              </a:rPr>
              <a:t>Filter countries from original dataset based on key features and suggest</a:t>
            </a:r>
            <a:endParaRPr b="0" lang="en-IN" sz="2200" spc="-1" strike="noStrike">
              <a:latin typeface="Arial"/>
            </a:endParaRPr>
          </a:p>
          <a:p>
            <a:pPr>
              <a:lnSpc>
                <a:spcPct val="120000"/>
              </a:lnSpc>
              <a:spcBef>
                <a:spcPts val="1001"/>
              </a:spcBef>
            </a:pPr>
            <a:endParaRPr b="0" lang="en-IN" sz="2200" spc="-1" strike="noStrike">
              <a:latin typeface="Arial"/>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1562400" y="328320"/>
            <a:ext cx="8379720" cy="63864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000000"/>
                </a:solidFill>
                <a:latin typeface="Calibri"/>
                <a:ea typeface="DejaVu Sans"/>
              </a:rPr>
              <a:t>Correlations among origial features</a:t>
            </a:r>
            <a:endParaRPr b="0" lang="en-IN" sz="3600" spc="-1" strike="noStrike">
              <a:latin typeface="Arial"/>
            </a:endParaRPr>
          </a:p>
        </p:txBody>
      </p:sp>
      <p:pic>
        <p:nvPicPr>
          <p:cNvPr id="87" name="" descr=""/>
          <p:cNvPicPr/>
          <p:nvPr/>
        </p:nvPicPr>
        <p:blipFill>
          <a:blip r:embed="rId1"/>
          <a:stretch/>
        </p:blipFill>
        <p:spPr>
          <a:xfrm>
            <a:off x="1800000" y="1284120"/>
            <a:ext cx="7487640" cy="5106600"/>
          </a:xfrm>
          <a:prstGeom prst="rect">
            <a:avLst/>
          </a:prstGeom>
          <a:ln>
            <a:noFill/>
          </a:ln>
        </p:spPr>
      </p:pic>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562400" y="328320"/>
            <a:ext cx="8379720" cy="63864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000000"/>
                </a:solidFill>
                <a:latin typeface="Calibri"/>
                <a:ea typeface="DejaVu Sans"/>
              </a:rPr>
              <a:t>PCA – SSD/ Silhoute analysis</a:t>
            </a:r>
            <a:endParaRPr b="0" lang="en-IN" sz="3600" spc="-1" strike="noStrike">
              <a:latin typeface="Arial"/>
            </a:endParaRPr>
          </a:p>
        </p:txBody>
      </p:sp>
      <p:pic>
        <p:nvPicPr>
          <p:cNvPr id="89" name="" descr=""/>
          <p:cNvPicPr/>
          <p:nvPr/>
        </p:nvPicPr>
        <p:blipFill>
          <a:blip r:embed="rId1"/>
          <a:stretch/>
        </p:blipFill>
        <p:spPr>
          <a:xfrm>
            <a:off x="1240920" y="1881360"/>
            <a:ext cx="4230720" cy="2798280"/>
          </a:xfrm>
          <a:prstGeom prst="rect">
            <a:avLst/>
          </a:prstGeom>
          <a:ln>
            <a:noFill/>
          </a:ln>
        </p:spPr>
      </p:pic>
      <p:pic>
        <p:nvPicPr>
          <p:cNvPr id="90" name="" descr=""/>
          <p:cNvPicPr/>
          <p:nvPr/>
        </p:nvPicPr>
        <p:blipFill>
          <a:blip r:embed="rId2"/>
          <a:stretch/>
        </p:blipFill>
        <p:spPr>
          <a:xfrm>
            <a:off x="5976000" y="1682640"/>
            <a:ext cx="4800960" cy="3213000"/>
          </a:xfrm>
          <a:prstGeom prst="rect">
            <a:avLst/>
          </a:prstGeom>
          <a:ln>
            <a:noFill/>
          </a:ln>
        </p:spPr>
      </p:pic>
      <p:sp>
        <p:nvSpPr>
          <p:cNvPr id="91" name="CustomShape 2"/>
          <p:cNvSpPr/>
          <p:nvPr/>
        </p:nvSpPr>
        <p:spPr>
          <a:xfrm>
            <a:off x="8424000" y="5067720"/>
            <a:ext cx="883080" cy="54792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000000"/>
                </a:solidFill>
                <a:latin typeface="Calibri"/>
              </a:rPr>
              <a:t>SSD</a:t>
            </a:r>
            <a:endParaRPr b="0" lang="en-IN" sz="3600" spc="-1" strike="noStrike">
              <a:latin typeface="Arial"/>
            </a:endParaRPr>
          </a:p>
        </p:txBody>
      </p:sp>
      <p:sp>
        <p:nvSpPr>
          <p:cNvPr id="92" name="CustomShape 3"/>
          <p:cNvSpPr/>
          <p:nvPr/>
        </p:nvSpPr>
        <p:spPr>
          <a:xfrm>
            <a:off x="2664000" y="4923720"/>
            <a:ext cx="1698120" cy="54792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000000"/>
                </a:solidFill>
                <a:latin typeface="Calibri"/>
              </a:rPr>
              <a:t>Silhoute</a:t>
            </a:r>
            <a:endParaRPr b="0" lang="en-IN" sz="3600" spc="-1" strike="noStrike">
              <a:latin typeface="Arial"/>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1562400" y="328320"/>
            <a:ext cx="8379720" cy="577440"/>
          </a:xfrm>
          <a:prstGeom prst="rect">
            <a:avLst/>
          </a:prstGeom>
          <a:noFill/>
          <a:ln>
            <a:noFill/>
          </a:ln>
        </p:spPr>
        <p:style>
          <a:lnRef idx="0"/>
          <a:fillRef idx="0"/>
          <a:effectRef idx="0"/>
          <a:fontRef idx="minor"/>
        </p:style>
        <p:txBody>
          <a:bodyPr lIns="90000" rIns="90000" tIns="45000" bIns="45000"/>
          <a:p>
            <a:pPr>
              <a:lnSpc>
                <a:spcPct val="100000"/>
              </a:lnSpc>
            </a:pPr>
            <a:r>
              <a:rPr b="0" lang="en-IN" sz="3200" spc="-1" strike="noStrike">
                <a:solidFill>
                  <a:srgbClr val="000000"/>
                </a:solidFill>
                <a:latin typeface="Calibri"/>
                <a:ea typeface="DejaVu Sans"/>
              </a:rPr>
              <a:t>K Means/Hierarchical Analysis</a:t>
            </a:r>
            <a:endParaRPr b="0" lang="en-IN" sz="3200" spc="-1" strike="noStrike">
              <a:latin typeface="Arial"/>
            </a:endParaRPr>
          </a:p>
        </p:txBody>
      </p:sp>
      <p:pic>
        <p:nvPicPr>
          <p:cNvPr id="94" name="" descr=""/>
          <p:cNvPicPr/>
          <p:nvPr/>
        </p:nvPicPr>
        <p:blipFill>
          <a:blip r:embed="rId1"/>
          <a:stretch/>
        </p:blipFill>
        <p:spPr>
          <a:xfrm>
            <a:off x="216000" y="1152000"/>
            <a:ext cx="1930680" cy="1362240"/>
          </a:xfrm>
          <a:prstGeom prst="rect">
            <a:avLst/>
          </a:prstGeom>
          <a:ln>
            <a:noFill/>
          </a:ln>
        </p:spPr>
      </p:pic>
      <p:pic>
        <p:nvPicPr>
          <p:cNvPr id="95" name="" descr=""/>
          <p:cNvPicPr/>
          <p:nvPr/>
        </p:nvPicPr>
        <p:blipFill>
          <a:blip r:embed="rId2"/>
          <a:stretch/>
        </p:blipFill>
        <p:spPr>
          <a:xfrm>
            <a:off x="2151720" y="1105920"/>
            <a:ext cx="2239920" cy="1496880"/>
          </a:xfrm>
          <a:prstGeom prst="rect">
            <a:avLst/>
          </a:prstGeom>
          <a:ln>
            <a:noFill/>
          </a:ln>
        </p:spPr>
      </p:pic>
      <p:pic>
        <p:nvPicPr>
          <p:cNvPr id="96" name="" descr=""/>
          <p:cNvPicPr/>
          <p:nvPr/>
        </p:nvPicPr>
        <p:blipFill>
          <a:blip r:embed="rId3"/>
          <a:stretch/>
        </p:blipFill>
        <p:spPr>
          <a:xfrm>
            <a:off x="2792880" y="2697840"/>
            <a:ext cx="2318760" cy="1333800"/>
          </a:xfrm>
          <a:prstGeom prst="rect">
            <a:avLst/>
          </a:prstGeom>
          <a:ln>
            <a:noFill/>
          </a:ln>
        </p:spPr>
      </p:pic>
      <p:pic>
        <p:nvPicPr>
          <p:cNvPr id="97" name="" descr=""/>
          <p:cNvPicPr/>
          <p:nvPr/>
        </p:nvPicPr>
        <p:blipFill>
          <a:blip r:embed="rId4"/>
          <a:stretch/>
        </p:blipFill>
        <p:spPr>
          <a:xfrm>
            <a:off x="4392000" y="1105920"/>
            <a:ext cx="2239920" cy="1496880"/>
          </a:xfrm>
          <a:prstGeom prst="rect">
            <a:avLst/>
          </a:prstGeom>
          <a:ln>
            <a:noFill/>
          </a:ln>
        </p:spPr>
      </p:pic>
      <p:pic>
        <p:nvPicPr>
          <p:cNvPr id="98" name="" descr=""/>
          <p:cNvPicPr/>
          <p:nvPr/>
        </p:nvPicPr>
        <p:blipFill>
          <a:blip r:embed="rId5"/>
          <a:stretch/>
        </p:blipFill>
        <p:spPr>
          <a:xfrm>
            <a:off x="235080" y="2603160"/>
            <a:ext cx="2284560" cy="1500480"/>
          </a:xfrm>
          <a:prstGeom prst="rect">
            <a:avLst/>
          </a:prstGeom>
          <a:ln>
            <a:noFill/>
          </a:ln>
        </p:spPr>
      </p:pic>
      <p:sp>
        <p:nvSpPr>
          <p:cNvPr id="99" name="CustomShape 2"/>
          <p:cNvSpPr/>
          <p:nvPr/>
        </p:nvSpPr>
        <p:spPr>
          <a:xfrm>
            <a:off x="2071080" y="4176000"/>
            <a:ext cx="1600560" cy="497520"/>
          </a:xfrm>
          <a:prstGeom prst="rect">
            <a:avLst/>
          </a:prstGeom>
          <a:noFill/>
          <a:ln>
            <a:noFill/>
          </a:ln>
        </p:spPr>
        <p:style>
          <a:lnRef idx="0"/>
          <a:fillRef idx="0"/>
          <a:effectRef idx="0"/>
          <a:fontRef idx="minor"/>
        </p:style>
        <p:txBody>
          <a:bodyPr lIns="90000" rIns="90000" tIns="45000" bIns="45000"/>
          <a:p>
            <a:pPr>
              <a:lnSpc>
                <a:spcPct val="100000"/>
              </a:lnSpc>
            </a:pPr>
            <a:r>
              <a:rPr b="0" lang="en-IN" sz="3200" spc="-1" strike="noStrike">
                <a:solidFill>
                  <a:srgbClr val="000000"/>
                </a:solidFill>
                <a:latin typeface="Calibri"/>
              </a:rPr>
              <a:t>K Means</a:t>
            </a:r>
            <a:endParaRPr b="0" lang="en-IN" sz="3200" spc="-1" strike="noStrike">
              <a:latin typeface="Arial"/>
            </a:endParaRPr>
          </a:p>
        </p:txBody>
      </p:sp>
      <p:pic>
        <p:nvPicPr>
          <p:cNvPr id="100" name="" descr=""/>
          <p:cNvPicPr/>
          <p:nvPr/>
        </p:nvPicPr>
        <p:blipFill>
          <a:blip r:embed="rId6"/>
          <a:stretch/>
        </p:blipFill>
        <p:spPr>
          <a:xfrm>
            <a:off x="6864840" y="1044360"/>
            <a:ext cx="2422800" cy="1619280"/>
          </a:xfrm>
          <a:prstGeom prst="rect">
            <a:avLst/>
          </a:prstGeom>
          <a:ln>
            <a:noFill/>
          </a:ln>
        </p:spPr>
      </p:pic>
      <p:pic>
        <p:nvPicPr>
          <p:cNvPr id="101" name="" descr=""/>
          <p:cNvPicPr/>
          <p:nvPr/>
        </p:nvPicPr>
        <p:blipFill>
          <a:blip r:embed="rId7"/>
          <a:stretch/>
        </p:blipFill>
        <p:spPr>
          <a:xfrm>
            <a:off x="9432000" y="1152000"/>
            <a:ext cx="2095920" cy="1400760"/>
          </a:xfrm>
          <a:prstGeom prst="rect">
            <a:avLst/>
          </a:prstGeom>
          <a:ln>
            <a:noFill/>
          </a:ln>
        </p:spPr>
      </p:pic>
      <p:pic>
        <p:nvPicPr>
          <p:cNvPr id="102" name="" descr=""/>
          <p:cNvPicPr/>
          <p:nvPr/>
        </p:nvPicPr>
        <p:blipFill>
          <a:blip r:embed="rId8"/>
          <a:stretch/>
        </p:blipFill>
        <p:spPr>
          <a:xfrm>
            <a:off x="7128000" y="2952000"/>
            <a:ext cx="2015640" cy="1304280"/>
          </a:xfrm>
          <a:prstGeom prst="rect">
            <a:avLst/>
          </a:prstGeom>
          <a:ln>
            <a:noFill/>
          </a:ln>
        </p:spPr>
      </p:pic>
      <p:pic>
        <p:nvPicPr>
          <p:cNvPr id="103" name="" descr=""/>
          <p:cNvPicPr/>
          <p:nvPr/>
        </p:nvPicPr>
        <p:blipFill>
          <a:blip r:embed="rId9"/>
          <a:stretch/>
        </p:blipFill>
        <p:spPr>
          <a:xfrm>
            <a:off x="9495720" y="2880000"/>
            <a:ext cx="2095920" cy="1400760"/>
          </a:xfrm>
          <a:prstGeom prst="rect">
            <a:avLst/>
          </a:prstGeom>
          <a:ln>
            <a:noFill/>
          </a:ln>
        </p:spPr>
      </p:pic>
      <p:pic>
        <p:nvPicPr>
          <p:cNvPr id="104" name="" descr=""/>
          <p:cNvPicPr/>
          <p:nvPr/>
        </p:nvPicPr>
        <p:blipFill>
          <a:blip r:embed="rId10"/>
          <a:stretch/>
        </p:blipFill>
        <p:spPr>
          <a:xfrm>
            <a:off x="9523080" y="4680000"/>
            <a:ext cx="2140560" cy="1784160"/>
          </a:xfrm>
          <a:prstGeom prst="rect">
            <a:avLst/>
          </a:prstGeom>
          <a:ln>
            <a:noFill/>
          </a:ln>
        </p:spPr>
      </p:pic>
      <p:sp>
        <p:nvSpPr>
          <p:cNvPr id="105" name="CustomShape 3"/>
          <p:cNvSpPr/>
          <p:nvPr/>
        </p:nvSpPr>
        <p:spPr>
          <a:xfrm>
            <a:off x="7311600" y="4896000"/>
            <a:ext cx="3344040" cy="904320"/>
          </a:xfrm>
          <a:prstGeom prst="rect">
            <a:avLst/>
          </a:prstGeom>
          <a:noFill/>
          <a:ln>
            <a:noFill/>
          </a:ln>
        </p:spPr>
        <p:style>
          <a:lnRef idx="0"/>
          <a:fillRef idx="0"/>
          <a:effectRef idx="0"/>
          <a:fontRef idx="minor"/>
        </p:style>
        <p:txBody>
          <a:bodyPr lIns="90000" rIns="90000" tIns="45000" bIns="45000"/>
          <a:p>
            <a:pPr>
              <a:lnSpc>
                <a:spcPct val="100000"/>
              </a:lnSpc>
            </a:pPr>
            <a:r>
              <a:rPr b="0" lang="en-IN" sz="3200" spc="-1" strike="noStrike">
                <a:solidFill>
                  <a:srgbClr val="000000"/>
                </a:solidFill>
                <a:latin typeface="Calibri"/>
              </a:rPr>
              <a:t>Hierarchical </a:t>
            </a:r>
            <a:endParaRPr b="0" lang="en-IN" sz="3200" spc="-1" strike="noStrike">
              <a:latin typeface="Arial"/>
            </a:endParaRPr>
          </a:p>
          <a:p>
            <a:pPr>
              <a:lnSpc>
                <a:spcPct val="100000"/>
              </a:lnSpc>
            </a:pPr>
            <a:r>
              <a:rPr b="0" lang="en-IN" sz="3200" spc="-1" strike="noStrike">
                <a:solidFill>
                  <a:srgbClr val="000000"/>
                </a:solidFill>
                <a:latin typeface="Calibri"/>
              </a:rPr>
              <a:t>Analysis</a:t>
            </a:r>
            <a:endParaRPr b="0" lang="en-IN" sz="3200" spc="-1" strike="noStrike">
              <a:latin typeface="Arial"/>
            </a:endParaRPr>
          </a:p>
        </p:txBody>
      </p:sp>
      <p:pic>
        <p:nvPicPr>
          <p:cNvPr id="106" name="" descr=""/>
          <p:cNvPicPr/>
          <p:nvPr/>
        </p:nvPicPr>
        <p:blipFill>
          <a:blip r:embed="rId11"/>
          <a:stretch/>
        </p:blipFill>
        <p:spPr>
          <a:xfrm>
            <a:off x="4248000" y="4860000"/>
            <a:ext cx="2814120" cy="1883160"/>
          </a:xfrm>
          <a:prstGeom prst="rect">
            <a:avLst/>
          </a:prstGeom>
          <a:ln>
            <a:noFill/>
          </a:ln>
        </p:spPr>
      </p:pic>
      <p:sp>
        <p:nvSpPr>
          <p:cNvPr id="107" name="Line 4"/>
          <p:cNvSpPr/>
          <p:nvPr/>
        </p:nvSpPr>
        <p:spPr>
          <a:xfrm>
            <a:off x="6864840" y="1044360"/>
            <a:ext cx="360" cy="3707640"/>
          </a:xfrm>
          <a:prstGeom prst="line">
            <a:avLst/>
          </a:prstGeom>
          <a:ln>
            <a:solidFill>
              <a:srgbClr val="000000"/>
            </a:solidFill>
          </a:ln>
        </p:spPr>
        <p:style>
          <a:lnRef idx="0"/>
          <a:fillRef idx="0"/>
          <a:effectRef idx="0"/>
          <a:fontRef idx="minor"/>
        </p:style>
      </p:sp>
      <p:sp>
        <p:nvSpPr>
          <p:cNvPr id="108" name="Line 5"/>
          <p:cNvSpPr/>
          <p:nvPr/>
        </p:nvSpPr>
        <p:spPr>
          <a:xfrm>
            <a:off x="360000" y="4752000"/>
            <a:ext cx="6504840" cy="360"/>
          </a:xfrm>
          <a:prstGeom prst="line">
            <a:avLst/>
          </a:prstGeom>
          <a:ln>
            <a:solidFill>
              <a:srgbClr val="000000"/>
            </a:solidFill>
          </a:ln>
        </p:spPr>
        <p:style>
          <a:lnRef idx="0"/>
          <a:fillRef idx="0"/>
          <a:effectRef idx="0"/>
          <a:fontRef idx="minor"/>
        </p:style>
      </p:sp>
      <p:pic>
        <p:nvPicPr>
          <p:cNvPr id="109" name="" descr=""/>
          <p:cNvPicPr/>
          <p:nvPr/>
        </p:nvPicPr>
        <p:blipFill>
          <a:blip r:embed="rId12"/>
          <a:stretch/>
        </p:blipFill>
        <p:spPr>
          <a:xfrm>
            <a:off x="957240" y="4824000"/>
            <a:ext cx="2714400" cy="1861200"/>
          </a:xfrm>
          <a:prstGeom prst="rect">
            <a:avLst/>
          </a:prstGeom>
          <a:ln>
            <a:noFill/>
          </a:ln>
        </p:spPr>
      </p:pic>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1562400" y="328320"/>
            <a:ext cx="8379720" cy="577440"/>
          </a:xfrm>
          <a:prstGeom prst="rect">
            <a:avLst/>
          </a:prstGeom>
          <a:noFill/>
          <a:ln>
            <a:noFill/>
          </a:ln>
        </p:spPr>
        <p:style>
          <a:lnRef idx="0"/>
          <a:fillRef idx="0"/>
          <a:effectRef idx="0"/>
          <a:fontRef idx="minor"/>
        </p:style>
        <p:txBody>
          <a:bodyPr lIns="90000" rIns="90000" tIns="45000" bIns="45000"/>
          <a:p>
            <a:pPr>
              <a:lnSpc>
                <a:spcPct val="100000"/>
              </a:lnSpc>
            </a:pPr>
            <a:r>
              <a:rPr b="0" lang="en-IN" sz="3200" spc="-1" strike="noStrike">
                <a:solidFill>
                  <a:srgbClr val="000000"/>
                </a:solidFill>
                <a:latin typeface="Calibri"/>
                <a:ea typeface="DejaVu Sans"/>
              </a:rPr>
              <a:t>PC Vs Original Features</a:t>
            </a:r>
            <a:endParaRPr b="0" lang="en-IN" sz="3200" spc="-1" strike="noStrike">
              <a:latin typeface="Arial"/>
            </a:endParaRPr>
          </a:p>
        </p:txBody>
      </p:sp>
      <p:pic>
        <p:nvPicPr>
          <p:cNvPr id="111" name="" descr=""/>
          <p:cNvPicPr/>
          <p:nvPr/>
        </p:nvPicPr>
        <p:blipFill>
          <a:blip r:embed="rId1"/>
          <a:stretch/>
        </p:blipFill>
        <p:spPr>
          <a:xfrm>
            <a:off x="264240" y="792000"/>
            <a:ext cx="11975760" cy="2160000"/>
          </a:xfrm>
          <a:prstGeom prst="rect">
            <a:avLst/>
          </a:prstGeom>
          <a:ln>
            <a:noFill/>
          </a:ln>
        </p:spPr>
      </p:pic>
      <p:pic>
        <p:nvPicPr>
          <p:cNvPr id="112" name="" descr=""/>
          <p:cNvPicPr/>
          <p:nvPr/>
        </p:nvPicPr>
        <p:blipFill>
          <a:blip r:embed="rId2"/>
          <a:stretch/>
        </p:blipFill>
        <p:spPr>
          <a:xfrm>
            <a:off x="7416000" y="3208320"/>
            <a:ext cx="3456000" cy="3490560"/>
          </a:xfrm>
          <a:prstGeom prst="rect">
            <a:avLst/>
          </a:prstGeom>
          <a:ln>
            <a:noFill/>
          </a:ln>
        </p:spPr>
      </p:pic>
      <p:sp>
        <p:nvSpPr>
          <p:cNvPr id="113" name="TextShape 2"/>
          <p:cNvSpPr txBox="1"/>
          <p:nvPr/>
        </p:nvSpPr>
        <p:spPr>
          <a:xfrm>
            <a:off x="6696000" y="3506040"/>
            <a:ext cx="1584000" cy="3441960"/>
          </a:xfrm>
          <a:prstGeom prst="rect">
            <a:avLst/>
          </a:prstGeom>
          <a:noFill/>
          <a:ln>
            <a:noFill/>
          </a:ln>
        </p:spPr>
        <p:txBody>
          <a:bodyPr lIns="90000" rIns="90000" tIns="45000" bIns="45000"/>
          <a:p>
            <a:r>
              <a:rPr b="0" lang="en-IN" sz="600" spc="-1" strike="noStrike">
                <a:latin typeface="Arial"/>
              </a:rPr>
              <a:t>child_mort</a:t>
            </a:r>
            <a:endParaRPr b="0" lang="en-IN" sz="600" spc="-1" strike="noStrike">
              <a:latin typeface="Arial"/>
            </a:endParaRPr>
          </a:p>
          <a:p>
            <a:r>
              <a:rPr b="0" lang="en-IN" sz="600" spc="-1" strike="noStrike">
                <a:latin typeface="Arial"/>
              </a:rPr>
              <a:t>exports</a:t>
            </a:r>
            <a:endParaRPr b="0" lang="en-IN" sz="600" spc="-1" strike="noStrike">
              <a:latin typeface="Arial"/>
            </a:endParaRPr>
          </a:p>
          <a:p>
            <a:r>
              <a:rPr b="0" lang="en-IN" sz="600" spc="-1" strike="noStrike">
                <a:latin typeface="Arial"/>
              </a:rPr>
              <a:t>health</a:t>
            </a:r>
            <a:endParaRPr b="0" lang="en-IN" sz="600" spc="-1" strike="noStrike">
              <a:latin typeface="Arial"/>
            </a:endParaRPr>
          </a:p>
          <a:p>
            <a:r>
              <a:rPr b="0" lang="en-IN" sz="600" spc="-1" strike="noStrike">
                <a:latin typeface="Arial"/>
              </a:rPr>
              <a:t>imports</a:t>
            </a:r>
            <a:endParaRPr b="0" lang="en-IN" sz="600" spc="-1" strike="noStrike">
              <a:latin typeface="Arial"/>
            </a:endParaRPr>
          </a:p>
          <a:p>
            <a:r>
              <a:rPr b="0" lang="en-IN" sz="600" spc="-1" strike="noStrike">
                <a:latin typeface="Arial"/>
              </a:rPr>
              <a:t>income</a:t>
            </a:r>
            <a:endParaRPr b="0" lang="en-IN" sz="600" spc="-1" strike="noStrike">
              <a:latin typeface="Arial"/>
            </a:endParaRPr>
          </a:p>
          <a:p>
            <a:r>
              <a:rPr b="0" lang="en-IN" sz="600" spc="-1" strike="noStrike">
                <a:latin typeface="Arial"/>
              </a:rPr>
              <a:t>inflation</a:t>
            </a:r>
            <a:endParaRPr b="0" lang="en-IN" sz="600" spc="-1" strike="noStrike">
              <a:latin typeface="Arial"/>
            </a:endParaRPr>
          </a:p>
          <a:p>
            <a:r>
              <a:rPr b="0" lang="en-IN" sz="600" spc="-1" strike="noStrike">
                <a:latin typeface="Arial"/>
              </a:rPr>
              <a:t>life_expec</a:t>
            </a:r>
            <a:endParaRPr b="0" lang="en-IN" sz="600" spc="-1" strike="noStrike">
              <a:latin typeface="Arial"/>
            </a:endParaRPr>
          </a:p>
          <a:p>
            <a:r>
              <a:rPr b="0" lang="en-IN" sz="600" spc="-1" strike="noStrike">
                <a:latin typeface="Arial"/>
              </a:rPr>
              <a:t>total_fer</a:t>
            </a:r>
            <a:endParaRPr b="0" lang="en-IN" sz="600" spc="-1" strike="noStrike">
              <a:latin typeface="Arial"/>
            </a:endParaRPr>
          </a:p>
          <a:p>
            <a:r>
              <a:rPr b="0" lang="en-IN" sz="600" spc="-1" strike="noStrike">
                <a:latin typeface="Arial"/>
              </a:rPr>
              <a:t>gdpp</a:t>
            </a:r>
            <a:endParaRPr b="0" lang="en-IN" sz="600" spc="-1" strike="noStrike">
              <a:latin typeface="Arial"/>
            </a:endParaRPr>
          </a:p>
          <a:p>
            <a:endParaRPr b="0" lang="en-IN" sz="600" spc="-1" strike="noStrike">
              <a:latin typeface="Arial"/>
            </a:endParaRPr>
          </a:p>
        </p:txBody>
      </p:sp>
      <p:sp>
        <p:nvSpPr>
          <p:cNvPr id="114" name="TextShape 3"/>
          <p:cNvSpPr txBox="1"/>
          <p:nvPr/>
        </p:nvSpPr>
        <p:spPr>
          <a:xfrm>
            <a:off x="10681560" y="5406120"/>
            <a:ext cx="3934440" cy="497880"/>
          </a:xfrm>
          <a:prstGeom prst="rect">
            <a:avLst/>
          </a:prstGeom>
          <a:noFill/>
          <a:ln>
            <a:noFill/>
          </a:ln>
        </p:spPr>
        <p:txBody>
          <a:bodyPr lIns="90000" rIns="90000" tIns="45000" bIns="45000"/>
          <a:p>
            <a:r>
              <a:rPr b="0" lang="en-IN" sz="1400" spc="-1" strike="noStrike">
                <a:solidFill>
                  <a:srgbClr val="000000"/>
                </a:solidFill>
                <a:latin typeface="Calibri"/>
                <a:ea typeface="DejaVu Sans"/>
              </a:rPr>
              <a:t>Heatmap</a:t>
            </a:r>
            <a:endParaRPr b="0" lang="en-IN" sz="1400" spc="-1" strike="noStrike">
              <a:latin typeface="Arial"/>
            </a:endParaRPr>
          </a:p>
          <a:p>
            <a:r>
              <a:rPr b="0" lang="en-IN" sz="1400" spc="-1" strike="noStrike">
                <a:solidFill>
                  <a:srgbClr val="000000"/>
                </a:solidFill>
                <a:latin typeface="Calibri"/>
                <a:ea typeface="DejaVu Sans"/>
              </a:rPr>
              <a:t>Original Features</a:t>
            </a:r>
            <a:endParaRPr b="0" lang="en-IN" sz="1400" spc="-1" strike="noStrike">
              <a:latin typeface="Arial"/>
            </a:endParaRPr>
          </a:p>
        </p:txBody>
      </p:sp>
      <p:pic>
        <p:nvPicPr>
          <p:cNvPr id="115" name="" descr=""/>
          <p:cNvPicPr/>
          <p:nvPr/>
        </p:nvPicPr>
        <p:blipFill>
          <a:blip r:embed="rId3"/>
          <a:stretch/>
        </p:blipFill>
        <p:spPr>
          <a:xfrm>
            <a:off x="360000" y="2304000"/>
            <a:ext cx="6186960" cy="4464000"/>
          </a:xfrm>
          <a:prstGeom prst="rect">
            <a:avLst/>
          </a:prstGeom>
          <a:ln>
            <a:noFill/>
          </a:ln>
        </p:spPr>
      </p:pic>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1562400" y="328320"/>
            <a:ext cx="8379720" cy="577440"/>
          </a:xfrm>
          <a:prstGeom prst="rect">
            <a:avLst/>
          </a:prstGeom>
          <a:noFill/>
          <a:ln>
            <a:noFill/>
          </a:ln>
        </p:spPr>
        <p:style>
          <a:lnRef idx="0"/>
          <a:fillRef idx="0"/>
          <a:effectRef idx="0"/>
          <a:fontRef idx="minor"/>
        </p:style>
        <p:txBody>
          <a:bodyPr lIns="90000" rIns="90000" tIns="45000" bIns="45000"/>
          <a:p>
            <a:pPr>
              <a:lnSpc>
                <a:spcPct val="100000"/>
              </a:lnSpc>
            </a:pPr>
            <a:r>
              <a:rPr b="0" lang="en-IN" sz="3200" spc="-1" strike="noStrike">
                <a:solidFill>
                  <a:srgbClr val="000000"/>
                </a:solidFill>
                <a:latin typeface="Calibri"/>
                <a:ea typeface="DejaVu Sans"/>
              </a:rPr>
              <a:t>Feature Analysis</a:t>
            </a:r>
            <a:endParaRPr b="0" lang="en-IN" sz="3200" spc="-1" strike="noStrike">
              <a:latin typeface="Arial"/>
            </a:endParaRPr>
          </a:p>
        </p:txBody>
      </p:sp>
      <p:pic>
        <p:nvPicPr>
          <p:cNvPr id="117" name="" descr=""/>
          <p:cNvPicPr/>
          <p:nvPr/>
        </p:nvPicPr>
        <p:blipFill>
          <a:blip r:embed="rId1"/>
          <a:stretch/>
        </p:blipFill>
        <p:spPr>
          <a:xfrm>
            <a:off x="936000" y="864000"/>
            <a:ext cx="4464000" cy="2889000"/>
          </a:xfrm>
          <a:prstGeom prst="rect">
            <a:avLst/>
          </a:prstGeom>
          <a:ln>
            <a:noFill/>
          </a:ln>
        </p:spPr>
      </p:pic>
      <p:pic>
        <p:nvPicPr>
          <p:cNvPr id="118" name="" descr=""/>
          <p:cNvPicPr/>
          <p:nvPr/>
        </p:nvPicPr>
        <p:blipFill>
          <a:blip r:embed="rId2"/>
          <a:stretch/>
        </p:blipFill>
        <p:spPr>
          <a:xfrm>
            <a:off x="6532560" y="856800"/>
            <a:ext cx="4555440" cy="2959200"/>
          </a:xfrm>
          <a:prstGeom prst="rect">
            <a:avLst/>
          </a:prstGeom>
          <a:ln>
            <a:noFill/>
          </a:ln>
        </p:spPr>
      </p:pic>
      <p:pic>
        <p:nvPicPr>
          <p:cNvPr id="119" name="" descr=""/>
          <p:cNvPicPr/>
          <p:nvPr/>
        </p:nvPicPr>
        <p:blipFill>
          <a:blip r:embed="rId3"/>
          <a:stretch/>
        </p:blipFill>
        <p:spPr>
          <a:xfrm>
            <a:off x="3419640" y="3750840"/>
            <a:ext cx="4644360" cy="3017160"/>
          </a:xfrm>
          <a:prstGeom prst="rect">
            <a:avLst/>
          </a:prstGeom>
          <a:ln>
            <a:noFill/>
          </a:ln>
        </p:spPr>
      </p:pic>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1562400" y="328320"/>
            <a:ext cx="8379720" cy="577440"/>
          </a:xfrm>
          <a:prstGeom prst="rect">
            <a:avLst/>
          </a:prstGeom>
          <a:noFill/>
          <a:ln>
            <a:noFill/>
          </a:ln>
        </p:spPr>
        <p:style>
          <a:lnRef idx="0"/>
          <a:fillRef idx="0"/>
          <a:effectRef idx="0"/>
          <a:fontRef idx="minor"/>
        </p:style>
        <p:txBody>
          <a:bodyPr lIns="90000" rIns="90000" tIns="45000" bIns="45000"/>
          <a:p>
            <a:pPr>
              <a:lnSpc>
                <a:spcPct val="100000"/>
              </a:lnSpc>
            </a:pPr>
            <a:r>
              <a:rPr b="0" lang="en-IN" sz="3200" spc="-1" strike="noStrike">
                <a:solidFill>
                  <a:srgbClr val="000000"/>
                </a:solidFill>
                <a:latin typeface="Calibri"/>
                <a:ea typeface="DejaVu Sans"/>
              </a:rPr>
              <a:t>Conclusion</a:t>
            </a:r>
            <a:endParaRPr b="0" lang="en-IN" sz="3200" spc="-1" strike="noStrike">
              <a:latin typeface="Arial"/>
            </a:endParaRPr>
          </a:p>
          <a:p>
            <a:pPr>
              <a:lnSpc>
                <a:spcPct val="100000"/>
              </a:lnSpc>
            </a:pPr>
            <a:endParaRPr b="0" lang="en-IN" sz="3200" spc="-1" strike="noStrike">
              <a:latin typeface="Arial"/>
            </a:endParaRPr>
          </a:p>
        </p:txBody>
      </p:sp>
      <p:graphicFrame>
        <p:nvGraphicFramePr>
          <p:cNvPr id="121" name="Table 2"/>
          <p:cNvGraphicFramePr/>
          <p:nvPr/>
        </p:nvGraphicFramePr>
        <p:xfrm>
          <a:off x="4464000" y="856440"/>
          <a:ext cx="7272000" cy="4687560"/>
        </p:xfrm>
        <a:graphic>
          <a:graphicData uri="http://schemas.openxmlformats.org/drawingml/2006/table">
            <a:tbl>
              <a:tblPr/>
              <a:tblGrid>
                <a:gridCol w="1201680"/>
                <a:gridCol w="1806480"/>
                <a:gridCol w="1527120"/>
                <a:gridCol w="1321200"/>
                <a:gridCol w="617040"/>
                <a:gridCol w="798480"/>
              </a:tblGrid>
              <a:tr h="405000">
                <a:tc>
                  <a:txBody>
                    <a:bodyPr lIns="90000" rIns="90000" tIns="46800" bIns="46800"/>
                    <a:p>
                      <a:pPr algn="ctr"/>
                      <a:r>
                        <a:rPr b="1" lang="en-IN" sz="1100" spc="-1" strike="noStrike">
                          <a:latin typeface="Arial"/>
                        </a:rPr>
                        <a:t>Segment</a:t>
                      </a:r>
                      <a:endParaRPr b="1"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99cc"/>
                    </a:solidFill>
                  </a:tcPr>
                </a:tc>
                <a:tc>
                  <a:txBody>
                    <a:bodyPr lIns="90000" rIns="90000" tIns="46800" bIns="46800"/>
                    <a:p>
                      <a:pPr algn="ctr"/>
                      <a:r>
                        <a:rPr b="1" lang="en-IN" sz="1100" spc="-1" strike="noStrike">
                          <a:latin typeface="Arial"/>
                        </a:rPr>
                        <a:t>country</a:t>
                      </a:r>
                      <a:endParaRPr b="1"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99cc"/>
                    </a:solidFill>
                  </a:tcPr>
                </a:tc>
                <a:tc>
                  <a:txBody>
                    <a:bodyPr lIns="90000" rIns="90000" tIns="46800" bIns="46800"/>
                    <a:p>
                      <a:pPr algn="ctr"/>
                      <a:r>
                        <a:rPr b="1" lang="en-IN" sz="1100" spc="-1" strike="noStrike">
                          <a:latin typeface="Arial"/>
                        </a:rPr>
                        <a:t>gdpp</a:t>
                      </a:r>
                      <a:endParaRPr b="1"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99cc"/>
                    </a:solidFill>
                  </a:tcPr>
                </a:tc>
                <a:tc>
                  <a:txBody>
                    <a:bodyPr lIns="90000" rIns="90000" tIns="46800" bIns="46800"/>
                    <a:p>
                      <a:pPr algn="ctr"/>
                      <a:r>
                        <a:rPr b="1" lang="en-IN" sz="1100" spc="-1" strike="noStrike">
                          <a:latin typeface="Arial"/>
                        </a:rPr>
                        <a:t>life_expec</a:t>
                      </a:r>
                      <a:endParaRPr b="1"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99cc"/>
                    </a:solidFill>
                  </a:tcPr>
                </a:tc>
                <a:tc>
                  <a:txBody>
                    <a:bodyPr lIns="90000" rIns="90000" tIns="46800" bIns="46800"/>
                    <a:p>
                      <a:pPr algn="ctr"/>
                      <a:r>
                        <a:rPr b="1" lang="en-IN" sz="1100" spc="-1" strike="noStrike">
                          <a:latin typeface="Arial"/>
                        </a:rPr>
                        <a:t>income</a:t>
                      </a:r>
                      <a:endParaRPr b="1"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99cc"/>
                    </a:solidFill>
                  </a:tcPr>
                </a:tc>
                <a:tc>
                  <a:txBody>
                    <a:bodyPr lIns="90000" rIns="90000" tIns="46800" bIns="46800"/>
                    <a:p>
                      <a:pPr algn="ctr"/>
                      <a:r>
                        <a:rPr b="1" lang="en-IN" sz="1100" spc="-1" strike="noStrike">
                          <a:latin typeface="Arial"/>
                        </a:rPr>
                        <a:t>child_mort</a:t>
                      </a:r>
                      <a:endParaRPr b="1"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99cc"/>
                    </a:solidFill>
                  </a:tcPr>
                </a:tc>
              </a:tr>
              <a:tr h="249480">
                <a:tc>
                  <a:txBody>
                    <a:bodyPr lIns="90000" rIns="90000" tIns="46800" bIns="46800"/>
                    <a:p>
                      <a:pPr algn="ctr"/>
                      <a:r>
                        <a:rPr b="0" lang="en-IN" sz="1100" spc="-1" strike="noStrike">
                          <a:latin typeface="Arial"/>
                        </a:rPr>
                        <a:t>Poor</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pPr algn="ctr"/>
                      <a:r>
                        <a:rPr b="0" lang="en-IN" sz="1100" spc="-1" strike="noStrike">
                          <a:latin typeface="Arial"/>
                        </a:rPr>
                        <a:t>Burundi</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pPr algn="ctr"/>
                      <a:r>
                        <a:rPr b="0" lang="en-IN" sz="1100" spc="-1" strike="noStrike">
                          <a:latin typeface="Arial"/>
                        </a:rPr>
                        <a:t>231</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pPr algn="ctr"/>
                      <a:r>
                        <a:rPr b="0" lang="en-IN" sz="1100" spc="-1" strike="noStrike">
                          <a:latin typeface="Arial"/>
                        </a:rPr>
                        <a:t>57.7</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pPr algn="ctr"/>
                      <a:r>
                        <a:rPr b="0" lang="en-IN" sz="1100" spc="-1" strike="noStrike">
                          <a:latin typeface="Arial"/>
                        </a:rPr>
                        <a:t>764</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pPr algn="ctr"/>
                      <a:r>
                        <a:rPr b="0" lang="en-IN" sz="1100" spc="-1" strike="noStrike">
                          <a:latin typeface="Arial"/>
                        </a:rPr>
                        <a:t>93.6</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r>
              <a:tr h="249480">
                <a:tc>
                  <a:txBody>
                    <a:bodyPr lIns="90000" rIns="90000" tIns="46800" bIns="46800"/>
                    <a:p>
                      <a:pPr algn="ctr"/>
                      <a:r>
                        <a:rPr b="0" lang="en-IN" sz="1100" spc="-1" strike="noStrike">
                          <a:latin typeface="Arial"/>
                        </a:rPr>
                        <a:t>Poor</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gn="ctr"/>
                      <a:r>
                        <a:rPr b="0" lang="en-IN" sz="1100" spc="-1" strike="noStrike">
                          <a:latin typeface="Arial"/>
                        </a:rPr>
                        <a:t>Liberia</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gn="ctr"/>
                      <a:r>
                        <a:rPr b="0" lang="en-IN" sz="1100" spc="-1" strike="noStrike">
                          <a:latin typeface="Arial"/>
                        </a:rPr>
                        <a:t>327</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gn="ctr"/>
                      <a:r>
                        <a:rPr b="0" lang="en-IN" sz="1100" spc="-1" strike="noStrike">
                          <a:latin typeface="Arial"/>
                        </a:rPr>
                        <a:t>60.8</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gn="ctr"/>
                      <a:r>
                        <a:rPr b="0" lang="en-IN" sz="1100" spc="-1" strike="noStrike">
                          <a:latin typeface="Arial"/>
                        </a:rPr>
                        <a:t>700</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gn="ctr"/>
                      <a:r>
                        <a:rPr b="0" lang="en-IN" sz="1100" spc="-1" strike="noStrike">
                          <a:latin typeface="Arial"/>
                        </a:rPr>
                        <a:t>89.3</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405000">
                <a:tc>
                  <a:txBody>
                    <a:bodyPr lIns="90000" rIns="90000" tIns="46800" bIns="46800"/>
                    <a:p>
                      <a:pPr algn="ctr"/>
                      <a:r>
                        <a:rPr b="0" lang="en-IN" sz="1100" spc="-1" strike="noStrike">
                          <a:latin typeface="Arial"/>
                        </a:rPr>
                        <a:t>Poor</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pPr algn="ctr"/>
                      <a:r>
                        <a:rPr b="0" lang="en-IN" sz="1100" spc="-1" strike="noStrike">
                          <a:latin typeface="Arial"/>
                        </a:rPr>
                        <a:t>Congo, Dem. Rep.</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pPr algn="ctr"/>
                      <a:r>
                        <a:rPr b="0" lang="en-IN" sz="1100" spc="-1" strike="noStrike">
                          <a:latin typeface="Arial"/>
                        </a:rPr>
                        <a:t>334</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pPr algn="ctr"/>
                      <a:r>
                        <a:rPr b="0" lang="en-IN" sz="1100" spc="-1" strike="noStrike">
                          <a:latin typeface="Arial"/>
                        </a:rPr>
                        <a:t>57.5</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pPr algn="ctr"/>
                      <a:r>
                        <a:rPr b="0" lang="en-IN" sz="1100" spc="-1" strike="noStrike">
                          <a:latin typeface="Arial"/>
                        </a:rPr>
                        <a:t>609</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pPr algn="ctr"/>
                      <a:r>
                        <a:rPr b="0" lang="en-IN" sz="1100" spc="-1" strike="noStrike">
                          <a:latin typeface="Arial"/>
                        </a:rPr>
                        <a:t>116</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r>
              <a:tr h="249480">
                <a:tc>
                  <a:txBody>
                    <a:bodyPr lIns="90000" rIns="90000" tIns="46800" bIns="46800"/>
                    <a:p>
                      <a:pPr algn="ctr"/>
                      <a:r>
                        <a:rPr b="0" lang="en-IN" sz="1100" spc="-1" strike="noStrike">
                          <a:latin typeface="Arial"/>
                        </a:rPr>
                        <a:t>Poor</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gn="ctr"/>
                      <a:r>
                        <a:rPr b="0" lang="en-IN" sz="1100" spc="-1" strike="noStrike">
                          <a:latin typeface="Arial"/>
                        </a:rPr>
                        <a:t>Niger</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gn="ctr"/>
                      <a:r>
                        <a:rPr b="0" lang="en-IN" sz="1100" spc="-1" strike="noStrike">
                          <a:latin typeface="Arial"/>
                        </a:rPr>
                        <a:t>348</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gn="ctr"/>
                      <a:r>
                        <a:rPr b="0" lang="en-IN" sz="1100" spc="-1" strike="noStrike">
                          <a:latin typeface="Arial"/>
                        </a:rPr>
                        <a:t>58.8</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gn="ctr"/>
                      <a:r>
                        <a:rPr b="0" lang="en-IN" sz="1100" spc="-1" strike="noStrike">
                          <a:latin typeface="Arial"/>
                        </a:rPr>
                        <a:t>814</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gn="ctr"/>
                      <a:r>
                        <a:rPr b="0" lang="en-IN" sz="1100" spc="-1" strike="noStrike">
                          <a:latin typeface="Arial"/>
                        </a:rPr>
                        <a:t>123</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249480">
                <a:tc>
                  <a:txBody>
                    <a:bodyPr lIns="90000" rIns="90000" tIns="46800" bIns="46800"/>
                    <a:p>
                      <a:pPr algn="ctr"/>
                      <a:r>
                        <a:rPr b="0" lang="en-IN" sz="1100" spc="-1" strike="noStrike">
                          <a:latin typeface="Arial"/>
                        </a:rPr>
                        <a:t>Poor</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pPr algn="ctr"/>
                      <a:r>
                        <a:rPr b="0" lang="en-IN" sz="1100" spc="-1" strike="noStrike">
                          <a:latin typeface="Arial"/>
                        </a:rPr>
                        <a:t>Sierra Leone</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pPr algn="ctr"/>
                      <a:r>
                        <a:rPr b="0" lang="en-IN" sz="1100" spc="-1" strike="noStrike">
                          <a:latin typeface="Arial"/>
                        </a:rPr>
                        <a:t>399</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pPr algn="ctr"/>
                      <a:r>
                        <a:rPr b="0" lang="en-IN" sz="1100" spc="-1" strike="noStrike">
                          <a:latin typeface="Arial"/>
                        </a:rPr>
                        <a:t>55</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pPr algn="ctr"/>
                      <a:r>
                        <a:rPr b="0" lang="en-IN" sz="1100" spc="-1" strike="noStrike">
                          <a:latin typeface="Arial"/>
                        </a:rPr>
                        <a:t>1220</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pPr algn="ctr"/>
                      <a:r>
                        <a:rPr b="0" lang="en-IN" sz="1100" spc="-1" strike="noStrike">
                          <a:latin typeface="Arial"/>
                        </a:rPr>
                        <a:t>160</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r>
              <a:tr h="249480">
                <a:tc>
                  <a:txBody>
                    <a:bodyPr lIns="90000" rIns="90000" tIns="46800" bIns="46800"/>
                    <a:p>
                      <a:pPr algn="ctr"/>
                      <a:r>
                        <a:rPr b="0" lang="en-IN" sz="1100" spc="-1" strike="noStrike">
                          <a:latin typeface="Arial"/>
                        </a:rPr>
                        <a:t>Poor</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gn="ctr"/>
                      <a:r>
                        <a:rPr b="0" lang="en-IN" sz="1100" spc="-1" strike="noStrike">
                          <a:latin typeface="Arial"/>
                        </a:rPr>
                        <a:t>Madagascar</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gn="ctr"/>
                      <a:r>
                        <a:rPr b="0" lang="en-IN" sz="1100" spc="-1" strike="noStrike">
                          <a:latin typeface="Arial"/>
                        </a:rPr>
                        <a:t>413</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gn="ctr"/>
                      <a:r>
                        <a:rPr b="0" lang="en-IN" sz="1100" spc="-1" strike="noStrike">
                          <a:latin typeface="Arial"/>
                        </a:rPr>
                        <a:t>60.8</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gn="ctr"/>
                      <a:r>
                        <a:rPr b="0" lang="en-IN" sz="1100" spc="-1" strike="noStrike">
                          <a:latin typeface="Arial"/>
                        </a:rPr>
                        <a:t>1390</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gn="ctr"/>
                      <a:r>
                        <a:rPr b="0" lang="en-IN" sz="1100" spc="-1" strike="noStrike">
                          <a:latin typeface="Arial"/>
                        </a:rPr>
                        <a:t>62.2</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249480">
                <a:tc>
                  <a:txBody>
                    <a:bodyPr lIns="90000" rIns="90000" tIns="46800" bIns="46800"/>
                    <a:p>
                      <a:pPr algn="ctr"/>
                      <a:r>
                        <a:rPr b="0" lang="en-IN" sz="1100" spc="-1" strike="noStrike">
                          <a:latin typeface="Arial"/>
                        </a:rPr>
                        <a:t>Poor</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pPr algn="ctr"/>
                      <a:r>
                        <a:rPr b="0" lang="en-IN" sz="1100" spc="-1" strike="noStrike">
                          <a:latin typeface="Arial"/>
                        </a:rPr>
                        <a:t>Mozambique</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pPr algn="ctr"/>
                      <a:r>
                        <a:rPr b="0" lang="en-IN" sz="1100" spc="-1" strike="noStrike">
                          <a:latin typeface="Arial"/>
                        </a:rPr>
                        <a:t>419</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pPr algn="ctr"/>
                      <a:r>
                        <a:rPr b="0" lang="en-IN" sz="1100" spc="-1" strike="noStrike">
                          <a:latin typeface="Arial"/>
                        </a:rPr>
                        <a:t>54.5</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pPr algn="ctr"/>
                      <a:r>
                        <a:rPr b="0" lang="en-IN" sz="1100" spc="-1" strike="noStrike">
                          <a:latin typeface="Arial"/>
                        </a:rPr>
                        <a:t>918</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pPr algn="ctr"/>
                      <a:r>
                        <a:rPr b="0" lang="en-IN" sz="1100" spc="-1" strike="noStrike">
                          <a:latin typeface="Arial"/>
                        </a:rPr>
                        <a:t>101</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r>
              <a:tr h="405000">
                <a:tc>
                  <a:txBody>
                    <a:bodyPr lIns="90000" rIns="90000" tIns="46800" bIns="46800"/>
                    <a:p>
                      <a:pPr algn="ctr"/>
                      <a:r>
                        <a:rPr b="0" lang="en-IN" sz="1100" spc="-1" strike="noStrike">
                          <a:latin typeface="Arial"/>
                        </a:rPr>
                        <a:t>Poor</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gn="ctr"/>
                      <a:r>
                        <a:rPr b="0" lang="en-IN" sz="1100" spc="-1" strike="noStrike">
                          <a:latin typeface="Arial"/>
                        </a:rPr>
                        <a:t>Central African Republic</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gn="ctr"/>
                      <a:r>
                        <a:rPr b="0" lang="en-IN" sz="1100" spc="-1" strike="noStrike">
                          <a:latin typeface="Arial"/>
                        </a:rPr>
                        <a:t>446</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gn="ctr"/>
                      <a:r>
                        <a:rPr b="0" lang="en-IN" sz="1100" spc="-1" strike="noStrike">
                          <a:latin typeface="Arial"/>
                        </a:rPr>
                        <a:t>47.5</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gn="ctr"/>
                      <a:r>
                        <a:rPr b="0" lang="en-IN" sz="1100" spc="-1" strike="noStrike">
                          <a:latin typeface="Arial"/>
                        </a:rPr>
                        <a:t>888</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gn="ctr"/>
                      <a:r>
                        <a:rPr b="0" lang="en-IN" sz="1100" spc="-1" strike="noStrike">
                          <a:latin typeface="Arial"/>
                        </a:rPr>
                        <a:t>149</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249480">
                <a:tc>
                  <a:txBody>
                    <a:bodyPr lIns="90000" rIns="90000" tIns="46800" bIns="46800"/>
                    <a:p>
                      <a:pPr algn="ctr"/>
                      <a:r>
                        <a:rPr b="0" lang="en-IN" sz="1100" spc="-1" strike="noStrike">
                          <a:latin typeface="Arial"/>
                        </a:rPr>
                        <a:t>Poor</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pPr algn="ctr"/>
                      <a:r>
                        <a:rPr b="0" lang="en-IN" sz="1100" spc="-1" strike="noStrike">
                          <a:latin typeface="Arial"/>
                        </a:rPr>
                        <a:t>Malawi</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pPr algn="ctr"/>
                      <a:r>
                        <a:rPr b="0" lang="en-IN" sz="1100" spc="-1" strike="noStrike">
                          <a:latin typeface="Arial"/>
                        </a:rPr>
                        <a:t>459</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pPr algn="ctr"/>
                      <a:r>
                        <a:rPr b="0" lang="en-IN" sz="1100" spc="-1" strike="noStrike">
                          <a:latin typeface="Arial"/>
                        </a:rPr>
                        <a:t>53.1</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pPr algn="ctr"/>
                      <a:r>
                        <a:rPr b="0" lang="en-IN" sz="1100" spc="-1" strike="noStrike">
                          <a:latin typeface="Arial"/>
                        </a:rPr>
                        <a:t>1030</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pPr algn="ctr"/>
                      <a:r>
                        <a:rPr b="0" lang="en-IN" sz="1100" spc="-1" strike="noStrike">
                          <a:latin typeface="Arial"/>
                        </a:rPr>
                        <a:t>90.5</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r>
              <a:tr h="249480">
                <a:tc>
                  <a:txBody>
                    <a:bodyPr lIns="90000" rIns="90000" tIns="46800" bIns="46800"/>
                    <a:p>
                      <a:pPr algn="ctr"/>
                      <a:r>
                        <a:rPr b="0" lang="en-IN" sz="1100" spc="-1" strike="noStrike">
                          <a:latin typeface="Arial"/>
                        </a:rPr>
                        <a:t>Poor</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gn="ctr"/>
                      <a:r>
                        <a:rPr b="0" lang="en-IN" sz="1100" spc="-1" strike="noStrike">
                          <a:latin typeface="Arial"/>
                        </a:rPr>
                        <a:t>Eritrea</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gn="ctr"/>
                      <a:r>
                        <a:rPr b="0" lang="en-IN" sz="1100" spc="-1" strike="noStrike">
                          <a:latin typeface="Arial"/>
                        </a:rPr>
                        <a:t>482</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gn="ctr"/>
                      <a:r>
                        <a:rPr b="0" lang="en-IN" sz="1100" spc="-1" strike="noStrike">
                          <a:latin typeface="Arial"/>
                        </a:rPr>
                        <a:t>61.7</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gn="ctr"/>
                      <a:r>
                        <a:rPr b="0" lang="en-IN" sz="1100" spc="-1" strike="noStrike">
                          <a:latin typeface="Arial"/>
                        </a:rPr>
                        <a:t>1420</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gn="ctr"/>
                      <a:r>
                        <a:rPr b="0" lang="en-IN" sz="1100" spc="-1" strike="noStrike">
                          <a:latin typeface="Arial"/>
                        </a:rPr>
                        <a:t>55.2</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249480">
                <a:tc>
                  <a:txBody>
                    <a:bodyPr lIns="90000" rIns="90000" tIns="46800" bIns="46800"/>
                    <a:p>
                      <a:pPr algn="ctr"/>
                      <a:r>
                        <a:rPr b="0" lang="en-IN" sz="1100" spc="-1" strike="noStrike">
                          <a:latin typeface="Arial"/>
                        </a:rPr>
                        <a:t>Poor</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pPr algn="ctr"/>
                      <a:r>
                        <a:rPr b="0" lang="en-IN" sz="1100" spc="-1" strike="noStrike">
                          <a:latin typeface="Arial"/>
                        </a:rPr>
                        <a:t>Togo</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pPr algn="ctr"/>
                      <a:r>
                        <a:rPr b="0" lang="en-IN" sz="1100" spc="-1" strike="noStrike">
                          <a:latin typeface="Arial"/>
                        </a:rPr>
                        <a:t>488</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pPr algn="ctr"/>
                      <a:r>
                        <a:rPr b="0" lang="en-IN" sz="1100" spc="-1" strike="noStrike">
                          <a:latin typeface="Arial"/>
                        </a:rPr>
                        <a:t>58.7</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pPr algn="ctr"/>
                      <a:r>
                        <a:rPr b="0" lang="en-IN" sz="1100" spc="-1" strike="noStrike">
                          <a:latin typeface="Arial"/>
                        </a:rPr>
                        <a:t>1210</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pPr algn="ctr"/>
                      <a:r>
                        <a:rPr b="0" lang="en-IN" sz="1100" spc="-1" strike="noStrike">
                          <a:latin typeface="Arial"/>
                        </a:rPr>
                        <a:t>90.3</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r>
              <a:tr h="249480">
                <a:tc>
                  <a:txBody>
                    <a:bodyPr lIns="90000" rIns="90000" tIns="46800" bIns="46800"/>
                    <a:p>
                      <a:pPr algn="ctr"/>
                      <a:r>
                        <a:rPr b="0" lang="en-IN" sz="1100" spc="-1" strike="noStrike">
                          <a:latin typeface="Arial"/>
                        </a:rPr>
                        <a:t>Poor</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gn="ctr"/>
                      <a:r>
                        <a:rPr b="0" lang="en-IN" sz="1100" spc="-1" strike="noStrike">
                          <a:latin typeface="Arial"/>
                        </a:rPr>
                        <a:t>Guinea-Bissau</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gn="ctr"/>
                      <a:r>
                        <a:rPr b="0" lang="en-IN" sz="1100" spc="-1" strike="noStrike">
                          <a:latin typeface="Arial"/>
                        </a:rPr>
                        <a:t>547</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gn="ctr"/>
                      <a:r>
                        <a:rPr b="0" lang="en-IN" sz="1100" spc="-1" strike="noStrike">
                          <a:latin typeface="Arial"/>
                        </a:rPr>
                        <a:t>55.6</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gn="ctr"/>
                      <a:r>
                        <a:rPr b="0" lang="en-IN" sz="1100" spc="-1" strike="noStrike">
                          <a:latin typeface="Arial"/>
                        </a:rPr>
                        <a:t>1390</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gn="ctr"/>
                      <a:r>
                        <a:rPr b="0" lang="en-IN" sz="1100" spc="-1" strike="noStrike">
                          <a:latin typeface="Arial"/>
                        </a:rPr>
                        <a:t>114</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249480">
                <a:tc>
                  <a:txBody>
                    <a:bodyPr lIns="90000" rIns="90000" tIns="46800" bIns="46800"/>
                    <a:p>
                      <a:pPr algn="ctr"/>
                      <a:r>
                        <a:rPr b="0" lang="en-IN" sz="1100" spc="-1" strike="noStrike">
                          <a:latin typeface="Arial"/>
                        </a:rPr>
                        <a:t>Poor</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pPr algn="ctr"/>
                      <a:r>
                        <a:rPr b="0" lang="en-IN" sz="1100" spc="-1" strike="noStrike">
                          <a:latin typeface="Arial"/>
                        </a:rPr>
                        <a:t>Afghanistan</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pPr algn="ctr"/>
                      <a:r>
                        <a:rPr b="0" lang="en-IN" sz="1100" spc="-1" strike="noStrike">
                          <a:latin typeface="Arial"/>
                        </a:rPr>
                        <a:t>553</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pPr algn="ctr"/>
                      <a:r>
                        <a:rPr b="0" lang="en-IN" sz="1100" spc="-1" strike="noStrike">
                          <a:latin typeface="Arial"/>
                        </a:rPr>
                        <a:t>56.2</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pPr algn="ctr"/>
                      <a:r>
                        <a:rPr b="0" lang="en-IN" sz="1100" spc="-1" strike="noStrike">
                          <a:latin typeface="Arial"/>
                        </a:rPr>
                        <a:t>1610</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pPr algn="ctr"/>
                      <a:r>
                        <a:rPr b="0" lang="en-IN" sz="1100" spc="-1" strike="noStrike">
                          <a:latin typeface="Arial"/>
                        </a:rPr>
                        <a:t>90.2</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r>
              <a:tr h="249480">
                <a:tc>
                  <a:txBody>
                    <a:bodyPr lIns="90000" rIns="90000" tIns="46800" bIns="46800"/>
                    <a:p>
                      <a:pPr algn="ctr"/>
                      <a:r>
                        <a:rPr b="0" lang="en-IN" sz="1100" spc="-1" strike="noStrike">
                          <a:latin typeface="Arial"/>
                        </a:rPr>
                        <a:t>Poor</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gn="ctr"/>
                      <a:r>
                        <a:rPr b="0" lang="en-IN" sz="1100" spc="-1" strike="noStrike">
                          <a:latin typeface="Arial"/>
                        </a:rPr>
                        <a:t>Gambia</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gn="ctr"/>
                      <a:r>
                        <a:rPr b="0" lang="en-IN" sz="1100" spc="-1" strike="noStrike">
                          <a:latin typeface="Arial"/>
                        </a:rPr>
                        <a:t>562</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gn="ctr"/>
                      <a:r>
                        <a:rPr b="0" lang="en-IN" sz="1100" spc="-1" strike="noStrike">
                          <a:latin typeface="Arial"/>
                        </a:rPr>
                        <a:t>65.5</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gn="ctr"/>
                      <a:r>
                        <a:rPr b="0" lang="en-IN" sz="1100" spc="-1" strike="noStrike">
                          <a:latin typeface="Arial"/>
                        </a:rPr>
                        <a:t>1660</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gn="ctr"/>
                      <a:r>
                        <a:rPr b="0" lang="en-IN" sz="1100" spc="-1" strike="noStrike">
                          <a:latin typeface="Arial"/>
                        </a:rPr>
                        <a:t>80.3</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249480">
                <a:tc>
                  <a:txBody>
                    <a:bodyPr lIns="90000" rIns="90000" tIns="46800" bIns="46800"/>
                    <a:p>
                      <a:pPr algn="ctr"/>
                      <a:r>
                        <a:rPr b="0" lang="en-IN" sz="1100" spc="-1" strike="noStrike">
                          <a:latin typeface="Arial"/>
                        </a:rPr>
                        <a:t>Poor</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pPr algn="ctr"/>
                      <a:r>
                        <a:rPr b="0" lang="en-IN" sz="1100" spc="-1" strike="noStrike">
                          <a:latin typeface="Arial"/>
                        </a:rPr>
                        <a:t>Rwanda</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pPr algn="ctr"/>
                      <a:r>
                        <a:rPr b="0" lang="en-IN" sz="1100" spc="-1" strike="noStrike">
                          <a:latin typeface="Arial"/>
                        </a:rPr>
                        <a:t>563</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pPr algn="ctr"/>
                      <a:r>
                        <a:rPr b="0" lang="en-IN" sz="1100" spc="-1" strike="noStrike">
                          <a:latin typeface="Arial"/>
                        </a:rPr>
                        <a:t>64.6</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pPr algn="ctr"/>
                      <a:r>
                        <a:rPr b="0" lang="en-IN" sz="1100" spc="-1" strike="noStrike">
                          <a:latin typeface="Arial"/>
                        </a:rPr>
                        <a:t>1350</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pPr algn="ctr"/>
                      <a:r>
                        <a:rPr b="0" lang="en-IN" sz="1100" spc="-1" strike="noStrike">
                          <a:latin typeface="Arial"/>
                        </a:rPr>
                        <a:t>63.6</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r>
              <a:tr h="249480">
                <a:tc>
                  <a:txBody>
                    <a:bodyPr lIns="90000" rIns="90000" tIns="46800" bIns="46800"/>
                    <a:p>
                      <a:pPr algn="ctr"/>
                      <a:r>
                        <a:rPr b="0" lang="en-IN" sz="1100" spc="-1" strike="noStrike">
                          <a:latin typeface="Arial"/>
                        </a:rPr>
                        <a:t>Poor</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gn="ctr"/>
                      <a:r>
                        <a:rPr b="0" lang="en-IN" sz="1100" spc="-1" strike="noStrike">
                          <a:latin typeface="Arial"/>
                        </a:rPr>
                        <a:t>Burkina Faso</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gn="ctr"/>
                      <a:r>
                        <a:rPr b="0" lang="en-IN" sz="1100" spc="-1" strike="noStrike">
                          <a:latin typeface="Arial"/>
                        </a:rPr>
                        <a:t>575</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gn="ctr"/>
                      <a:r>
                        <a:rPr b="0" lang="en-IN" sz="1100" spc="-1" strike="noStrike">
                          <a:latin typeface="Arial"/>
                        </a:rPr>
                        <a:t>57.9</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gn="ctr"/>
                      <a:r>
                        <a:rPr b="0" lang="en-IN" sz="1100" spc="-1" strike="noStrike">
                          <a:latin typeface="Arial"/>
                        </a:rPr>
                        <a:t>1430</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gn="ctr"/>
                      <a:r>
                        <a:rPr b="0" lang="en-IN" sz="1100" spc="-1" strike="noStrike">
                          <a:latin typeface="Arial"/>
                        </a:rPr>
                        <a:t>116</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249480">
                <a:tc>
                  <a:txBody>
                    <a:bodyPr lIns="90000" rIns="90000" tIns="46800" bIns="46800"/>
                    <a:p>
                      <a:pPr algn="ctr"/>
                      <a:r>
                        <a:rPr b="0" lang="en-IN" sz="1100" spc="-1" strike="noStrike">
                          <a:latin typeface="Arial"/>
                        </a:rPr>
                        <a:t>Poor</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pPr algn="ctr"/>
                      <a:r>
                        <a:rPr b="0" lang="en-IN" sz="1100" spc="-1" strike="noStrike">
                          <a:latin typeface="Arial"/>
                        </a:rPr>
                        <a:t>Nepal</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pPr algn="ctr"/>
                      <a:r>
                        <a:rPr b="0" lang="en-IN" sz="1100" spc="-1" strike="noStrike">
                          <a:latin typeface="Arial"/>
                        </a:rPr>
                        <a:t>592</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pPr algn="ctr"/>
                      <a:r>
                        <a:rPr b="0" lang="en-IN" sz="1100" spc="-1" strike="noStrike">
                          <a:latin typeface="Arial"/>
                        </a:rPr>
                        <a:t>68.3</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pPr algn="ctr"/>
                      <a:r>
                        <a:rPr b="0" lang="en-IN" sz="1100" spc="-1" strike="noStrike">
                          <a:latin typeface="Arial"/>
                        </a:rPr>
                        <a:t>1990</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pPr algn="ctr"/>
                      <a:r>
                        <a:rPr b="0" lang="en-IN" sz="1100" spc="-1" strike="noStrike">
                          <a:latin typeface="Arial"/>
                        </a:rPr>
                        <a:t>47</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r>
              <a:tr h="249480">
                <a:tc>
                  <a:txBody>
                    <a:bodyPr lIns="90000" rIns="90000" tIns="46800" bIns="46800"/>
                    <a:p>
                      <a:pPr algn="ctr"/>
                      <a:r>
                        <a:rPr b="0" lang="en-IN" sz="1100" spc="-1" strike="noStrike">
                          <a:latin typeface="Arial"/>
                        </a:rPr>
                        <a:t>Poor</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gn="ctr"/>
                      <a:r>
                        <a:rPr b="0" lang="en-IN" sz="1100" spc="-1" strike="noStrike">
                          <a:latin typeface="Arial"/>
                        </a:rPr>
                        <a:t>Uganda</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gn="ctr"/>
                      <a:r>
                        <a:rPr b="0" lang="en-IN" sz="1100" spc="-1" strike="noStrike">
                          <a:latin typeface="Arial"/>
                        </a:rPr>
                        <a:t>595</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gn="ctr"/>
                      <a:r>
                        <a:rPr b="0" lang="en-IN" sz="1100" spc="-1" strike="noStrike">
                          <a:latin typeface="Arial"/>
                        </a:rPr>
                        <a:t>56.8</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gn="ctr"/>
                      <a:r>
                        <a:rPr b="0" lang="en-IN" sz="1100" spc="-1" strike="noStrike">
                          <a:latin typeface="Arial"/>
                        </a:rPr>
                        <a:t>1540</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gn="ctr"/>
                      <a:r>
                        <a:rPr b="0" lang="en-IN" sz="1100" spc="-1" strike="noStrike">
                          <a:latin typeface="Arial"/>
                        </a:rPr>
                        <a:t>81</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249480">
                <a:tc>
                  <a:txBody>
                    <a:bodyPr lIns="90000" rIns="90000" tIns="46800" bIns="46800"/>
                    <a:p>
                      <a:pPr algn="ctr"/>
                      <a:r>
                        <a:rPr b="0" lang="en-IN" sz="1100" spc="-1" strike="noStrike">
                          <a:latin typeface="Arial"/>
                        </a:rPr>
                        <a:t>Poor</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pPr algn="ctr"/>
                      <a:r>
                        <a:rPr b="0" lang="en-IN" sz="1100" spc="-1" strike="noStrike">
                          <a:latin typeface="Arial"/>
                        </a:rPr>
                        <a:t>Guinea</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pPr algn="ctr"/>
                      <a:r>
                        <a:rPr b="0" lang="en-IN" sz="1100" spc="-1" strike="noStrike">
                          <a:latin typeface="Arial"/>
                        </a:rPr>
                        <a:t>648</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pPr algn="ctr"/>
                      <a:r>
                        <a:rPr b="0" lang="en-IN" sz="1100" spc="-1" strike="noStrike">
                          <a:latin typeface="Arial"/>
                        </a:rPr>
                        <a:t>58</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pPr algn="ctr"/>
                      <a:r>
                        <a:rPr b="0" lang="en-IN" sz="1100" spc="-1" strike="noStrike">
                          <a:latin typeface="Arial"/>
                        </a:rPr>
                        <a:t>1190</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tIns="46800" bIns="46800"/>
                    <a:p>
                      <a:pPr algn="ctr"/>
                      <a:r>
                        <a:rPr b="0" lang="en-IN" sz="1100" spc="-1" strike="noStrike">
                          <a:latin typeface="Arial"/>
                        </a:rPr>
                        <a:t>109</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r>
              <a:tr h="249480">
                <a:tc>
                  <a:txBody>
                    <a:bodyPr lIns="90000" rIns="90000" tIns="46800" bIns="46800"/>
                    <a:p>
                      <a:pPr algn="ctr"/>
                      <a:r>
                        <a:rPr b="0" lang="en-IN" sz="1100" spc="-1" strike="noStrike">
                          <a:latin typeface="Arial"/>
                        </a:rPr>
                        <a:t>Poor</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gn="ctr"/>
                      <a:r>
                        <a:rPr b="0" lang="en-IN" sz="1100" spc="-1" strike="noStrike">
                          <a:latin typeface="Arial"/>
                        </a:rPr>
                        <a:t>Haiti</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gn="ctr"/>
                      <a:r>
                        <a:rPr b="0" lang="en-IN" sz="1100" spc="-1" strike="noStrike">
                          <a:latin typeface="Arial"/>
                        </a:rPr>
                        <a:t>662</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gn="ctr"/>
                      <a:r>
                        <a:rPr b="0" lang="en-IN" sz="1100" spc="-1" strike="noStrike">
                          <a:latin typeface="Arial"/>
                        </a:rPr>
                        <a:t>32.1</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gn="ctr"/>
                      <a:r>
                        <a:rPr b="0" lang="en-IN" sz="1100" spc="-1" strike="noStrike">
                          <a:latin typeface="Arial"/>
                        </a:rPr>
                        <a:t>1500</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gn="ctr"/>
                      <a:r>
                        <a:rPr b="0" lang="en-IN" sz="1100" spc="-1" strike="noStrike">
                          <a:latin typeface="Arial"/>
                        </a:rPr>
                        <a:t>208</a:t>
                      </a:r>
                      <a:endParaRPr b="0" lang="en-IN"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bl>
          </a:graphicData>
        </a:graphic>
      </p:graphicFrame>
      <p:sp>
        <p:nvSpPr>
          <p:cNvPr id="122" name="TextShape 3"/>
          <p:cNvSpPr txBox="1"/>
          <p:nvPr/>
        </p:nvSpPr>
        <p:spPr>
          <a:xfrm>
            <a:off x="84240" y="1512000"/>
            <a:ext cx="4091760" cy="4441680"/>
          </a:xfrm>
          <a:prstGeom prst="rect">
            <a:avLst/>
          </a:prstGeom>
          <a:noFill/>
          <a:ln>
            <a:noFill/>
          </a:ln>
        </p:spPr>
        <p:txBody>
          <a:bodyPr lIns="90000" rIns="90000" tIns="45000" bIns="45000"/>
          <a:p>
            <a:pPr marL="216000" indent="-216000">
              <a:buClr>
                <a:srgbClr val="000000"/>
              </a:buClr>
              <a:buSzPct val="45000"/>
              <a:buFont typeface="Wingdings" charset="2"/>
              <a:buChar char=""/>
            </a:pPr>
            <a:r>
              <a:rPr b="0" lang="en-IN" sz="1800" spc="-1" strike="noStrike">
                <a:solidFill>
                  <a:srgbClr val="000000"/>
                </a:solidFill>
                <a:latin typeface="Arial"/>
              </a:rPr>
              <a:t>Countries are divided into 3 categories</a:t>
            </a:r>
            <a:endParaRPr b="0" lang="en-IN" sz="1800" spc="-1" strike="noStrike">
              <a:latin typeface="Arial"/>
            </a:endParaRPr>
          </a:p>
          <a:p>
            <a:pPr lvl="2" marL="648000" indent="-216000">
              <a:buClr>
                <a:srgbClr val="000000"/>
              </a:buClr>
              <a:buSzPct val="45000"/>
              <a:buFont typeface="Wingdings" charset="2"/>
              <a:buChar char=""/>
            </a:pPr>
            <a:r>
              <a:rPr b="0" lang="en-IN" sz="1800" spc="-1" strike="noStrike">
                <a:solidFill>
                  <a:srgbClr val="000000"/>
                </a:solidFill>
                <a:latin typeface="Arial"/>
              </a:rPr>
              <a:t>Poor</a:t>
            </a:r>
            <a:endParaRPr b="0" lang="en-IN" sz="1800" spc="-1" strike="noStrike">
              <a:latin typeface="Arial"/>
            </a:endParaRPr>
          </a:p>
          <a:p>
            <a:pPr lvl="2" marL="648000" indent="-216000">
              <a:buClr>
                <a:srgbClr val="000000"/>
              </a:buClr>
              <a:buSzPct val="45000"/>
              <a:buFont typeface="Wingdings" charset="2"/>
              <a:buChar char=""/>
            </a:pPr>
            <a:r>
              <a:rPr b="0" lang="en-IN" sz="1800" spc="-1" strike="noStrike">
                <a:solidFill>
                  <a:srgbClr val="000000"/>
                </a:solidFill>
                <a:latin typeface="Arial"/>
              </a:rPr>
              <a:t>Developing</a:t>
            </a:r>
            <a:endParaRPr b="0" lang="en-IN" sz="1800" spc="-1" strike="noStrike">
              <a:latin typeface="Arial"/>
            </a:endParaRPr>
          </a:p>
          <a:p>
            <a:pPr lvl="2" marL="648000" indent="-216000">
              <a:buClr>
                <a:srgbClr val="000000"/>
              </a:buClr>
              <a:buSzPct val="45000"/>
              <a:buFont typeface="Wingdings" charset="2"/>
              <a:buChar char=""/>
            </a:pPr>
            <a:r>
              <a:rPr b="0" lang="en-IN" sz="1800" spc="-1" strike="noStrike">
                <a:solidFill>
                  <a:srgbClr val="000000"/>
                </a:solidFill>
                <a:latin typeface="Arial"/>
              </a:rPr>
              <a:t>Rich</a:t>
            </a:r>
            <a:endParaRPr b="0" lang="en-IN" sz="1800" spc="-1" strike="noStrike">
              <a:latin typeface="Arial"/>
            </a:endParaRPr>
          </a:p>
          <a:p>
            <a:pPr marL="216000" indent="-216000">
              <a:buClr>
                <a:srgbClr val="000000"/>
              </a:buClr>
              <a:buSzPct val="45000"/>
              <a:buFont typeface="Wingdings" charset="2"/>
              <a:buChar char=""/>
            </a:pPr>
            <a:r>
              <a:rPr b="0" lang="en-IN" sz="1800" spc="-1" strike="noStrike">
                <a:solidFill>
                  <a:srgbClr val="000000"/>
                </a:solidFill>
                <a:latin typeface="Arial"/>
              </a:rPr>
              <a:t>Primary features that are considered for decision making are</a:t>
            </a:r>
            <a:endParaRPr b="0" lang="en-IN" sz="1800" spc="-1" strike="noStrike">
              <a:latin typeface="Arial"/>
            </a:endParaRPr>
          </a:p>
          <a:p>
            <a:pPr lvl="2" marL="648000" indent="-216000">
              <a:buClr>
                <a:srgbClr val="000000"/>
              </a:buClr>
              <a:buSzPct val="45000"/>
              <a:buFont typeface="Wingdings" charset="2"/>
              <a:buChar char=""/>
            </a:pPr>
            <a:r>
              <a:rPr b="0" lang="en-IN" sz="1800" spc="-1" strike="noStrike">
                <a:solidFill>
                  <a:srgbClr val="000000"/>
                </a:solidFill>
                <a:latin typeface="Arial"/>
              </a:rPr>
              <a:t> </a:t>
            </a:r>
            <a:r>
              <a:rPr b="0" lang="en-IN" sz="1800" spc="-1" strike="noStrike">
                <a:solidFill>
                  <a:srgbClr val="000000"/>
                </a:solidFill>
                <a:latin typeface="Arial"/>
              </a:rPr>
              <a:t>Income</a:t>
            </a:r>
            <a:endParaRPr b="0" lang="en-IN" sz="1800" spc="-1" strike="noStrike">
              <a:latin typeface="Arial"/>
            </a:endParaRPr>
          </a:p>
          <a:p>
            <a:pPr lvl="2" marL="648000" indent="-216000">
              <a:buClr>
                <a:srgbClr val="000000"/>
              </a:buClr>
              <a:buSzPct val="45000"/>
              <a:buFont typeface="Wingdings" charset="2"/>
              <a:buChar char=""/>
            </a:pPr>
            <a:r>
              <a:rPr b="0" lang="en-IN" sz="1800" spc="-1" strike="noStrike">
                <a:solidFill>
                  <a:srgbClr val="000000"/>
                </a:solidFill>
                <a:latin typeface="Arial"/>
              </a:rPr>
              <a:t>Gdp</a:t>
            </a:r>
            <a:endParaRPr b="0" lang="en-IN" sz="1800" spc="-1" strike="noStrike">
              <a:latin typeface="Arial"/>
            </a:endParaRPr>
          </a:p>
          <a:p>
            <a:pPr lvl="2" marL="648000" indent="-216000">
              <a:buClr>
                <a:srgbClr val="000000"/>
              </a:buClr>
              <a:buSzPct val="45000"/>
              <a:buFont typeface="Wingdings" charset="2"/>
              <a:buChar char=""/>
            </a:pPr>
            <a:r>
              <a:rPr b="0" lang="en-IN" sz="1800" spc="-1" strike="noStrike">
                <a:solidFill>
                  <a:srgbClr val="000000"/>
                </a:solidFill>
                <a:latin typeface="Arial"/>
              </a:rPr>
              <a:t>life expectancy</a:t>
            </a:r>
            <a:endParaRPr b="0" lang="en-IN" sz="1800" spc="-1" strike="noStrike">
              <a:latin typeface="Arial"/>
            </a:endParaRPr>
          </a:p>
          <a:p>
            <a:pPr marL="216000" indent="-216000">
              <a:buClr>
                <a:srgbClr val="000000"/>
              </a:buClr>
              <a:buSzPct val="45000"/>
              <a:buFont typeface="Wingdings" charset="2"/>
              <a:buChar char=""/>
            </a:pPr>
            <a:r>
              <a:rPr b="0" lang="en-IN" sz="1800" spc="-1" strike="noStrike">
                <a:solidFill>
                  <a:srgbClr val="000000"/>
                </a:solidFill>
                <a:latin typeface="Arial"/>
              </a:rPr>
              <a:t>Primary investing segment should be poor counties whose gdp, income and life expectancy are low</a:t>
            </a:r>
            <a:endParaRPr b="0" lang="en-IN" sz="1800" spc="-1" strike="noStrike">
              <a:latin typeface="Arial"/>
            </a:endParaRPr>
          </a:p>
          <a:p>
            <a:pPr marL="216000" indent="-216000">
              <a:buClr>
                <a:srgbClr val="000000"/>
              </a:buClr>
              <a:buSzPct val="45000"/>
              <a:buFont typeface="Wingdings" charset="2"/>
              <a:buChar char=""/>
            </a:pPr>
            <a:r>
              <a:rPr b="0" lang="en-IN" sz="1800" spc="-1" strike="noStrike">
                <a:solidFill>
                  <a:srgbClr val="000000"/>
                </a:solidFill>
                <a:latin typeface="Arial"/>
              </a:rPr>
              <a:t>Child mortality feautre is also directly relates to segrement, specially poor countries. </a:t>
            </a:r>
            <a:endParaRPr b="0" lang="en-IN" sz="1800" spc="-1" strike="noStrike">
              <a:latin typeface="Arial"/>
            </a:endParaRPr>
          </a:p>
          <a:p>
            <a:pPr marL="216000" indent="-216000">
              <a:buClr>
                <a:srgbClr val="000000"/>
              </a:buClr>
              <a:buSzPct val="45000"/>
              <a:buFont typeface="Wingdings" charset="2"/>
              <a:buChar char=""/>
            </a:pPr>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1646</TotalTime>
  <Application>LibreOffice/6.1.3.1$Linux_X86_64 LibreOffice_project/10$Build-1</Application>
  <Words>235</Words>
  <Paragraphs>32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2016-06-09T08:16:28Z</dcterms:created>
  <dc:creator>Chiranjeev</dc:creator>
  <dc:description/>
  <dc:language>en-IN</dc:language>
  <cp:lastModifiedBy/>
  <dcterms:modified xsi:type="dcterms:W3CDTF">2019-02-24T15:52:22Z</dcterms:modified>
  <cp:revision>103</cp:revision>
  <dc:subject/>
  <dc:title>Investment Case Study  Submission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nabled">
    <vt:lpwstr>True</vt:lpwstr>
  </property>
  <property fmtid="{D5CDD505-2E9C-101B-9397-08002B2CF9AE}" pid="9" name="MSIP_Label_f42aa342-8706-4288-bd11-ebb85995028c_Extended_MSFT_Method">
    <vt:lpwstr>Automatic</vt:lpwstr>
  </property>
  <property fmtid="{D5CDD505-2E9C-101B-9397-08002B2CF9AE}" pid="10" name="MSIP_Label_f42aa342-8706-4288-bd11-ebb85995028c_Name">
    <vt:lpwstr>General</vt:lpwstr>
  </property>
  <property fmtid="{D5CDD505-2E9C-101B-9397-08002B2CF9AE}" pid="11" name="MSIP_Label_f42aa342-8706-4288-bd11-ebb85995028c_Owner">
    <vt:lpwstr>biagra@microsoft.com</vt:lpwstr>
  </property>
  <property fmtid="{D5CDD505-2E9C-101B-9397-08002B2CF9AE}" pid="12" name="MSIP_Label_f42aa342-8706-4288-bd11-ebb85995028c_SetDate">
    <vt:lpwstr>2018-12-30T13:23:43.9339176Z</vt:lpwstr>
  </property>
  <property fmtid="{D5CDD505-2E9C-101B-9397-08002B2CF9AE}" pid="13" name="MSIP_Label_f42aa342-8706-4288-bd11-ebb85995028c_SiteId">
    <vt:lpwstr>72f988bf-86f1-41af-91ab-2d7cd011db47</vt:lpwstr>
  </property>
  <property fmtid="{D5CDD505-2E9C-101B-9397-08002B2CF9AE}" pid="14" name="Notes">
    <vt:i4>0</vt:i4>
  </property>
  <property fmtid="{D5CDD505-2E9C-101B-9397-08002B2CF9AE}" pid="15" name="PresentationFormat">
    <vt:lpwstr>Widescreen</vt:lpwstr>
  </property>
  <property fmtid="{D5CDD505-2E9C-101B-9397-08002B2CF9AE}" pid="16" name="ScaleCrop">
    <vt:bool>0</vt:bool>
  </property>
  <property fmtid="{D5CDD505-2E9C-101B-9397-08002B2CF9AE}" pid="17" name="Sensitivity">
    <vt:lpwstr>General</vt:lpwstr>
  </property>
  <property fmtid="{D5CDD505-2E9C-101B-9397-08002B2CF9AE}" pid="18" name="ShareDoc">
    <vt:bool>0</vt:bool>
  </property>
  <property fmtid="{D5CDD505-2E9C-101B-9397-08002B2CF9AE}" pid="19" name="Slides">
    <vt:i4>9</vt:i4>
  </property>
</Properties>
</file>