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3" r:id="rId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89" autoAdjust="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6"/>
          <p:cNvPicPr/>
          <p:nvPr/>
        </p:nvPicPr>
        <p:blipFill>
          <a:blip r:embed="rId14"/>
          <a:stretch/>
        </p:blipFill>
        <p:spPr>
          <a:xfrm>
            <a:off x="10449360" y="325800"/>
            <a:ext cx="1445400" cy="378360"/>
          </a:xfrm>
          <a:prstGeom prst="rect">
            <a:avLst/>
          </a:prstGeom>
          <a:ln>
            <a:noFill/>
          </a:ln>
        </p:spPr>
      </p:pic>
      <p:pic>
        <p:nvPicPr>
          <p:cNvPr id="5" name="Picture 7"/>
          <p:cNvPicPr/>
          <p:nvPr/>
        </p:nvPicPr>
        <p:blipFill>
          <a:blip r:embed="rId15"/>
          <a:stretch/>
        </p:blipFill>
        <p:spPr>
          <a:xfrm>
            <a:off x="0" y="177840"/>
            <a:ext cx="1266840" cy="81360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Picture 6"/>
          <p:cNvPicPr/>
          <p:nvPr/>
        </p:nvPicPr>
        <p:blipFill>
          <a:blip r:embed="rId14"/>
          <a:stretch/>
        </p:blipFill>
        <p:spPr>
          <a:xfrm>
            <a:off x="10449360" y="325800"/>
            <a:ext cx="1445400" cy="378360"/>
          </a:xfrm>
          <a:prstGeom prst="rect">
            <a:avLst/>
          </a:prstGeom>
          <a:ln>
            <a:noFill/>
          </a:ln>
        </p:spPr>
      </p:pic>
      <p:pic>
        <p:nvPicPr>
          <p:cNvPr id="41" name="Picture 7"/>
          <p:cNvPicPr/>
          <p:nvPr/>
        </p:nvPicPr>
        <p:blipFill>
          <a:blip r:embed="rId15"/>
          <a:stretch/>
        </p:blipFill>
        <p:spPr>
          <a:xfrm>
            <a:off x="0" y="177840"/>
            <a:ext cx="1266840" cy="81360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1391400" y="344520"/>
            <a:ext cx="9142560" cy="319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IN" sz="4000" b="0" strike="noStrike" spc="-1">
                <a:solidFill>
                  <a:srgbClr val="000000"/>
                </a:solidFill>
                <a:latin typeface="Times New Roman"/>
                <a:ea typeface="DejaVu Sans"/>
              </a:rPr>
              <a:t>X Education</a:t>
            </a:r>
            <a:endParaRPr lang="en-IN" sz="4000" b="0" strike="noStrike" spc="-1">
              <a:latin typeface="Arial"/>
            </a:endParaRPr>
          </a:p>
          <a:p>
            <a:pPr algn="ctr">
              <a:lnSpc>
                <a:spcPct val="90000"/>
              </a:lnSpc>
            </a:pPr>
            <a:r>
              <a:rPr lang="en-IN" sz="4000" b="0" strike="noStrike" spc="-1">
                <a:solidFill>
                  <a:srgbClr val="000000"/>
                </a:solidFill>
                <a:latin typeface="Times New Roman"/>
                <a:ea typeface="DejaVu Sans"/>
              </a:rPr>
              <a:t>Lead Scoring Case Study</a:t>
            </a:r>
            <a:endParaRPr lang="en-IN" sz="4000" b="0" strike="noStrike" spc="-1">
              <a:latin typeface="Arial"/>
            </a:endParaRPr>
          </a:p>
        </p:txBody>
      </p:sp>
      <p:sp>
        <p:nvSpPr>
          <p:cNvPr id="81" name="CustomShape 2"/>
          <p:cNvSpPr/>
          <p:nvPr/>
        </p:nvSpPr>
        <p:spPr>
          <a:xfrm>
            <a:off x="388440" y="4364280"/>
            <a:ext cx="6137280" cy="196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r>
              <a:rPr lang="en-IN" sz="1800" b="1" strike="noStrike" spc="-1">
                <a:solidFill>
                  <a:srgbClr val="000000"/>
                </a:solidFill>
                <a:latin typeface="Times New Roman"/>
                <a:ea typeface="DejaVu Sans"/>
              </a:rPr>
              <a:t>Group:</a:t>
            </a:r>
            <a:endParaRPr lang="en-IN" sz="1800" b="0" strike="noStrike" spc="-1">
              <a:latin typeface="Arial"/>
            </a:endParaRPr>
          </a:p>
          <a:p>
            <a:pPr>
              <a:lnSpc>
                <a:spcPct val="90000"/>
              </a:lnSpc>
              <a:spcBef>
                <a:spcPts val="1001"/>
              </a:spcBef>
            </a:pPr>
            <a:r>
              <a:rPr lang="en-IN" sz="1800" b="0" strike="noStrike" spc="-1">
                <a:solidFill>
                  <a:srgbClr val="000000"/>
                </a:solidFill>
                <a:latin typeface="Times New Roman"/>
                <a:ea typeface="DejaVu Sans"/>
              </a:rPr>
              <a:t> Balakrishna Gadiyar</a:t>
            </a:r>
            <a:endParaRPr lang="en-IN" sz="1800" b="0" strike="noStrike" spc="-1">
              <a:latin typeface="Arial"/>
            </a:endParaRPr>
          </a:p>
          <a:p>
            <a:pPr>
              <a:lnSpc>
                <a:spcPct val="90000"/>
              </a:lnSpc>
              <a:spcBef>
                <a:spcPts val="1001"/>
              </a:spcBef>
            </a:pPr>
            <a:r>
              <a:rPr lang="en-IN" sz="1800" b="0" strike="noStrike" spc="-1">
                <a:solidFill>
                  <a:srgbClr val="000000"/>
                </a:solidFill>
                <a:latin typeface="Times New Roman"/>
                <a:ea typeface="DejaVu Sans"/>
              </a:rPr>
              <a:t> Deepak Padhan</a:t>
            </a:r>
            <a:endParaRPr lang="en-IN" sz="1800" b="0" strike="noStrike" spc="-1">
              <a:latin typeface="Arial"/>
            </a:endParaRPr>
          </a:p>
          <a:p>
            <a:pPr>
              <a:lnSpc>
                <a:spcPct val="90000"/>
              </a:lnSpc>
              <a:spcBef>
                <a:spcPts val="1001"/>
              </a:spcBef>
            </a:pPr>
            <a:r>
              <a:rPr lang="en-IN" sz="1800" b="0" strike="noStrike" spc="-1">
                <a:solidFill>
                  <a:srgbClr val="000000"/>
                </a:solidFill>
                <a:latin typeface="Times New Roman"/>
                <a:ea typeface="DejaVu Sans"/>
              </a:rPr>
              <a:t> Bishnu Agrawal</a:t>
            </a:r>
            <a:endParaRPr lang="en-IN" sz="1800" b="0" strike="noStrike" spc="-1">
              <a:latin typeface="Arial"/>
            </a:endParaRPr>
          </a:p>
          <a:p>
            <a:pPr>
              <a:lnSpc>
                <a:spcPct val="90000"/>
              </a:lnSpc>
              <a:spcBef>
                <a:spcPts val="1001"/>
              </a:spcBef>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05000" y="1961640"/>
            <a:ext cx="9458640" cy="379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7500" lnSpcReduction="10000"/>
          </a:bodyPr>
          <a:lstStyle/>
          <a:p>
            <a:pPr>
              <a:lnSpc>
                <a:spcPct val="90000"/>
              </a:lnSpc>
              <a:spcBef>
                <a:spcPts val="1001"/>
              </a:spcBef>
            </a:pPr>
            <a:r>
              <a:rPr lang="en-IN" sz="2200" b="0" strike="noStrike" spc="-1">
                <a:solidFill>
                  <a:srgbClr val="000000"/>
                </a:solidFill>
                <a:latin typeface="Arial"/>
                <a:ea typeface="DejaVu Sans"/>
              </a:rPr>
              <a:t>	X Education sells online courses to industry professionals. Professionals who are interested in the courses land on their website and browse for courses. The company markets its courses on several websites and search engines like Google. Professionals fill up a form for the course which contain  their email address or phone number, are classified to be a lead. Moreover, the company also gets leads through past referrals. </a:t>
            </a:r>
            <a:endParaRPr lang="en-IN" sz="2200" b="0" strike="noStrike" spc="-1">
              <a:latin typeface="Arial"/>
            </a:endParaRPr>
          </a:p>
          <a:p>
            <a:pPr>
              <a:lnSpc>
                <a:spcPct val="90000"/>
              </a:lnSpc>
              <a:spcBef>
                <a:spcPts val="1001"/>
              </a:spcBef>
            </a:pPr>
            <a:r>
              <a:rPr lang="en-IN" sz="2200" b="0" strike="noStrike" spc="-1">
                <a:solidFill>
                  <a:srgbClr val="000000"/>
                </a:solidFill>
                <a:latin typeface="Arial"/>
                <a:ea typeface="DejaVu Sans"/>
              </a:rPr>
              <a:t>	Sales team start making calls, writing emails, etc. Through this process, some of the leads get converted while most do not. </a:t>
            </a:r>
            <a:endParaRPr lang="en-IN" sz="2200" b="0" strike="noStrike" spc="-1">
              <a:latin typeface="Arial"/>
            </a:endParaRPr>
          </a:p>
          <a:p>
            <a:pPr>
              <a:lnSpc>
                <a:spcPct val="90000"/>
              </a:lnSpc>
              <a:spcBef>
                <a:spcPts val="1001"/>
              </a:spcBef>
            </a:pPr>
            <a:endParaRPr lang="en-IN" sz="2200" b="0" strike="noStrike" spc="-1">
              <a:latin typeface="Arial"/>
            </a:endParaRPr>
          </a:p>
          <a:p>
            <a:pPr>
              <a:lnSpc>
                <a:spcPct val="90000"/>
              </a:lnSpc>
              <a:spcBef>
                <a:spcPts val="1001"/>
              </a:spcBef>
            </a:pPr>
            <a:r>
              <a:rPr lang="en-IN" sz="2200" b="1" strike="noStrike" spc="-1">
                <a:solidFill>
                  <a:srgbClr val="000000"/>
                </a:solidFill>
                <a:latin typeface="Arial"/>
                <a:ea typeface="DejaVu Sans"/>
              </a:rPr>
              <a:t>Problem Area</a:t>
            </a:r>
            <a:r>
              <a:rPr lang="en-IN" sz="2200" b="0" strike="noStrike" spc="-1">
                <a:solidFill>
                  <a:srgbClr val="000000"/>
                </a:solidFill>
                <a:latin typeface="Arial"/>
                <a:ea typeface="DejaVu Sans"/>
              </a:rPr>
              <a:t> - </a:t>
            </a:r>
            <a:endParaRPr lang="en-IN" sz="2200" b="0" strike="noStrike" spc="-1">
              <a:latin typeface="Arial"/>
            </a:endParaRPr>
          </a:p>
          <a:p>
            <a:pPr>
              <a:lnSpc>
                <a:spcPct val="90000"/>
              </a:lnSpc>
              <a:spcBef>
                <a:spcPts val="1001"/>
              </a:spcBef>
            </a:pPr>
            <a:r>
              <a:rPr lang="en-IN" sz="2200" b="0" strike="noStrike" spc="-1">
                <a:solidFill>
                  <a:srgbClr val="000000"/>
                </a:solidFill>
                <a:latin typeface="Arial"/>
                <a:ea typeface="DejaVu Sans"/>
              </a:rPr>
              <a:t>	The typical lead conversion rate at X education is around 30%, which is very low.</a:t>
            </a:r>
            <a:endParaRPr lang="en-IN" sz="2200" b="0" strike="noStrike" spc="-1">
              <a:latin typeface="Arial"/>
            </a:endParaRPr>
          </a:p>
          <a:p>
            <a:pPr>
              <a:lnSpc>
                <a:spcPct val="90000"/>
              </a:lnSpc>
              <a:spcBef>
                <a:spcPts val="1001"/>
              </a:spcBef>
            </a:pPr>
            <a:endParaRPr lang="en-IN" sz="2200" b="0" strike="noStrike" spc="-1">
              <a:latin typeface="Arial"/>
            </a:endParaRPr>
          </a:p>
          <a:p>
            <a:pPr>
              <a:lnSpc>
                <a:spcPct val="90000"/>
              </a:lnSpc>
              <a:spcBef>
                <a:spcPts val="1001"/>
              </a:spcBef>
            </a:pPr>
            <a:r>
              <a:rPr lang="en-IN" sz="2200" b="1" strike="noStrike" spc="-1">
                <a:solidFill>
                  <a:srgbClr val="000000"/>
                </a:solidFill>
                <a:latin typeface="Arial"/>
                <a:ea typeface="DejaVu Sans"/>
              </a:rPr>
              <a:t> Objectives : </a:t>
            </a:r>
            <a:endParaRPr lang="en-IN" sz="2200" b="0" strike="noStrike" spc="-1">
              <a:latin typeface="Arial"/>
            </a:endParaRPr>
          </a:p>
          <a:p>
            <a:pPr marL="648000" lvl="2" indent="-215640">
              <a:lnSpc>
                <a:spcPct val="90000"/>
              </a:lnSpc>
              <a:spcBef>
                <a:spcPts val="1001"/>
              </a:spcBef>
              <a:buClr>
                <a:srgbClr val="000000"/>
              </a:buClr>
              <a:buSzPct val="45000"/>
              <a:buFont typeface="Wingdings" charset="2"/>
              <a:buChar char=""/>
            </a:pPr>
            <a:r>
              <a:rPr lang="en-IN" sz="2200" b="0" strike="noStrike" spc="-1">
                <a:solidFill>
                  <a:srgbClr val="000000"/>
                </a:solidFill>
                <a:latin typeface="Arial"/>
                <a:ea typeface="DejaVu Sans"/>
              </a:rPr>
              <a:t>Build a model to using available lead data,  assign a lead score to each of the leads such that the customers with higher lead score have a higher conversion chance and lower score with lower convrsion chance.</a:t>
            </a:r>
            <a:endParaRPr lang="en-IN" sz="2200" b="0" strike="noStrike" spc="-1">
              <a:latin typeface="Arial"/>
            </a:endParaRPr>
          </a:p>
          <a:p>
            <a:pPr marL="648000" lvl="2" indent="-215640">
              <a:lnSpc>
                <a:spcPct val="90000"/>
              </a:lnSpc>
              <a:spcBef>
                <a:spcPts val="1001"/>
              </a:spcBef>
              <a:buClr>
                <a:srgbClr val="000000"/>
              </a:buClr>
              <a:buSzPct val="45000"/>
              <a:buFont typeface="Wingdings" charset="2"/>
              <a:buChar char=""/>
            </a:pPr>
            <a:r>
              <a:rPr lang="en-IN" sz="2200" b="0" strike="noStrike" spc="-1">
                <a:solidFill>
                  <a:srgbClr val="000000"/>
                </a:solidFill>
                <a:latin typeface="Arial"/>
                <a:ea typeface="DejaVu Sans"/>
              </a:rPr>
              <a:t>Business Recommendation  - Target lead conversion rate to be around 80%.</a:t>
            </a:r>
            <a:endParaRPr lang="en-IN" sz="2200" b="0" strike="noStrike" spc="-1">
              <a:latin typeface="Arial"/>
            </a:endParaRPr>
          </a:p>
          <a:p>
            <a:pPr marL="648000" lvl="2" indent="-215640">
              <a:lnSpc>
                <a:spcPct val="90000"/>
              </a:lnSpc>
              <a:spcBef>
                <a:spcPts val="1001"/>
              </a:spcBef>
              <a:buClr>
                <a:srgbClr val="000000"/>
              </a:buClr>
              <a:buSzPct val="45000"/>
              <a:buFont typeface="Wingdings" charset="2"/>
              <a:buChar char=""/>
            </a:pPr>
            <a:r>
              <a:rPr lang="en-IN" sz="2200" b="0" strike="noStrike" spc="-1">
                <a:solidFill>
                  <a:srgbClr val="000000"/>
                </a:solidFill>
                <a:latin typeface="Arial"/>
                <a:ea typeface="DejaVu Sans"/>
              </a:rPr>
              <a:t>Additional asks -  Provide answers to business questions on lead and its features</a:t>
            </a:r>
            <a:endParaRPr lang="en-IN" sz="2200" b="0" strike="noStrike" spc="-1">
              <a:latin typeface="Arial"/>
            </a:endParaRPr>
          </a:p>
          <a:p>
            <a:pPr>
              <a:lnSpc>
                <a:spcPct val="90000"/>
              </a:lnSpc>
              <a:spcBef>
                <a:spcPts val="499"/>
              </a:spcBef>
            </a:pPr>
            <a:endParaRPr lang="en-IN" sz="2200" b="0" strike="noStrike" spc="-1">
              <a:latin typeface="Arial"/>
            </a:endParaRPr>
          </a:p>
        </p:txBody>
      </p:sp>
      <p:sp>
        <p:nvSpPr>
          <p:cNvPr id="83" name="CustomShape 2"/>
          <p:cNvSpPr/>
          <p:nvPr/>
        </p:nvSpPr>
        <p:spPr>
          <a:xfrm>
            <a:off x="224640" y="1298520"/>
            <a:ext cx="931248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1800" b="0" strike="noStrike" spc="-1">
                <a:solidFill>
                  <a:srgbClr val="000000"/>
                </a:solidFill>
                <a:latin typeface="Arial"/>
                <a:ea typeface="DejaVu Sans"/>
              </a:rPr>
              <a:t>  </a:t>
            </a:r>
            <a:r>
              <a:rPr lang="en-IN" sz="1600" b="1" strike="noStrike" spc="-1">
                <a:solidFill>
                  <a:srgbClr val="000000"/>
                </a:solidFill>
                <a:latin typeface="Arial"/>
                <a:ea typeface="DejaVu Sans"/>
              </a:rPr>
              <a:t>Abstract</a:t>
            </a:r>
            <a:r>
              <a:rPr lang="en-IN" sz="1800" b="0" strike="noStrike" spc="-1">
                <a:solidFill>
                  <a:srgbClr val="000000"/>
                </a:solidFill>
                <a:latin typeface="Arial"/>
                <a:ea typeface="DejaVu Sans"/>
              </a:rPr>
              <a:t>  :</a:t>
            </a:r>
            <a:endParaRPr lang="en-IN" sz="1800" b="0" strike="noStrike" spc="-1">
              <a:latin typeface="Arial"/>
            </a:endParaRPr>
          </a:p>
        </p:txBody>
      </p:sp>
      <p:pic>
        <p:nvPicPr>
          <p:cNvPr id="84" name="Picture 83"/>
          <p:cNvPicPr/>
          <p:nvPr/>
        </p:nvPicPr>
        <p:blipFill>
          <a:blip r:embed="rId2"/>
          <a:stretch/>
        </p:blipFill>
        <p:spPr>
          <a:xfrm>
            <a:off x="9576000" y="1884600"/>
            <a:ext cx="1750320" cy="1859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368000" y="585720"/>
            <a:ext cx="837900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a:solidFill>
                  <a:srgbClr val="000000"/>
                </a:solidFill>
                <a:latin typeface="Calibri"/>
                <a:ea typeface="DejaVu Sans"/>
              </a:rPr>
              <a:t>Technical Approach</a:t>
            </a:r>
            <a:endParaRPr lang="en-IN" sz="3200" b="0" strike="noStrike" spc="-1">
              <a:latin typeface="Arial"/>
            </a:endParaRPr>
          </a:p>
        </p:txBody>
      </p:sp>
      <p:sp>
        <p:nvSpPr>
          <p:cNvPr id="86" name="CustomShape 2"/>
          <p:cNvSpPr/>
          <p:nvPr/>
        </p:nvSpPr>
        <p:spPr>
          <a:xfrm>
            <a:off x="438120" y="1206360"/>
            <a:ext cx="4278660" cy="55678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endParaRPr lang="en-IN" sz="600" b="0" strike="noStrike" spc="-1" dirty="0">
              <a:latin typeface="Arial"/>
            </a:endParaRPr>
          </a:p>
          <a:p>
            <a:pPr marL="216000" indent="-214920">
              <a:lnSpc>
                <a:spcPct val="90000"/>
              </a:lnSpc>
              <a:spcBef>
                <a:spcPts val="1001"/>
              </a:spcBef>
              <a:buClr>
                <a:srgbClr val="000000"/>
              </a:buClr>
              <a:buSzPct val="45000"/>
              <a:buFont typeface="Wingdings" charset="2"/>
              <a:buChar char=""/>
            </a:pPr>
            <a:r>
              <a:rPr lang="en-IN" sz="1400" b="0" strike="noStrike" spc="-1" dirty="0">
                <a:solidFill>
                  <a:srgbClr val="000000"/>
                </a:solidFill>
                <a:latin typeface="Arial"/>
                <a:ea typeface="DejaVu Sans"/>
              </a:rPr>
              <a:t>Understand the business process and problem</a:t>
            </a:r>
            <a:endParaRPr lang="en-IN" sz="1400" b="0" strike="noStrike" spc="-1" dirty="0">
              <a:latin typeface="Arial"/>
            </a:endParaRPr>
          </a:p>
          <a:p>
            <a:pPr marL="216000" indent="-214920">
              <a:lnSpc>
                <a:spcPct val="90000"/>
              </a:lnSpc>
              <a:spcBef>
                <a:spcPts val="1001"/>
              </a:spcBef>
              <a:buClr>
                <a:srgbClr val="000000"/>
              </a:buClr>
              <a:buSzPct val="45000"/>
              <a:buFont typeface="Wingdings" charset="2"/>
              <a:buChar char=""/>
            </a:pPr>
            <a:r>
              <a:rPr lang="en-IN" sz="1400" b="0" strike="noStrike" spc="-1" dirty="0">
                <a:solidFill>
                  <a:srgbClr val="000000"/>
                </a:solidFill>
                <a:latin typeface="Arial"/>
                <a:ea typeface="DejaVu Sans"/>
              </a:rPr>
              <a:t>Identify the key features in given lead data. </a:t>
            </a:r>
            <a:endParaRPr lang="en-IN" sz="1400" b="0" strike="noStrike" spc="-1" dirty="0">
              <a:latin typeface="Arial"/>
            </a:endParaRPr>
          </a:p>
          <a:p>
            <a:pPr marL="216000" indent="-214920">
              <a:lnSpc>
                <a:spcPct val="90000"/>
              </a:lnSpc>
              <a:spcBef>
                <a:spcPts val="1001"/>
              </a:spcBef>
              <a:buClr>
                <a:srgbClr val="000000"/>
              </a:buClr>
              <a:buSzPct val="45000"/>
              <a:buFont typeface="Wingdings" charset="2"/>
              <a:buChar char=""/>
            </a:pPr>
            <a:r>
              <a:rPr lang="en-IN" sz="1400" b="0" strike="noStrike" spc="-1" dirty="0">
                <a:solidFill>
                  <a:srgbClr val="000000"/>
                </a:solidFill>
                <a:latin typeface="Arial"/>
                <a:ea typeface="DejaVu Sans"/>
              </a:rPr>
              <a:t>Understand the data trends and record observations, decide the </a:t>
            </a:r>
            <a:r>
              <a:rPr lang="en-IN" sz="1400" b="0" strike="noStrike" spc="-1" dirty="0" err="1">
                <a:solidFill>
                  <a:srgbClr val="000000"/>
                </a:solidFill>
                <a:latin typeface="Arial"/>
                <a:ea typeface="DejaVu Sans"/>
              </a:rPr>
              <a:t>precition</a:t>
            </a:r>
            <a:r>
              <a:rPr lang="en-IN" sz="1400" b="0" strike="noStrike" spc="-1" dirty="0">
                <a:solidFill>
                  <a:srgbClr val="000000"/>
                </a:solidFill>
                <a:latin typeface="Arial"/>
                <a:ea typeface="DejaVu Sans"/>
              </a:rPr>
              <a:t> model to be logistic regression</a:t>
            </a:r>
            <a:endParaRPr lang="en-IN" sz="1400" b="0" strike="noStrike" spc="-1" dirty="0">
              <a:latin typeface="Arial"/>
            </a:endParaRPr>
          </a:p>
          <a:p>
            <a:pPr marL="216000" indent="-214920">
              <a:lnSpc>
                <a:spcPct val="90000"/>
              </a:lnSpc>
              <a:spcBef>
                <a:spcPts val="1001"/>
              </a:spcBef>
              <a:buClr>
                <a:srgbClr val="000000"/>
              </a:buClr>
              <a:buSzPct val="45000"/>
              <a:buFont typeface="Wingdings" charset="2"/>
              <a:buChar char=""/>
            </a:pPr>
            <a:r>
              <a:rPr lang="en-IN" sz="1400" b="0" strike="noStrike" spc="-1" dirty="0">
                <a:solidFill>
                  <a:srgbClr val="000000"/>
                </a:solidFill>
                <a:latin typeface="Arial"/>
                <a:ea typeface="DejaVu Sans"/>
              </a:rPr>
              <a:t>Perform EDA – </a:t>
            </a:r>
            <a:endParaRPr lang="en-IN" sz="1400" b="0" strike="noStrike" spc="-1" dirty="0">
              <a:latin typeface="Arial"/>
            </a:endParaRPr>
          </a:p>
          <a:p>
            <a:pPr marL="1080000" lvl="4" indent="-215640">
              <a:lnSpc>
                <a:spcPct val="90000"/>
              </a:lnSpc>
              <a:spcBef>
                <a:spcPts val="1001"/>
              </a:spcBef>
              <a:buClr>
                <a:srgbClr val="000000"/>
              </a:buClr>
              <a:buSzPct val="45000"/>
              <a:buFont typeface="Wingdings" charset="2"/>
              <a:buChar char=""/>
            </a:pPr>
            <a:r>
              <a:rPr lang="en-IN" sz="1400" b="0" strike="noStrike" spc="-1" dirty="0">
                <a:solidFill>
                  <a:srgbClr val="000000"/>
                </a:solidFill>
                <a:latin typeface="Arial"/>
                <a:ea typeface="DejaVu Sans"/>
              </a:rPr>
              <a:t>Import, Understand data frame</a:t>
            </a:r>
            <a:endParaRPr lang="en-IN" sz="1400" b="0" strike="noStrike" spc="-1" dirty="0">
              <a:latin typeface="Arial"/>
            </a:endParaRPr>
          </a:p>
          <a:p>
            <a:pPr marL="1080000" lvl="4" indent="-215640">
              <a:lnSpc>
                <a:spcPct val="90000"/>
              </a:lnSpc>
              <a:spcBef>
                <a:spcPts val="1001"/>
              </a:spcBef>
              <a:buClr>
                <a:srgbClr val="000000"/>
              </a:buClr>
              <a:buSzPct val="45000"/>
              <a:buFont typeface="Wingdings" charset="2"/>
              <a:buChar char=""/>
            </a:pPr>
            <a:r>
              <a:rPr lang="en-IN" sz="1400" b="0" strike="noStrike" spc="-1" dirty="0">
                <a:solidFill>
                  <a:srgbClr val="000000"/>
                </a:solidFill>
                <a:latin typeface="Arial"/>
                <a:ea typeface="DejaVu Sans"/>
              </a:rPr>
              <a:t>Treat null values</a:t>
            </a:r>
            <a:endParaRPr lang="en-IN" sz="1400" b="0" strike="noStrike" spc="-1" dirty="0">
              <a:latin typeface="Arial"/>
            </a:endParaRPr>
          </a:p>
          <a:p>
            <a:pPr marL="1080000" lvl="4" indent="-215640">
              <a:lnSpc>
                <a:spcPct val="90000"/>
              </a:lnSpc>
              <a:spcBef>
                <a:spcPts val="1001"/>
              </a:spcBef>
              <a:buClr>
                <a:srgbClr val="000000"/>
              </a:buClr>
              <a:buSzPct val="45000"/>
              <a:buFont typeface="Wingdings" charset="2"/>
              <a:buChar char=""/>
            </a:pPr>
            <a:r>
              <a:rPr lang="en-IN" sz="1400" b="0" strike="noStrike" spc="-1" dirty="0">
                <a:solidFill>
                  <a:srgbClr val="000000"/>
                </a:solidFill>
                <a:latin typeface="Arial"/>
                <a:ea typeface="DejaVu Sans"/>
              </a:rPr>
              <a:t>Treat missing/wrong values</a:t>
            </a:r>
            <a:endParaRPr lang="en-IN" sz="1400" b="0" strike="noStrike" spc="-1" dirty="0">
              <a:latin typeface="Arial"/>
            </a:endParaRPr>
          </a:p>
          <a:p>
            <a:pPr marL="1080000" lvl="4" indent="-215640">
              <a:lnSpc>
                <a:spcPct val="90000"/>
              </a:lnSpc>
              <a:spcBef>
                <a:spcPts val="1001"/>
              </a:spcBef>
              <a:buClr>
                <a:srgbClr val="000000"/>
              </a:buClr>
              <a:buSzPct val="45000"/>
              <a:buFont typeface="Wingdings" charset="2"/>
              <a:buChar char=""/>
            </a:pPr>
            <a:r>
              <a:rPr lang="en-IN" sz="1400" b="0" strike="noStrike" spc="-1" dirty="0">
                <a:solidFill>
                  <a:srgbClr val="000000"/>
                </a:solidFill>
                <a:latin typeface="Arial"/>
                <a:ea typeface="DejaVu Sans"/>
              </a:rPr>
              <a:t>Drop </a:t>
            </a:r>
            <a:r>
              <a:rPr lang="en-IN" sz="1400" b="0" strike="noStrike" spc="-1" dirty="0" err="1">
                <a:solidFill>
                  <a:srgbClr val="000000"/>
                </a:solidFill>
                <a:latin typeface="Arial"/>
                <a:ea typeface="DejaVu Sans"/>
              </a:rPr>
              <a:t>fetures</a:t>
            </a:r>
            <a:r>
              <a:rPr lang="en-IN" sz="1400" b="0" strike="noStrike" spc="-1" dirty="0">
                <a:solidFill>
                  <a:srgbClr val="000000"/>
                </a:solidFill>
                <a:latin typeface="Arial"/>
                <a:ea typeface="DejaVu Sans"/>
              </a:rPr>
              <a:t> with no variations or which doesn’t contribute value while building model</a:t>
            </a:r>
            <a:endParaRPr lang="en-IN" sz="1400" b="0" strike="noStrike" spc="-1" dirty="0">
              <a:latin typeface="Arial"/>
            </a:endParaRPr>
          </a:p>
          <a:p>
            <a:pPr marL="216000" indent="-214920">
              <a:lnSpc>
                <a:spcPct val="90000"/>
              </a:lnSpc>
              <a:spcBef>
                <a:spcPts val="1001"/>
              </a:spcBef>
              <a:buClr>
                <a:srgbClr val="000000"/>
              </a:buClr>
              <a:buSzPct val="45000"/>
              <a:buFont typeface="Wingdings" charset="2"/>
              <a:buChar char=""/>
            </a:pPr>
            <a:r>
              <a:rPr lang="en-IN" sz="1400" b="0" strike="noStrike" spc="-1" dirty="0">
                <a:solidFill>
                  <a:srgbClr val="000000"/>
                </a:solidFill>
                <a:latin typeface="Arial"/>
                <a:ea typeface="DejaVu Sans"/>
              </a:rPr>
              <a:t>Perform binary mapping for features with logical values, convert them to numbers</a:t>
            </a:r>
            <a:endParaRPr lang="en-IN" sz="1400" b="0" strike="noStrike" spc="-1" dirty="0">
              <a:latin typeface="Arial"/>
            </a:endParaRPr>
          </a:p>
          <a:p>
            <a:pPr marL="216000" indent="-214920">
              <a:lnSpc>
                <a:spcPct val="90000"/>
              </a:lnSpc>
              <a:spcBef>
                <a:spcPts val="1001"/>
              </a:spcBef>
              <a:buClr>
                <a:srgbClr val="000000"/>
              </a:buClr>
              <a:buSzPct val="45000"/>
              <a:buFont typeface="Wingdings" charset="2"/>
              <a:buChar char=""/>
            </a:pPr>
            <a:r>
              <a:rPr lang="en-IN" sz="1400" b="0" strike="noStrike" spc="-1" dirty="0">
                <a:solidFill>
                  <a:srgbClr val="000000"/>
                </a:solidFill>
                <a:latin typeface="Arial"/>
                <a:ea typeface="DejaVu Sans"/>
              </a:rPr>
              <a:t>Generate dummy variables for columns with more than 2 values, convert them to columns, drop original features</a:t>
            </a:r>
            <a:endParaRPr lang="en-IN" sz="1400" b="0" strike="noStrike" spc="-1" dirty="0">
              <a:latin typeface="Arial"/>
            </a:endParaRPr>
          </a:p>
          <a:p>
            <a:pPr marL="216000" indent="-214920">
              <a:lnSpc>
                <a:spcPct val="90000"/>
              </a:lnSpc>
              <a:spcBef>
                <a:spcPts val="1001"/>
              </a:spcBef>
              <a:buClr>
                <a:srgbClr val="000000"/>
              </a:buClr>
              <a:buSzPct val="45000"/>
              <a:buFont typeface="Wingdings" charset="2"/>
              <a:buChar char=""/>
            </a:pPr>
            <a:r>
              <a:rPr lang="en-IN" sz="1400" b="0" strike="noStrike" spc="-1" dirty="0">
                <a:solidFill>
                  <a:srgbClr val="000000"/>
                </a:solidFill>
                <a:latin typeface="Arial"/>
                <a:ea typeface="DejaVu Sans"/>
              </a:rPr>
              <a:t>Perform outlier analysis for the numeric columns and bring them in range.</a:t>
            </a:r>
            <a:endParaRPr lang="en-IN" sz="1400" b="0" strike="noStrike" spc="-1" dirty="0">
              <a:latin typeface="Arial"/>
            </a:endParaRPr>
          </a:p>
          <a:p>
            <a:pPr>
              <a:lnSpc>
                <a:spcPct val="120000"/>
              </a:lnSpc>
              <a:spcBef>
                <a:spcPts val="1001"/>
              </a:spcBef>
            </a:pPr>
            <a:endParaRPr lang="en-IN" sz="1400" b="0" strike="noStrike" spc="-1" dirty="0">
              <a:latin typeface="Arial"/>
            </a:endParaRPr>
          </a:p>
        </p:txBody>
      </p:sp>
      <p:sp>
        <p:nvSpPr>
          <p:cNvPr id="2" name="TextBox 1">
            <a:extLst>
              <a:ext uri="{FF2B5EF4-FFF2-40B4-BE49-F238E27FC236}">
                <a16:creationId xmlns:a16="http://schemas.microsoft.com/office/drawing/2014/main" id="{FD8D732F-8AC8-4C95-AD31-F8B55D161DF8}"/>
              </a:ext>
            </a:extLst>
          </p:cNvPr>
          <p:cNvSpPr txBox="1"/>
          <p:nvPr/>
        </p:nvSpPr>
        <p:spPr>
          <a:xfrm>
            <a:off x="5356860" y="1223640"/>
            <a:ext cx="6073140" cy="5658985"/>
          </a:xfrm>
          <a:prstGeom prst="rect">
            <a:avLst/>
          </a:prstGeom>
          <a:noFill/>
        </p:spPr>
        <p:txBody>
          <a:bodyPr wrap="square" rtlCol="0">
            <a:spAutoFit/>
          </a:bodyPr>
          <a:lstStyle/>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Prepare for training – Split the data into training and testing groups</a:t>
            </a:r>
            <a:endParaRPr lang="en-IN" sz="1400" spc="-1" dirty="0"/>
          </a:p>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Scale the data before conducting RFE analysis</a:t>
            </a:r>
            <a:endParaRPr lang="en-IN" sz="1400" spc="-1" dirty="0"/>
          </a:p>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Plot correlation map and remove highly correlated features from train set. Repeat the process until a stable data frame is obtained</a:t>
            </a:r>
            <a:endParaRPr lang="en-IN" sz="1400" spc="-1" dirty="0"/>
          </a:p>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Build regression model and fit the train data and observe the parameters – p-value, </a:t>
            </a:r>
            <a:r>
              <a:rPr lang="en-IN" sz="1400" spc="-1" dirty="0" err="1">
                <a:solidFill>
                  <a:srgbClr val="000000"/>
                </a:solidFill>
              </a:rPr>
              <a:t>coeffs</a:t>
            </a:r>
            <a:r>
              <a:rPr lang="en-IN" sz="1400" spc="-1" dirty="0">
                <a:solidFill>
                  <a:srgbClr val="000000"/>
                </a:solidFill>
              </a:rPr>
              <a:t>, </a:t>
            </a:r>
            <a:endParaRPr lang="en-IN" sz="1400" spc="-1" dirty="0"/>
          </a:p>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Select the right features through RFE recommended ranking</a:t>
            </a:r>
            <a:endParaRPr lang="en-IN" sz="1400" spc="-1" dirty="0"/>
          </a:p>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Using </a:t>
            </a:r>
            <a:r>
              <a:rPr lang="en-IN" sz="1400" spc="-1" dirty="0" err="1">
                <a:solidFill>
                  <a:srgbClr val="000000"/>
                </a:solidFill>
              </a:rPr>
              <a:t>statsmodel</a:t>
            </a:r>
            <a:r>
              <a:rPr lang="en-IN" sz="1400" spc="-1" dirty="0">
                <a:solidFill>
                  <a:srgbClr val="000000"/>
                </a:solidFill>
              </a:rPr>
              <a:t>, asses the model and observe parameters, </a:t>
            </a:r>
            <a:endParaRPr lang="en-IN" sz="1400" spc="-1" dirty="0"/>
          </a:p>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Generate predicted values and review the trends, compare actual vs predicted</a:t>
            </a:r>
            <a:endParaRPr lang="en-IN" sz="1400" spc="-1" dirty="0"/>
          </a:p>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Generate confusion matrix, review model accuracy, turns out to be 80%</a:t>
            </a:r>
            <a:endParaRPr lang="en-IN" sz="1400" spc="-1" dirty="0"/>
          </a:p>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Verify VIFs, check how the feature variables are correlated with each other</a:t>
            </a:r>
            <a:endParaRPr lang="en-IN" sz="1400" spc="-1" dirty="0"/>
          </a:p>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Calculate sensitivity and specificity. Also calculate FPR, PPV, NPV</a:t>
            </a:r>
            <a:endParaRPr lang="en-IN" sz="1400" spc="-1" dirty="0"/>
          </a:p>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Plot ROC curve and find optimal cut off point, </a:t>
            </a:r>
            <a:r>
              <a:rPr lang="en-IN" sz="1400" spc="-1" dirty="0" err="1">
                <a:solidFill>
                  <a:srgbClr val="000000"/>
                </a:solidFill>
              </a:rPr>
              <a:t>cacluate</a:t>
            </a:r>
            <a:r>
              <a:rPr lang="en-IN" sz="1400" spc="-1" dirty="0">
                <a:solidFill>
                  <a:srgbClr val="000000"/>
                </a:solidFill>
              </a:rPr>
              <a:t> accuracy, sensitivity, probability and specificity for cut offs</a:t>
            </a:r>
            <a:endParaRPr lang="en-IN" sz="1400" spc="-1" dirty="0"/>
          </a:p>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Calculate precision and recall values, identify thresholds</a:t>
            </a:r>
            <a:endParaRPr lang="en-IN" sz="1400" spc="-1" dirty="0"/>
          </a:p>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Perform prediction on test sets</a:t>
            </a:r>
            <a:endParaRPr lang="en-IN" sz="1400" spc="-1" dirty="0"/>
          </a:p>
          <a:p>
            <a:pPr marL="216000" indent="-214920">
              <a:lnSpc>
                <a:spcPct val="90000"/>
              </a:lnSpc>
              <a:spcBef>
                <a:spcPts val="1001"/>
              </a:spcBef>
              <a:buClr>
                <a:srgbClr val="000000"/>
              </a:buClr>
              <a:buSzPct val="45000"/>
              <a:buFont typeface="Wingdings" charset="2"/>
              <a:buChar char=""/>
            </a:pPr>
            <a:r>
              <a:rPr lang="en-IN" sz="1400" spc="-1" dirty="0">
                <a:solidFill>
                  <a:srgbClr val="000000"/>
                </a:solidFill>
              </a:rPr>
              <a:t>Calculate accuracy score, sensitivity and specificity values.</a:t>
            </a:r>
            <a:endParaRPr lang="en-IN" sz="1400" spc="-1" dirty="0"/>
          </a:p>
          <a:p>
            <a:endParaRPr lang="en-IN" sz="14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1562400" y="328320"/>
            <a:ext cx="837900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600" b="0" strike="noStrike" spc="-1">
                <a:solidFill>
                  <a:srgbClr val="000000"/>
                </a:solidFill>
                <a:latin typeface="Calibri"/>
                <a:ea typeface="DejaVu Sans"/>
              </a:rPr>
              <a:t>Correlations among origial features</a:t>
            </a:r>
            <a:endParaRPr lang="en-IN" sz="2600" b="0" strike="noStrike" spc="-1">
              <a:latin typeface="Arial"/>
            </a:endParaRPr>
          </a:p>
        </p:txBody>
      </p:sp>
      <p:pic>
        <p:nvPicPr>
          <p:cNvPr id="88" name="Picture 87"/>
          <p:cNvPicPr/>
          <p:nvPr/>
        </p:nvPicPr>
        <p:blipFill>
          <a:blip r:embed="rId2"/>
          <a:stretch/>
        </p:blipFill>
        <p:spPr>
          <a:xfrm>
            <a:off x="159391" y="783490"/>
            <a:ext cx="12032610" cy="607451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1562400" y="328320"/>
            <a:ext cx="837900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600" b="0" strike="noStrike" spc="-1">
                <a:solidFill>
                  <a:srgbClr val="000000"/>
                </a:solidFill>
                <a:latin typeface="Calibri"/>
                <a:ea typeface="DejaVu Sans"/>
              </a:rPr>
              <a:t>Revised Correlation after dropping High correlated features</a:t>
            </a:r>
            <a:endParaRPr lang="en-IN" sz="2600" b="0" strike="noStrike" spc="-1">
              <a:latin typeface="Arial"/>
            </a:endParaRPr>
          </a:p>
        </p:txBody>
      </p:sp>
      <p:pic>
        <p:nvPicPr>
          <p:cNvPr id="90" name="Picture 89"/>
          <p:cNvPicPr/>
          <p:nvPr/>
        </p:nvPicPr>
        <p:blipFill>
          <a:blip r:embed="rId2"/>
          <a:stretch/>
        </p:blipFill>
        <p:spPr>
          <a:xfrm>
            <a:off x="864000" y="936000"/>
            <a:ext cx="9791640" cy="5764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1562400" y="328320"/>
            <a:ext cx="837900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600" b="0" strike="noStrike" spc="-1">
                <a:solidFill>
                  <a:srgbClr val="000000"/>
                </a:solidFill>
                <a:latin typeface="Calibri"/>
                <a:ea typeface="DejaVu Sans"/>
              </a:rPr>
              <a:t>Logistic Regression  - Visualizations</a:t>
            </a:r>
            <a:endParaRPr lang="en-IN" sz="2600" b="0" strike="noStrike" spc="-1">
              <a:latin typeface="Arial"/>
            </a:endParaRPr>
          </a:p>
        </p:txBody>
      </p:sp>
      <p:pic>
        <p:nvPicPr>
          <p:cNvPr id="92" name="Picture 91"/>
          <p:cNvPicPr/>
          <p:nvPr/>
        </p:nvPicPr>
        <p:blipFill>
          <a:blip r:embed="rId2"/>
          <a:stretch/>
        </p:blipFill>
        <p:spPr>
          <a:xfrm>
            <a:off x="432000" y="966600"/>
            <a:ext cx="4535640" cy="4468680"/>
          </a:xfrm>
          <a:prstGeom prst="rect">
            <a:avLst/>
          </a:prstGeom>
          <a:ln>
            <a:noFill/>
          </a:ln>
        </p:spPr>
      </p:pic>
      <p:pic>
        <p:nvPicPr>
          <p:cNvPr id="93" name="Picture 92"/>
          <p:cNvPicPr/>
          <p:nvPr/>
        </p:nvPicPr>
        <p:blipFill>
          <a:blip r:embed="rId3"/>
          <a:stretch/>
        </p:blipFill>
        <p:spPr>
          <a:xfrm>
            <a:off x="5688000" y="856800"/>
            <a:ext cx="5543640" cy="2670840"/>
          </a:xfrm>
          <a:prstGeom prst="rect">
            <a:avLst/>
          </a:prstGeom>
          <a:ln>
            <a:noFill/>
          </a:ln>
        </p:spPr>
      </p:pic>
      <p:pic>
        <p:nvPicPr>
          <p:cNvPr id="94" name="Picture 93"/>
          <p:cNvPicPr/>
          <p:nvPr/>
        </p:nvPicPr>
        <p:blipFill>
          <a:blip r:embed="rId4"/>
          <a:stretch/>
        </p:blipFill>
        <p:spPr>
          <a:xfrm>
            <a:off x="5760000" y="3744000"/>
            <a:ext cx="5327640" cy="2663640"/>
          </a:xfrm>
          <a:prstGeom prst="rect">
            <a:avLst/>
          </a:prstGeom>
          <a:ln>
            <a:noFill/>
          </a:ln>
        </p:spPr>
      </p:pic>
      <p:sp>
        <p:nvSpPr>
          <p:cNvPr id="95" name="CustomShape 2"/>
          <p:cNvSpPr/>
          <p:nvPr/>
        </p:nvSpPr>
        <p:spPr>
          <a:xfrm>
            <a:off x="2304000" y="5544000"/>
            <a:ext cx="1632600" cy="42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500" b="0" strike="noStrike" spc="-1">
                <a:solidFill>
                  <a:srgbClr val="000000"/>
                </a:solidFill>
                <a:latin typeface="Calibri"/>
                <a:ea typeface="DejaVu Sans"/>
              </a:rPr>
              <a:t>ROC</a:t>
            </a:r>
            <a:endParaRPr lang="en-IN" sz="1500" b="0" strike="noStrike" spc="-1">
              <a:latin typeface="Arial"/>
            </a:endParaRPr>
          </a:p>
        </p:txBody>
      </p:sp>
      <p:sp>
        <p:nvSpPr>
          <p:cNvPr id="96" name="CustomShape 3"/>
          <p:cNvSpPr/>
          <p:nvPr/>
        </p:nvSpPr>
        <p:spPr>
          <a:xfrm>
            <a:off x="6912000" y="3467520"/>
            <a:ext cx="4247640" cy="78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latin typeface="Calibri"/>
                <a:ea typeface="DejaVu Sans"/>
              </a:rPr>
              <a:t>Accuracy Vs Sensitivity Vs Specificity</a:t>
            </a:r>
            <a:endParaRPr lang="en-IN" sz="1400" b="0" strike="noStrike" spc="-1">
              <a:latin typeface="Arial"/>
            </a:endParaRPr>
          </a:p>
        </p:txBody>
      </p:sp>
      <p:sp>
        <p:nvSpPr>
          <p:cNvPr id="97" name="CustomShape 4"/>
          <p:cNvSpPr/>
          <p:nvPr/>
        </p:nvSpPr>
        <p:spPr>
          <a:xfrm>
            <a:off x="7632000" y="6347520"/>
            <a:ext cx="1367640" cy="34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latin typeface="Calibri"/>
                <a:ea typeface="DejaVu Sans"/>
              </a:rPr>
              <a:t>Threshold Curve</a:t>
            </a:r>
            <a:endParaRPr lang="en-IN"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1562400" y="328320"/>
            <a:ext cx="8379000" cy="57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a:solidFill>
                  <a:srgbClr val="000000"/>
                </a:solidFill>
                <a:latin typeface="Calibri"/>
                <a:ea typeface="DejaVu Sans"/>
              </a:rPr>
              <a:t>Conclusion</a:t>
            </a:r>
            <a:endParaRPr lang="en-IN" sz="3200" b="0" strike="noStrike" spc="-1">
              <a:latin typeface="Arial"/>
            </a:endParaRPr>
          </a:p>
          <a:p>
            <a:pPr>
              <a:lnSpc>
                <a:spcPct val="100000"/>
              </a:lnSpc>
            </a:pPr>
            <a:endParaRPr lang="en-IN" sz="3200" b="0" strike="noStrike" spc="-1">
              <a:latin typeface="Arial"/>
            </a:endParaRPr>
          </a:p>
        </p:txBody>
      </p:sp>
      <p:sp>
        <p:nvSpPr>
          <p:cNvPr id="101" name="CustomShape 2"/>
          <p:cNvSpPr/>
          <p:nvPr/>
        </p:nvSpPr>
        <p:spPr>
          <a:xfrm>
            <a:off x="84239" y="1512000"/>
            <a:ext cx="10048805" cy="444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00000"/>
              </a:lnSpc>
              <a:buClr>
                <a:srgbClr val="000000"/>
              </a:buClr>
              <a:buSzPct val="45000"/>
              <a:buFont typeface="Wingdings" charset="2"/>
              <a:buChar char=""/>
            </a:pPr>
            <a:r>
              <a:rPr lang="en-IN" spc="-1" dirty="0">
                <a:solidFill>
                  <a:srgbClr val="000000"/>
                </a:solidFill>
                <a:latin typeface="Arial"/>
                <a:ea typeface="DejaVu Sans"/>
              </a:rPr>
              <a:t>Logistics Regression Model is suggested and developed for Lead scoring.</a:t>
            </a:r>
          </a:p>
          <a:p>
            <a:pPr marL="432000" lvl="1" indent="-215640">
              <a:lnSpc>
                <a:spcPct val="100000"/>
              </a:lnSpc>
              <a:buClr>
                <a:srgbClr val="000000"/>
              </a:buClr>
              <a:buSzPct val="45000"/>
              <a:buFont typeface="Wingdings" charset="2"/>
              <a:buChar char=""/>
            </a:pPr>
            <a:endParaRPr lang="en-IN" spc="-1" dirty="0">
              <a:solidFill>
                <a:srgbClr val="000000"/>
              </a:solidFill>
              <a:latin typeface="Arial"/>
              <a:ea typeface="DejaVu Sans"/>
            </a:endParaRPr>
          </a:p>
          <a:p>
            <a:pPr marL="432000" lvl="1" indent="-215640">
              <a:lnSpc>
                <a:spcPct val="100000"/>
              </a:lnSpc>
              <a:buClr>
                <a:srgbClr val="000000"/>
              </a:buClr>
              <a:buSzPct val="45000"/>
              <a:buFont typeface="Wingdings" charset="2"/>
              <a:buChar char=""/>
            </a:pPr>
            <a:r>
              <a:rPr lang="en-IN" spc="-1" dirty="0">
                <a:solidFill>
                  <a:srgbClr val="000000"/>
                </a:solidFill>
                <a:latin typeface="Arial"/>
                <a:ea typeface="DejaVu Sans"/>
              </a:rPr>
              <a:t>Developed the Model which predicts the Lead with 80% accuracy. The model also has sensitivity of 52% and </a:t>
            </a:r>
            <a:r>
              <a:rPr lang="en-IN" spc="-1" dirty="0" err="1">
                <a:solidFill>
                  <a:srgbClr val="000000"/>
                </a:solidFill>
                <a:latin typeface="Arial"/>
                <a:ea typeface="DejaVu Sans"/>
              </a:rPr>
              <a:t>Speficity</a:t>
            </a:r>
            <a:r>
              <a:rPr lang="en-IN" spc="-1" dirty="0">
                <a:solidFill>
                  <a:srgbClr val="000000"/>
                </a:solidFill>
                <a:latin typeface="Arial"/>
                <a:ea typeface="DejaVu Sans"/>
              </a:rPr>
              <a:t> of 98% which is a symbol of a good model.</a:t>
            </a:r>
          </a:p>
          <a:p>
            <a:pPr marL="889200" lvl="2" indent="-215640">
              <a:buClr>
                <a:srgbClr val="000000"/>
              </a:buClr>
              <a:buSzPct val="45000"/>
              <a:buFont typeface="Wingdings" charset="2"/>
              <a:buChar char=""/>
            </a:pPr>
            <a:endParaRPr lang="en-IN" b="0" strike="noStrike" spc="-1" dirty="0">
              <a:solidFill>
                <a:srgbClr val="000000"/>
              </a:solidFill>
              <a:latin typeface="Arial"/>
              <a:ea typeface="DejaVu Sans"/>
            </a:endParaRPr>
          </a:p>
          <a:p>
            <a:pPr marL="432000" lvl="1" indent="-215640">
              <a:buClr>
                <a:srgbClr val="000000"/>
              </a:buClr>
              <a:buSzPct val="45000"/>
              <a:buFont typeface="Wingdings" charset="2"/>
              <a:buChar char=""/>
            </a:pPr>
            <a:r>
              <a:rPr lang="en-IN" spc="-1" dirty="0">
                <a:solidFill>
                  <a:srgbClr val="000000"/>
                </a:solidFill>
                <a:latin typeface="Arial"/>
                <a:ea typeface="DejaVu Sans"/>
              </a:rPr>
              <a:t>X Education sales team can focus more on leads who has opted for emails</a:t>
            </a:r>
          </a:p>
          <a:p>
            <a:pPr marL="432000" lvl="1" indent="-215640">
              <a:buClr>
                <a:srgbClr val="000000"/>
              </a:buClr>
              <a:buSzPct val="45000"/>
              <a:buFont typeface="Wingdings" charset="2"/>
              <a:buChar char=""/>
            </a:pPr>
            <a:endParaRPr lang="en-IN" spc="-1" dirty="0">
              <a:solidFill>
                <a:srgbClr val="000000"/>
              </a:solidFill>
              <a:latin typeface="Arial"/>
              <a:ea typeface="DejaVu Sans"/>
            </a:endParaRPr>
          </a:p>
          <a:p>
            <a:pPr marL="432000" lvl="1" indent="-215640">
              <a:buClr>
                <a:srgbClr val="000000"/>
              </a:buClr>
              <a:buSzPct val="45000"/>
              <a:buFont typeface="Wingdings" charset="2"/>
              <a:buChar char=""/>
            </a:pPr>
            <a:r>
              <a:rPr lang="en-IN" spc="-1" dirty="0">
                <a:solidFill>
                  <a:srgbClr val="000000"/>
                </a:solidFill>
                <a:latin typeface="Arial"/>
                <a:ea typeface="DejaVu Sans"/>
              </a:rPr>
              <a:t>Sales team can also focus on leads who are spending more time on website</a:t>
            </a:r>
          </a:p>
          <a:p>
            <a:pPr marL="432000" lvl="1" indent="-215640">
              <a:buClr>
                <a:srgbClr val="000000"/>
              </a:buClr>
              <a:buSzPct val="45000"/>
              <a:buFont typeface="Wingdings" charset="2"/>
              <a:buChar char=""/>
            </a:pPr>
            <a:endParaRPr lang="en-IN" spc="-1" dirty="0">
              <a:solidFill>
                <a:srgbClr val="000000"/>
              </a:solidFill>
              <a:latin typeface="Arial"/>
              <a:ea typeface="DejaVu Sans"/>
            </a:endParaRPr>
          </a:p>
          <a:p>
            <a:pPr marL="432000" lvl="1" indent="-215640">
              <a:buClr>
                <a:srgbClr val="000000"/>
              </a:buClr>
              <a:buSzPct val="45000"/>
              <a:buFont typeface="Wingdings" charset="2"/>
              <a:buChar char=""/>
            </a:pPr>
            <a:r>
              <a:rPr lang="en-IN" spc="-1" dirty="0">
                <a:solidFill>
                  <a:srgbClr val="000000"/>
                </a:solidFill>
                <a:latin typeface="Arial"/>
                <a:ea typeface="DejaVu Sans"/>
              </a:rPr>
              <a:t>Sales team should also have a close look on leads origin features and target them accordingly</a:t>
            </a:r>
          </a:p>
          <a:p>
            <a:pPr marL="432000" lvl="1" indent="-215640">
              <a:buClr>
                <a:srgbClr val="000000"/>
              </a:buClr>
              <a:buSzPct val="45000"/>
              <a:buFont typeface="Wingdings" charset="2"/>
              <a:buChar char=""/>
            </a:pPr>
            <a:endParaRPr lang="en-IN" spc="-1" dirty="0">
              <a:solidFill>
                <a:srgbClr val="000000"/>
              </a:solidFill>
              <a:latin typeface="Arial"/>
              <a:ea typeface="DejaVu Sans"/>
            </a:endParaRPr>
          </a:p>
          <a:p>
            <a:pPr marL="889200" lvl="2" indent="-215640">
              <a:buClr>
                <a:srgbClr val="000000"/>
              </a:buClr>
              <a:buSzPct val="45000"/>
              <a:buFont typeface="Wingdings" charset="2"/>
              <a:buChar char=""/>
            </a:pPr>
            <a:endParaRPr lang="en-IN" b="0" strike="noStrike" spc="-1" dirty="0">
              <a:solidFill>
                <a:srgbClr val="000000"/>
              </a:solidFill>
              <a:latin typeface="Arial"/>
              <a:ea typeface="DejaVu Sans"/>
            </a:endParaRPr>
          </a:p>
          <a:p>
            <a:pPr marL="889200" lvl="2" indent="-215640">
              <a:buClr>
                <a:srgbClr val="000000"/>
              </a:buClr>
              <a:buSzPct val="45000"/>
              <a:buFont typeface="Wingdings" charset="2"/>
              <a:buChar char=""/>
            </a:pPr>
            <a:endParaRPr lang="en-IN" b="0" strike="noStrike" spc="-1" dirty="0">
              <a:solidFill>
                <a:srgbClr val="000000"/>
              </a:solidFill>
              <a:latin typeface="Arial"/>
              <a:ea typeface="DejaVu Sans"/>
            </a:endParaRPr>
          </a:p>
          <a:p>
            <a:pPr marL="889200" lvl="2" indent="-215640">
              <a:buClr>
                <a:srgbClr val="000000"/>
              </a:buClr>
              <a:buSzPct val="45000"/>
              <a:buFont typeface="Wingdings" charset="2"/>
              <a:buChar char=""/>
            </a:pPr>
            <a:endParaRPr lang="en-IN" b="0" strike="noStrike" spc="-1" dirty="0">
              <a:latin typeface="Arial"/>
            </a:endParaRPr>
          </a:p>
          <a:p>
            <a:pPr>
              <a:lnSpc>
                <a:spcPct val="100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1723</TotalTime>
  <Words>410</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subject/>
  <dc:creator>Chiranjeev</dc:creator>
  <dc:description/>
  <cp:lastModifiedBy>Bishnu Agrawal</cp:lastModifiedBy>
  <cp:revision>117</cp:revision>
  <dcterms:created xsi:type="dcterms:W3CDTF">2016-06-09T08:16:28Z</dcterms:created>
  <dcterms:modified xsi:type="dcterms:W3CDTF">2019-03-03T16:30:41Z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nabled">
    <vt:lpwstr>True</vt:lpwstr>
  </property>
  <property fmtid="{D5CDD505-2E9C-101B-9397-08002B2CF9AE}" pid="9" name="MSIP_Label_f42aa342-8706-4288-bd11-ebb85995028c_Extended_MSFT_Method">
    <vt:lpwstr>Automatic</vt:lpwstr>
  </property>
  <property fmtid="{D5CDD505-2E9C-101B-9397-08002B2CF9AE}" pid="10" name="MSIP_Label_f42aa342-8706-4288-bd11-ebb85995028c_Name">
    <vt:lpwstr>General</vt:lpwstr>
  </property>
  <property fmtid="{D5CDD505-2E9C-101B-9397-08002B2CF9AE}" pid="11" name="MSIP_Label_f42aa342-8706-4288-bd11-ebb85995028c_Owner">
    <vt:lpwstr>biagra@microsoft.com</vt:lpwstr>
  </property>
  <property fmtid="{D5CDD505-2E9C-101B-9397-08002B2CF9AE}" pid="12" name="MSIP_Label_f42aa342-8706-4288-bd11-ebb85995028c_SetDate">
    <vt:lpwstr>2018-12-30T13:23:43.9339176Z</vt:lpwstr>
  </property>
  <property fmtid="{D5CDD505-2E9C-101B-9397-08002B2CF9AE}" pid="13" name="MSIP_Label_f42aa342-8706-4288-bd11-ebb85995028c_SiteId">
    <vt:lpwstr>72f988bf-86f1-41af-91ab-2d7cd011db47</vt:lpwstr>
  </property>
  <property fmtid="{D5CDD505-2E9C-101B-9397-08002B2CF9AE}" pid="14" name="Notes">
    <vt:i4>0</vt:i4>
  </property>
  <property fmtid="{D5CDD505-2E9C-101B-9397-08002B2CF9AE}" pid="15" name="PresentationFormat">
    <vt:lpwstr>Widescreen</vt:lpwstr>
  </property>
  <property fmtid="{D5CDD505-2E9C-101B-9397-08002B2CF9AE}" pid="16" name="ScaleCrop">
    <vt:bool>false</vt:bool>
  </property>
  <property fmtid="{D5CDD505-2E9C-101B-9397-08002B2CF9AE}" pid="17" name="Sensitivity">
    <vt:lpwstr>General</vt:lpwstr>
  </property>
  <property fmtid="{D5CDD505-2E9C-101B-9397-08002B2CF9AE}" pid="18" name="ShareDoc">
    <vt:bool>false</vt:bool>
  </property>
  <property fmtid="{D5CDD505-2E9C-101B-9397-08002B2CF9AE}" pid="19" name="Slides">
    <vt:i4>9</vt:i4>
  </property>
</Properties>
</file>