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4.png" ContentType="image/png"/>
  <Override PartName="/ppt/media/image3.png" ContentType="image/png"/>
  <Override PartName="/ppt/media/image5.jpeg" ContentType="image/jpe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45400" cy="378360"/>
          </a:xfrm>
          <a:prstGeom prst="rect">
            <a:avLst/>
          </a:prstGeom>
          <a:ln>
            <a:noFill/>
          </a:ln>
        </p:spPr>
      </p:pic>
      <p:pic>
        <p:nvPicPr>
          <p:cNvPr id="1" name="Picture 7" descr=""/>
          <p:cNvPicPr/>
          <p:nvPr/>
        </p:nvPicPr>
        <p:blipFill>
          <a:blip r:embed="rId3"/>
          <a:stretch/>
        </p:blipFill>
        <p:spPr>
          <a:xfrm>
            <a:off x="0" y="177840"/>
            <a:ext cx="1266840" cy="81360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Picture 6" descr=""/>
          <p:cNvPicPr/>
          <p:nvPr/>
        </p:nvPicPr>
        <p:blipFill>
          <a:blip r:embed="rId2"/>
          <a:stretch/>
        </p:blipFill>
        <p:spPr>
          <a:xfrm>
            <a:off x="10449360" y="325800"/>
            <a:ext cx="1445400" cy="378360"/>
          </a:xfrm>
          <a:prstGeom prst="rect">
            <a:avLst/>
          </a:prstGeom>
          <a:ln>
            <a:noFill/>
          </a:ln>
        </p:spPr>
      </p:pic>
      <p:pic>
        <p:nvPicPr>
          <p:cNvPr id="41" name="Picture 7" descr=""/>
          <p:cNvPicPr/>
          <p:nvPr/>
        </p:nvPicPr>
        <p:blipFill>
          <a:blip r:embed="rId3"/>
          <a:stretch/>
        </p:blipFill>
        <p:spPr>
          <a:xfrm>
            <a:off x="0" y="177840"/>
            <a:ext cx="1266840" cy="81360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391400" y="344520"/>
            <a:ext cx="9142560" cy="319248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0" lang="en-IN" sz="4000" spc="-1" strike="noStrike">
                <a:solidFill>
                  <a:srgbClr val="000000"/>
                </a:solidFill>
                <a:latin typeface="Times New Roman"/>
                <a:ea typeface="DejaVu Sans"/>
              </a:rPr>
              <a:t>X Education</a:t>
            </a:r>
            <a:endParaRPr b="0" lang="en-IN" sz="4000" spc="-1" strike="noStrike">
              <a:latin typeface="Arial"/>
            </a:endParaRPr>
          </a:p>
          <a:p>
            <a:pPr algn="ctr">
              <a:lnSpc>
                <a:spcPct val="90000"/>
              </a:lnSpc>
            </a:pPr>
            <a:r>
              <a:rPr b="0" lang="en-IN" sz="4000" spc="-1" strike="noStrike">
                <a:solidFill>
                  <a:srgbClr val="000000"/>
                </a:solidFill>
                <a:latin typeface="Times New Roman"/>
                <a:ea typeface="DejaVu Sans"/>
              </a:rPr>
              <a:t>Lead Scoring Case Study</a:t>
            </a:r>
            <a:endParaRPr b="0" lang="en-IN" sz="4000" spc="-1" strike="noStrike">
              <a:latin typeface="Arial"/>
            </a:endParaRPr>
          </a:p>
        </p:txBody>
      </p:sp>
      <p:sp>
        <p:nvSpPr>
          <p:cNvPr id="81" name="CustomShape 2"/>
          <p:cNvSpPr/>
          <p:nvPr/>
        </p:nvSpPr>
        <p:spPr>
          <a:xfrm>
            <a:off x="388440" y="4364280"/>
            <a:ext cx="6137280" cy="19602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en-IN" sz="1800" spc="-1" strike="noStrike">
                <a:solidFill>
                  <a:srgbClr val="000000"/>
                </a:solidFill>
                <a:latin typeface="Times New Roman"/>
                <a:ea typeface="DejaVu Sans"/>
              </a:rPr>
              <a:t>Group:</a:t>
            </a:r>
            <a:endParaRPr b="0" lang="en-IN" sz="1800" spc="-1" strike="noStrike">
              <a:latin typeface="Arial"/>
            </a:endParaRPr>
          </a:p>
          <a:p>
            <a:pPr>
              <a:lnSpc>
                <a:spcPct val="90000"/>
              </a:lnSpc>
              <a:spcBef>
                <a:spcPts val="1001"/>
              </a:spcBef>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Balakrishna Gadiyar</a:t>
            </a:r>
            <a:endParaRPr b="0" lang="en-IN" sz="1800" spc="-1" strike="noStrike">
              <a:latin typeface="Arial"/>
            </a:endParaRPr>
          </a:p>
          <a:p>
            <a:pPr>
              <a:lnSpc>
                <a:spcPct val="90000"/>
              </a:lnSpc>
              <a:spcBef>
                <a:spcPts val="1001"/>
              </a:spcBef>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Deepak Padhan</a:t>
            </a:r>
            <a:endParaRPr b="0" lang="en-IN" sz="1800" spc="-1" strike="noStrike">
              <a:latin typeface="Arial"/>
            </a:endParaRPr>
          </a:p>
          <a:p>
            <a:pPr>
              <a:lnSpc>
                <a:spcPct val="90000"/>
              </a:lnSpc>
              <a:spcBef>
                <a:spcPts val="1001"/>
              </a:spcBef>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Bishnu Agrawal</a:t>
            </a:r>
            <a:endParaRPr b="0" lang="en-IN" sz="1800" spc="-1" strike="noStrike">
              <a:latin typeface="Arial"/>
            </a:endParaRPr>
          </a:p>
          <a:p>
            <a:pPr>
              <a:lnSpc>
                <a:spcPct val="9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05000" y="1961640"/>
            <a:ext cx="9458640" cy="3793680"/>
          </a:xfrm>
          <a:prstGeom prst="rect">
            <a:avLst/>
          </a:prstGeom>
          <a:noFill/>
          <a:ln>
            <a:noFill/>
          </a:ln>
        </p:spPr>
        <p:style>
          <a:lnRef idx="0"/>
          <a:fillRef idx="0"/>
          <a:effectRef idx="0"/>
          <a:fontRef idx="minor"/>
        </p:style>
        <p:txBody>
          <a:bodyPr lIns="90000" rIns="90000" tIns="45000" bIns="45000">
            <a:normAutofit fontScale="35000"/>
          </a:bodyPr>
          <a:p>
            <a:pPr>
              <a:lnSpc>
                <a:spcPct val="90000"/>
              </a:lnSpc>
              <a:spcBef>
                <a:spcPts val="1001"/>
              </a:spcBef>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X Education sells online courses to industry professionals. Professionals who are interested in the courses land on their website and browse for courses. The company markets its courses on several websites and search engines like Google. Professionals fill up a form for the course which contain  their email address or phone number, are classified to be a lead. Moreover, the company also gets leads through past referrals. </a:t>
            </a:r>
            <a:endParaRPr b="0" lang="en-IN" sz="2200" spc="-1" strike="noStrike">
              <a:latin typeface="Arial"/>
            </a:endParaRPr>
          </a:p>
          <a:p>
            <a:pPr>
              <a:lnSpc>
                <a:spcPct val="90000"/>
              </a:lnSpc>
              <a:spcBef>
                <a:spcPts val="1001"/>
              </a:spcBef>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Sales team start making calls, writing emails, etc. Through this process, some of the leads get converted while most do not. </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lang="en-IN" sz="2200" spc="-1" strike="noStrike">
                <a:solidFill>
                  <a:srgbClr val="000000"/>
                </a:solidFill>
                <a:latin typeface="Arial"/>
                <a:ea typeface="DejaVu Sans"/>
              </a:rPr>
              <a:t>Problem Area</a:t>
            </a:r>
            <a:r>
              <a:rPr b="0" lang="en-IN" sz="2200" spc="-1" strike="noStrike">
                <a:solidFill>
                  <a:srgbClr val="000000"/>
                </a:solidFill>
                <a:latin typeface="Arial"/>
                <a:ea typeface="DejaVu Sans"/>
              </a:rPr>
              <a:t> - </a:t>
            </a:r>
            <a:endParaRPr b="0" lang="en-IN" sz="2200" spc="-1" strike="noStrike">
              <a:latin typeface="Arial"/>
            </a:endParaRPr>
          </a:p>
          <a:p>
            <a:pPr>
              <a:lnSpc>
                <a:spcPct val="90000"/>
              </a:lnSpc>
              <a:spcBef>
                <a:spcPts val="1001"/>
              </a:spcBef>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The typical lead conversion rate at X education is around 30%, which is very low.</a:t>
            </a:r>
            <a:endParaRPr b="0" lang="en-IN" sz="2200" spc="-1" strike="noStrike">
              <a:latin typeface="Arial"/>
            </a:endParaRPr>
          </a:p>
          <a:p>
            <a:pPr>
              <a:lnSpc>
                <a:spcPct val="90000"/>
              </a:lnSpc>
              <a:spcBef>
                <a:spcPts val="1001"/>
              </a:spcBef>
            </a:pPr>
            <a:endParaRPr b="0" lang="en-IN" sz="2200" spc="-1" strike="noStrike">
              <a:latin typeface="Arial"/>
            </a:endParaRPr>
          </a:p>
          <a:p>
            <a:pPr>
              <a:lnSpc>
                <a:spcPct val="90000"/>
              </a:lnSpc>
              <a:spcBef>
                <a:spcPts val="1001"/>
              </a:spcBef>
            </a:pPr>
            <a:r>
              <a:rPr b="1" lang="en-IN" sz="2200" spc="-1" strike="noStrike">
                <a:solidFill>
                  <a:srgbClr val="000000"/>
                </a:solidFill>
                <a:latin typeface="Arial"/>
                <a:ea typeface="DejaVu Sans"/>
              </a:rPr>
              <a:t> </a:t>
            </a:r>
            <a:r>
              <a:rPr b="1" lang="en-IN" sz="2200" spc="-1" strike="noStrike">
                <a:solidFill>
                  <a:srgbClr val="000000"/>
                </a:solidFill>
                <a:latin typeface="Arial"/>
                <a:ea typeface="DejaVu Sans"/>
              </a:rPr>
              <a:t>Objectives : </a:t>
            </a:r>
            <a:endParaRPr b="0" lang="en-IN" sz="2200" spc="-1" strike="noStrike">
              <a:latin typeface="Arial"/>
            </a:endParaRPr>
          </a:p>
          <a:p>
            <a:pPr lvl="2" marL="648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ea typeface="DejaVu Sans"/>
              </a:rPr>
              <a:t>Build a model to using available lead data,  assign a lead score to each of the leads such that the customers with higher lead score have a higher conversion chance and lower score with lower convrsion chance.</a:t>
            </a:r>
            <a:endParaRPr b="0" lang="en-IN" sz="2200" spc="-1" strike="noStrike">
              <a:latin typeface="Arial"/>
            </a:endParaRPr>
          </a:p>
          <a:p>
            <a:pPr lvl="2" marL="648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ea typeface="DejaVu Sans"/>
              </a:rPr>
              <a:t>Business Recommendation  - Target lead conversion rate to be around 80%.</a:t>
            </a:r>
            <a:endParaRPr b="0" lang="en-IN" sz="2200" spc="-1" strike="noStrike">
              <a:latin typeface="Arial"/>
            </a:endParaRPr>
          </a:p>
          <a:p>
            <a:pPr lvl="2" marL="648000" indent="-215640">
              <a:lnSpc>
                <a:spcPct val="90000"/>
              </a:lnSpc>
              <a:spcBef>
                <a:spcPts val="1001"/>
              </a:spcBef>
              <a:buClr>
                <a:srgbClr val="000000"/>
              </a:buClr>
              <a:buSzPct val="45000"/>
              <a:buFont typeface="Wingdings" charset="2"/>
              <a:buChar char=""/>
            </a:pPr>
            <a:r>
              <a:rPr b="0" lang="en-IN" sz="2200" spc="-1" strike="noStrike">
                <a:solidFill>
                  <a:srgbClr val="000000"/>
                </a:solidFill>
                <a:latin typeface="Arial"/>
                <a:ea typeface="DejaVu Sans"/>
              </a:rPr>
              <a:t>Additional asks -  Provide answers to business questions on lead and its features</a:t>
            </a:r>
            <a:endParaRPr b="0" lang="en-IN" sz="2200" spc="-1" strike="noStrike">
              <a:latin typeface="Arial"/>
            </a:endParaRPr>
          </a:p>
          <a:p>
            <a:pPr>
              <a:lnSpc>
                <a:spcPct val="90000"/>
              </a:lnSpc>
              <a:spcBef>
                <a:spcPts val="499"/>
              </a:spcBef>
            </a:pPr>
            <a:endParaRPr b="0" lang="en-IN" sz="2200" spc="-1" strike="noStrike">
              <a:latin typeface="Arial"/>
            </a:endParaRPr>
          </a:p>
        </p:txBody>
      </p:sp>
      <p:sp>
        <p:nvSpPr>
          <p:cNvPr id="83" name="CustomShape 2"/>
          <p:cNvSpPr/>
          <p:nvPr/>
        </p:nvSpPr>
        <p:spPr>
          <a:xfrm>
            <a:off x="224640" y="1298520"/>
            <a:ext cx="9312480" cy="85464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1800" spc="-1" strike="noStrike">
                <a:solidFill>
                  <a:srgbClr val="000000"/>
                </a:solidFill>
                <a:latin typeface="Arial"/>
                <a:ea typeface="DejaVu Sans"/>
              </a:rPr>
              <a:t>  </a:t>
            </a:r>
            <a:r>
              <a:rPr b="1" lang="en-IN" sz="1600" spc="-1" strike="noStrike">
                <a:solidFill>
                  <a:srgbClr val="000000"/>
                </a:solidFill>
                <a:latin typeface="Arial"/>
                <a:ea typeface="DejaVu Sans"/>
              </a:rPr>
              <a:t>Abstract</a:t>
            </a:r>
            <a:r>
              <a:rPr b="0" lang="en-IN" sz="1800" spc="-1" strike="noStrike">
                <a:solidFill>
                  <a:srgbClr val="000000"/>
                </a:solidFill>
                <a:latin typeface="Arial"/>
                <a:ea typeface="DejaVu Sans"/>
              </a:rPr>
              <a:t>  :</a:t>
            </a:r>
            <a:endParaRPr b="0" lang="en-IN" sz="1800" spc="-1" strike="noStrike">
              <a:latin typeface="Arial"/>
            </a:endParaRPr>
          </a:p>
        </p:txBody>
      </p:sp>
      <p:pic>
        <p:nvPicPr>
          <p:cNvPr id="84" name="" descr=""/>
          <p:cNvPicPr/>
          <p:nvPr/>
        </p:nvPicPr>
        <p:blipFill>
          <a:blip r:embed="rId1"/>
          <a:stretch/>
        </p:blipFill>
        <p:spPr>
          <a:xfrm>
            <a:off x="9576000" y="1884600"/>
            <a:ext cx="1750320" cy="185904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368000" y="585720"/>
            <a:ext cx="8379000" cy="6379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ea typeface="DejaVu Sans"/>
              </a:rPr>
              <a:t>Technical Approach</a:t>
            </a:r>
            <a:endParaRPr b="0" lang="en-IN" sz="3200" spc="-1" strike="noStrike">
              <a:latin typeface="Arial"/>
            </a:endParaRPr>
          </a:p>
        </p:txBody>
      </p:sp>
      <p:sp>
        <p:nvSpPr>
          <p:cNvPr id="86" name="CustomShape 2"/>
          <p:cNvSpPr/>
          <p:nvPr/>
        </p:nvSpPr>
        <p:spPr>
          <a:xfrm>
            <a:off x="438120" y="1206360"/>
            <a:ext cx="11167200" cy="4895280"/>
          </a:xfrm>
          <a:prstGeom prst="rect">
            <a:avLst/>
          </a:prstGeom>
          <a:noFill/>
          <a:ln>
            <a:noFill/>
          </a:ln>
        </p:spPr>
        <p:style>
          <a:lnRef idx="0"/>
          <a:fillRef idx="0"/>
          <a:effectRef idx="0"/>
          <a:fontRef idx="minor"/>
        </p:style>
        <p:txBody>
          <a:bodyPr lIns="90000" rIns="90000" tIns="45000" bIns="45000">
            <a:normAutofit fontScale="1000"/>
          </a:bodyPr>
          <a:p>
            <a:pPr>
              <a:lnSpc>
                <a:spcPct val="90000"/>
              </a:lnSpc>
              <a:spcBef>
                <a:spcPts val="1001"/>
              </a:spcBef>
            </a:pPr>
            <a:endParaRPr b="0" lang="en-IN" sz="18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Understand the business process and problem</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Identify the key features in given lead data. </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Understand the data trends and record observations, decide the precition model to be logistic regression</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Perform EDA – </a:t>
            </a:r>
            <a:endParaRPr b="0" lang="en-IN" sz="6600" spc="-1" strike="noStrike">
              <a:latin typeface="Arial"/>
            </a:endParaRPr>
          </a:p>
          <a:p>
            <a:pPr lvl="4" marL="1080000" indent="-21564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Import, Understand data frame</a:t>
            </a:r>
            <a:endParaRPr b="0" lang="en-IN" sz="6600" spc="-1" strike="noStrike">
              <a:latin typeface="Arial"/>
            </a:endParaRPr>
          </a:p>
          <a:p>
            <a:pPr lvl="4" marL="1080000" indent="-21564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Treat null values</a:t>
            </a:r>
            <a:endParaRPr b="0" lang="en-IN" sz="6600" spc="-1" strike="noStrike">
              <a:latin typeface="Arial"/>
            </a:endParaRPr>
          </a:p>
          <a:p>
            <a:pPr lvl="4" marL="1080000" indent="-21564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Treat missing/wrong values</a:t>
            </a:r>
            <a:endParaRPr b="0" lang="en-IN" sz="6600" spc="-1" strike="noStrike">
              <a:latin typeface="Arial"/>
            </a:endParaRPr>
          </a:p>
          <a:p>
            <a:pPr lvl="4" marL="1080000" indent="-21564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Drop fetures with no variations or which doesn’t contribute value while building model</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Perform binary mapping for features with logical values, convert them to numbers</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Generate dummy variables for columns with more than 2 values, convert them to columns, drop original features</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Perform outlier analysis for the numeric columns and bring them in range.</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Prepare for training – Split the data into training and testing groups</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Scale the data before conducting RFE analysis</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Plot correlation map and remove highly correlated features from train set. Repeat the process until a stable data frame is obtained</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Build regression model and fit the train data and observe the parameters – p-value, coeffs, </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Select the right features through RFE recommended ranking</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Using statsmodel, asses the model and observe parameters, </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Generate predicted values and review the trends, compare actual vs predicted</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Generate confusion matrix, review model accuracy, turns out to be 80%</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Verify VIFs, check how the feature variables are correlated with each other</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Calculate sensitivity and specificity. Also calculate FPR, PPV, NPV</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Plot ROC curve and find optimal cut off point, cacluate accuracy, sensitivity, probability and specificity for cut offs</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Calculate precision and recall values, identify thresholds</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Perform prediction on test sets</a:t>
            </a:r>
            <a:endParaRPr b="0" lang="en-IN" sz="6600" spc="-1" strike="noStrike">
              <a:latin typeface="Arial"/>
            </a:endParaRPr>
          </a:p>
          <a:p>
            <a:pPr marL="216000" indent="-214920">
              <a:lnSpc>
                <a:spcPct val="90000"/>
              </a:lnSpc>
              <a:spcBef>
                <a:spcPts val="1001"/>
              </a:spcBef>
              <a:buClr>
                <a:srgbClr val="000000"/>
              </a:buClr>
              <a:buSzPct val="45000"/>
              <a:buFont typeface="Wingdings" charset="2"/>
              <a:buChar char=""/>
            </a:pPr>
            <a:r>
              <a:rPr b="0" lang="en-IN" sz="6600" spc="-1" strike="noStrike">
                <a:solidFill>
                  <a:srgbClr val="000000"/>
                </a:solidFill>
                <a:latin typeface="Arial"/>
                <a:ea typeface="DejaVu Sans"/>
              </a:rPr>
              <a:t>Calculate accuracy score, sensitivity and specificity values.</a:t>
            </a:r>
            <a:endParaRPr b="0" lang="en-IN" sz="6600" spc="-1" strike="noStrike">
              <a:latin typeface="Arial"/>
            </a:endParaRPr>
          </a:p>
          <a:p>
            <a:pPr>
              <a:lnSpc>
                <a:spcPct val="120000"/>
              </a:lnSpc>
              <a:spcBef>
                <a:spcPts val="1001"/>
              </a:spcBef>
            </a:pPr>
            <a:endParaRPr b="0" lang="en-IN" sz="66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562400" y="328320"/>
            <a:ext cx="8379000" cy="637920"/>
          </a:xfrm>
          <a:prstGeom prst="rect">
            <a:avLst/>
          </a:prstGeom>
          <a:noFill/>
          <a:ln>
            <a:noFill/>
          </a:ln>
        </p:spPr>
        <p:style>
          <a:lnRef idx="0"/>
          <a:fillRef idx="0"/>
          <a:effectRef idx="0"/>
          <a:fontRef idx="minor"/>
        </p:style>
        <p:txBody>
          <a:bodyPr lIns="90000" rIns="90000" tIns="45000" bIns="45000"/>
          <a:p>
            <a:pPr>
              <a:lnSpc>
                <a:spcPct val="100000"/>
              </a:lnSpc>
            </a:pPr>
            <a:r>
              <a:rPr b="0" lang="en-IN" sz="2600" spc="-1" strike="noStrike">
                <a:solidFill>
                  <a:srgbClr val="000000"/>
                </a:solidFill>
                <a:latin typeface="Calibri"/>
                <a:ea typeface="DejaVu Sans"/>
              </a:rPr>
              <a:t>Correlations among origial features</a:t>
            </a:r>
            <a:endParaRPr b="0" lang="en-IN" sz="2600" spc="-1" strike="noStrike">
              <a:latin typeface="Arial"/>
            </a:endParaRPr>
          </a:p>
        </p:txBody>
      </p:sp>
      <p:pic>
        <p:nvPicPr>
          <p:cNvPr id="88" name="" descr=""/>
          <p:cNvPicPr/>
          <p:nvPr/>
        </p:nvPicPr>
        <p:blipFill>
          <a:blip r:embed="rId1"/>
          <a:stretch/>
        </p:blipFill>
        <p:spPr>
          <a:xfrm rot="1800">
            <a:off x="3457440" y="779400"/>
            <a:ext cx="5756760" cy="598716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562400" y="328320"/>
            <a:ext cx="8379000" cy="637920"/>
          </a:xfrm>
          <a:prstGeom prst="rect">
            <a:avLst/>
          </a:prstGeom>
          <a:noFill/>
          <a:ln>
            <a:noFill/>
          </a:ln>
        </p:spPr>
        <p:style>
          <a:lnRef idx="0"/>
          <a:fillRef idx="0"/>
          <a:effectRef idx="0"/>
          <a:fontRef idx="minor"/>
        </p:style>
        <p:txBody>
          <a:bodyPr lIns="90000" rIns="90000" tIns="45000" bIns="45000"/>
          <a:p>
            <a:pPr>
              <a:lnSpc>
                <a:spcPct val="100000"/>
              </a:lnSpc>
            </a:pPr>
            <a:r>
              <a:rPr b="0" lang="en-IN" sz="2600" spc="-1" strike="noStrike">
                <a:solidFill>
                  <a:srgbClr val="000000"/>
                </a:solidFill>
                <a:latin typeface="Calibri"/>
                <a:ea typeface="DejaVu Sans"/>
              </a:rPr>
              <a:t>Revised Correlation after dropping High correlated features</a:t>
            </a:r>
            <a:endParaRPr b="0" lang="en-IN" sz="2600" spc="-1" strike="noStrike">
              <a:latin typeface="Arial"/>
            </a:endParaRPr>
          </a:p>
        </p:txBody>
      </p:sp>
      <p:pic>
        <p:nvPicPr>
          <p:cNvPr id="90" name="" descr=""/>
          <p:cNvPicPr/>
          <p:nvPr/>
        </p:nvPicPr>
        <p:blipFill>
          <a:blip r:embed="rId1"/>
          <a:stretch/>
        </p:blipFill>
        <p:spPr>
          <a:xfrm>
            <a:off x="864000" y="936000"/>
            <a:ext cx="9791640" cy="5764680"/>
          </a:xfrm>
          <a:prstGeom prst="rect">
            <a:avLst/>
          </a:prstGeom>
          <a:ln>
            <a:noFill/>
          </a:ln>
        </p:spPr>
      </p:pic>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562400" y="328320"/>
            <a:ext cx="8379000" cy="637920"/>
          </a:xfrm>
          <a:prstGeom prst="rect">
            <a:avLst/>
          </a:prstGeom>
          <a:noFill/>
          <a:ln>
            <a:noFill/>
          </a:ln>
        </p:spPr>
        <p:style>
          <a:lnRef idx="0"/>
          <a:fillRef idx="0"/>
          <a:effectRef idx="0"/>
          <a:fontRef idx="minor"/>
        </p:style>
        <p:txBody>
          <a:bodyPr lIns="90000" rIns="90000" tIns="45000" bIns="45000"/>
          <a:p>
            <a:pPr>
              <a:lnSpc>
                <a:spcPct val="100000"/>
              </a:lnSpc>
            </a:pPr>
            <a:r>
              <a:rPr b="0" lang="en-IN" sz="2600" spc="-1" strike="noStrike">
                <a:solidFill>
                  <a:srgbClr val="000000"/>
                </a:solidFill>
                <a:latin typeface="Calibri"/>
                <a:ea typeface="DejaVu Sans"/>
              </a:rPr>
              <a:t>Logistic Regression  - Visualizations</a:t>
            </a:r>
            <a:endParaRPr b="0" lang="en-IN" sz="2600" spc="-1" strike="noStrike">
              <a:latin typeface="Arial"/>
            </a:endParaRPr>
          </a:p>
        </p:txBody>
      </p:sp>
      <p:pic>
        <p:nvPicPr>
          <p:cNvPr id="92" name="" descr=""/>
          <p:cNvPicPr/>
          <p:nvPr/>
        </p:nvPicPr>
        <p:blipFill>
          <a:blip r:embed="rId1"/>
          <a:stretch/>
        </p:blipFill>
        <p:spPr>
          <a:xfrm>
            <a:off x="432000" y="966600"/>
            <a:ext cx="4535640" cy="4468680"/>
          </a:xfrm>
          <a:prstGeom prst="rect">
            <a:avLst/>
          </a:prstGeom>
          <a:ln>
            <a:noFill/>
          </a:ln>
        </p:spPr>
      </p:pic>
      <p:pic>
        <p:nvPicPr>
          <p:cNvPr id="93" name="" descr=""/>
          <p:cNvPicPr/>
          <p:nvPr/>
        </p:nvPicPr>
        <p:blipFill>
          <a:blip r:embed="rId2"/>
          <a:stretch/>
        </p:blipFill>
        <p:spPr>
          <a:xfrm>
            <a:off x="5688000" y="856800"/>
            <a:ext cx="5543640" cy="2670840"/>
          </a:xfrm>
          <a:prstGeom prst="rect">
            <a:avLst/>
          </a:prstGeom>
          <a:ln>
            <a:noFill/>
          </a:ln>
        </p:spPr>
      </p:pic>
      <p:pic>
        <p:nvPicPr>
          <p:cNvPr id="94" name="" descr=""/>
          <p:cNvPicPr/>
          <p:nvPr/>
        </p:nvPicPr>
        <p:blipFill>
          <a:blip r:embed="rId3"/>
          <a:stretch/>
        </p:blipFill>
        <p:spPr>
          <a:xfrm>
            <a:off x="5760000" y="3744000"/>
            <a:ext cx="5327640" cy="2663640"/>
          </a:xfrm>
          <a:prstGeom prst="rect">
            <a:avLst/>
          </a:prstGeom>
          <a:ln>
            <a:noFill/>
          </a:ln>
        </p:spPr>
      </p:pic>
      <p:sp>
        <p:nvSpPr>
          <p:cNvPr id="95" name="CustomShape 2"/>
          <p:cNvSpPr/>
          <p:nvPr/>
        </p:nvSpPr>
        <p:spPr>
          <a:xfrm>
            <a:off x="2304000" y="5544000"/>
            <a:ext cx="1632600" cy="421200"/>
          </a:xfrm>
          <a:prstGeom prst="rect">
            <a:avLst/>
          </a:prstGeom>
          <a:noFill/>
          <a:ln>
            <a:noFill/>
          </a:ln>
        </p:spPr>
        <p:style>
          <a:lnRef idx="0"/>
          <a:fillRef idx="0"/>
          <a:effectRef idx="0"/>
          <a:fontRef idx="minor"/>
        </p:style>
        <p:txBody>
          <a:bodyPr lIns="90000" rIns="90000" tIns="45000" bIns="45000"/>
          <a:p>
            <a:pPr>
              <a:lnSpc>
                <a:spcPct val="100000"/>
              </a:lnSpc>
            </a:pPr>
            <a:r>
              <a:rPr b="0" lang="en-IN" sz="1500" spc="-1" strike="noStrike">
                <a:solidFill>
                  <a:srgbClr val="000000"/>
                </a:solidFill>
                <a:latin typeface="Calibri"/>
                <a:ea typeface="DejaVu Sans"/>
              </a:rPr>
              <a:t>ROC</a:t>
            </a:r>
            <a:endParaRPr b="0" lang="en-IN" sz="1500" spc="-1" strike="noStrike">
              <a:latin typeface="Arial"/>
            </a:endParaRPr>
          </a:p>
        </p:txBody>
      </p:sp>
      <p:sp>
        <p:nvSpPr>
          <p:cNvPr id="96" name="CustomShape 3"/>
          <p:cNvSpPr/>
          <p:nvPr/>
        </p:nvSpPr>
        <p:spPr>
          <a:xfrm>
            <a:off x="6912000" y="3467520"/>
            <a:ext cx="4247640" cy="780120"/>
          </a:xfrm>
          <a:prstGeom prst="rect">
            <a:avLst/>
          </a:prstGeom>
          <a:noFill/>
          <a:ln>
            <a:noFill/>
          </a:ln>
        </p:spPr>
        <p:style>
          <a:lnRef idx="0"/>
          <a:fillRef idx="0"/>
          <a:effectRef idx="0"/>
          <a:fontRef idx="minor"/>
        </p:style>
        <p:txBody>
          <a:bodyPr lIns="90000" rIns="90000" tIns="45000" bIns="45000"/>
          <a:p>
            <a:pPr>
              <a:lnSpc>
                <a:spcPct val="100000"/>
              </a:lnSpc>
            </a:pPr>
            <a:r>
              <a:rPr b="0" lang="en-IN" sz="1400" spc="-1" strike="noStrike">
                <a:solidFill>
                  <a:srgbClr val="000000"/>
                </a:solidFill>
                <a:latin typeface="Calibri"/>
                <a:ea typeface="DejaVu Sans"/>
              </a:rPr>
              <a:t>Accuracy Vs Sensitivity Vs Specificity</a:t>
            </a:r>
            <a:endParaRPr b="0" lang="en-IN" sz="1400" spc="-1" strike="noStrike">
              <a:latin typeface="Arial"/>
            </a:endParaRPr>
          </a:p>
        </p:txBody>
      </p:sp>
      <p:sp>
        <p:nvSpPr>
          <p:cNvPr id="97" name="CustomShape 4"/>
          <p:cNvSpPr/>
          <p:nvPr/>
        </p:nvSpPr>
        <p:spPr>
          <a:xfrm>
            <a:off x="7632000" y="6347520"/>
            <a:ext cx="1367640" cy="348120"/>
          </a:xfrm>
          <a:prstGeom prst="rect">
            <a:avLst/>
          </a:prstGeom>
          <a:noFill/>
          <a:ln>
            <a:noFill/>
          </a:ln>
        </p:spPr>
        <p:style>
          <a:lnRef idx="0"/>
          <a:fillRef idx="0"/>
          <a:effectRef idx="0"/>
          <a:fontRef idx="minor"/>
        </p:style>
        <p:txBody>
          <a:bodyPr lIns="90000" rIns="90000" tIns="45000" bIns="45000"/>
          <a:p>
            <a:pPr>
              <a:lnSpc>
                <a:spcPct val="100000"/>
              </a:lnSpc>
            </a:pPr>
            <a:r>
              <a:rPr b="0" lang="en-IN" sz="1400" spc="-1" strike="noStrike">
                <a:solidFill>
                  <a:srgbClr val="000000"/>
                </a:solidFill>
                <a:latin typeface="Calibri"/>
                <a:ea typeface="DejaVu Sans"/>
              </a:rPr>
              <a:t>Threshold Curve</a:t>
            </a:r>
            <a:endParaRPr b="0" lang="en-IN" sz="14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562400" y="328320"/>
            <a:ext cx="8379000" cy="5767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ea typeface="DejaVu Sans"/>
              </a:rPr>
              <a:t>Business Questions</a:t>
            </a:r>
            <a:endParaRPr b="0" lang="en-IN" sz="3200" spc="-1" strike="noStrike">
              <a:latin typeface="Arial"/>
            </a:endParaRPr>
          </a:p>
        </p:txBody>
      </p:sp>
      <p:sp>
        <p:nvSpPr>
          <p:cNvPr id="99" name="CustomShape 2"/>
          <p:cNvSpPr/>
          <p:nvPr/>
        </p:nvSpPr>
        <p:spPr>
          <a:xfrm>
            <a:off x="504000" y="1194120"/>
            <a:ext cx="11087640" cy="5213520"/>
          </a:xfrm>
          <a:prstGeom prst="rect">
            <a:avLst/>
          </a:prstGeom>
          <a:noFill/>
          <a:ln>
            <a:noFill/>
          </a:ln>
        </p:spPr>
        <p:style>
          <a:lnRef idx="0"/>
          <a:fillRef idx="0"/>
          <a:effectRef idx="0"/>
          <a:fontRef idx="minor"/>
        </p:style>
        <p:txBody>
          <a:bodyPr lIns="90000" rIns="90000" tIns="45000" bIns="45000"/>
          <a:p>
            <a:pPr marL="216000" indent="-215640">
              <a:lnSpc>
                <a:spcPct val="100000"/>
              </a:lnSpc>
              <a:buClr>
                <a:srgbClr val="000000"/>
              </a:buClr>
              <a:buFont typeface="StarSymbol"/>
              <a:buAutoNum type="arabicPeriod"/>
            </a:pPr>
            <a:r>
              <a:rPr b="0" lang="en-IN" sz="1500" spc="-1" strike="noStrike">
                <a:latin typeface="Arial"/>
              </a:rPr>
              <a:t>Which are the top three variables in your model which contribute most towards the probability of a lead getting converted?</a:t>
            </a:r>
            <a:endParaRPr b="0" lang="en-IN" sz="1500" spc="-1" strike="noStrike">
              <a:latin typeface="Arial"/>
            </a:endParaRPr>
          </a:p>
          <a:p>
            <a:pPr>
              <a:lnSpc>
                <a:spcPct val="100000"/>
              </a:lnSpc>
            </a:pPr>
            <a:br/>
            <a:endParaRPr b="0" lang="en-IN" sz="1500" spc="-1" strike="noStrike">
              <a:latin typeface="Arial"/>
            </a:endParaRPr>
          </a:p>
          <a:p>
            <a:pPr marL="216000" indent="-215640">
              <a:lnSpc>
                <a:spcPct val="100000"/>
              </a:lnSpc>
              <a:buClr>
                <a:srgbClr val="000000"/>
              </a:buClr>
              <a:buFont typeface="StarSymbol"/>
              <a:buAutoNum type="arabicPeriod"/>
            </a:pPr>
            <a:r>
              <a:rPr b="0" lang="en-IN" sz="1500" spc="-1" strike="noStrike">
                <a:latin typeface="Arial"/>
              </a:rPr>
              <a:t>What are the top 3 categorical/dummy variables in the model which should be focused the most on in order to increase the probability of lead conversion?</a:t>
            </a:r>
            <a:endParaRPr b="0" lang="en-IN" sz="1500" spc="-1" strike="noStrike">
              <a:latin typeface="Arial"/>
            </a:endParaRPr>
          </a:p>
          <a:p>
            <a:pPr>
              <a:lnSpc>
                <a:spcPct val="100000"/>
              </a:lnSpc>
            </a:pPr>
            <a:endParaRPr b="0" lang="en-IN" sz="1500" spc="-1" strike="noStrike">
              <a:latin typeface="Arial"/>
            </a:endParaRPr>
          </a:p>
          <a:p>
            <a:pPr marL="216000" indent="-215640">
              <a:lnSpc>
                <a:spcPct val="100000"/>
              </a:lnSpc>
              <a:buClr>
                <a:srgbClr val="000000"/>
              </a:buClr>
              <a:buFont typeface="StarSymbol"/>
              <a:buAutoNum type="arabicPeriod"/>
            </a:pPr>
            <a:r>
              <a:rPr b="0" lang="en-IN" sz="1500" spc="-1" strike="noStrike">
                <a:latin typeface="Arial"/>
              </a:rPr>
              <a:t>X Education has a period of 2 months every year during which they hire some interns. The sales team, in particular, has around 10 interns allotted to them. So during this phase, they wish to make the lead conversion more aggressive. So they want almost all of the potential leads (i.e. the customers who have been predicted as 1 by the model) to be converted and hence, want to make phone calls to as much of such people as possible. Suggest a good strategy they should employ at this stage.</a:t>
            </a:r>
            <a:br/>
            <a:r>
              <a:rPr b="0" lang="en-IN" sz="1500" spc="-1" strike="noStrike">
                <a:latin typeface="Arial"/>
              </a:rPr>
              <a:t> </a:t>
            </a:r>
            <a:endParaRPr b="0" lang="en-IN" sz="1500" spc="-1" strike="noStrike">
              <a:latin typeface="Arial"/>
            </a:endParaRPr>
          </a:p>
          <a:p>
            <a:pPr marL="216000" indent="-215640">
              <a:lnSpc>
                <a:spcPct val="100000"/>
              </a:lnSpc>
              <a:buClr>
                <a:srgbClr val="000000"/>
              </a:buClr>
              <a:buFont typeface="StarSymbol"/>
              <a:buAutoNum type="arabicPeriod"/>
            </a:pPr>
            <a:r>
              <a:rPr b="0" lang="en-IN" sz="1500" spc="-1" strike="noStrike">
                <a:latin typeface="Arial"/>
              </a:rPr>
              <a:t>Similarly, at times, the company reaches its target for a quarter before the deadline. During this time, the company wants the sales team to focus on some new work as well. So during this time, the company’s aim is to not make phone calls unless it’s extremely necessary, i.e. they want to minimize the rate of useless phone calls. Suggest a strategy they should employ at this stage.</a:t>
            </a:r>
            <a:endParaRPr b="0" lang="en-IN" sz="15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562400" y="328320"/>
            <a:ext cx="8379000" cy="5767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ea typeface="DejaVu Sans"/>
              </a:rPr>
              <a:t>Conclusion</a:t>
            </a:r>
            <a:endParaRPr b="0" lang="en-IN" sz="3200" spc="-1" strike="noStrike">
              <a:latin typeface="Arial"/>
            </a:endParaRPr>
          </a:p>
          <a:p>
            <a:pPr>
              <a:lnSpc>
                <a:spcPct val="100000"/>
              </a:lnSpc>
            </a:pPr>
            <a:endParaRPr b="0" lang="en-IN" sz="3200" spc="-1" strike="noStrike">
              <a:latin typeface="Arial"/>
            </a:endParaRPr>
          </a:p>
        </p:txBody>
      </p:sp>
      <p:sp>
        <p:nvSpPr>
          <p:cNvPr id="101" name="CustomShape 2"/>
          <p:cNvSpPr/>
          <p:nvPr/>
        </p:nvSpPr>
        <p:spPr>
          <a:xfrm>
            <a:off x="84240" y="1512000"/>
            <a:ext cx="4091040" cy="4440960"/>
          </a:xfrm>
          <a:prstGeom prst="rect">
            <a:avLst/>
          </a:prstGeom>
          <a:noFill/>
          <a:ln>
            <a:noFill/>
          </a:ln>
        </p:spPr>
        <p:style>
          <a:lnRef idx="0"/>
          <a:fillRef idx="0"/>
          <a:effectRef idx="0"/>
          <a:fontRef idx="minor"/>
        </p:style>
        <p:txBody>
          <a:bodyPr lIns="90000" rIns="90000" tIns="45000" bIns="45000"/>
          <a:p>
            <a:pPr lvl="1" marL="432000" indent="-215640">
              <a:lnSpc>
                <a:spcPct val="100000"/>
              </a:lnSpc>
              <a:buClr>
                <a:srgbClr val="000000"/>
              </a:buClr>
              <a:buSzPct val="45000"/>
              <a:buFont typeface="Wingdings" charset="2"/>
              <a:buChar char=""/>
            </a:pPr>
            <a:r>
              <a:rPr b="0" lang="en-IN" sz="1800" spc="-1" strike="noStrike">
                <a:solidFill>
                  <a:srgbClr val="000000"/>
                </a:solidFill>
                <a:latin typeface="Arial"/>
                <a:ea typeface="DejaVu Sans"/>
              </a:rPr>
              <a:t>Conclusion. </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1680</TotalTime>
  <Application>LibreOffice/6.1.3.1$Linux_X86_64 LibreOffice_project/10$Build-1</Application>
  <Words>235</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en-IN</dc:language>
  <cp:lastModifiedBy/>
  <dcterms:modified xsi:type="dcterms:W3CDTF">2019-03-03T15:27:35Z</dcterms:modified>
  <cp:revision>111</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nabled">
    <vt:lpwstr>True</vt:lpwstr>
  </property>
  <property fmtid="{D5CDD505-2E9C-101B-9397-08002B2CF9AE}" pid="9" name="MSIP_Label_f42aa342-8706-4288-bd11-ebb85995028c_Extended_MSFT_Method">
    <vt:lpwstr>Automatic</vt:lpwstr>
  </property>
  <property fmtid="{D5CDD505-2E9C-101B-9397-08002B2CF9AE}" pid="10" name="MSIP_Label_f42aa342-8706-4288-bd11-ebb85995028c_Name">
    <vt:lpwstr>General</vt:lpwstr>
  </property>
  <property fmtid="{D5CDD505-2E9C-101B-9397-08002B2CF9AE}" pid="11" name="MSIP_Label_f42aa342-8706-4288-bd11-ebb85995028c_Owner">
    <vt:lpwstr>biagra@microsoft.com</vt:lpwstr>
  </property>
  <property fmtid="{D5CDD505-2E9C-101B-9397-08002B2CF9AE}" pid="12" name="MSIP_Label_f42aa342-8706-4288-bd11-ebb85995028c_SetDate">
    <vt:lpwstr>2018-12-30T13:23:43.9339176Z</vt:lpwstr>
  </property>
  <property fmtid="{D5CDD505-2E9C-101B-9397-08002B2CF9AE}" pid="13" name="MSIP_Label_f42aa342-8706-4288-bd11-ebb85995028c_SiteId">
    <vt:lpwstr>72f988bf-86f1-41af-91ab-2d7cd011db47</vt:lpwstr>
  </property>
  <property fmtid="{D5CDD505-2E9C-101B-9397-08002B2CF9AE}" pid="14" name="Notes">
    <vt:i4>0</vt:i4>
  </property>
  <property fmtid="{D5CDD505-2E9C-101B-9397-08002B2CF9AE}" pid="15" name="PresentationFormat">
    <vt:lpwstr>Widescreen</vt:lpwstr>
  </property>
  <property fmtid="{D5CDD505-2E9C-101B-9397-08002B2CF9AE}" pid="16" name="ScaleCrop">
    <vt:bool>0</vt:bool>
  </property>
  <property fmtid="{D5CDD505-2E9C-101B-9397-08002B2CF9AE}" pid="17" name="Sensitivity">
    <vt:lpwstr>General</vt:lpwstr>
  </property>
  <property fmtid="{D5CDD505-2E9C-101B-9397-08002B2CF9AE}" pid="18" name="ShareDoc">
    <vt:bool>0</vt:bool>
  </property>
  <property fmtid="{D5CDD505-2E9C-101B-9397-08002B2CF9AE}" pid="19" name="Slides">
    <vt:i4>9</vt:i4>
  </property>
</Properties>
</file>