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70" r:id="rId5"/>
    <p:sldId id="271" r:id="rId6"/>
    <p:sldId id="272"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511CA-0CCD-4BAF-BF59-56B5AA9E70F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80385853-DDD2-4497-B0DE-50024C272BAD}">
      <dgm:prSet phldrT="[Text]"/>
      <dgm:spPr/>
      <dgm:t>
        <a:bodyPr/>
        <a:lstStyle/>
        <a:p>
          <a:r>
            <a:rPr lang="en-IN" b="1" i="0" dirty="0"/>
            <a:t>Investment type analysis</a:t>
          </a:r>
          <a:r>
            <a:rPr lang="en-IN" b="0" i="0" dirty="0"/>
            <a:t>:</a:t>
          </a:r>
          <a:endParaRPr lang="en-IN" dirty="0"/>
        </a:p>
      </dgm:t>
    </dgm:pt>
    <dgm:pt modelId="{28D376D0-C76E-4150-B0F7-C975AF112386}" type="parTrans" cxnId="{2C45F091-75D3-4399-8175-29AD3355541B}">
      <dgm:prSet/>
      <dgm:spPr/>
      <dgm:t>
        <a:bodyPr/>
        <a:lstStyle/>
        <a:p>
          <a:endParaRPr lang="en-IN"/>
        </a:p>
      </dgm:t>
    </dgm:pt>
    <dgm:pt modelId="{14698CB9-1829-443A-967B-297ED753BE1D}" type="sibTrans" cxnId="{2C45F091-75D3-4399-8175-29AD3355541B}">
      <dgm:prSet/>
      <dgm:spPr/>
      <dgm:t>
        <a:bodyPr/>
        <a:lstStyle/>
        <a:p>
          <a:endParaRPr lang="en-IN"/>
        </a:p>
      </dgm:t>
    </dgm:pt>
    <dgm:pt modelId="{6F045B44-B298-4CF2-9E29-30E7F3469EDD}">
      <dgm:prSet phldrT="[Text]"/>
      <dgm:spPr/>
      <dgm:t>
        <a:bodyPr/>
        <a:lstStyle/>
        <a:p>
          <a:r>
            <a:rPr lang="en-IN" dirty="0">
              <a:latin typeface="Arial" panose="020B0604020202020204" pitchFamily="34" charset="0"/>
              <a:cs typeface="Arial" panose="020B0604020202020204" pitchFamily="34" charset="0"/>
            </a:rPr>
            <a:t>Compare the Fund Type wise investment</a:t>
          </a:r>
        </a:p>
      </dgm:t>
    </dgm:pt>
    <dgm:pt modelId="{0065FD40-9AA1-4C11-A540-03FD83F7E573}" type="parTrans" cxnId="{619F4D88-46BC-4EAA-8F08-54530450CA87}">
      <dgm:prSet/>
      <dgm:spPr/>
      <dgm:t>
        <a:bodyPr/>
        <a:lstStyle/>
        <a:p>
          <a:endParaRPr lang="en-IN"/>
        </a:p>
      </dgm:t>
    </dgm:pt>
    <dgm:pt modelId="{24FE4284-4836-4014-8737-EBC598B2C091}" type="sibTrans" cxnId="{619F4D88-46BC-4EAA-8F08-54530450CA87}">
      <dgm:prSet/>
      <dgm:spPr/>
      <dgm:t>
        <a:bodyPr/>
        <a:lstStyle/>
        <a:p>
          <a:endParaRPr lang="en-IN"/>
        </a:p>
      </dgm:t>
    </dgm:pt>
    <dgm:pt modelId="{2558E650-9612-4CA8-B636-1FE8C2E799C9}">
      <dgm:prSet phldrT="[Text]"/>
      <dgm:spPr/>
      <dgm:t>
        <a:bodyPr/>
        <a:lstStyle/>
        <a:p>
          <a:r>
            <a:rPr lang="en-IN" b="1" i="0" dirty="0"/>
            <a:t>Country analysis</a:t>
          </a:r>
          <a:endParaRPr lang="en-IN" dirty="0"/>
        </a:p>
      </dgm:t>
    </dgm:pt>
    <dgm:pt modelId="{838AA90F-368C-4A45-B346-15E087B3DB6A}" type="parTrans" cxnId="{75031948-9E94-47DB-B732-610280D018F8}">
      <dgm:prSet/>
      <dgm:spPr/>
      <dgm:t>
        <a:bodyPr/>
        <a:lstStyle/>
        <a:p>
          <a:endParaRPr lang="en-IN"/>
        </a:p>
      </dgm:t>
    </dgm:pt>
    <dgm:pt modelId="{32F4AC0B-1437-483D-B990-F70BB56E4723}" type="sibTrans" cxnId="{75031948-9E94-47DB-B732-610280D018F8}">
      <dgm:prSet/>
      <dgm:spPr/>
      <dgm:t>
        <a:bodyPr/>
        <a:lstStyle/>
        <a:p>
          <a:endParaRPr lang="en-IN"/>
        </a:p>
      </dgm:t>
    </dgm:pt>
    <dgm:pt modelId="{FBED78E5-FC55-41B6-916C-CA82734EB16D}">
      <dgm:prSet phldrT="[Text]"/>
      <dgm:spPr/>
      <dgm:t>
        <a:bodyPr/>
        <a:lstStyle/>
        <a:p>
          <a:r>
            <a:rPr lang="en-IN" dirty="0">
              <a:latin typeface="Arial" panose="020B0604020202020204" pitchFamily="34" charset="0"/>
              <a:cs typeface="Arial" panose="020B0604020202020204" pitchFamily="34" charset="0"/>
            </a:rPr>
            <a:t>Identify Top 3 Investment Countries </a:t>
          </a:r>
        </a:p>
      </dgm:t>
    </dgm:pt>
    <dgm:pt modelId="{19C85D24-CF79-4A4E-B148-641B189F0D51}" type="parTrans" cxnId="{BAD6DB5A-8E4F-4C2C-8851-02ECE373FA96}">
      <dgm:prSet/>
      <dgm:spPr/>
      <dgm:t>
        <a:bodyPr/>
        <a:lstStyle/>
        <a:p>
          <a:endParaRPr lang="en-IN"/>
        </a:p>
      </dgm:t>
    </dgm:pt>
    <dgm:pt modelId="{744FF197-E4EF-45E4-AF89-CAD98A7D07CF}" type="sibTrans" cxnId="{BAD6DB5A-8E4F-4C2C-8851-02ECE373FA96}">
      <dgm:prSet/>
      <dgm:spPr/>
      <dgm:t>
        <a:bodyPr/>
        <a:lstStyle/>
        <a:p>
          <a:endParaRPr lang="en-IN"/>
        </a:p>
      </dgm:t>
    </dgm:pt>
    <dgm:pt modelId="{12C65F59-797B-468A-B091-DC963E7110D7}">
      <dgm:prSet phldrT="[Text]"/>
      <dgm:spPr/>
      <dgm:t>
        <a:bodyPr/>
        <a:lstStyle/>
        <a:p>
          <a:r>
            <a:rPr lang="en-IN" b="1" i="0" dirty="0"/>
            <a:t>Sector analysis</a:t>
          </a:r>
          <a:endParaRPr lang="en-IN" dirty="0"/>
        </a:p>
      </dgm:t>
    </dgm:pt>
    <dgm:pt modelId="{438F4DF5-29C8-497E-A062-9EA116A6FB3E}" type="parTrans" cxnId="{1B78F15F-B200-41F3-A9F1-8668FE741B5D}">
      <dgm:prSet/>
      <dgm:spPr/>
      <dgm:t>
        <a:bodyPr/>
        <a:lstStyle/>
        <a:p>
          <a:endParaRPr lang="en-IN"/>
        </a:p>
      </dgm:t>
    </dgm:pt>
    <dgm:pt modelId="{F8DACBE8-CE69-4A9A-9075-80F7BD6BA49C}" type="sibTrans" cxnId="{1B78F15F-B200-41F3-A9F1-8668FE741B5D}">
      <dgm:prSet/>
      <dgm:spPr/>
      <dgm:t>
        <a:bodyPr/>
        <a:lstStyle/>
        <a:p>
          <a:endParaRPr lang="en-IN"/>
        </a:p>
      </dgm:t>
    </dgm:pt>
    <dgm:pt modelId="{017189EF-EDB6-4834-8D86-8330700AD3C2}">
      <dgm:prSet phldrT="[Text]"/>
      <dgm:spPr/>
      <dgm:t>
        <a:bodyPr/>
        <a:lstStyle/>
        <a:p>
          <a:r>
            <a:rPr lang="en-IN" b="0" i="0" dirty="0" smtClean="0">
              <a:latin typeface="Arial" panose="020B0604020202020204" pitchFamily="34" charset="0"/>
              <a:cs typeface="Arial" panose="020B0604020202020204" pitchFamily="34" charset="0"/>
            </a:rPr>
            <a:t>Distribution </a:t>
          </a:r>
          <a:r>
            <a:rPr lang="en-IN" b="0" i="0" dirty="0">
              <a:latin typeface="Arial" panose="020B0604020202020204" pitchFamily="34" charset="0"/>
              <a:cs typeface="Arial" panose="020B0604020202020204" pitchFamily="34" charset="0"/>
            </a:rPr>
            <a:t>of investments across the eight main sectors</a:t>
          </a:r>
          <a:endParaRPr lang="en-IN" dirty="0">
            <a:latin typeface="Arial" panose="020B0604020202020204" pitchFamily="34" charset="0"/>
            <a:cs typeface="Arial" panose="020B0604020202020204" pitchFamily="34" charset="0"/>
          </a:endParaRPr>
        </a:p>
      </dgm:t>
    </dgm:pt>
    <dgm:pt modelId="{37A43A2D-8B62-47D5-B9BB-756996D21B52}" type="parTrans" cxnId="{479F6BCF-A7B3-44AA-8E35-62BC9232C23B}">
      <dgm:prSet/>
      <dgm:spPr/>
      <dgm:t>
        <a:bodyPr/>
        <a:lstStyle/>
        <a:p>
          <a:endParaRPr lang="en-IN"/>
        </a:p>
      </dgm:t>
    </dgm:pt>
    <dgm:pt modelId="{93A87CC1-522C-4D21-BC4B-307B81BFBCFC}" type="sibTrans" cxnId="{479F6BCF-A7B3-44AA-8E35-62BC9232C23B}">
      <dgm:prSet/>
      <dgm:spPr/>
      <dgm:t>
        <a:bodyPr/>
        <a:lstStyle/>
        <a:p>
          <a:endParaRPr lang="en-IN"/>
        </a:p>
      </dgm:t>
    </dgm:pt>
    <dgm:pt modelId="{140839A3-6339-443C-8CF8-607D87ADAEAE}">
      <dgm:prSet phldrT="[Text]"/>
      <dgm:spPr/>
      <dgm:t>
        <a:bodyPr/>
        <a:lstStyle/>
        <a:p>
          <a:r>
            <a:rPr lang="en-IN" dirty="0">
              <a:latin typeface="Arial" panose="020B0604020202020204" pitchFamily="34" charset="0"/>
              <a:cs typeface="Arial" panose="020B0604020202020204" pitchFamily="34" charset="0"/>
            </a:rPr>
            <a:t>Fund Type - </a:t>
          </a:r>
          <a:r>
            <a:rPr lang="en-IN" b="0" i="0" dirty="0">
              <a:latin typeface="Arial" panose="020B0604020202020204" pitchFamily="34" charset="0"/>
              <a:cs typeface="Arial" panose="020B0604020202020204" pitchFamily="34" charset="0"/>
            </a:rPr>
            <a:t>venture, seed, angel, private equity etc.</a:t>
          </a:r>
          <a:endParaRPr lang="en-IN" dirty="0">
            <a:latin typeface="Arial" panose="020B0604020202020204" pitchFamily="34" charset="0"/>
            <a:cs typeface="Arial" panose="020B0604020202020204" pitchFamily="34" charset="0"/>
          </a:endParaRPr>
        </a:p>
      </dgm:t>
    </dgm:pt>
    <dgm:pt modelId="{F60DB650-6FF7-4FAC-B8B2-9F4047EDF417}" type="parTrans" cxnId="{AC4AC61F-7AA0-4743-B921-5DAC4F5991A5}">
      <dgm:prSet/>
      <dgm:spPr/>
      <dgm:t>
        <a:bodyPr/>
        <a:lstStyle/>
        <a:p>
          <a:endParaRPr lang="en-IN"/>
        </a:p>
      </dgm:t>
    </dgm:pt>
    <dgm:pt modelId="{D40C435F-4BCC-4CD8-A693-6FA586FE6CF8}" type="sibTrans" cxnId="{AC4AC61F-7AA0-4743-B921-5DAC4F5991A5}">
      <dgm:prSet/>
      <dgm:spPr/>
      <dgm:t>
        <a:bodyPr/>
        <a:lstStyle/>
        <a:p>
          <a:endParaRPr lang="en-IN"/>
        </a:p>
      </dgm:t>
    </dgm:pt>
    <dgm:pt modelId="{1C1EAEC8-673F-49E7-86A6-E93EC0A0F150}">
      <dgm:prSet phldrT="[Text]"/>
      <dgm:spPr/>
      <dgm:t>
        <a:bodyPr/>
        <a:lstStyle/>
        <a:p>
          <a:r>
            <a:rPr lang="en-IN" dirty="0">
              <a:latin typeface="Arial" panose="020B0604020202020204" pitchFamily="34" charset="0"/>
              <a:cs typeface="Arial" panose="020B0604020202020204" pitchFamily="34" charset="0"/>
            </a:rPr>
            <a:t> Filter down to English Speaking Countries</a:t>
          </a:r>
        </a:p>
      </dgm:t>
    </dgm:pt>
    <dgm:pt modelId="{FCAD27AC-5F20-4E42-9AAB-7B96645D3B7F}" type="parTrans" cxnId="{CC64B696-D3B5-4FE6-B10A-018017E999A0}">
      <dgm:prSet/>
      <dgm:spPr/>
      <dgm:t>
        <a:bodyPr/>
        <a:lstStyle/>
        <a:p>
          <a:endParaRPr lang="en-IN"/>
        </a:p>
      </dgm:t>
    </dgm:pt>
    <dgm:pt modelId="{74835FEC-1775-44FB-B181-E8E3CBC2F4F0}" type="sibTrans" cxnId="{CC64B696-D3B5-4FE6-B10A-018017E999A0}">
      <dgm:prSet/>
      <dgm:spPr/>
      <dgm:t>
        <a:bodyPr/>
        <a:lstStyle/>
        <a:p>
          <a:endParaRPr lang="en-IN"/>
        </a:p>
      </dgm:t>
    </dgm:pt>
    <dgm:pt modelId="{1B001998-8285-4449-8288-019A4E3B8619}">
      <dgm:prSet phldrT="[Text]"/>
      <dgm:spPr/>
      <dgm:t>
        <a:bodyPr/>
        <a:lstStyle/>
        <a:p>
          <a:r>
            <a:rPr lang="en-IN" b="0" i="0" dirty="0" smtClean="0">
              <a:latin typeface="Arial" panose="020B0604020202020204" pitchFamily="34" charset="0"/>
              <a:cs typeface="Arial" panose="020B0604020202020204" pitchFamily="34" charset="0"/>
            </a:rPr>
            <a:t>Map </a:t>
          </a:r>
          <a:r>
            <a:rPr lang="en-IN" b="0" i="0" dirty="0">
              <a:latin typeface="Arial" panose="020B0604020202020204" pitchFamily="34" charset="0"/>
              <a:cs typeface="Arial" panose="020B0604020202020204" pitchFamily="34" charset="0"/>
            </a:rPr>
            <a:t>each </a:t>
          </a:r>
          <a:r>
            <a:rPr lang="en-IN" b="0" i="0" dirty="0" smtClean="0">
              <a:latin typeface="Arial" panose="020B0604020202020204" pitchFamily="34" charset="0"/>
              <a:cs typeface="Arial" panose="020B0604020202020204" pitchFamily="34" charset="0"/>
            </a:rPr>
            <a:t>primary-sector </a:t>
          </a:r>
          <a:r>
            <a:rPr lang="en-IN" b="0" i="0" dirty="0">
              <a:latin typeface="Arial" panose="020B0604020202020204" pitchFamily="34" charset="0"/>
              <a:cs typeface="Arial" panose="020B0604020202020204" pitchFamily="34" charset="0"/>
            </a:rPr>
            <a:t>to its main sector</a:t>
          </a:r>
          <a:endParaRPr lang="en-IN" dirty="0">
            <a:latin typeface="Arial" panose="020B0604020202020204" pitchFamily="34" charset="0"/>
            <a:cs typeface="Arial" panose="020B0604020202020204" pitchFamily="34" charset="0"/>
          </a:endParaRPr>
        </a:p>
      </dgm:t>
    </dgm:pt>
    <dgm:pt modelId="{C461EDB8-1A43-4584-ACB1-0DCFD53F8860}" type="parTrans" cxnId="{F557134F-5278-4529-B825-F52451B9460C}">
      <dgm:prSet/>
      <dgm:spPr/>
      <dgm:t>
        <a:bodyPr/>
        <a:lstStyle/>
        <a:p>
          <a:endParaRPr lang="en-IN"/>
        </a:p>
      </dgm:t>
    </dgm:pt>
    <dgm:pt modelId="{B01AFFCC-C655-4962-BC13-640CDFEDD511}" type="sibTrans" cxnId="{F557134F-5278-4529-B825-F52451B9460C}">
      <dgm:prSet/>
      <dgm:spPr/>
      <dgm:t>
        <a:bodyPr/>
        <a:lstStyle/>
        <a:p>
          <a:endParaRPr lang="en-IN"/>
        </a:p>
      </dgm:t>
    </dgm:pt>
    <dgm:pt modelId="{F8629F17-5B2D-43D6-BD98-7822727F3E8A}" type="pres">
      <dgm:prSet presAssocID="{FE5511CA-0CCD-4BAF-BF59-56B5AA9E70FB}" presName="rootnode" presStyleCnt="0">
        <dgm:presLayoutVars>
          <dgm:chMax/>
          <dgm:chPref/>
          <dgm:dir/>
          <dgm:animLvl val="lvl"/>
        </dgm:presLayoutVars>
      </dgm:prSet>
      <dgm:spPr/>
      <dgm:t>
        <a:bodyPr/>
        <a:lstStyle/>
        <a:p>
          <a:endParaRPr lang="en-US"/>
        </a:p>
      </dgm:t>
    </dgm:pt>
    <dgm:pt modelId="{851AC38E-2CF2-42C6-8F96-E53DC88499B1}" type="pres">
      <dgm:prSet presAssocID="{80385853-DDD2-4497-B0DE-50024C272BAD}" presName="composite" presStyleCnt="0"/>
      <dgm:spPr/>
    </dgm:pt>
    <dgm:pt modelId="{563A16CB-90F3-463B-963C-EC02B70F8120}" type="pres">
      <dgm:prSet presAssocID="{80385853-DDD2-4497-B0DE-50024C272BAD}" presName="bentUpArrow1" presStyleLbl="alignImgPlace1" presStyleIdx="0" presStyleCnt="2"/>
      <dgm:spPr/>
    </dgm:pt>
    <dgm:pt modelId="{6D21B794-5365-4A98-B664-65F0E42F11AC}" type="pres">
      <dgm:prSet presAssocID="{80385853-DDD2-4497-B0DE-50024C272BAD}" presName="ParentText" presStyleLbl="node1" presStyleIdx="0" presStyleCnt="3" custLinFactNeighborX="-19912" custLinFactNeighborY="-1995">
        <dgm:presLayoutVars>
          <dgm:chMax val="1"/>
          <dgm:chPref val="1"/>
          <dgm:bulletEnabled val="1"/>
        </dgm:presLayoutVars>
      </dgm:prSet>
      <dgm:spPr/>
      <dgm:t>
        <a:bodyPr/>
        <a:lstStyle/>
        <a:p>
          <a:endParaRPr lang="en-US"/>
        </a:p>
      </dgm:t>
    </dgm:pt>
    <dgm:pt modelId="{CBE5C50E-E045-4355-BD47-174B01DA9646}" type="pres">
      <dgm:prSet presAssocID="{80385853-DDD2-4497-B0DE-50024C272BAD}" presName="ChildText" presStyleLbl="revTx" presStyleIdx="0" presStyleCnt="3" custScaleX="213493" custLinFactNeighborX="47288" custLinFactNeighborY="-4000">
        <dgm:presLayoutVars>
          <dgm:chMax val="0"/>
          <dgm:chPref val="0"/>
          <dgm:bulletEnabled val="1"/>
        </dgm:presLayoutVars>
      </dgm:prSet>
      <dgm:spPr/>
      <dgm:t>
        <a:bodyPr/>
        <a:lstStyle/>
        <a:p>
          <a:endParaRPr lang="en-US"/>
        </a:p>
      </dgm:t>
    </dgm:pt>
    <dgm:pt modelId="{7E999753-7680-4618-BA12-408651815F7B}" type="pres">
      <dgm:prSet presAssocID="{14698CB9-1829-443A-967B-297ED753BE1D}" presName="sibTrans" presStyleCnt="0"/>
      <dgm:spPr/>
    </dgm:pt>
    <dgm:pt modelId="{5093002E-3831-4149-8F3F-38AE389E1DF4}" type="pres">
      <dgm:prSet presAssocID="{2558E650-9612-4CA8-B636-1FE8C2E799C9}" presName="composite" presStyleCnt="0"/>
      <dgm:spPr/>
    </dgm:pt>
    <dgm:pt modelId="{E3A2997C-AC59-4445-9416-E0CBBE9F7CE4}" type="pres">
      <dgm:prSet presAssocID="{2558E650-9612-4CA8-B636-1FE8C2E799C9}" presName="bentUpArrow1" presStyleLbl="alignImgPlace1" presStyleIdx="1" presStyleCnt="2" custLinFactNeighborX="-29443"/>
      <dgm:spPr/>
    </dgm:pt>
    <dgm:pt modelId="{8F1558C6-0240-414F-BE16-EB028DF44486}" type="pres">
      <dgm:prSet presAssocID="{2558E650-9612-4CA8-B636-1FE8C2E799C9}" presName="ParentText" presStyleLbl="node1" presStyleIdx="1" presStyleCnt="3" custLinFactNeighborX="-19912">
        <dgm:presLayoutVars>
          <dgm:chMax val="1"/>
          <dgm:chPref val="1"/>
          <dgm:bulletEnabled val="1"/>
        </dgm:presLayoutVars>
      </dgm:prSet>
      <dgm:spPr/>
      <dgm:t>
        <a:bodyPr/>
        <a:lstStyle/>
        <a:p>
          <a:endParaRPr lang="en-US"/>
        </a:p>
      </dgm:t>
    </dgm:pt>
    <dgm:pt modelId="{01B5A66B-1DB6-4834-B19C-A1C96C40133F}" type="pres">
      <dgm:prSet presAssocID="{2558E650-9612-4CA8-B636-1FE8C2E799C9}" presName="ChildText" presStyleLbl="revTx" presStyleIdx="1" presStyleCnt="3" custScaleX="196635" custLinFactNeighborX="32474" custLinFactNeighborY="800">
        <dgm:presLayoutVars>
          <dgm:chMax val="0"/>
          <dgm:chPref val="0"/>
          <dgm:bulletEnabled val="1"/>
        </dgm:presLayoutVars>
      </dgm:prSet>
      <dgm:spPr/>
      <dgm:t>
        <a:bodyPr/>
        <a:lstStyle/>
        <a:p>
          <a:endParaRPr lang="en-US"/>
        </a:p>
      </dgm:t>
    </dgm:pt>
    <dgm:pt modelId="{4ABA454E-89A3-45D6-8152-1646A37D48C3}" type="pres">
      <dgm:prSet presAssocID="{32F4AC0B-1437-483D-B990-F70BB56E4723}" presName="sibTrans" presStyleCnt="0"/>
      <dgm:spPr/>
    </dgm:pt>
    <dgm:pt modelId="{78047D78-0109-4AAB-9628-EFEC3D3346D4}" type="pres">
      <dgm:prSet presAssocID="{12C65F59-797B-468A-B091-DC963E7110D7}" presName="composite" presStyleCnt="0"/>
      <dgm:spPr/>
    </dgm:pt>
    <dgm:pt modelId="{C7AC0FA1-8365-48EA-8ADF-58F9630B27B2}" type="pres">
      <dgm:prSet presAssocID="{12C65F59-797B-468A-B091-DC963E7110D7}" presName="ParentText" presStyleLbl="node1" presStyleIdx="2" presStyleCnt="3" custLinFactNeighborX="-38994">
        <dgm:presLayoutVars>
          <dgm:chMax val="1"/>
          <dgm:chPref val="1"/>
          <dgm:bulletEnabled val="1"/>
        </dgm:presLayoutVars>
      </dgm:prSet>
      <dgm:spPr/>
      <dgm:t>
        <a:bodyPr/>
        <a:lstStyle/>
        <a:p>
          <a:endParaRPr lang="en-US"/>
        </a:p>
      </dgm:t>
    </dgm:pt>
    <dgm:pt modelId="{7B340476-A89E-4AD7-8CE6-B7C0029B8D6A}" type="pres">
      <dgm:prSet presAssocID="{12C65F59-797B-468A-B091-DC963E7110D7}" presName="FinalChildText" presStyleLbl="revTx" presStyleIdx="2" presStyleCnt="3" custScaleX="199138" custLinFactNeighborX="11096" custLinFactNeighborY="-2400">
        <dgm:presLayoutVars>
          <dgm:chMax val="0"/>
          <dgm:chPref val="0"/>
          <dgm:bulletEnabled val="1"/>
        </dgm:presLayoutVars>
      </dgm:prSet>
      <dgm:spPr/>
      <dgm:t>
        <a:bodyPr/>
        <a:lstStyle/>
        <a:p>
          <a:endParaRPr lang="en-US"/>
        </a:p>
      </dgm:t>
    </dgm:pt>
  </dgm:ptLst>
  <dgm:cxnLst>
    <dgm:cxn modelId="{75031948-9E94-47DB-B732-610280D018F8}" srcId="{FE5511CA-0CCD-4BAF-BF59-56B5AA9E70FB}" destId="{2558E650-9612-4CA8-B636-1FE8C2E799C9}" srcOrd="1" destOrd="0" parTransId="{838AA90F-368C-4A45-B346-15E087B3DB6A}" sibTransId="{32F4AC0B-1437-483D-B990-F70BB56E4723}"/>
    <dgm:cxn modelId="{B475AB48-FF6B-4481-9AA4-D62E2923A0EA}" type="presOf" srcId="{1B001998-8285-4449-8288-019A4E3B8619}" destId="{7B340476-A89E-4AD7-8CE6-B7C0029B8D6A}" srcOrd="0" destOrd="1" presId="urn:microsoft.com/office/officeart/2005/8/layout/StepDownProcess"/>
    <dgm:cxn modelId="{1B78F15F-B200-41F3-A9F1-8668FE741B5D}" srcId="{FE5511CA-0CCD-4BAF-BF59-56B5AA9E70FB}" destId="{12C65F59-797B-468A-B091-DC963E7110D7}" srcOrd="2" destOrd="0" parTransId="{438F4DF5-29C8-497E-A062-9EA116A6FB3E}" sibTransId="{F8DACBE8-CE69-4A9A-9075-80F7BD6BA49C}"/>
    <dgm:cxn modelId="{A2E74251-FE64-4D82-9528-6923CEB173A8}" type="presOf" srcId="{017189EF-EDB6-4834-8D86-8330700AD3C2}" destId="{7B340476-A89E-4AD7-8CE6-B7C0029B8D6A}" srcOrd="0" destOrd="0" presId="urn:microsoft.com/office/officeart/2005/8/layout/StepDownProcess"/>
    <dgm:cxn modelId="{BAD6DB5A-8E4F-4C2C-8851-02ECE373FA96}" srcId="{2558E650-9612-4CA8-B636-1FE8C2E799C9}" destId="{FBED78E5-FC55-41B6-916C-CA82734EB16D}" srcOrd="0" destOrd="0" parTransId="{19C85D24-CF79-4A4E-B148-641B189F0D51}" sibTransId="{744FF197-E4EF-45E4-AF89-CAD98A7D07CF}"/>
    <dgm:cxn modelId="{72F49577-B8D9-4415-A3A8-7236DDDFE598}" type="presOf" srcId="{FE5511CA-0CCD-4BAF-BF59-56B5AA9E70FB}" destId="{F8629F17-5B2D-43D6-BD98-7822727F3E8A}" srcOrd="0" destOrd="0" presId="urn:microsoft.com/office/officeart/2005/8/layout/StepDownProcess"/>
    <dgm:cxn modelId="{619F4D88-46BC-4EAA-8F08-54530450CA87}" srcId="{80385853-DDD2-4497-B0DE-50024C272BAD}" destId="{6F045B44-B298-4CF2-9E29-30E7F3469EDD}" srcOrd="0" destOrd="0" parTransId="{0065FD40-9AA1-4C11-A540-03FD83F7E573}" sibTransId="{24FE4284-4836-4014-8737-EBC598B2C091}"/>
    <dgm:cxn modelId="{FB4C0A6A-F445-4D97-A436-C18B7C973DDC}" type="presOf" srcId="{80385853-DDD2-4497-B0DE-50024C272BAD}" destId="{6D21B794-5365-4A98-B664-65F0E42F11AC}" srcOrd="0" destOrd="0" presId="urn:microsoft.com/office/officeart/2005/8/layout/StepDownProcess"/>
    <dgm:cxn modelId="{6A9E6E97-3DE7-48E2-9AD3-ED06BE5AAE1D}" type="presOf" srcId="{2558E650-9612-4CA8-B636-1FE8C2E799C9}" destId="{8F1558C6-0240-414F-BE16-EB028DF44486}" srcOrd="0" destOrd="0" presId="urn:microsoft.com/office/officeart/2005/8/layout/StepDownProcess"/>
    <dgm:cxn modelId="{CC64B696-D3B5-4FE6-B10A-018017E999A0}" srcId="{2558E650-9612-4CA8-B636-1FE8C2E799C9}" destId="{1C1EAEC8-673F-49E7-86A6-E93EC0A0F150}" srcOrd="1" destOrd="0" parTransId="{FCAD27AC-5F20-4E42-9AAB-7B96645D3B7F}" sibTransId="{74835FEC-1775-44FB-B181-E8E3CBC2F4F0}"/>
    <dgm:cxn modelId="{AC4AC61F-7AA0-4743-B921-5DAC4F5991A5}" srcId="{80385853-DDD2-4497-B0DE-50024C272BAD}" destId="{140839A3-6339-443C-8CF8-607D87ADAEAE}" srcOrd="1" destOrd="0" parTransId="{F60DB650-6FF7-4FAC-B8B2-9F4047EDF417}" sibTransId="{D40C435F-4BCC-4CD8-A693-6FA586FE6CF8}"/>
    <dgm:cxn modelId="{479F6BCF-A7B3-44AA-8E35-62BC9232C23B}" srcId="{12C65F59-797B-468A-B091-DC963E7110D7}" destId="{017189EF-EDB6-4834-8D86-8330700AD3C2}" srcOrd="0" destOrd="0" parTransId="{37A43A2D-8B62-47D5-B9BB-756996D21B52}" sibTransId="{93A87CC1-522C-4D21-BC4B-307B81BFBCFC}"/>
    <dgm:cxn modelId="{2C45F091-75D3-4399-8175-29AD3355541B}" srcId="{FE5511CA-0CCD-4BAF-BF59-56B5AA9E70FB}" destId="{80385853-DDD2-4497-B0DE-50024C272BAD}" srcOrd="0" destOrd="0" parTransId="{28D376D0-C76E-4150-B0F7-C975AF112386}" sibTransId="{14698CB9-1829-443A-967B-297ED753BE1D}"/>
    <dgm:cxn modelId="{F557134F-5278-4529-B825-F52451B9460C}" srcId="{12C65F59-797B-468A-B091-DC963E7110D7}" destId="{1B001998-8285-4449-8288-019A4E3B8619}" srcOrd="1" destOrd="0" parTransId="{C461EDB8-1A43-4584-ACB1-0DCFD53F8860}" sibTransId="{B01AFFCC-C655-4962-BC13-640CDFEDD511}"/>
    <dgm:cxn modelId="{E548B72A-A5D2-4184-A596-C16CB45FB0C5}" type="presOf" srcId="{1C1EAEC8-673F-49E7-86A6-E93EC0A0F150}" destId="{01B5A66B-1DB6-4834-B19C-A1C96C40133F}" srcOrd="0" destOrd="1" presId="urn:microsoft.com/office/officeart/2005/8/layout/StepDownProcess"/>
    <dgm:cxn modelId="{655DD74B-EE10-4C1C-90A7-1B8A0C151D37}" type="presOf" srcId="{140839A3-6339-443C-8CF8-607D87ADAEAE}" destId="{CBE5C50E-E045-4355-BD47-174B01DA9646}" srcOrd="0" destOrd="1" presId="urn:microsoft.com/office/officeart/2005/8/layout/StepDownProcess"/>
    <dgm:cxn modelId="{5314F671-D68A-468C-B41B-9EE33E30F42C}" type="presOf" srcId="{12C65F59-797B-468A-B091-DC963E7110D7}" destId="{C7AC0FA1-8365-48EA-8ADF-58F9630B27B2}" srcOrd="0" destOrd="0" presId="urn:microsoft.com/office/officeart/2005/8/layout/StepDownProcess"/>
    <dgm:cxn modelId="{BBBE5B82-15A4-452A-BE1E-8FA478CA3A28}" type="presOf" srcId="{6F045B44-B298-4CF2-9E29-30E7F3469EDD}" destId="{CBE5C50E-E045-4355-BD47-174B01DA9646}" srcOrd="0" destOrd="0" presId="urn:microsoft.com/office/officeart/2005/8/layout/StepDownProcess"/>
    <dgm:cxn modelId="{42F97971-D4EC-456A-9582-6ABA0CA1B64B}" type="presOf" srcId="{FBED78E5-FC55-41B6-916C-CA82734EB16D}" destId="{01B5A66B-1DB6-4834-B19C-A1C96C40133F}" srcOrd="0" destOrd="0" presId="urn:microsoft.com/office/officeart/2005/8/layout/StepDownProcess"/>
    <dgm:cxn modelId="{1A882C44-B63F-4C45-BE94-8673840993CD}" type="presParOf" srcId="{F8629F17-5B2D-43D6-BD98-7822727F3E8A}" destId="{851AC38E-2CF2-42C6-8F96-E53DC88499B1}" srcOrd="0" destOrd="0" presId="urn:microsoft.com/office/officeart/2005/8/layout/StepDownProcess"/>
    <dgm:cxn modelId="{B118DA12-DEFE-4D74-A664-4658F18B885E}" type="presParOf" srcId="{851AC38E-2CF2-42C6-8F96-E53DC88499B1}" destId="{563A16CB-90F3-463B-963C-EC02B70F8120}" srcOrd="0" destOrd="0" presId="urn:microsoft.com/office/officeart/2005/8/layout/StepDownProcess"/>
    <dgm:cxn modelId="{6D615EF7-7FA6-494A-AC99-34AC37141CFB}" type="presParOf" srcId="{851AC38E-2CF2-42C6-8F96-E53DC88499B1}" destId="{6D21B794-5365-4A98-B664-65F0E42F11AC}" srcOrd="1" destOrd="0" presId="urn:microsoft.com/office/officeart/2005/8/layout/StepDownProcess"/>
    <dgm:cxn modelId="{11504C59-4B68-4D53-AD1E-EAC17621561F}" type="presParOf" srcId="{851AC38E-2CF2-42C6-8F96-E53DC88499B1}" destId="{CBE5C50E-E045-4355-BD47-174B01DA9646}" srcOrd="2" destOrd="0" presId="urn:microsoft.com/office/officeart/2005/8/layout/StepDownProcess"/>
    <dgm:cxn modelId="{165F5C56-5AF3-4D80-8B78-DFA45ADB74DE}" type="presParOf" srcId="{F8629F17-5B2D-43D6-BD98-7822727F3E8A}" destId="{7E999753-7680-4618-BA12-408651815F7B}" srcOrd="1" destOrd="0" presId="urn:microsoft.com/office/officeart/2005/8/layout/StepDownProcess"/>
    <dgm:cxn modelId="{35E93C53-5082-4E06-819A-66F566A68CA8}" type="presParOf" srcId="{F8629F17-5B2D-43D6-BD98-7822727F3E8A}" destId="{5093002E-3831-4149-8F3F-38AE389E1DF4}" srcOrd="2" destOrd="0" presId="urn:microsoft.com/office/officeart/2005/8/layout/StepDownProcess"/>
    <dgm:cxn modelId="{2530FB03-F350-4CB8-BC80-C5665228E19C}" type="presParOf" srcId="{5093002E-3831-4149-8F3F-38AE389E1DF4}" destId="{E3A2997C-AC59-4445-9416-E0CBBE9F7CE4}" srcOrd="0" destOrd="0" presId="urn:microsoft.com/office/officeart/2005/8/layout/StepDownProcess"/>
    <dgm:cxn modelId="{43C7C205-EFD5-4079-B5BD-A982E77A1EA9}" type="presParOf" srcId="{5093002E-3831-4149-8F3F-38AE389E1DF4}" destId="{8F1558C6-0240-414F-BE16-EB028DF44486}" srcOrd="1" destOrd="0" presId="urn:microsoft.com/office/officeart/2005/8/layout/StepDownProcess"/>
    <dgm:cxn modelId="{6B7D7226-8287-4420-8CB2-B926066AAEF2}" type="presParOf" srcId="{5093002E-3831-4149-8F3F-38AE389E1DF4}" destId="{01B5A66B-1DB6-4834-B19C-A1C96C40133F}" srcOrd="2" destOrd="0" presId="urn:microsoft.com/office/officeart/2005/8/layout/StepDownProcess"/>
    <dgm:cxn modelId="{DA4E0E33-B97D-4462-9AE6-0A8802D9F651}" type="presParOf" srcId="{F8629F17-5B2D-43D6-BD98-7822727F3E8A}" destId="{4ABA454E-89A3-45D6-8152-1646A37D48C3}" srcOrd="3" destOrd="0" presId="urn:microsoft.com/office/officeart/2005/8/layout/StepDownProcess"/>
    <dgm:cxn modelId="{D4CDC873-378F-4027-95DB-7F8CE86249F5}" type="presParOf" srcId="{F8629F17-5B2D-43D6-BD98-7822727F3E8A}" destId="{78047D78-0109-4AAB-9628-EFEC3D3346D4}" srcOrd="4" destOrd="0" presId="urn:microsoft.com/office/officeart/2005/8/layout/StepDownProcess"/>
    <dgm:cxn modelId="{0311F138-FD71-43F9-B176-253207F4B351}" type="presParOf" srcId="{78047D78-0109-4AAB-9628-EFEC3D3346D4}" destId="{C7AC0FA1-8365-48EA-8ADF-58F9630B27B2}" srcOrd="0" destOrd="0" presId="urn:microsoft.com/office/officeart/2005/8/layout/StepDownProcess"/>
    <dgm:cxn modelId="{F8D19797-7262-41DB-AE4D-04A20EB12D8C}" type="presParOf" srcId="{78047D78-0109-4AAB-9628-EFEC3D3346D4}" destId="{7B340476-A89E-4AD7-8CE6-B7C0029B8D6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A16CB-90F3-463B-963C-EC02B70F8120}">
      <dsp:nvSpPr>
        <dsp:cNvPr id="0" name=""/>
        <dsp:cNvSpPr/>
      </dsp:nvSpPr>
      <dsp:spPr>
        <a:xfrm rot="5400000">
          <a:off x="1899810" y="1384867"/>
          <a:ext cx="1224795" cy="139438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21B794-5365-4A98-B664-65F0E42F11AC}">
      <dsp:nvSpPr>
        <dsp:cNvPr id="0" name=""/>
        <dsp:cNvSpPr/>
      </dsp:nvSpPr>
      <dsp:spPr>
        <a:xfrm>
          <a:off x="1164761" y="0"/>
          <a:ext cx="2061835" cy="14432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b="1" i="0" kern="1200" dirty="0"/>
            <a:t>Investment type analysis</a:t>
          </a:r>
          <a:r>
            <a:rPr lang="en-IN" sz="2600" b="0" i="0" kern="1200" dirty="0"/>
            <a:t>:</a:t>
          </a:r>
          <a:endParaRPr lang="en-IN" sz="2600" kern="1200" dirty="0"/>
        </a:p>
      </dsp:txBody>
      <dsp:txXfrm>
        <a:off x="1235226" y="70465"/>
        <a:ext cx="1920905" cy="1302287"/>
      </dsp:txXfrm>
    </dsp:sp>
    <dsp:sp modelId="{CBE5C50E-E045-4355-BD47-174B01DA9646}">
      <dsp:nvSpPr>
        <dsp:cNvPr id="0" name=""/>
        <dsp:cNvSpPr/>
      </dsp:nvSpPr>
      <dsp:spPr>
        <a:xfrm>
          <a:off x="3495311" y="118141"/>
          <a:ext cx="3201503" cy="116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Compare the Fund Type wise investment</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Fund Type - </a:t>
          </a:r>
          <a:r>
            <a:rPr lang="en-IN" sz="1800" b="0" i="0" kern="1200" dirty="0">
              <a:latin typeface="Arial" panose="020B0604020202020204" pitchFamily="34" charset="0"/>
              <a:cs typeface="Arial" panose="020B0604020202020204" pitchFamily="34" charset="0"/>
            </a:rPr>
            <a:t>venture, seed, angel, private equity etc.</a:t>
          </a:r>
          <a:endParaRPr lang="en-IN" sz="1800" kern="1200" dirty="0">
            <a:latin typeface="Arial" panose="020B0604020202020204" pitchFamily="34" charset="0"/>
            <a:cs typeface="Arial" panose="020B0604020202020204" pitchFamily="34" charset="0"/>
          </a:endParaRPr>
        </a:p>
      </dsp:txBody>
      <dsp:txXfrm>
        <a:off x="3495311" y="118141"/>
        <a:ext cx="3201503" cy="1166472"/>
      </dsp:txXfrm>
    </dsp:sp>
    <dsp:sp modelId="{E3A2997C-AC59-4445-9416-E0CBBE9F7CE4}">
      <dsp:nvSpPr>
        <dsp:cNvPr id="0" name=""/>
        <dsp:cNvSpPr/>
      </dsp:nvSpPr>
      <dsp:spPr>
        <a:xfrm rot="5400000">
          <a:off x="3607202" y="3006077"/>
          <a:ext cx="1224795" cy="139438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1558C6-0240-414F-BE16-EB028DF44486}">
      <dsp:nvSpPr>
        <dsp:cNvPr id="0" name=""/>
        <dsp:cNvSpPr/>
      </dsp:nvSpPr>
      <dsp:spPr>
        <a:xfrm>
          <a:off x="3282702" y="1648366"/>
          <a:ext cx="2061835" cy="14432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b="1" i="0" kern="1200" dirty="0"/>
            <a:t>Country analysis</a:t>
          </a:r>
          <a:endParaRPr lang="en-IN" sz="2600" kern="1200" dirty="0"/>
        </a:p>
      </dsp:txBody>
      <dsp:txXfrm>
        <a:off x="3353167" y="1718831"/>
        <a:ext cx="1920905" cy="1302287"/>
      </dsp:txXfrm>
    </dsp:sp>
    <dsp:sp modelId="{01B5A66B-1DB6-4834-B19C-A1C96C40133F}">
      <dsp:nvSpPr>
        <dsp:cNvPr id="0" name=""/>
        <dsp:cNvSpPr/>
      </dsp:nvSpPr>
      <dsp:spPr>
        <a:xfrm>
          <a:off x="5517504" y="1795342"/>
          <a:ext cx="2948704" cy="116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Identify Top 3 Investment Countries </a:t>
          </a:r>
        </a:p>
        <a:p>
          <a:pPr marL="171450" lvl="1" indent="-171450" algn="l" defTabSz="800100">
            <a:lnSpc>
              <a:spcPct val="90000"/>
            </a:lnSpc>
            <a:spcBef>
              <a:spcPct val="0"/>
            </a:spcBef>
            <a:spcAft>
              <a:spcPct val="15000"/>
            </a:spcAft>
            <a:buChar char="••"/>
          </a:pPr>
          <a:r>
            <a:rPr lang="en-IN" sz="1800" kern="1200" dirty="0">
              <a:latin typeface="Arial" panose="020B0604020202020204" pitchFamily="34" charset="0"/>
              <a:cs typeface="Arial" panose="020B0604020202020204" pitchFamily="34" charset="0"/>
            </a:rPr>
            <a:t> Filter down to English Speaking Countries</a:t>
          </a:r>
        </a:p>
      </dsp:txBody>
      <dsp:txXfrm>
        <a:off x="5517504" y="1795342"/>
        <a:ext cx="2948704" cy="1166472"/>
      </dsp:txXfrm>
    </dsp:sp>
    <dsp:sp modelId="{C7AC0FA1-8365-48EA-8ADF-58F9630B27B2}">
      <dsp:nvSpPr>
        <dsp:cNvPr id="0" name=""/>
        <dsp:cNvSpPr/>
      </dsp:nvSpPr>
      <dsp:spPr>
        <a:xfrm>
          <a:off x="5007205" y="3269576"/>
          <a:ext cx="2061835" cy="144321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IN" sz="2600" b="1" i="0" kern="1200" dirty="0"/>
            <a:t>Sector analysis</a:t>
          </a:r>
          <a:endParaRPr lang="en-IN" sz="2600" kern="1200" dirty="0"/>
        </a:p>
      </dsp:txBody>
      <dsp:txXfrm>
        <a:off x="5077670" y="3340041"/>
        <a:ext cx="1920905" cy="1302287"/>
      </dsp:txXfrm>
    </dsp:sp>
    <dsp:sp modelId="{7B340476-A89E-4AD7-8CE6-B7C0029B8D6A}">
      <dsp:nvSpPr>
        <dsp:cNvPr id="0" name=""/>
        <dsp:cNvSpPr/>
      </dsp:nvSpPr>
      <dsp:spPr>
        <a:xfrm>
          <a:off x="7296098" y="3379224"/>
          <a:ext cx="2986238" cy="116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marL="171450" lvl="1" indent="-171450" algn="l" defTabSz="711200">
            <a:lnSpc>
              <a:spcPct val="90000"/>
            </a:lnSpc>
            <a:spcBef>
              <a:spcPct val="0"/>
            </a:spcBef>
            <a:spcAft>
              <a:spcPct val="15000"/>
            </a:spcAft>
            <a:buChar char="••"/>
          </a:pPr>
          <a:r>
            <a:rPr lang="en-IN" sz="1600" b="0" i="0" kern="1200" dirty="0" smtClean="0">
              <a:latin typeface="Arial" panose="020B0604020202020204" pitchFamily="34" charset="0"/>
              <a:cs typeface="Arial" panose="020B0604020202020204" pitchFamily="34" charset="0"/>
            </a:rPr>
            <a:t>Distribution </a:t>
          </a:r>
          <a:r>
            <a:rPr lang="en-IN" sz="1600" b="0" i="0" kern="1200" dirty="0">
              <a:latin typeface="Arial" panose="020B0604020202020204" pitchFamily="34" charset="0"/>
              <a:cs typeface="Arial" panose="020B0604020202020204" pitchFamily="34" charset="0"/>
            </a:rPr>
            <a:t>of investments across the eight main sectors</a:t>
          </a:r>
          <a:endParaRPr lang="en-IN"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IN" sz="1600" b="0" i="0" kern="1200" dirty="0" smtClean="0">
              <a:latin typeface="Arial" panose="020B0604020202020204" pitchFamily="34" charset="0"/>
              <a:cs typeface="Arial" panose="020B0604020202020204" pitchFamily="34" charset="0"/>
            </a:rPr>
            <a:t>Map </a:t>
          </a:r>
          <a:r>
            <a:rPr lang="en-IN" sz="1600" b="0" i="0" kern="1200" dirty="0">
              <a:latin typeface="Arial" panose="020B0604020202020204" pitchFamily="34" charset="0"/>
              <a:cs typeface="Arial" panose="020B0604020202020204" pitchFamily="34" charset="0"/>
            </a:rPr>
            <a:t>each </a:t>
          </a:r>
          <a:r>
            <a:rPr lang="en-IN" sz="1600" b="0" i="0" kern="1200" dirty="0" smtClean="0">
              <a:latin typeface="Arial" panose="020B0604020202020204" pitchFamily="34" charset="0"/>
              <a:cs typeface="Arial" panose="020B0604020202020204" pitchFamily="34" charset="0"/>
            </a:rPr>
            <a:t>primary-sector </a:t>
          </a:r>
          <a:r>
            <a:rPr lang="en-IN" sz="1600" b="0" i="0" kern="1200" dirty="0">
              <a:latin typeface="Arial" panose="020B0604020202020204" pitchFamily="34" charset="0"/>
              <a:cs typeface="Arial" panose="020B0604020202020204" pitchFamily="34" charset="0"/>
            </a:rPr>
            <a:t>to its main sector</a:t>
          </a:r>
          <a:endParaRPr lang="en-IN" sz="1600" kern="1200" dirty="0">
            <a:latin typeface="Arial" panose="020B0604020202020204" pitchFamily="34" charset="0"/>
            <a:cs typeface="Arial" panose="020B0604020202020204" pitchFamily="34" charset="0"/>
          </a:endParaRPr>
        </a:p>
      </dsp:txBody>
      <dsp:txXfrm>
        <a:off x="7296098" y="3379224"/>
        <a:ext cx="2986238" cy="116647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04-11-2018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04-11-2018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1391478" y="4033991"/>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Balakrishna </a:t>
            </a:r>
            <a:r>
              <a:rPr lang="en-IN" sz="1800" dirty="0" err="1"/>
              <a:t>Gadiyar</a:t>
            </a:r>
            <a:endParaRPr lang="en-IN" sz="1800" dirty="0"/>
          </a:p>
          <a:p>
            <a:pPr marL="457200" indent="-457200" algn="l">
              <a:buFont typeface="+mj-lt"/>
              <a:buAutoNum type="arabicPeriod"/>
            </a:pPr>
            <a:r>
              <a:rPr lang="en-IN" sz="1800" dirty="0"/>
              <a:t> Deepak </a:t>
            </a:r>
            <a:r>
              <a:rPr lang="en-IN" sz="1800" dirty="0" smtClean="0"/>
              <a:t>Kumar Padhan</a:t>
            </a:r>
            <a:endParaRPr lang="en-IN" sz="1800" dirty="0"/>
          </a:p>
          <a:p>
            <a:pPr marL="457200" indent="-457200" algn="l">
              <a:buFont typeface="+mj-lt"/>
              <a:buAutoNum type="arabicPeriod"/>
            </a:pPr>
            <a:r>
              <a:rPr lang="en-IN" sz="1800" dirty="0"/>
              <a:t> Bishnu Agrawal</a:t>
            </a:r>
          </a:p>
          <a:p>
            <a:pPr marL="457200" indent="-457200" algn="l">
              <a:buFont typeface="+mj-lt"/>
              <a:buAutoNum type="arabicPeriod"/>
            </a:pPr>
            <a:r>
              <a:rPr lang="en-IN" sz="1800" dirty="0"/>
              <a:t> </a:t>
            </a:r>
            <a:r>
              <a:rPr lang="en-IN" sz="1800" dirty="0" err="1"/>
              <a:t>Basavesh</a:t>
            </a:r>
            <a:r>
              <a:rPr lang="en-IN" sz="1800" dirty="0"/>
              <a:t> </a:t>
            </a:r>
            <a:r>
              <a:rPr lang="en-IN" sz="1800" dirty="0" err="1"/>
              <a:t>Hiremath</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469" y="1854926"/>
            <a:ext cx="10437222" cy="4344261"/>
          </a:xfrm>
        </p:spPr>
        <p:txBody>
          <a:bodyPr>
            <a:normAutofit/>
          </a:bodyPr>
          <a:lstStyle/>
          <a:p>
            <a:pPr marL="0" indent="0">
              <a:buNone/>
            </a:pPr>
            <a:r>
              <a:rPr lang="en-IN" sz="1800" dirty="0" smtClean="0">
                <a:latin typeface="Arial" panose="020B0604020202020204" pitchFamily="34" charset="0"/>
                <a:cs typeface="Arial" panose="020B0604020202020204" pitchFamily="34" charset="0"/>
              </a:rPr>
              <a:t>Keeping </a:t>
            </a:r>
            <a:r>
              <a:rPr lang="en-IN" sz="1800" dirty="0">
                <a:latin typeface="Arial" panose="020B0604020202020204" pitchFamily="34" charset="0"/>
                <a:cs typeface="Arial" panose="020B0604020202020204" pitchFamily="34" charset="0"/>
              </a:rPr>
              <a:t>the Business objective and the company’s constraint </a:t>
            </a:r>
            <a:r>
              <a:rPr lang="en-IN" sz="1800" dirty="0" smtClean="0">
                <a:latin typeface="Arial" panose="020B0604020202020204" pitchFamily="34" charset="0"/>
                <a:cs typeface="Arial" panose="020B0604020202020204" pitchFamily="34" charset="0"/>
              </a:rPr>
              <a:t>of Spark Fund, </a:t>
            </a:r>
            <a:r>
              <a:rPr lang="en-IN" sz="1800" dirty="0">
                <a:latin typeface="Arial" panose="020B0604020202020204" pitchFamily="34" charset="0"/>
                <a:cs typeface="Arial" panose="020B0604020202020204" pitchFamily="34" charset="0"/>
              </a:rPr>
              <a:t>we came to the following conclusion</a:t>
            </a:r>
            <a:r>
              <a:rPr lang="en-IN" sz="1800" dirty="0" smtClean="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a:p>
            <a:pPr marL="342900" indent="-342900">
              <a:buAutoNum type="arabicPeriod"/>
            </a:pPr>
            <a:r>
              <a:rPr lang="en-IN" sz="1800" dirty="0">
                <a:latin typeface="Arial" panose="020B0604020202020204" pitchFamily="34" charset="0"/>
                <a:cs typeface="Arial" panose="020B0604020202020204" pitchFamily="34" charset="0"/>
              </a:rPr>
              <a:t>The top 3 Funding Type are </a:t>
            </a:r>
            <a:r>
              <a:rPr lang="en-IN" sz="1800" b="1" dirty="0">
                <a:latin typeface="Arial" panose="020B0604020202020204" pitchFamily="34" charset="0"/>
                <a:cs typeface="Arial" panose="020B0604020202020204" pitchFamily="34" charset="0"/>
              </a:rPr>
              <a:t>Ventures, Private </a:t>
            </a:r>
            <a:r>
              <a:rPr lang="en-IN" sz="1800" b="1" dirty="0" smtClean="0">
                <a:latin typeface="Arial" panose="020B0604020202020204" pitchFamily="34" charset="0"/>
                <a:cs typeface="Arial" panose="020B0604020202020204" pitchFamily="34" charset="0"/>
              </a:rPr>
              <a:t>Equity </a:t>
            </a:r>
            <a:r>
              <a:rPr lang="en-IN" sz="1800" b="1" dirty="0">
                <a:latin typeface="Arial" panose="020B0604020202020204" pitchFamily="34" charset="0"/>
                <a:cs typeface="Arial" panose="020B0604020202020204" pitchFamily="34" charset="0"/>
              </a:rPr>
              <a:t>and Seed</a:t>
            </a:r>
            <a:r>
              <a:rPr lang="en-IN" sz="1800" dirty="0">
                <a:latin typeface="Arial" panose="020B0604020202020204" pitchFamily="34" charset="0"/>
                <a:cs typeface="Arial" panose="020B0604020202020204" pitchFamily="34" charset="0"/>
              </a:rPr>
              <a:t>. This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based on the assumption that Spark Funds wants to invest  5 to 15 million </a:t>
            </a:r>
            <a:r>
              <a:rPr lang="en-IN" sz="1800" dirty="0" smtClean="0">
                <a:latin typeface="Arial" panose="020B0604020202020204" pitchFamily="34" charset="0"/>
                <a:cs typeface="Arial" panose="020B0604020202020204" pitchFamily="34" charset="0"/>
              </a:rPr>
              <a:t>USD per </a:t>
            </a:r>
            <a:r>
              <a:rPr lang="en-IN" sz="1800" dirty="0">
                <a:latin typeface="Arial" panose="020B0604020202020204" pitchFamily="34" charset="0"/>
                <a:cs typeface="Arial" panose="020B0604020202020204" pitchFamily="34" charset="0"/>
              </a:rPr>
              <a:t>investment round.</a:t>
            </a:r>
          </a:p>
          <a:p>
            <a:pPr marL="342900" indent="-342900">
              <a:buAutoNum type="arabicPeriod"/>
            </a:pPr>
            <a:r>
              <a:rPr lang="en-IN" sz="1800" dirty="0">
                <a:latin typeface="Arial" panose="020B0604020202020204" pitchFamily="34" charset="0"/>
                <a:cs typeface="Arial" panose="020B0604020202020204" pitchFamily="34" charset="0"/>
              </a:rPr>
              <a:t>Top 3 English Speaking Countries to Invest in would be </a:t>
            </a:r>
            <a:r>
              <a:rPr lang="en-IN" sz="1800" b="1" dirty="0">
                <a:latin typeface="Arial" panose="020B0604020202020204" pitchFamily="34" charset="0"/>
                <a:cs typeface="Arial" panose="020B0604020202020204" pitchFamily="34" charset="0"/>
              </a:rPr>
              <a:t>USA, United Kingdom(GBR) and India.</a:t>
            </a:r>
            <a:r>
              <a:rPr lang="en-IN" sz="1800" dirty="0">
                <a:latin typeface="Arial" panose="020B0604020202020204" pitchFamily="34" charset="0"/>
                <a:cs typeface="Arial" panose="020B0604020202020204" pitchFamily="34" charset="0"/>
              </a:rPr>
              <a:t> China also ranked 2</a:t>
            </a:r>
            <a:r>
              <a:rPr lang="en-IN" sz="1800" baseline="30000" dirty="0">
                <a:latin typeface="Arial" panose="020B0604020202020204" pitchFamily="34" charset="0"/>
                <a:cs typeface="Arial" panose="020B0604020202020204" pitchFamily="34" charset="0"/>
              </a:rPr>
              <a:t>nd</a:t>
            </a:r>
            <a:r>
              <a:rPr lang="en-IN" sz="1800" dirty="0">
                <a:latin typeface="Arial" panose="020B0604020202020204" pitchFamily="34" charset="0"/>
                <a:cs typeface="Arial" panose="020B0604020202020204" pitchFamily="34" charset="0"/>
              </a:rPr>
              <a:t> as per the analysis but since it a non-speaking country, we can remove it from consideration.</a:t>
            </a:r>
          </a:p>
          <a:p>
            <a:pPr marL="342900" indent="-342900">
              <a:buAutoNum type="arabicPeriod"/>
            </a:pPr>
            <a:r>
              <a:rPr lang="en-IN" sz="1800" dirty="0" smtClean="0">
                <a:latin typeface="Arial" panose="020B0604020202020204" pitchFamily="34" charset="0"/>
                <a:cs typeface="Arial" panose="020B0604020202020204" pitchFamily="34" charset="0"/>
              </a:rPr>
              <a:t>Now </a:t>
            </a:r>
            <a:r>
              <a:rPr lang="en-IN" sz="1800" dirty="0">
                <a:latin typeface="Arial" panose="020B0604020202020204" pitchFamily="34" charset="0"/>
                <a:cs typeface="Arial" panose="020B0604020202020204" pitchFamily="34" charset="0"/>
              </a:rPr>
              <a:t>moving further to identify the top 3 sectors as per the identified top 3 countries, it would be </a:t>
            </a:r>
          </a:p>
          <a:p>
            <a:pPr marL="857250" lvl="1" indent="-400050">
              <a:buFont typeface="+mj-lt"/>
              <a:buAutoNum type="romanLcPeriod"/>
            </a:pPr>
            <a:r>
              <a:rPr lang="en-IN" sz="1800" b="1" dirty="0" smtClean="0">
                <a:latin typeface="Arial" panose="020B0604020202020204" pitchFamily="34" charset="0"/>
                <a:cs typeface="Arial" panose="020B0604020202020204" pitchFamily="34" charset="0"/>
              </a:rPr>
              <a:t>Others</a:t>
            </a:r>
            <a:endParaRPr lang="en-IN" sz="1800" b="1" dirty="0">
              <a:latin typeface="Arial" panose="020B0604020202020204" pitchFamily="34" charset="0"/>
              <a:cs typeface="Arial" panose="020B0604020202020204" pitchFamily="34" charset="0"/>
            </a:endParaRPr>
          </a:p>
          <a:p>
            <a:pPr marL="857250" lvl="1" indent="-400050">
              <a:buFont typeface="+mj-lt"/>
              <a:buAutoNum type="romanLcPeriod"/>
            </a:pPr>
            <a:r>
              <a:rPr lang="en-IN" sz="1800" b="1" dirty="0" smtClean="0">
                <a:latin typeface="Arial" panose="020B0604020202020204" pitchFamily="34" charset="0"/>
                <a:cs typeface="Arial" panose="020B0604020202020204" pitchFamily="34" charset="0"/>
              </a:rPr>
              <a:t>Social</a:t>
            </a:r>
            <a:r>
              <a:rPr lang="en-IN" sz="1800" b="1" dirty="0">
                <a:latin typeface="Arial" panose="020B0604020202020204" pitchFamily="34" charset="0"/>
                <a:cs typeface="Arial" panose="020B0604020202020204" pitchFamily="34" charset="0"/>
              </a:rPr>
              <a:t>, Finance, Analytics, Advertising</a:t>
            </a:r>
          </a:p>
          <a:p>
            <a:pPr marL="857250" lvl="1" indent="-400050">
              <a:buFont typeface="+mj-lt"/>
              <a:buAutoNum type="romanLcPeriod"/>
            </a:pPr>
            <a:r>
              <a:rPr lang="en-IN" sz="1800" b="1" dirty="0" smtClean="0">
                <a:latin typeface="Arial" panose="020B0604020202020204" pitchFamily="34" charset="0"/>
                <a:cs typeface="Arial" panose="020B0604020202020204" pitchFamily="34" charset="0"/>
              </a:rPr>
              <a:t>Cleantech / </a:t>
            </a:r>
            <a:r>
              <a:rPr lang="en-IN" sz="1800" b="1" dirty="0">
                <a:latin typeface="Arial" panose="020B0604020202020204" pitchFamily="34" charset="0"/>
                <a:cs typeface="Arial" panose="020B0604020202020204" pitchFamily="34" charset="0"/>
              </a:rPr>
              <a:t>Semi </a:t>
            </a:r>
            <a:r>
              <a:rPr lang="en-IN" sz="1800" b="1" dirty="0" smtClean="0">
                <a:latin typeface="Arial" panose="020B0604020202020204" pitchFamily="34" charset="0"/>
                <a:cs typeface="Arial" panose="020B0604020202020204" pitchFamily="34" charset="0"/>
              </a:rPr>
              <a:t>Counductors.</a:t>
            </a:r>
            <a:endParaRPr lang="en-IN" sz="1800" dirty="0"/>
          </a:p>
        </p:txBody>
      </p:sp>
      <p:sp>
        <p:nvSpPr>
          <p:cNvPr id="5" name="Title 1"/>
          <p:cNvSpPr>
            <a:spLocks noGrp="1"/>
          </p:cNvSpPr>
          <p:nvPr>
            <p:ph type="title"/>
          </p:nvPr>
        </p:nvSpPr>
        <p:spPr>
          <a:xfrm>
            <a:off x="1033438" y="704474"/>
            <a:ext cx="9313817" cy="856138"/>
          </a:xfrm>
        </p:spPr>
        <p:txBody>
          <a:bodyPr/>
          <a:lstStyle/>
          <a:p>
            <a:r>
              <a:rPr lang="en-IN" b="1" dirty="0"/>
              <a:t> </a:t>
            </a:r>
            <a:r>
              <a:rPr lang="en-IN" sz="2800" b="1" dirty="0" smtClean="0"/>
              <a:t>Conclusions :</a:t>
            </a:r>
            <a:endParaRPr lang="en-IN" sz="2800" b="1"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649" y="1648864"/>
            <a:ext cx="10583306" cy="4344261"/>
          </a:xfrm>
        </p:spPr>
        <p:txBody>
          <a:bodyPr>
            <a:normAutofit/>
          </a:bodyPr>
          <a:lstStyle/>
          <a:p>
            <a:pPr marL="514350" indent="-514350">
              <a:buFont typeface="+mj-lt"/>
              <a:buAutoNum type="arabicPeriod"/>
            </a:pPr>
            <a:r>
              <a:rPr lang="en-IN" sz="2200" dirty="0" smtClean="0">
                <a:latin typeface="Arial" panose="020B0604020202020204" pitchFamily="34" charset="0"/>
                <a:cs typeface="Arial" panose="020B0604020202020204" pitchFamily="34" charset="0"/>
              </a:rPr>
              <a:t>Spark </a:t>
            </a:r>
            <a:r>
              <a:rPr lang="en-IN" sz="2200" dirty="0">
                <a:latin typeface="Arial" panose="020B0604020202020204" pitchFamily="34" charset="0"/>
                <a:cs typeface="Arial" panose="020B0604020202020204" pitchFamily="34" charset="0"/>
              </a:rPr>
              <a:t>Funds wants to make investments in a few companies. </a:t>
            </a:r>
          </a:p>
          <a:p>
            <a:pPr marL="514350" indent="-514350">
              <a:buFont typeface="+mj-lt"/>
              <a:buAutoNum type="arabicPeriod"/>
            </a:pPr>
            <a:r>
              <a:rPr lang="en-IN" sz="2200" dirty="0" smtClean="0">
                <a:latin typeface="Arial" panose="020B0604020202020204" pitchFamily="34" charset="0"/>
                <a:cs typeface="Arial" panose="020B0604020202020204" pitchFamily="34" charset="0"/>
              </a:rPr>
              <a:t>Spark </a:t>
            </a:r>
            <a:r>
              <a:rPr lang="en-IN" sz="2200" dirty="0">
                <a:latin typeface="Arial" panose="020B0604020202020204" pitchFamily="34" charset="0"/>
                <a:cs typeface="Arial" panose="020B0604020202020204" pitchFamily="34" charset="0"/>
              </a:rPr>
              <a:t>Funds have 2 minor </a:t>
            </a:r>
            <a:r>
              <a:rPr lang="en-IN" sz="2200" dirty="0" smtClean="0">
                <a:latin typeface="Arial" panose="020B0604020202020204" pitchFamily="34" charset="0"/>
                <a:cs typeface="Arial" panose="020B0604020202020204" pitchFamily="34" charset="0"/>
              </a:rPr>
              <a:t>constraints.</a:t>
            </a:r>
          </a:p>
          <a:p>
            <a:pPr marL="1257300" lvl="2" indent="-342900">
              <a:buFont typeface="+mj-lt"/>
              <a:buAutoNum type="alphaLcParenR"/>
            </a:pPr>
            <a:r>
              <a:rPr lang="en-IN" sz="2200" dirty="0">
                <a:latin typeface="Arial" panose="020B0604020202020204" pitchFamily="34" charset="0"/>
                <a:cs typeface="Arial" panose="020B0604020202020204" pitchFamily="34" charset="0"/>
              </a:rPr>
              <a:t>I</a:t>
            </a:r>
            <a:r>
              <a:rPr lang="en-IN" sz="2200" dirty="0" smtClean="0">
                <a:latin typeface="Arial" panose="020B0604020202020204" pitchFamily="34" charset="0"/>
                <a:cs typeface="Arial" panose="020B0604020202020204" pitchFamily="34" charset="0"/>
              </a:rPr>
              <a:t>nvest </a:t>
            </a:r>
            <a:r>
              <a:rPr lang="en-IN" sz="2200" dirty="0">
                <a:latin typeface="Arial" panose="020B0604020202020204" pitchFamily="34" charset="0"/>
                <a:cs typeface="Arial" panose="020B0604020202020204" pitchFamily="34" charset="0"/>
              </a:rPr>
              <a:t>between </a:t>
            </a:r>
            <a:r>
              <a:rPr lang="en-IN" sz="2200" b="1" dirty="0">
                <a:latin typeface="Arial" panose="020B0604020202020204" pitchFamily="34" charset="0"/>
                <a:cs typeface="Arial" panose="020B0604020202020204" pitchFamily="34" charset="0"/>
              </a:rPr>
              <a:t>5 to 15 million USD</a:t>
            </a:r>
            <a:r>
              <a:rPr lang="en-IN" sz="2200" dirty="0">
                <a:latin typeface="Arial" panose="020B0604020202020204" pitchFamily="34" charset="0"/>
                <a:cs typeface="Arial" panose="020B0604020202020204" pitchFamily="34" charset="0"/>
              </a:rPr>
              <a:t> per round of investment</a:t>
            </a:r>
          </a:p>
          <a:p>
            <a:pPr marL="1257300" lvl="2" indent="-342900">
              <a:buFont typeface="+mj-lt"/>
              <a:buAutoNum type="alphaLcParenR"/>
            </a:pPr>
            <a:r>
              <a:rPr lang="en-IN" sz="2200" dirty="0">
                <a:latin typeface="Arial" panose="020B0604020202020204" pitchFamily="34" charset="0"/>
                <a:cs typeface="Arial" panose="020B0604020202020204" pitchFamily="34" charset="0"/>
              </a:rPr>
              <a:t>I</a:t>
            </a:r>
            <a:r>
              <a:rPr lang="en-IN" sz="2200" dirty="0" smtClean="0">
                <a:latin typeface="Arial" panose="020B0604020202020204" pitchFamily="34" charset="0"/>
                <a:cs typeface="Arial" panose="020B0604020202020204" pitchFamily="34" charset="0"/>
              </a:rPr>
              <a:t>nvest </a:t>
            </a:r>
            <a:r>
              <a:rPr lang="en-IN" sz="2200" dirty="0">
                <a:latin typeface="Arial" panose="020B0604020202020204" pitchFamily="34" charset="0"/>
                <a:cs typeface="Arial" panose="020B0604020202020204" pitchFamily="34" charset="0"/>
              </a:rPr>
              <a:t>only in </a:t>
            </a:r>
            <a:r>
              <a:rPr lang="en-IN" sz="2200" b="1" dirty="0">
                <a:latin typeface="Arial" panose="020B0604020202020204" pitchFamily="34" charset="0"/>
                <a:cs typeface="Arial" panose="020B0604020202020204" pitchFamily="34" charset="0"/>
              </a:rPr>
              <a:t>English-speaking </a:t>
            </a:r>
            <a:r>
              <a:rPr lang="en-IN" sz="2200" b="1" dirty="0" smtClean="0">
                <a:latin typeface="Arial" panose="020B0604020202020204" pitchFamily="34" charset="0"/>
                <a:cs typeface="Arial" panose="020B0604020202020204" pitchFamily="34" charset="0"/>
              </a:rPr>
              <a:t>countries.</a:t>
            </a:r>
            <a:endParaRPr lang="en-IN" sz="2200" b="1" dirty="0">
              <a:latin typeface="Arial" panose="020B0604020202020204" pitchFamily="34" charset="0"/>
              <a:cs typeface="Arial" panose="020B0604020202020204" pitchFamily="34" charset="0"/>
            </a:endParaRPr>
          </a:p>
          <a:p>
            <a:pPr marL="0" indent="0">
              <a:buNone/>
            </a:pPr>
            <a:endParaRPr lang="en-IN" sz="2200" b="1" dirty="0">
              <a:latin typeface="Arial" panose="020B0604020202020204" pitchFamily="34" charset="0"/>
              <a:cs typeface="Arial" panose="020B0604020202020204" pitchFamily="34" charset="0"/>
            </a:endParaRPr>
          </a:p>
          <a:p>
            <a:pPr marL="0" indent="0">
              <a:buNone/>
            </a:pPr>
            <a:r>
              <a:rPr lang="en-IN" sz="2200" b="1" dirty="0">
                <a:latin typeface="Arial" panose="020B0604020202020204" pitchFamily="34" charset="0"/>
                <a:cs typeface="Arial" panose="020B0604020202020204" pitchFamily="34" charset="0"/>
              </a:rPr>
              <a:t>Business objective:</a:t>
            </a:r>
            <a:r>
              <a:rPr lang="en-IN" sz="2200" dirty="0">
                <a:latin typeface="Arial" panose="020B0604020202020204" pitchFamily="34" charset="0"/>
                <a:cs typeface="Arial" panose="020B0604020202020204" pitchFamily="34" charset="0"/>
              </a:rPr>
              <a:t> 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0" indent="0">
              <a:buNone/>
            </a:pPr>
            <a:endParaRPr lang="en-IN" sz="1400" dirty="0"/>
          </a:p>
        </p:txBody>
      </p:sp>
      <p:sp>
        <p:nvSpPr>
          <p:cNvPr id="5" name="Title 1"/>
          <p:cNvSpPr>
            <a:spLocks noGrp="1"/>
          </p:cNvSpPr>
          <p:nvPr>
            <p:ph type="title"/>
          </p:nvPr>
        </p:nvSpPr>
        <p:spPr>
          <a:xfrm>
            <a:off x="904649" y="652959"/>
            <a:ext cx="9313817" cy="856138"/>
          </a:xfrm>
        </p:spPr>
        <p:txBody>
          <a:bodyPr/>
          <a:lstStyle/>
          <a:p>
            <a:r>
              <a:rPr lang="en-IN" b="1" dirty="0"/>
              <a:t> </a:t>
            </a:r>
            <a:r>
              <a:rPr lang="en-IN" sz="2800" dirty="0" smtClean="0"/>
              <a:t>Abstract</a:t>
            </a:r>
            <a:r>
              <a:rPr lang="en-IN" sz="2800" dirty="0"/>
              <a:t> </a:t>
            </a:r>
            <a:r>
              <a:rPr lang="en-IN" sz="2800" dirty="0" smtClean="0"/>
              <a:t>:</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Problem </a:t>
            </a:r>
            <a:r>
              <a:rPr lang="en-IN" sz="2800" dirty="0"/>
              <a:t>solving </a:t>
            </a:r>
            <a:r>
              <a:rPr lang="en-IN" sz="2800" dirty="0" smtClean="0"/>
              <a:t>methodology :</a:t>
            </a:r>
            <a:endParaRPr lang="en-IN" sz="2800" dirty="0"/>
          </a:p>
        </p:txBody>
      </p:sp>
      <p:graphicFrame>
        <p:nvGraphicFramePr>
          <p:cNvPr id="2" name="Diagram 1">
            <a:extLst>
              <a:ext uri="{FF2B5EF4-FFF2-40B4-BE49-F238E27FC236}">
                <a16:creationId xmlns:a16="http://schemas.microsoft.com/office/drawing/2014/main" xmlns="" id="{7E24C89F-0AAC-4708-A6BF-2DB5273649B5}"/>
              </a:ext>
            </a:extLst>
          </p:cNvPr>
          <p:cNvGraphicFramePr/>
          <p:nvPr>
            <p:extLst>
              <p:ext uri="{D42A27DB-BD31-4B8C-83A1-F6EECF244321}">
                <p14:modId xmlns:p14="http://schemas.microsoft.com/office/powerpoint/2010/main" val="2063733775"/>
              </p:ext>
            </p:extLst>
          </p:nvPr>
        </p:nvGraphicFramePr>
        <p:xfrm>
          <a:off x="90678" y="1588175"/>
          <a:ext cx="11691257" cy="473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Average </a:t>
            </a:r>
            <a:r>
              <a:rPr lang="en-IN" sz="2800" dirty="0"/>
              <a:t>Values of Investments for Each of these Funding </a:t>
            </a:r>
            <a:r>
              <a:rPr lang="en-IN" sz="2800" dirty="0" smtClean="0"/>
              <a:t>Types :</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 </a:t>
            </a:r>
            <a:endParaRPr lang="en-IN" sz="1400" dirty="0"/>
          </a:p>
        </p:txBody>
      </p:sp>
      <p:graphicFrame>
        <p:nvGraphicFramePr>
          <p:cNvPr id="5" name="Table 4">
            <a:extLst>
              <a:ext uri="{FF2B5EF4-FFF2-40B4-BE49-F238E27FC236}">
                <a16:creationId xmlns:a16="http://schemas.microsoft.com/office/drawing/2014/main" xmlns="" id="{677F8D66-6210-4BFE-BB69-8A0A5BC91248}"/>
              </a:ext>
            </a:extLst>
          </p:cNvPr>
          <p:cNvGraphicFramePr>
            <a:graphicFrameLocks noGrp="1"/>
          </p:cNvGraphicFramePr>
          <p:nvPr>
            <p:extLst>
              <p:ext uri="{D42A27DB-BD31-4B8C-83A1-F6EECF244321}">
                <p14:modId xmlns:p14="http://schemas.microsoft.com/office/powerpoint/2010/main" val="3082026804"/>
              </p:ext>
            </p:extLst>
          </p:nvPr>
        </p:nvGraphicFramePr>
        <p:xfrm>
          <a:off x="1136469" y="2033350"/>
          <a:ext cx="9909110" cy="3987411"/>
        </p:xfrm>
        <a:graphic>
          <a:graphicData uri="http://schemas.openxmlformats.org/drawingml/2006/table">
            <a:tbl>
              <a:tblPr firstRow="1">
                <a:tableStyleId>{5C22544A-7EE6-4342-B048-85BDC9FD1C3A}</a:tableStyleId>
              </a:tblPr>
              <a:tblGrid>
                <a:gridCol w="861661">
                  <a:extLst>
                    <a:ext uri="{9D8B030D-6E8A-4147-A177-3AD203B41FA5}">
                      <a16:colId xmlns:a16="http://schemas.microsoft.com/office/drawing/2014/main" xmlns="" val="547064934"/>
                    </a:ext>
                  </a:extLst>
                </a:gridCol>
                <a:gridCol w="6268590">
                  <a:extLst>
                    <a:ext uri="{9D8B030D-6E8A-4147-A177-3AD203B41FA5}">
                      <a16:colId xmlns:a16="http://schemas.microsoft.com/office/drawing/2014/main" xmlns="" val="309381891"/>
                    </a:ext>
                  </a:extLst>
                </a:gridCol>
                <a:gridCol w="2778859">
                  <a:extLst>
                    <a:ext uri="{9D8B030D-6E8A-4147-A177-3AD203B41FA5}">
                      <a16:colId xmlns:a16="http://schemas.microsoft.com/office/drawing/2014/main" xmlns="" val="4063825325"/>
                    </a:ext>
                  </a:extLst>
                </a:gridCol>
              </a:tblGrid>
              <a:tr h="647431">
                <a:tc>
                  <a:txBody>
                    <a:bodyPr/>
                    <a:lstStyle/>
                    <a:p>
                      <a:pPr algn="ctr" fontAlgn="ctr"/>
                      <a:r>
                        <a:rPr lang="en-IN" sz="1800" u="none" strike="noStrike" dirty="0" err="1">
                          <a:effectLst/>
                        </a:rPr>
                        <a:t>Sl.No</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Questions</a:t>
                      </a:r>
                      <a:endParaRPr lang="en-IN" sz="18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a:effectLst/>
                        </a:rPr>
                        <a:t>Answer</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260061880"/>
                  </a:ext>
                </a:extLst>
              </a:tr>
              <a:tr h="552220">
                <a:tc>
                  <a:txBody>
                    <a:bodyPr/>
                    <a:lstStyle/>
                    <a:p>
                      <a:pPr algn="l"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Average funding amount of venture type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11.748 million USD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2812257395"/>
                  </a:ext>
                </a:extLst>
              </a:tr>
              <a:tr h="552220">
                <a:tc>
                  <a:txBody>
                    <a:bodyPr/>
                    <a:lstStyle/>
                    <a:p>
                      <a:pPr algn="l"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Average funding amount of angel type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0.958  million USD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904987856"/>
                  </a:ext>
                </a:extLst>
              </a:tr>
              <a:tr h="365608">
                <a:tc>
                  <a:txBody>
                    <a:bodyPr/>
                    <a:lstStyle/>
                    <a:p>
                      <a:pPr algn="l"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dirty="0">
                          <a:effectLst/>
                        </a:rPr>
                        <a:t>Average funding amount of seed type</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0.719  million USD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3515852355"/>
                  </a:ext>
                </a:extLst>
              </a:tr>
              <a:tr h="365608">
                <a:tc>
                  <a:txBody>
                    <a:bodyPr/>
                    <a:lstStyle/>
                    <a:p>
                      <a:pPr algn="l" fontAlgn="ctr"/>
                      <a:r>
                        <a:rPr lang="en-IN" sz="1800" u="none" strike="noStrike">
                          <a:effectLst/>
                        </a:rPr>
                        <a:t>4</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Average funding amount of private equity type</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73.308 million USD</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722613886"/>
                  </a:ext>
                </a:extLst>
              </a:tr>
              <a:tr h="1504324">
                <a:tc>
                  <a:txBody>
                    <a:bodyPr/>
                    <a:lstStyle/>
                    <a:p>
                      <a:pPr algn="l"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b"/>
                      <a:r>
                        <a:rPr lang="en-IN" sz="1800" u="none" strike="noStrike" dirty="0">
                          <a:effectLst/>
                        </a:rPr>
                        <a:t>Considering that Spark Funds wants to invest between 5 to 15 million USD per  investment round, which investment type is the most suitable for them?</a:t>
                      </a:r>
                      <a:endParaRPr lang="en-IN"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ctr"/>
                      <a:r>
                        <a:rPr lang="en-IN" sz="1800" u="none" strike="noStrike" dirty="0">
                          <a:effectLst/>
                        </a:rPr>
                        <a:t>Venture</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4219700164"/>
                  </a:ext>
                </a:extLst>
              </a:tr>
            </a:tbl>
          </a:graphicData>
        </a:graphic>
      </p:graphicFrame>
    </p:spTree>
    <p:extLst>
      <p:ext uri="{BB962C8B-B14F-4D97-AF65-F5344CB8AC3E}">
        <p14:creationId xmlns:p14="http://schemas.microsoft.com/office/powerpoint/2010/main" val="14711212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Analysing </a:t>
            </a:r>
            <a:r>
              <a:rPr lang="en-IN" sz="2800" dirty="0"/>
              <a:t>the Top 3 English-Speaking </a:t>
            </a:r>
            <a:r>
              <a:rPr lang="en-IN" sz="2800" dirty="0" smtClean="0"/>
              <a:t>Countries :</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 </a:t>
            </a:r>
            <a:endParaRPr lang="en-IN" sz="1400" dirty="0"/>
          </a:p>
        </p:txBody>
      </p:sp>
      <p:graphicFrame>
        <p:nvGraphicFramePr>
          <p:cNvPr id="4" name="Table 3">
            <a:extLst>
              <a:ext uri="{FF2B5EF4-FFF2-40B4-BE49-F238E27FC236}">
                <a16:creationId xmlns:a16="http://schemas.microsoft.com/office/drawing/2014/main" xmlns="" id="{0E00B856-46C0-422A-AFFD-AAC06C679AE5}"/>
              </a:ext>
            </a:extLst>
          </p:cNvPr>
          <p:cNvGraphicFramePr>
            <a:graphicFrameLocks noGrp="1"/>
          </p:cNvGraphicFramePr>
          <p:nvPr>
            <p:extLst>
              <p:ext uri="{D42A27DB-BD31-4B8C-83A1-F6EECF244321}">
                <p14:modId xmlns:p14="http://schemas.microsoft.com/office/powerpoint/2010/main" val="3524541699"/>
              </p:ext>
            </p:extLst>
          </p:nvPr>
        </p:nvGraphicFramePr>
        <p:xfrm>
          <a:off x="1448478" y="2182501"/>
          <a:ext cx="8425544" cy="2446796"/>
        </p:xfrm>
        <a:graphic>
          <a:graphicData uri="http://schemas.openxmlformats.org/drawingml/2006/table">
            <a:tbl>
              <a:tblPr firstRow="1">
                <a:tableStyleId>{5C22544A-7EE6-4342-B048-85BDC9FD1C3A}</a:tableStyleId>
              </a:tblPr>
              <a:tblGrid>
                <a:gridCol w="985326">
                  <a:extLst>
                    <a:ext uri="{9D8B030D-6E8A-4147-A177-3AD203B41FA5}">
                      <a16:colId xmlns:a16="http://schemas.microsoft.com/office/drawing/2014/main" xmlns="" val="2355428547"/>
                    </a:ext>
                  </a:extLst>
                </a:gridCol>
                <a:gridCol w="5107610">
                  <a:extLst>
                    <a:ext uri="{9D8B030D-6E8A-4147-A177-3AD203B41FA5}">
                      <a16:colId xmlns:a16="http://schemas.microsoft.com/office/drawing/2014/main" xmlns="" val="587479882"/>
                    </a:ext>
                  </a:extLst>
                </a:gridCol>
                <a:gridCol w="2332608">
                  <a:extLst>
                    <a:ext uri="{9D8B030D-6E8A-4147-A177-3AD203B41FA5}">
                      <a16:colId xmlns:a16="http://schemas.microsoft.com/office/drawing/2014/main" xmlns="" val="1914476098"/>
                    </a:ext>
                  </a:extLst>
                </a:gridCol>
              </a:tblGrid>
              <a:tr h="543490">
                <a:tc>
                  <a:txBody>
                    <a:bodyPr/>
                    <a:lstStyle/>
                    <a:p>
                      <a:pPr algn="ctr" fontAlgn="b"/>
                      <a:r>
                        <a:rPr lang="en-IN" sz="1800" u="none" strike="noStrike" dirty="0" err="1">
                          <a:effectLst/>
                        </a:rPr>
                        <a:t>Sl.No</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dirty="0">
                          <a:effectLst/>
                        </a:rPr>
                        <a:t>Questions</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800" u="none" strike="noStrike">
                          <a:effectLst/>
                        </a:rPr>
                        <a:t>Answers</a:t>
                      </a:r>
                      <a:endParaRPr lang="en-IN"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3262898697"/>
                  </a:ext>
                </a:extLst>
              </a:tr>
              <a:tr h="600428">
                <a:tc>
                  <a:txBody>
                    <a:bodyPr/>
                    <a:lstStyle/>
                    <a:p>
                      <a:pPr algn="l" fontAlgn="ctr"/>
                      <a:r>
                        <a:rPr lang="en-IN" sz="1800" u="none" strike="noStrike">
                          <a:effectLst/>
                        </a:rPr>
                        <a:t>1</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Top English speaking country</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United States (USA)</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1769310888"/>
                  </a:ext>
                </a:extLst>
              </a:tr>
              <a:tr h="702450">
                <a:tc>
                  <a:txBody>
                    <a:bodyPr/>
                    <a:lstStyle/>
                    <a:p>
                      <a:pPr algn="l" fontAlgn="ctr"/>
                      <a:r>
                        <a:rPr lang="en-IN" sz="1800" u="none" strike="noStrike">
                          <a:effectLst/>
                        </a:rPr>
                        <a:t>2</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dirty="0">
                          <a:effectLst/>
                        </a:rPr>
                        <a:t>Second English speaking country</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United Kingdom (GBR)</a:t>
                      </a:r>
                      <a:endParaRPr lang="en-IN" sz="18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2524602758"/>
                  </a:ext>
                </a:extLst>
              </a:tr>
              <a:tr h="600428">
                <a:tc>
                  <a:txBody>
                    <a:bodyPr/>
                    <a:lstStyle/>
                    <a:p>
                      <a:pPr algn="l"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a:effectLst/>
                        </a:rPr>
                        <a:t>Third English speaking country</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800" u="none" strike="noStrike" dirty="0">
                          <a:effectLst/>
                        </a:rPr>
                        <a:t>India (IND)</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xmlns="" val="2133928997"/>
                  </a:ext>
                </a:extLst>
              </a:tr>
            </a:tbl>
          </a:graphicData>
        </a:graphic>
      </p:graphicFrame>
    </p:spTree>
    <p:extLst>
      <p:ext uri="{BB962C8B-B14F-4D97-AF65-F5344CB8AC3E}">
        <p14:creationId xmlns:p14="http://schemas.microsoft.com/office/powerpoint/2010/main" val="6256238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smtClean="0"/>
              <a:t>Sector-wise </a:t>
            </a:r>
            <a:r>
              <a:rPr lang="en-IN" sz="2800" dirty="0"/>
              <a:t>Investment </a:t>
            </a:r>
            <a:r>
              <a:rPr lang="en-IN" sz="2800" dirty="0" smtClean="0"/>
              <a:t>Analysis :</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a:t> </a:t>
            </a:r>
            <a:r>
              <a:rPr lang="en-IN" sz="1400" dirty="0" smtClean="0"/>
              <a:t> </a:t>
            </a:r>
            <a:endParaRPr lang="en-IN" sz="1400" dirty="0"/>
          </a:p>
        </p:txBody>
      </p:sp>
      <p:graphicFrame>
        <p:nvGraphicFramePr>
          <p:cNvPr id="4" name="Table 3">
            <a:extLst>
              <a:ext uri="{FF2B5EF4-FFF2-40B4-BE49-F238E27FC236}">
                <a16:creationId xmlns:a16="http://schemas.microsoft.com/office/drawing/2014/main" xmlns="" id="{605C45E3-1DB4-424E-8C77-B01E0266F892}"/>
              </a:ext>
            </a:extLst>
          </p:cNvPr>
          <p:cNvGraphicFramePr>
            <a:graphicFrameLocks noGrp="1"/>
          </p:cNvGraphicFramePr>
          <p:nvPr>
            <p:extLst>
              <p:ext uri="{D42A27DB-BD31-4B8C-83A1-F6EECF244321}">
                <p14:modId xmlns:p14="http://schemas.microsoft.com/office/powerpoint/2010/main" val="614701808"/>
              </p:ext>
            </p:extLst>
          </p:nvPr>
        </p:nvGraphicFramePr>
        <p:xfrm>
          <a:off x="1371600" y="2120739"/>
          <a:ext cx="9725090" cy="4521134"/>
        </p:xfrm>
        <a:graphic>
          <a:graphicData uri="http://schemas.openxmlformats.org/drawingml/2006/table">
            <a:tbl>
              <a:tblPr firstRow="1">
                <a:tableStyleId>{5C22544A-7EE6-4342-B048-85BDC9FD1C3A}</a:tableStyleId>
              </a:tblPr>
              <a:tblGrid>
                <a:gridCol w="674573">
                  <a:extLst>
                    <a:ext uri="{9D8B030D-6E8A-4147-A177-3AD203B41FA5}">
                      <a16:colId xmlns:a16="http://schemas.microsoft.com/office/drawing/2014/main" xmlns="" val="3804331684"/>
                    </a:ext>
                  </a:extLst>
                </a:gridCol>
                <a:gridCol w="4314455">
                  <a:extLst>
                    <a:ext uri="{9D8B030D-6E8A-4147-A177-3AD203B41FA5}">
                      <a16:colId xmlns:a16="http://schemas.microsoft.com/office/drawing/2014/main" xmlns="" val="3767160111"/>
                    </a:ext>
                  </a:extLst>
                </a:gridCol>
                <a:gridCol w="1531842">
                  <a:extLst>
                    <a:ext uri="{9D8B030D-6E8A-4147-A177-3AD203B41FA5}">
                      <a16:colId xmlns:a16="http://schemas.microsoft.com/office/drawing/2014/main" xmlns="" val="3165994597"/>
                    </a:ext>
                  </a:extLst>
                </a:gridCol>
                <a:gridCol w="1531842">
                  <a:extLst>
                    <a:ext uri="{9D8B030D-6E8A-4147-A177-3AD203B41FA5}">
                      <a16:colId xmlns:a16="http://schemas.microsoft.com/office/drawing/2014/main" xmlns="" val="475876576"/>
                    </a:ext>
                  </a:extLst>
                </a:gridCol>
                <a:gridCol w="1672378">
                  <a:extLst>
                    <a:ext uri="{9D8B030D-6E8A-4147-A177-3AD203B41FA5}">
                      <a16:colId xmlns:a16="http://schemas.microsoft.com/office/drawing/2014/main" xmlns="" val="3377412291"/>
                    </a:ext>
                  </a:extLst>
                </a:gridCol>
              </a:tblGrid>
              <a:tr h="285649">
                <a:tc>
                  <a:txBody>
                    <a:bodyPr/>
                    <a:lstStyle/>
                    <a:p>
                      <a:pPr algn="ctr" fontAlgn="t"/>
                      <a:r>
                        <a:rPr lang="en-IN" sz="1400" u="none" strike="noStrike" dirty="0">
                          <a:effectLst/>
                        </a:rPr>
                        <a:t>Sl.no</a:t>
                      </a:r>
                      <a:endParaRPr lang="en-IN" sz="14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400" u="none" strike="noStrike">
                          <a:effectLst/>
                        </a:rPr>
                        <a:t>Questions</a:t>
                      </a:r>
                      <a:endParaRPr lang="en-IN" sz="14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IN" sz="1400" u="none" strike="noStrike">
                          <a:effectLst/>
                        </a:rPr>
                        <a:t>C1</a:t>
                      </a:r>
                      <a:endParaRPr lang="en-IN" sz="14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IN" sz="1400" u="none" strike="noStrike">
                          <a:effectLst/>
                        </a:rPr>
                        <a:t>C2</a:t>
                      </a:r>
                      <a:endParaRPr lang="en-IN" sz="1400" b="1" i="0" u="none" strike="noStrike">
                        <a:solidFill>
                          <a:srgbClr val="000000"/>
                        </a:solidFill>
                        <a:effectLst/>
                        <a:latin typeface="Calibri" panose="020F0502020204030204" pitchFamily="34" charset="0"/>
                      </a:endParaRPr>
                    </a:p>
                  </a:txBody>
                  <a:tcPr marL="7620" marR="7620" marT="7620" marB="0"/>
                </a:tc>
                <a:tc>
                  <a:txBody>
                    <a:bodyPr/>
                    <a:lstStyle/>
                    <a:p>
                      <a:pPr algn="ctr" fontAlgn="t"/>
                      <a:r>
                        <a:rPr lang="en-IN" sz="1400" u="none" strike="noStrike">
                          <a:effectLst/>
                        </a:rPr>
                        <a:t>C3</a:t>
                      </a:r>
                      <a:endParaRPr lang="en-IN" sz="1400" b="1"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2251934449"/>
                  </a:ext>
                </a:extLst>
              </a:tr>
              <a:tr h="285649">
                <a:tc>
                  <a:txBody>
                    <a:bodyPr/>
                    <a:lstStyle/>
                    <a:p>
                      <a:pPr algn="ctr" fontAlgn="t"/>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Total number of Investments (count)</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12012</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619</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328</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572986694"/>
                  </a:ext>
                </a:extLst>
              </a:tr>
              <a:tr h="285649">
                <a:tc>
                  <a:txBody>
                    <a:bodyPr/>
                    <a:lstStyle/>
                    <a:p>
                      <a:pPr algn="ctr" fontAlgn="t"/>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Total amount of investment (USD)</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107318.294</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5365.228</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2949.543</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387758089"/>
                  </a:ext>
                </a:extLst>
              </a:tr>
              <a:tr h="285649">
                <a:tc>
                  <a:txBody>
                    <a:bodyPr/>
                    <a:lstStyle/>
                    <a:p>
                      <a:pPr algn="ctr" fontAlgn="t"/>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Top Sector name (no. of investment-wise)</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Others</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Others</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Others</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327403622"/>
                  </a:ext>
                </a:extLst>
              </a:tr>
              <a:tr h="837247">
                <a:tc>
                  <a:txBody>
                    <a:bodyPr/>
                    <a:lstStyle/>
                    <a:p>
                      <a:pPr algn="ctr" fontAlgn="t"/>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Second Sector name (no. of investment-wise)</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Social, Finance, Analytics, Advertising </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Social, Finance, Analytics, Advertising </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Social, Finance, Analytics, Advertising </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4253057732"/>
                  </a:ext>
                </a:extLst>
              </a:tr>
              <a:tr h="561448">
                <a:tc>
                  <a:txBody>
                    <a:bodyPr/>
                    <a:lstStyle/>
                    <a:p>
                      <a:pPr algn="ctr" fontAlgn="t"/>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Third Sector name (no. of investment-wise)</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dirty="0">
                          <a:effectLst/>
                        </a:rPr>
                        <a:t>Cleantech / Semiconductors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dirty="0">
                          <a:effectLst/>
                        </a:rPr>
                        <a:t>Cleantech / Semiconductors </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News, Search and Messaging</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3790964041"/>
                  </a:ext>
                </a:extLst>
              </a:tr>
              <a:tr h="285649">
                <a:tc>
                  <a:txBody>
                    <a:bodyPr/>
                    <a:lstStyle/>
                    <a:p>
                      <a:pPr algn="ctr" fontAlgn="t"/>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Number of investments in top sector (3)</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2950</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147</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110</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527331027"/>
                  </a:ext>
                </a:extLst>
              </a:tr>
              <a:tr h="285649">
                <a:tc>
                  <a:txBody>
                    <a:bodyPr/>
                    <a:lstStyle/>
                    <a:p>
                      <a:pPr algn="ctr" fontAlgn="t"/>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Number of investments in second sector (4)</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2714</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133</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60</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3913403724"/>
                  </a:ext>
                </a:extLst>
              </a:tr>
              <a:tr h="285649">
                <a:tc>
                  <a:txBody>
                    <a:bodyPr/>
                    <a:lstStyle/>
                    <a:p>
                      <a:pPr algn="ctr" fontAlgn="t"/>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Number of investments in third sector (5)</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2300</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128</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r" fontAlgn="t"/>
                      <a:r>
                        <a:rPr lang="en-IN" sz="1400" u="none" strike="noStrike">
                          <a:effectLst/>
                        </a:rPr>
                        <a:t>52</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2374465696"/>
                  </a:ext>
                </a:extLst>
              </a:tr>
              <a:tr h="561448">
                <a:tc>
                  <a:txBody>
                    <a:bodyPr/>
                    <a:lstStyle/>
                    <a:p>
                      <a:pPr algn="ctr" fontAlgn="t"/>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For point 3 (top sector count-wise), which company received the highest investment?</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virtustream</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electric-cloud </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firstcry</a:t>
                      </a:r>
                      <a:endParaRPr lang="en-IN" sz="1400" b="0" i="0" u="none" strike="noStrike">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1360720295"/>
                  </a:ext>
                </a:extLst>
              </a:tr>
              <a:tr h="561448">
                <a:tc>
                  <a:txBody>
                    <a:bodyPr/>
                    <a:lstStyle/>
                    <a:p>
                      <a:pPr algn="ctr" fontAlgn="t"/>
                      <a:r>
                        <a:rPr lang="en-IN" sz="1400" u="none" strike="noStrike" dirty="0">
                          <a:effectLst/>
                        </a:rPr>
                        <a:t>10</a:t>
                      </a:r>
                      <a:endParaRPr lang="en-IN" sz="1400" b="0" i="0" u="none" strike="noStrike" dirty="0">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For point 4 (second best sector count-wise), which company received the highest investment?</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shotspotter</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a:effectLst/>
                        </a:rPr>
                        <a:t>celltick-technologies </a:t>
                      </a:r>
                      <a:endParaRPr lang="en-IN" sz="1400" b="0" i="0" u="none" strike="noStrike">
                        <a:solidFill>
                          <a:srgbClr val="000000"/>
                        </a:solidFill>
                        <a:effectLst/>
                        <a:latin typeface="Calibri" panose="020F0502020204030204" pitchFamily="34" charset="0"/>
                      </a:endParaRPr>
                    </a:p>
                  </a:txBody>
                  <a:tcPr marL="7620" marR="7620" marT="7620" marB="0"/>
                </a:tc>
                <a:tc>
                  <a:txBody>
                    <a:bodyPr/>
                    <a:lstStyle/>
                    <a:p>
                      <a:pPr algn="l" fontAlgn="t"/>
                      <a:r>
                        <a:rPr lang="en-IN" sz="1400" u="none" strike="noStrike" dirty="0" err="1">
                          <a:effectLst/>
                        </a:rPr>
                        <a:t>manthan</a:t>
                      </a:r>
                      <a:r>
                        <a:rPr lang="en-IN" sz="1400" u="none" strike="noStrike" dirty="0">
                          <a:effectLst/>
                        </a:rPr>
                        <a:t>-systems</a:t>
                      </a:r>
                      <a:endParaRPr lang="en-IN" sz="14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xmlns="" val="3868218311"/>
                  </a:ext>
                </a:extLst>
              </a:tr>
            </a:tbl>
          </a:graphicData>
        </a:graphic>
      </p:graphicFrame>
    </p:spTree>
    <p:extLst>
      <p:ext uri="{BB962C8B-B14F-4D97-AF65-F5344CB8AC3E}">
        <p14:creationId xmlns:p14="http://schemas.microsoft.com/office/powerpoint/2010/main" val="173206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 </a:t>
            </a:r>
            <a:endParaRPr lang="en-IN" sz="1800" dirty="0"/>
          </a:p>
        </p:txBody>
      </p:sp>
      <p:sp>
        <p:nvSpPr>
          <p:cNvPr id="6" name="Title 1"/>
          <p:cNvSpPr>
            <a:spLocks noGrp="1"/>
          </p:cNvSpPr>
          <p:nvPr>
            <p:ph type="title"/>
          </p:nvPr>
        </p:nvSpPr>
        <p:spPr>
          <a:xfrm>
            <a:off x="1136469" y="640080"/>
            <a:ext cx="9313817" cy="856138"/>
          </a:xfrm>
        </p:spPr>
        <p:txBody>
          <a:bodyPr>
            <a:normAutofit/>
          </a:bodyPr>
          <a:lstStyle/>
          <a:p>
            <a:r>
              <a:rPr lang="en-IN" b="1" dirty="0"/>
              <a:t> </a:t>
            </a:r>
            <a:r>
              <a:rPr lang="en-IN" sz="2800" dirty="0" smtClean="0"/>
              <a:t>F</a:t>
            </a:r>
            <a:r>
              <a:rPr lang="en-US" sz="2800" dirty="0"/>
              <a:t>unding type (FT) is best suited for Spark </a:t>
            </a:r>
            <a:r>
              <a:rPr lang="en-US" sz="2800" dirty="0" smtClean="0"/>
              <a:t>Funds :</a:t>
            </a:r>
            <a:endParaRPr lang="en-IN" sz="2800" dirty="0"/>
          </a:p>
        </p:txBody>
      </p:sp>
      <p:pic>
        <p:nvPicPr>
          <p:cNvPr id="4" name="Picture 3"/>
          <p:cNvPicPr>
            <a:picLocks noChangeAspect="1"/>
          </p:cNvPicPr>
          <p:nvPr/>
        </p:nvPicPr>
        <p:blipFill>
          <a:blip r:embed="rId2"/>
          <a:stretch>
            <a:fillRect/>
          </a:stretch>
        </p:blipFill>
        <p:spPr>
          <a:xfrm>
            <a:off x="2125014" y="1970467"/>
            <a:ext cx="6877318" cy="4100241"/>
          </a:xfrm>
          <a:prstGeom prst="rect">
            <a:avLst/>
          </a:prstGeom>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 </a:t>
            </a:r>
            <a:endParaRPr lang="en-IN" sz="1800" dirty="0"/>
          </a:p>
        </p:txBody>
      </p:sp>
      <p:sp>
        <p:nvSpPr>
          <p:cNvPr id="6" name="Title 1"/>
          <p:cNvSpPr>
            <a:spLocks noGrp="1"/>
          </p:cNvSpPr>
          <p:nvPr>
            <p:ph type="title"/>
          </p:nvPr>
        </p:nvSpPr>
        <p:spPr>
          <a:xfrm>
            <a:off x="981922" y="743111"/>
            <a:ext cx="9681785" cy="856138"/>
          </a:xfrm>
        </p:spPr>
        <p:txBody>
          <a:bodyPr>
            <a:normAutofit fontScale="90000"/>
          </a:bodyPr>
          <a:lstStyle/>
          <a:p>
            <a:r>
              <a:rPr lang="en-IN" b="1" dirty="0"/>
              <a:t> </a:t>
            </a:r>
            <a:r>
              <a:rPr lang="en-US" sz="2800" dirty="0" smtClean="0"/>
              <a:t>Top </a:t>
            </a:r>
            <a:r>
              <a:rPr lang="en-US" sz="2800" dirty="0"/>
              <a:t>9 countries against the total amount of investments of funding </a:t>
            </a:r>
            <a:r>
              <a:rPr lang="en-US" sz="2800" dirty="0" smtClean="0"/>
              <a:t>type :</a:t>
            </a:r>
            <a:endParaRPr lang="en-IN" sz="2800" dirty="0"/>
          </a:p>
        </p:txBody>
      </p:sp>
      <p:pic>
        <p:nvPicPr>
          <p:cNvPr id="2" name="Picture 1"/>
          <p:cNvPicPr>
            <a:picLocks noChangeAspect="1"/>
          </p:cNvPicPr>
          <p:nvPr/>
        </p:nvPicPr>
        <p:blipFill>
          <a:blip r:embed="rId2"/>
          <a:stretch>
            <a:fillRect/>
          </a:stretch>
        </p:blipFill>
        <p:spPr>
          <a:xfrm>
            <a:off x="2183551" y="1854926"/>
            <a:ext cx="7611537" cy="4442843"/>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 </a:t>
            </a:r>
            <a:endParaRPr lang="en-IN" sz="1800" dirty="0"/>
          </a:p>
        </p:txBody>
      </p:sp>
      <p:sp>
        <p:nvSpPr>
          <p:cNvPr id="6" name="Title 1"/>
          <p:cNvSpPr>
            <a:spLocks noGrp="1"/>
          </p:cNvSpPr>
          <p:nvPr>
            <p:ph type="title"/>
          </p:nvPr>
        </p:nvSpPr>
        <p:spPr>
          <a:xfrm>
            <a:off x="1136469" y="640080"/>
            <a:ext cx="9313817" cy="856138"/>
          </a:xfrm>
        </p:spPr>
        <p:txBody>
          <a:bodyPr>
            <a:normAutofit fontScale="90000"/>
          </a:bodyPr>
          <a:lstStyle/>
          <a:p>
            <a:r>
              <a:rPr lang="en-IN" b="1" dirty="0"/>
              <a:t> </a:t>
            </a:r>
            <a:r>
              <a:rPr lang="en-US" sz="2800" dirty="0" smtClean="0"/>
              <a:t>Number </a:t>
            </a:r>
            <a:r>
              <a:rPr lang="en-US" sz="2800" dirty="0"/>
              <a:t>of investments in the </a:t>
            </a:r>
            <a:r>
              <a:rPr lang="en-US" sz="2800" b="1" dirty="0"/>
              <a:t>top 3 sectors</a:t>
            </a:r>
            <a:r>
              <a:rPr lang="en-US" sz="2800" dirty="0"/>
              <a:t> of the </a:t>
            </a:r>
            <a:r>
              <a:rPr lang="en-US" sz="2800" b="1" dirty="0"/>
              <a:t>top 3 </a:t>
            </a:r>
            <a:r>
              <a:rPr lang="en-US" sz="2800" b="1" dirty="0" smtClean="0"/>
              <a:t>countries :</a:t>
            </a:r>
            <a:r>
              <a:rPr lang="en-US" sz="2800" b="1" dirty="0"/>
              <a:t> </a:t>
            </a:r>
            <a:endParaRPr lang="en-IN" sz="2800" dirty="0"/>
          </a:p>
        </p:txBody>
      </p:sp>
      <p:pic>
        <p:nvPicPr>
          <p:cNvPr id="5" name="Picture 4"/>
          <p:cNvPicPr>
            <a:picLocks noChangeAspect="1"/>
          </p:cNvPicPr>
          <p:nvPr/>
        </p:nvPicPr>
        <p:blipFill>
          <a:blip r:embed="rId2"/>
          <a:stretch>
            <a:fillRect/>
          </a:stretch>
        </p:blipFill>
        <p:spPr>
          <a:xfrm>
            <a:off x="2037783" y="1854925"/>
            <a:ext cx="7569855" cy="4374815"/>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104</TotalTime>
  <Words>455</Words>
  <Application>Microsoft Office PowerPoint</Application>
  <PresentationFormat>Widescreen</PresentationFormat>
  <Paragraphs>129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 Abstract :</vt:lpstr>
      <vt:lpstr> Problem solving methodology :</vt:lpstr>
      <vt:lpstr>Average Values of Investments for Each of these Funding Types :</vt:lpstr>
      <vt:lpstr> Analysing the Top 3 English-Speaking Countries :</vt:lpstr>
      <vt:lpstr> Sector-wise Investment Analysis :</vt:lpstr>
      <vt:lpstr> Funding type (FT) is best suited for Spark Funds :</vt:lpstr>
      <vt:lpstr> Top 9 countries against the total amount of investments of funding type :</vt:lpstr>
      <vt:lpstr> Number of investments in the top 3 sectors of the top 3 countries : </vt:lpstr>
      <vt:lpstr> Conclusions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Bishnu Agrawal</dc:creator>
  <cp:lastModifiedBy>Deepak Padhan</cp:lastModifiedBy>
  <cp:revision>14</cp:revision>
  <dcterms:created xsi:type="dcterms:W3CDTF">2018-11-04T11:19:49Z</dcterms:created>
  <dcterms:modified xsi:type="dcterms:W3CDTF">2018-11-04T13:30:02Z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biagra@microsoft.com</vt:lpwstr>
  </property>
  <property fmtid="{D5CDD505-2E9C-101B-9397-08002B2CF9AE}" pid="5" name="MSIP_Label_f42aa342-8706-4288-bd11-ebb85995028c_SetDate">
    <vt:lpwstr>2018-11-04T11:23:01.5117017Z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