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68" r:id="rId4"/>
    <p:sldId id="273" r:id="rId5"/>
    <p:sldId id="271" r:id="rId6"/>
    <p:sldId id="269" r:id="rId7"/>
    <p:sldId id="270" r:id="rId8"/>
    <p:sldId id="272"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30-12-2018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30-12-2018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30-12-2018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30-12-2018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30-12-2018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30-12-2018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30-12-2018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30-12-2018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30-12-2018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30-12-2018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30-12-2018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30-12-2018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US" sz="4000" dirty="0"/>
              <a:t>EDA - </a:t>
            </a:r>
            <a:r>
              <a:rPr lang="en-US" sz="4000" dirty="0" err="1"/>
              <a:t>Gramener</a:t>
            </a:r>
            <a:r>
              <a:rPr lang="en-US" sz="4000" dirty="0"/>
              <a:t> Case Study</a:t>
            </a:r>
            <a:br>
              <a:rPr lang="en-US" sz="4000" dirty="0"/>
            </a:br>
            <a:endParaRPr lang="en-IN" sz="4000" dirty="0"/>
          </a:p>
        </p:txBody>
      </p:sp>
      <p:sp>
        <p:nvSpPr>
          <p:cNvPr id="3" name="Subtitle 2"/>
          <p:cNvSpPr>
            <a:spLocks noGrp="1"/>
          </p:cNvSpPr>
          <p:nvPr>
            <p:ph type="subTitle" idx="1"/>
          </p:nvPr>
        </p:nvSpPr>
        <p:spPr>
          <a:xfrm>
            <a:off x="388442" y="4364183"/>
            <a:ext cx="6138856" cy="1961580"/>
          </a:xfrm>
        </p:spPr>
        <p:txBody>
          <a:bodyPr>
            <a:normAutofit/>
          </a:bodyPr>
          <a:lstStyle/>
          <a:p>
            <a:pPr algn="l"/>
            <a:r>
              <a:rPr lang="en-IN" sz="1800" b="1" dirty="0"/>
              <a:t>Group Name:</a:t>
            </a:r>
          </a:p>
          <a:p>
            <a:pPr algn="l"/>
            <a:r>
              <a:rPr lang="en-IN" sz="1800" dirty="0"/>
              <a:t>1. </a:t>
            </a:r>
            <a:r>
              <a:rPr lang="en-IN" sz="1800" dirty="0" err="1"/>
              <a:t>Balakrishna</a:t>
            </a:r>
            <a:r>
              <a:rPr lang="en-IN" sz="1800" dirty="0"/>
              <a:t> </a:t>
            </a:r>
            <a:r>
              <a:rPr lang="en-IN" sz="1800" dirty="0" err="1"/>
              <a:t>Gadiyar</a:t>
            </a:r>
            <a:endParaRPr lang="en-IN" sz="1800" dirty="0"/>
          </a:p>
          <a:p>
            <a:pPr algn="l"/>
            <a:r>
              <a:rPr lang="en-IN" sz="1800" dirty="0"/>
              <a:t>2. </a:t>
            </a:r>
            <a:r>
              <a:rPr lang="en-IN" sz="1800" dirty="0" err="1"/>
              <a:t>Bishnu</a:t>
            </a:r>
            <a:r>
              <a:rPr lang="en-IN" sz="1800" dirty="0"/>
              <a:t> Agrawal</a:t>
            </a:r>
          </a:p>
          <a:p>
            <a:pPr algn="l"/>
            <a:r>
              <a:rPr lang="en-IN" sz="1800" dirty="0"/>
              <a:t>3. Deepak Kumar </a:t>
            </a:r>
            <a:r>
              <a:rPr lang="en-IN" sz="1800" dirty="0" err="1"/>
              <a:t>Padhan</a:t>
            </a: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8" y="1961655"/>
            <a:ext cx="11168742" cy="3795202"/>
          </a:xfrm>
        </p:spPr>
        <p:txBody>
          <a:bodyPr>
            <a:normAutofit/>
          </a:bodyPr>
          <a:lstStyle/>
          <a:p>
            <a:pPr marL="0" indent="0">
              <a:buNone/>
            </a:pPr>
            <a:endParaRPr lang="en-US" sz="1400" dirty="0"/>
          </a:p>
          <a:p>
            <a:pPr marL="0" indent="0">
              <a:buNone/>
            </a:pPr>
            <a:r>
              <a:rPr lang="en-US" sz="2100" dirty="0">
                <a:latin typeface="Arial" panose="020B0604020202020204" pitchFamily="34" charset="0"/>
                <a:cs typeface="Arial" panose="020B0604020202020204" pitchFamily="34" charset="0"/>
              </a:rPr>
              <a:t>A lending companies, lending loans to ‘risky’ applicants is the largest source of financial loss (called credit loss). The credit loss is the amount of money lost by the lender when the borrower refuses to pay or runs away with the money owed. The default borrowers cause the largest amount of loss to the lenders are labelled as 'charged-off' are the 'defaulters'. </a:t>
            </a:r>
          </a:p>
          <a:p>
            <a:pPr marL="0" indent="0">
              <a:buNone/>
            </a:pPr>
            <a:endParaRPr lang="en-US" sz="1300" b="1" dirty="0">
              <a:latin typeface="Arial" panose="020B0604020202020204" pitchFamily="34" charset="0"/>
              <a:cs typeface="Arial" panose="020B0604020202020204" pitchFamily="34" charset="0"/>
            </a:endParaRPr>
          </a:p>
          <a:p>
            <a:pPr marL="0" indent="0">
              <a:buNone/>
            </a:pPr>
            <a:r>
              <a:rPr lang="en-US" sz="2400" b="1" dirty="0">
                <a:latin typeface="Arial" panose="020B0604020202020204" pitchFamily="34" charset="0"/>
                <a:cs typeface="Arial" panose="020B0604020202020204" pitchFamily="34" charset="0"/>
              </a:rPr>
              <a:t>Business Objectives : </a:t>
            </a:r>
            <a:endParaRPr lang="en-US" sz="24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The </a:t>
            </a:r>
            <a:r>
              <a:rPr lang="en-US" sz="2000" b="1" dirty="0">
                <a:latin typeface="Arial" panose="020B0604020202020204" pitchFamily="34" charset="0"/>
                <a:cs typeface="Arial" panose="020B0604020202020204" pitchFamily="34" charset="0"/>
              </a:rPr>
              <a:t>Objective </a:t>
            </a:r>
            <a:r>
              <a:rPr lang="en-US" sz="2000" dirty="0">
                <a:latin typeface="Arial" panose="020B0604020202020204" pitchFamily="34" charset="0"/>
                <a:cs typeface="Arial" panose="020B0604020202020204" pitchFamily="34" charset="0"/>
              </a:rPr>
              <a:t>of analysis is to ,</a:t>
            </a:r>
          </a:p>
          <a:p>
            <a:pPr lvl="1">
              <a:buFont typeface="Wingdings" panose="05000000000000000000" pitchFamily="2" charset="2"/>
              <a:buChar char="ü"/>
            </a:pPr>
            <a:r>
              <a:rPr lang="en-US" sz="2100" dirty="0">
                <a:latin typeface="Arial" panose="020B0604020202020204" pitchFamily="34" charset="0"/>
                <a:cs typeface="Arial" panose="020B0604020202020204" pitchFamily="34" charset="0"/>
              </a:rPr>
              <a:t>Identify the risky loan applicants to avoid credit loss.</a:t>
            </a:r>
          </a:p>
          <a:p>
            <a:pPr lvl="1">
              <a:buFont typeface="Wingdings" panose="05000000000000000000" pitchFamily="2" charset="2"/>
              <a:buChar char="ü"/>
            </a:pPr>
            <a:r>
              <a:rPr lang="en-US" sz="2100" dirty="0">
                <a:latin typeface="Arial" panose="020B0604020202020204" pitchFamily="34" charset="0"/>
                <a:cs typeface="Arial" panose="020B0604020202020204" pitchFamily="34" charset="0"/>
              </a:rPr>
              <a:t> Highlights the driving factors (or driver variables) behind loan default.</a:t>
            </a:r>
          </a:p>
          <a:p>
            <a:pPr marL="0" lvl="0" indent="0">
              <a:lnSpc>
                <a:spcPct val="120000"/>
              </a:lnSpc>
              <a:buNone/>
            </a:pPr>
            <a:endParaRPr lang="en-US" sz="2000" dirty="0">
              <a:latin typeface="Arial" panose="020B0604020202020204" pitchFamily="34" charset="0"/>
              <a:cs typeface="Arial" panose="020B0604020202020204" pitchFamily="34" charset="0"/>
            </a:endParaRPr>
          </a:p>
        </p:txBody>
      </p:sp>
      <p:sp>
        <p:nvSpPr>
          <p:cNvPr id="5" name="Title 1"/>
          <p:cNvSpPr>
            <a:spLocks noGrp="1"/>
          </p:cNvSpPr>
          <p:nvPr>
            <p:ph type="title"/>
          </p:nvPr>
        </p:nvSpPr>
        <p:spPr>
          <a:xfrm>
            <a:off x="224644" y="1298699"/>
            <a:ext cx="9313817" cy="856138"/>
          </a:xfrm>
        </p:spPr>
        <p:txBody>
          <a:bodyPr/>
          <a:lstStyle/>
          <a:p>
            <a:r>
              <a:rPr lang="en-IN" b="1" dirty="0"/>
              <a:t> </a:t>
            </a:r>
            <a:r>
              <a:rPr lang="en-IN" sz="2800" dirty="0">
                <a:latin typeface="Arial" panose="020B0604020202020204" pitchFamily="34" charset="0"/>
                <a:cs typeface="Arial" panose="020B0604020202020204" pitchFamily="34" charset="0"/>
              </a:rPr>
              <a:t>Abstract  :</a:t>
            </a: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0D6F3C0-706E-4062-9C92-666CC4F57B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976" y="1278384"/>
            <a:ext cx="9120883" cy="55415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F35D106-3835-45D3-BC21-A3C2C3E3166B}"/>
              </a:ext>
            </a:extLst>
          </p:cNvPr>
          <p:cNvSpPr txBox="1"/>
          <p:nvPr/>
        </p:nvSpPr>
        <p:spPr>
          <a:xfrm>
            <a:off x="1562470" y="328474"/>
            <a:ext cx="8380520" cy="646331"/>
          </a:xfrm>
          <a:prstGeom prst="rect">
            <a:avLst/>
          </a:prstGeom>
          <a:noFill/>
        </p:spPr>
        <p:txBody>
          <a:bodyPr wrap="square" rtlCol="0">
            <a:spAutoFit/>
          </a:bodyPr>
          <a:lstStyle/>
          <a:p>
            <a:r>
              <a:rPr lang="en-US" sz="3600" dirty="0"/>
              <a:t>Univariate Analysis- Unordered Category</a:t>
            </a:r>
            <a:endParaRPr lang="en-IN" sz="3600" dirty="0"/>
          </a:p>
        </p:txBody>
      </p:sp>
    </p:spTree>
    <p:extLst>
      <p:ext uri="{BB962C8B-B14F-4D97-AF65-F5344CB8AC3E}">
        <p14:creationId xmlns:p14="http://schemas.microsoft.com/office/powerpoint/2010/main" val="1609816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35D106-3835-45D3-BC21-A3C2C3E3166B}"/>
              </a:ext>
            </a:extLst>
          </p:cNvPr>
          <p:cNvSpPr txBox="1"/>
          <p:nvPr/>
        </p:nvSpPr>
        <p:spPr>
          <a:xfrm>
            <a:off x="1562470" y="328474"/>
            <a:ext cx="8380520" cy="646331"/>
          </a:xfrm>
          <a:prstGeom prst="rect">
            <a:avLst/>
          </a:prstGeom>
          <a:noFill/>
        </p:spPr>
        <p:txBody>
          <a:bodyPr wrap="square" rtlCol="0">
            <a:spAutoFit/>
          </a:bodyPr>
          <a:lstStyle/>
          <a:p>
            <a:r>
              <a:rPr lang="en-US" sz="3600" dirty="0"/>
              <a:t>Univariate Analysis- Unordered Category</a:t>
            </a:r>
            <a:endParaRPr lang="en-IN" sz="3600" dirty="0"/>
          </a:p>
        </p:txBody>
      </p:sp>
      <p:pic>
        <p:nvPicPr>
          <p:cNvPr id="3" name="Picture 2">
            <a:extLst>
              <a:ext uri="{FF2B5EF4-FFF2-40B4-BE49-F238E27FC236}">
                <a16:creationId xmlns:a16="http://schemas.microsoft.com/office/drawing/2014/main" id="{65A54493-6BBE-4BEC-8704-7F4D8615DBB5}"/>
              </a:ext>
            </a:extLst>
          </p:cNvPr>
          <p:cNvPicPr>
            <a:picLocks noChangeAspect="1"/>
          </p:cNvPicPr>
          <p:nvPr/>
        </p:nvPicPr>
        <p:blipFill>
          <a:blip r:embed="rId2"/>
          <a:stretch>
            <a:fillRect/>
          </a:stretch>
        </p:blipFill>
        <p:spPr>
          <a:xfrm>
            <a:off x="1557337" y="1304925"/>
            <a:ext cx="9077325" cy="4248150"/>
          </a:xfrm>
          <a:prstGeom prst="rect">
            <a:avLst/>
          </a:prstGeom>
        </p:spPr>
      </p:pic>
    </p:spTree>
    <p:extLst>
      <p:ext uri="{BB962C8B-B14F-4D97-AF65-F5344CB8AC3E}">
        <p14:creationId xmlns:p14="http://schemas.microsoft.com/office/powerpoint/2010/main" val="3408497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35D106-3835-45D3-BC21-A3C2C3E3166B}"/>
              </a:ext>
            </a:extLst>
          </p:cNvPr>
          <p:cNvSpPr txBox="1"/>
          <p:nvPr/>
        </p:nvSpPr>
        <p:spPr>
          <a:xfrm>
            <a:off x="1562470" y="328474"/>
            <a:ext cx="8380520" cy="646331"/>
          </a:xfrm>
          <a:prstGeom prst="rect">
            <a:avLst/>
          </a:prstGeom>
          <a:noFill/>
        </p:spPr>
        <p:txBody>
          <a:bodyPr wrap="square" rtlCol="0">
            <a:spAutoFit/>
          </a:bodyPr>
          <a:lstStyle/>
          <a:p>
            <a:r>
              <a:rPr lang="en-US" sz="3600" dirty="0"/>
              <a:t>Univariate Analysis- Ordered Category</a:t>
            </a:r>
            <a:endParaRPr lang="en-IN" sz="3600" dirty="0"/>
          </a:p>
        </p:txBody>
      </p:sp>
      <p:pic>
        <p:nvPicPr>
          <p:cNvPr id="3074" name="Picture 2">
            <a:extLst>
              <a:ext uri="{FF2B5EF4-FFF2-40B4-BE49-F238E27FC236}">
                <a16:creationId xmlns:a16="http://schemas.microsoft.com/office/drawing/2014/main" id="{E61302DC-A302-47A0-A083-F6588D9F1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5417" y="896351"/>
            <a:ext cx="5484920" cy="289585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D444F80-0FA7-445F-81C3-8D0CE625D9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945" y="896351"/>
            <a:ext cx="38576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162A87C9-78B8-4530-AB43-A1B20FCEDB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470" y="3762118"/>
            <a:ext cx="4976073" cy="309588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A0F937D7-B878-450E-B9C5-CFC3A9E135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5167" y="3793285"/>
            <a:ext cx="3654363" cy="3064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258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35D106-3835-45D3-BC21-A3C2C3E3166B}"/>
              </a:ext>
            </a:extLst>
          </p:cNvPr>
          <p:cNvSpPr txBox="1"/>
          <p:nvPr/>
        </p:nvSpPr>
        <p:spPr>
          <a:xfrm>
            <a:off x="1562470" y="328474"/>
            <a:ext cx="8380520" cy="1077218"/>
          </a:xfrm>
          <a:prstGeom prst="rect">
            <a:avLst/>
          </a:prstGeom>
          <a:noFill/>
        </p:spPr>
        <p:txBody>
          <a:bodyPr wrap="square" rtlCol="0">
            <a:spAutoFit/>
          </a:bodyPr>
          <a:lstStyle/>
          <a:p>
            <a:r>
              <a:rPr lang="en-US" sz="3200" dirty="0"/>
              <a:t>Bivariate Analysis – Employee Type &amp; Interest Type</a:t>
            </a:r>
            <a:endParaRPr lang="en-IN" sz="3200" dirty="0"/>
          </a:p>
        </p:txBody>
      </p:sp>
      <p:pic>
        <p:nvPicPr>
          <p:cNvPr id="2050" name="Picture 2">
            <a:extLst>
              <a:ext uri="{FF2B5EF4-FFF2-40B4-BE49-F238E27FC236}">
                <a16:creationId xmlns:a16="http://schemas.microsoft.com/office/drawing/2014/main" id="{E2954888-29C6-4C6E-B5F8-CA1DB6C39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1480676"/>
            <a:ext cx="10039350" cy="547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483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35D106-3835-45D3-BC21-A3C2C3E3166B}"/>
              </a:ext>
            </a:extLst>
          </p:cNvPr>
          <p:cNvSpPr txBox="1"/>
          <p:nvPr/>
        </p:nvSpPr>
        <p:spPr>
          <a:xfrm>
            <a:off x="1562470" y="328474"/>
            <a:ext cx="8380520" cy="584775"/>
          </a:xfrm>
          <a:prstGeom prst="rect">
            <a:avLst/>
          </a:prstGeom>
          <a:noFill/>
        </p:spPr>
        <p:txBody>
          <a:bodyPr wrap="square" rtlCol="0">
            <a:spAutoFit/>
          </a:bodyPr>
          <a:lstStyle/>
          <a:p>
            <a:r>
              <a:rPr lang="en-US" sz="3200" dirty="0"/>
              <a:t>Bivariate Analysis </a:t>
            </a:r>
            <a:endParaRPr lang="en-IN" sz="3200" dirty="0"/>
          </a:p>
        </p:txBody>
      </p:sp>
      <p:pic>
        <p:nvPicPr>
          <p:cNvPr id="6" name="Picture 5">
            <a:extLst>
              <a:ext uri="{FF2B5EF4-FFF2-40B4-BE49-F238E27FC236}">
                <a16:creationId xmlns:a16="http://schemas.microsoft.com/office/drawing/2014/main" id="{7DF6715B-6BB7-43A9-AF67-4757441AC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345" y="1480721"/>
            <a:ext cx="4842902" cy="2398821"/>
          </a:xfrm>
          <a:prstGeom prst="rect">
            <a:avLst/>
          </a:prstGeom>
        </p:spPr>
      </p:pic>
      <p:pic>
        <p:nvPicPr>
          <p:cNvPr id="8" name="Picture 7">
            <a:extLst>
              <a:ext uri="{FF2B5EF4-FFF2-40B4-BE49-F238E27FC236}">
                <a16:creationId xmlns:a16="http://schemas.microsoft.com/office/drawing/2014/main" id="{16C6A0C4-9E38-48C5-BDA1-5D746218366E}"/>
              </a:ext>
            </a:extLst>
          </p:cNvPr>
          <p:cNvPicPr>
            <a:picLocks noChangeAspect="1"/>
          </p:cNvPicPr>
          <p:nvPr/>
        </p:nvPicPr>
        <p:blipFill>
          <a:blip r:embed="rId3"/>
          <a:stretch>
            <a:fillRect/>
          </a:stretch>
        </p:blipFill>
        <p:spPr>
          <a:xfrm>
            <a:off x="6328114" y="1480721"/>
            <a:ext cx="4964282" cy="2414635"/>
          </a:xfrm>
          <a:prstGeom prst="rect">
            <a:avLst/>
          </a:prstGeom>
        </p:spPr>
      </p:pic>
    </p:spTree>
    <p:extLst>
      <p:ext uri="{BB962C8B-B14F-4D97-AF65-F5344CB8AC3E}">
        <p14:creationId xmlns:p14="http://schemas.microsoft.com/office/powerpoint/2010/main" val="4271453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35D106-3835-45D3-BC21-A3C2C3E3166B}"/>
              </a:ext>
            </a:extLst>
          </p:cNvPr>
          <p:cNvSpPr txBox="1"/>
          <p:nvPr/>
        </p:nvSpPr>
        <p:spPr>
          <a:xfrm>
            <a:off x="1562470" y="328474"/>
            <a:ext cx="8380520" cy="584775"/>
          </a:xfrm>
          <a:prstGeom prst="rect">
            <a:avLst/>
          </a:prstGeom>
          <a:noFill/>
        </p:spPr>
        <p:txBody>
          <a:bodyPr wrap="square" rtlCol="0">
            <a:spAutoFit/>
          </a:bodyPr>
          <a:lstStyle/>
          <a:p>
            <a:r>
              <a:rPr lang="en-US" sz="3200" dirty="0"/>
              <a:t>Quantitative Multivariate Analysis </a:t>
            </a:r>
            <a:endParaRPr lang="en-IN" sz="3200" dirty="0"/>
          </a:p>
        </p:txBody>
      </p:sp>
      <p:pic>
        <p:nvPicPr>
          <p:cNvPr id="2" name="Picture 1">
            <a:extLst>
              <a:ext uri="{FF2B5EF4-FFF2-40B4-BE49-F238E27FC236}">
                <a16:creationId xmlns:a16="http://schemas.microsoft.com/office/drawing/2014/main" id="{2DCE13A8-CB22-42C9-AD3E-7878F13387D6}"/>
              </a:ext>
            </a:extLst>
          </p:cNvPr>
          <p:cNvPicPr>
            <a:picLocks noChangeAspect="1"/>
          </p:cNvPicPr>
          <p:nvPr/>
        </p:nvPicPr>
        <p:blipFill>
          <a:blip r:embed="rId2"/>
          <a:stretch>
            <a:fillRect/>
          </a:stretch>
        </p:blipFill>
        <p:spPr>
          <a:xfrm>
            <a:off x="1497635" y="1029810"/>
            <a:ext cx="7166898" cy="5828190"/>
          </a:xfrm>
          <a:prstGeom prst="rect">
            <a:avLst/>
          </a:prstGeom>
        </p:spPr>
      </p:pic>
    </p:spTree>
    <p:extLst>
      <p:ext uri="{BB962C8B-B14F-4D97-AF65-F5344CB8AC3E}">
        <p14:creationId xmlns:p14="http://schemas.microsoft.com/office/powerpoint/2010/main" val="953387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04949" y="869999"/>
            <a:ext cx="9313817" cy="856138"/>
          </a:xfrm>
        </p:spPr>
        <p:txBody>
          <a:bodyPr/>
          <a:lstStyle/>
          <a:p>
            <a:r>
              <a:rPr lang="en-IN" b="1" dirty="0"/>
              <a:t> </a:t>
            </a:r>
            <a:r>
              <a:rPr lang="en-IN" sz="2800" dirty="0"/>
              <a:t>Conclusions :</a:t>
            </a:r>
          </a:p>
        </p:txBody>
      </p:sp>
      <p:sp>
        <p:nvSpPr>
          <p:cNvPr id="2" name="Content Placeholder 1"/>
          <p:cNvSpPr>
            <a:spLocks noGrp="1"/>
          </p:cNvSpPr>
          <p:nvPr>
            <p:ph idx="1"/>
          </p:nvPr>
        </p:nvSpPr>
        <p:spPr>
          <a:xfrm>
            <a:off x="572374" y="1597348"/>
            <a:ext cx="11168742" cy="4344261"/>
          </a:xfrm>
        </p:spPr>
        <p:txBody>
          <a:bodyPr/>
          <a:lstStyle/>
          <a:p>
            <a:pPr marL="0" indent="0">
              <a:buNone/>
            </a:pPr>
            <a:r>
              <a:rPr lang="en-US" dirty="0"/>
              <a:t> </a:t>
            </a:r>
            <a:r>
              <a:rPr lang="en-US" sz="1800" dirty="0">
                <a:latin typeface="Arial" panose="020B0604020202020204" pitchFamily="34" charset="0"/>
                <a:cs typeface="Arial" panose="020B0604020202020204" pitchFamily="34" charset="0"/>
              </a:rPr>
              <a:t>Here is the conclusions we draw from these hypothesis :</a:t>
            </a:r>
          </a:p>
          <a:p>
            <a:pPr marL="342900" indent="-342900">
              <a:buFont typeface="+mj-lt"/>
              <a:buAutoNum type="arabicPeriod"/>
            </a:pPr>
            <a:r>
              <a:rPr lang="en-US" sz="1800" dirty="0">
                <a:latin typeface="Arial" panose="020B0604020202020204" pitchFamily="34" charset="0"/>
                <a:cs typeface="Arial" panose="020B0604020202020204" pitchFamily="34" charset="0"/>
              </a:rPr>
              <a:t>Unverified loans are going to defaults </a:t>
            </a:r>
          </a:p>
          <a:p>
            <a:pPr marL="342900" indent="-342900">
              <a:buFont typeface="+mj-lt"/>
              <a:buAutoNum type="arabicPeriod"/>
            </a:pPr>
            <a:r>
              <a:rPr lang="en-US" sz="1800" dirty="0">
                <a:latin typeface="Arial" panose="020B0604020202020204" pitchFamily="34" charset="0"/>
                <a:cs typeface="Arial" panose="020B0604020202020204" pitchFamily="34" charset="0"/>
              </a:rPr>
              <a:t>Short term rates have high chances of going to default </a:t>
            </a:r>
          </a:p>
          <a:p>
            <a:pPr marL="342900" indent="-342900">
              <a:buFont typeface="+mj-lt"/>
              <a:buAutoNum type="arabicPeriod"/>
            </a:pPr>
            <a:r>
              <a:rPr lang="en-US" sz="1800" dirty="0">
                <a:latin typeface="Arial" panose="020B0604020202020204" pitchFamily="34" charset="0"/>
                <a:cs typeface="Arial" panose="020B0604020202020204" pitchFamily="34" charset="0"/>
              </a:rPr>
              <a:t>Customers from CA,FL,NY,TX and NJ are highest probability of being in defaulter's list </a:t>
            </a:r>
          </a:p>
          <a:p>
            <a:pPr marL="342900" indent="-342900">
              <a:buFont typeface="+mj-lt"/>
              <a:buAutoNum type="arabicPeriod"/>
            </a:pPr>
            <a:r>
              <a:rPr lang="en-US" sz="1800" dirty="0">
                <a:latin typeface="Arial" panose="020B0604020202020204" pitchFamily="34" charset="0"/>
                <a:cs typeface="Arial" panose="020B0604020202020204" pitchFamily="34" charset="0"/>
              </a:rPr>
              <a:t>Debt consolidation type of loans are mostly in being defaulted </a:t>
            </a:r>
          </a:p>
          <a:p>
            <a:pPr marL="342900" indent="-342900">
              <a:buFont typeface="+mj-lt"/>
              <a:buAutoNum type="arabicPeriod"/>
            </a:pPr>
            <a:r>
              <a:rPr lang="en-US" sz="1800" dirty="0">
                <a:latin typeface="Arial" panose="020B0604020202020204" pitchFamily="34" charset="0"/>
                <a:cs typeface="Arial" panose="020B0604020202020204" pitchFamily="34" charset="0"/>
              </a:rPr>
              <a:t>Normal customers (&lt;4 years) taking short term loans with interest rates ranging between 10-18% are higher probability of being charged off compare to long term loans </a:t>
            </a:r>
          </a:p>
          <a:p>
            <a:pPr marL="342900" indent="-342900">
              <a:buFont typeface="+mj-lt"/>
              <a:buAutoNum type="arabicPeriod"/>
            </a:pPr>
            <a:r>
              <a:rPr lang="en-US" sz="1800" dirty="0">
                <a:latin typeface="Arial" panose="020B0604020202020204" pitchFamily="34" charset="0"/>
                <a:cs typeface="Arial" panose="020B0604020202020204" pitchFamily="34" charset="0"/>
              </a:rPr>
              <a:t>B, C and D graded loans have higher probability of being charged off </a:t>
            </a:r>
          </a:p>
          <a:p>
            <a:pPr marL="342900" indent="-342900">
              <a:buFont typeface="+mj-lt"/>
              <a:buAutoNum type="arabicPeriod"/>
            </a:pPr>
            <a:r>
              <a:rPr lang="en-US" sz="1800" dirty="0">
                <a:latin typeface="Arial" panose="020B0604020202020204" pitchFamily="34" charset="0"/>
                <a:cs typeface="Arial" panose="020B0604020202020204" pitchFamily="34" charset="0"/>
              </a:rPr>
              <a:t>Rented and mortgage type of ownership has higher probability of going into defaults.</a:t>
            </a:r>
            <a:endParaRPr lang="en-IN" sz="1800" dirty="0">
              <a:latin typeface="Arial" panose="020B0604020202020204" pitchFamily="34" charset="0"/>
              <a:cs typeface="Arial" panose="020B0604020202020204" pitchFamily="34" charset="0"/>
            </a:endParaRPr>
          </a:p>
          <a:p>
            <a:pPr>
              <a:buFontTx/>
              <a:buChar char="-"/>
            </a:pPr>
            <a:endParaRPr lang="en-US" sz="1800" dirty="0"/>
          </a:p>
          <a:p>
            <a:pPr>
              <a:buFontTx/>
              <a:buChar char="-"/>
            </a:pPr>
            <a:endParaRPr lang="en-US" sz="1800" dirty="0"/>
          </a:p>
          <a:p>
            <a:pPr>
              <a:buFontTx/>
              <a:buChar char="-"/>
            </a:pPr>
            <a:endParaRPr lang="en-US" sz="1800" dirty="0"/>
          </a:p>
          <a:p>
            <a:pPr>
              <a:buFontTx/>
              <a:buChar char="-"/>
            </a:pPr>
            <a:endParaRPr lang="en-US" sz="1800" dirty="0"/>
          </a:p>
          <a:p>
            <a:pPr>
              <a:buFontTx/>
              <a:buChar char="-"/>
            </a:pPr>
            <a:endParaRPr lang="en-US" sz="1800" dirty="0">
              <a:latin typeface="Arial" panose="020B0604020202020204" pitchFamily="34" charset="0"/>
              <a:cs typeface="Arial" panose="020B0604020202020204" pitchFamily="34" charset="0"/>
            </a:endParaRPr>
          </a:p>
          <a:p>
            <a:pPr>
              <a:buFontTx/>
              <a:buChar char="-"/>
            </a:pPr>
            <a:endParaRPr lang="en-US" dirty="0"/>
          </a:p>
        </p:txBody>
      </p:sp>
    </p:spTree>
    <p:extLst>
      <p:ext uri="{BB962C8B-B14F-4D97-AF65-F5344CB8AC3E}">
        <p14:creationId xmlns:p14="http://schemas.microsoft.com/office/powerpoint/2010/main" val="25715948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1603</TotalTime>
  <Words>235</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Times New Roman</vt:lpstr>
      <vt:lpstr>Wingdings</vt:lpstr>
      <vt:lpstr>Office Theme</vt:lpstr>
      <vt:lpstr>EDA - Gramener Case Study </vt:lpstr>
      <vt:lpstr> Abstract  :</vt:lpstr>
      <vt:lpstr>PowerPoint Presentation</vt:lpstr>
      <vt:lpstr>PowerPoint Presentation</vt:lpstr>
      <vt:lpstr>PowerPoint Presentation</vt:lpstr>
      <vt:lpstr>PowerPoint Presentation</vt:lpstr>
      <vt:lpstr>PowerPoint Presentation</vt:lpstr>
      <vt:lpstr>PowerPoint Presentation</vt:lpstr>
      <vt:lpstr> 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Bishnu Agrawal</cp:lastModifiedBy>
  <cp:revision>94</cp:revision>
  <dcterms:created xsi:type="dcterms:W3CDTF">2016-06-09T08:16:28Z</dcterms:created>
  <dcterms:modified xsi:type="dcterms:W3CDTF">2018-12-30T13:38:58Z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biagra@microsoft.com</vt:lpwstr>
  </property>
  <property fmtid="{D5CDD505-2E9C-101B-9397-08002B2CF9AE}" pid="5" name="MSIP_Label_f42aa342-8706-4288-bd11-ebb85995028c_SetDate">
    <vt:lpwstr>2018-12-30T13:23:43.9339176Z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