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6" roundtripDataSignature="AMtx7mgQXIe38BBH/OWJBgVLWIxGFgw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452B8B-A75C-4E1A-A4E5-B9D9C7F94F1B}">
  <a:tblStyle styleId="{30452B8B-A75C-4E1A-A4E5-B9D9C7F94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2a55c85e1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2a55c85e1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https://docs.pymc.io/notebooks/GLM-logistic.html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https://mc-stan.org/docs/2_24/cmdstan-guide/variational-inference-algorithm-advi.html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https://pymc3-testing.readthedocs.io/en/rtd-docs/notebooks/bayesian_neural_network_advi.html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chain Monte Carlo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2a55c85e1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2a55c85e1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a2a55c85e1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https://docs.pymc.io/notebooks/GLM-logistic.html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https://mc-stan.org/docs/2_24/cmdstan-guide/variational-inference-algorithm-advi.html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https://pymc3-testing.readthedocs.io/en/rtd-docs/notebooks/bayesian_neural_network_advi.html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chain Monte Carlo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a2a55c85e1_1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2a55c85e1_3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a2a55c85e1_3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https://docs.pymc.io/notebooks/GLM-logistic.html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https://mc-stan.org/docs/2_24/cmdstan-guide/variational-inference-algorithm-advi.html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https://pymc3-testing.readthedocs.io/en/rtd-docs/notebooks/bayesian_neural_network_advi.html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chain Monte Carlo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a2a55c85e1_3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2a55c85e1_3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a2a55c85e1_3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https://docs.pymc.io/notebooks/GLM-logistic.html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https://mc-stan.org/docs/2_24/cmdstan-guide/variational-inference-algorithm-advi.html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https://pymc3-testing.readthedocs.io/en/rtd-docs/notebooks/bayesian_neural_network_advi.html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chain Monte Carlo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a2a55c85e1_3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2a55c85e1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a2a55c85e1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https://docs.pymc.io/notebooks/GLM-logistic.html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https://mc-stan.org/docs/2_24/cmdstan-guide/variational-inference-algorithm-advi.html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https://pymc3-testing.readthedocs.io/en/rtd-docs/notebooks/bayesian_neural_network_advi.html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chain Monte Carlo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a2a55c85e1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2a55c85e1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a2a55c85e1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https://docs.pymc.io/notebooks/GLM-logistic.html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https://mc-stan.org/docs/2_24/cmdstan-guide/variational-inference-algorithm-advi.html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https://pymc3-testing.readthedocs.io/en/rtd-docs/notebooks/bayesian_neural_network_advi.html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chain Monte Carlo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a2a55c85e1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2a55c85e1_3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a2a55c85e1_3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https://docs.pymc.io/notebooks/GLM-logistic.html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https://mc-stan.org/docs/2_24/cmdstan-guide/variational-inference-algorithm-advi.html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https://pymc3-testing.readthedocs.io/en/rtd-docs/notebooks/bayesian_neural_network_advi.html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chain Monte Carlo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a2a55c85e1_3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a55c85e1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a2a55c85e1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2a55c85e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a2a55c85e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a55c85e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2a55c85e1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2a55c85e1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2a55c85e1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https://docs.pymc.io/notebooks/GLM-logistic.html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https://mc-stan.org/docs/2_24/cmdstan-guide/variational-inference-algorithm-advi.html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https://pymc3-testing.readthedocs.io/en/rtd-docs/notebooks/bayesian_neural_network_advi.html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chain Monte Carlo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8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chemeClr val="lt1">
              <a:alpha val="60000"/>
            </a:schemeClr>
          </a:solidFill>
          <a:ln cap="sq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CLASSIFICATION OF RESEARCH PAPERS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600200" y="4352550"/>
            <a:ext cx="8675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Huilin Chang(hc5hq) , Yihnew Eshetu (yte9pc), Celeste Lemrow (ctl7t)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DS6014 Project</a:t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63" y="1009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2a55c85e1_1_64"/>
          <p:cNvSpPr txBox="1"/>
          <p:nvPr>
            <p:ph type="title"/>
          </p:nvPr>
        </p:nvSpPr>
        <p:spPr>
          <a:xfrm>
            <a:off x="212513" y="147266"/>
            <a:ext cx="11766900" cy="980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RESULTS - Full Model (ADVI)</a:t>
            </a:r>
            <a:endParaRPr/>
          </a:p>
        </p:txBody>
      </p:sp>
      <p:sp>
        <p:nvSpPr>
          <p:cNvPr id="204" name="Google Shape;204;ga2a55c85e1_1_64"/>
          <p:cNvSpPr txBox="1"/>
          <p:nvPr>
            <p:ph idx="1" type="body"/>
          </p:nvPr>
        </p:nvSpPr>
        <p:spPr>
          <a:xfrm>
            <a:off x="304801" y="1265031"/>
            <a:ext cx="118872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Variational Inference: ADVI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a2a55c85e1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50" y="2475288"/>
            <a:ext cx="11820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2a55c85e1_1_33"/>
          <p:cNvSpPr txBox="1"/>
          <p:nvPr>
            <p:ph type="title"/>
          </p:nvPr>
        </p:nvSpPr>
        <p:spPr>
          <a:xfrm>
            <a:off x="212513" y="147266"/>
            <a:ext cx="11766900" cy="980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RESULTS - Model 1</a:t>
            </a:r>
            <a:endParaRPr/>
          </a:p>
        </p:txBody>
      </p:sp>
      <p:pic>
        <p:nvPicPr>
          <p:cNvPr id="212" name="Google Shape;212;ga2a55c85e1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75" y="1217813"/>
            <a:ext cx="3344752" cy="55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a2a55c85e1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376" y="2597199"/>
            <a:ext cx="7232200" cy="2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2a55c85e1_3_19"/>
          <p:cNvSpPr txBox="1"/>
          <p:nvPr>
            <p:ph type="title"/>
          </p:nvPr>
        </p:nvSpPr>
        <p:spPr>
          <a:xfrm>
            <a:off x="212513" y="147266"/>
            <a:ext cx="11766900" cy="980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RESULTS - Model 2</a:t>
            </a:r>
            <a:endParaRPr/>
          </a:p>
        </p:txBody>
      </p:sp>
      <p:pic>
        <p:nvPicPr>
          <p:cNvPr id="220" name="Google Shape;220;ga2a55c85e1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5" y="1603141"/>
            <a:ext cx="42481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a2a55c85e1_3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775" y="2532525"/>
            <a:ext cx="7168976" cy="28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2a55c85e1_3_24"/>
          <p:cNvSpPr txBox="1"/>
          <p:nvPr>
            <p:ph type="title"/>
          </p:nvPr>
        </p:nvSpPr>
        <p:spPr>
          <a:xfrm>
            <a:off x="212513" y="147266"/>
            <a:ext cx="11766900" cy="980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RESULTS - Model 3</a:t>
            </a:r>
            <a:endParaRPr/>
          </a:p>
        </p:txBody>
      </p:sp>
      <p:pic>
        <p:nvPicPr>
          <p:cNvPr id="228" name="Google Shape;228;ga2a55c85e1_3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75" y="1288150"/>
            <a:ext cx="3189025" cy="54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a2a55c85e1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650" y="2323350"/>
            <a:ext cx="7800875" cy="31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2a55c85e1_1_46"/>
          <p:cNvSpPr txBox="1"/>
          <p:nvPr>
            <p:ph type="title"/>
          </p:nvPr>
        </p:nvSpPr>
        <p:spPr>
          <a:xfrm>
            <a:off x="212513" y="147266"/>
            <a:ext cx="11766900" cy="980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RESULTS - BMA - Top Models</a:t>
            </a:r>
            <a:endParaRPr/>
          </a:p>
        </p:txBody>
      </p:sp>
      <p:graphicFrame>
        <p:nvGraphicFramePr>
          <p:cNvPr id="236" name="Google Shape;236;ga2a55c85e1_1_46"/>
          <p:cNvGraphicFramePr/>
          <p:nvPr/>
        </p:nvGraphicFramePr>
        <p:xfrm>
          <a:off x="454325" y="139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{30452B8B-A75C-4E1A-A4E5-B9D9C7F94F1B}</a:tableStyleId>
              </a:tblPr>
              <a:tblGrid>
                <a:gridCol w="1675300"/>
                <a:gridCol w="7810800"/>
                <a:gridCol w="1797200"/>
              </a:tblGrid>
              <a:tr h="87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Model 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Features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Likelihood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8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number of pages, </a:t>
                      </a:r>
                      <a:r>
                        <a:rPr lang="en-US" sz="2400"/>
                        <a:t>width, </a:t>
                      </a:r>
                      <a:r>
                        <a:rPr lang="en-US" sz="2400"/>
                        <a:t>structure, number of characters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1.03e-23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width, structure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6.20e-23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number of pages, structure, number of characters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5.71e-24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2a55c85e1_3_0"/>
          <p:cNvSpPr txBox="1"/>
          <p:nvPr>
            <p:ph type="title"/>
          </p:nvPr>
        </p:nvSpPr>
        <p:spPr>
          <a:xfrm>
            <a:off x="212513" y="147266"/>
            <a:ext cx="11766900" cy="980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RESULTS - WAIC </a:t>
            </a:r>
            <a:endParaRPr/>
          </a:p>
        </p:txBody>
      </p:sp>
      <p:graphicFrame>
        <p:nvGraphicFramePr>
          <p:cNvPr id="243" name="Google Shape;243;ga2a55c85e1_3_0"/>
          <p:cNvGraphicFramePr/>
          <p:nvPr/>
        </p:nvGraphicFramePr>
        <p:xfrm>
          <a:off x="242888" y="12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{30452B8B-A75C-4E1A-A4E5-B9D9C7F94F1B}</a:tableStyleId>
              </a:tblPr>
              <a:tblGrid>
                <a:gridCol w="3902075"/>
                <a:gridCol w="3902075"/>
                <a:gridCol w="3902075"/>
              </a:tblGrid>
              <a:tr h="50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Model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Features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WAIC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88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1 - Top model from BMA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 of pages, width, structure, number of characters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95.0114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2 - 2nd best model from BMA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width, structure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95.291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3 - Selected out of curiosity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structure, content, association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119.888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65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4 - Full model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pages, height, width, dimension, structure, content, association, language, number of characters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95.1717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5 - Simple model (also selected out of curiosity)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structure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95.1717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2a55c85e1_3_29"/>
          <p:cNvSpPr txBox="1"/>
          <p:nvPr>
            <p:ph type="title"/>
          </p:nvPr>
        </p:nvSpPr>
        <p:spPr>
          <a:xfrm>
            <a:off x="212513" y="147266"/>
            <a:ext cx="11766900" cy="980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PREDICTION COMPARISON</a:t>
            </a:r>
            <a:endParaRPr/>
          </a:p>
        </p:txBody>
      </p:sp>
      <p:graphicFrame>
        <p:nvGraphicFramePr>
          <p:cNvPr id="250" name="Google Shape;250;ga2a55c85e1_3_29"/>
          <p:cNvGraphicFramePr/>
          <p:nvPr/>
        </p:nvGraphicFramePr>
        <p:xfrm>
          <a:off x="242888" y="12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{30452B8B-A75C-4E1A-A4E5-B9D9C7F94F1B}</a:tableStyleId>
              </a:tblPr>
              <a:tblGrid>
                <a:gridCol w="3902075"/>
                <a:gridCol w="3902075"/>
                <a:gridCol w="3902075"/>
              </a:tblGrid>
              <a:tr h="50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Model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Features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Accuracy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88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1 - Top model from BMA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 of pages, width, structure, number of characters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78.3%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2 - 2nd best model from BMA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width, structure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3 - Selected out of curiosity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structure, content, association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65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4 - Full model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pages, height, width, dimension, structure, content, association, language, number of characters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5 - Simple model (also selected out of curiosity)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structure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76.7%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type="title"/>
          </p:nvPr>
        </p:nvSpPr>
        <p:spPr>
          <a:xfrm>
            <a:off x="149416" y="89201"/>
            <a:ext cx="11903153" cy="95165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56" name="Google Shape;256;p8"/>
          <p:cNvSpPr txBox="1"/>
          <p:nvPr>
            <p:ph idx="1" type="body"/>
          </p:nvPr>
        </p:nvSpPr>
        <p:spPr>
          <a:xfrm>
            <a:off x="227239" y="1217806"/>
            <a:ext cx="11825330" cy="545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Key findings: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200"/>
              <a:t>Top feature - structure</a:t>
            </a:r>
            <a:endParaRPr sz="22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200"/>
              <a:t>Additional key features - number of pages, width</a:t>
            </a:r>
            <a:endParaRPr sz="22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200"/>
              <a:t>Format matters, in addition to content</a:t>
            </a:r>
            <a:endParaRPr sz="22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200"/>
              <a:t>Simple model may be reasonable, given comparable accuracy to others, to prioritize speed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Future work: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200"/>
              <a:t>Cross-validation for further comparison</a:t>
            </a:r>
            <a:endParaRPr sz="22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200"/>
              <a:t>Additional investigation into models focused on the language model (structure, content, association)</a:t>
            </a:r>
            <a:endParaRPr sz="22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200"/>
              <a:t>Use LDA dimension reduction to assess whether it generates improved results</a:t>
            </a:r>
            <a:endParaRPr sz="22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200"/>
              <a:t>Expand analysis to larger dataset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Address non-English language factors in the model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a55c85e1_0_78"/>
          <p:cNvSpPr txBox="1"/>
          <p:nvPr>
            <p:ph type="title"/>
          </p:nvPr>
        </p:nvSpPr>
        <p:spPr>
          <a:xfrm>
            <a:off x="231373" y="170834"/>
            <a:ext cx="11710200" cy="942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05" name="Google Shape;105;ga2a55c85e1_0_78"/>
          <p:cNvSpPr txBox="1"/>
          <p:nvPr>
            <p:ph idx="1" type="body"/>
          </p:nvPr>
        </p:nvSpPr>
        <p:spPr>
          <a:xfrm>
            <a:off x="231373" y="1240325"/>
            <a:ext cx="11773500" cy="5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Extraction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a55c85e1_0_7"/>
          <p:cNvSpPr txBox="1"/>
          <p:nvPr>
            <p:ph type="title"/>
          </p:nvPr>
        </p:nvSpPr>
        <p:spPr>
          <a:xfrm>
            <a:off x="231373" y="170834"/>
            <a:ext cx="11710200" cy="942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1" name="Google Shape;111;ga2a55c85e1_0_7"/>
          <p:cNvSpPr txBox="1"/>
          <p:nvPr>
            <p:ph idx="1" type="body"/>
          </p:nvPr>
        </p:nvSpPr>
        <p:spPr>
          <a:xfrm>
            <a:off x="231373" y="1240325"/>
            <a:ext cx="11773500" cy="5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Internet Archive’s mission areas is “Universal Access to All Knowledge”, which is an attempt to collect and provide access to the “scholarly web”: the public record of research publications and datasets available on the world wide web.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aims to help this mission by implementing a fast PDF identification tool, which will score files on their likelihood of being a research publication.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Given the volume of PDF documents in the Internet Archive’s (IA) repository, a classifier is needed to determine which are legitimate research documents</a:t>
            </a:r>
            <a:endParaRPr sz="2400">
              <a:solidFill>
                <a:schemeClr val="dk1"/>
              </a:solidFill>
            </a:endParaRPr>
          </a:p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Our group constructed several Bayesian logistic models with different feature combinations and compared results on accuracy of identification of research papers</a:t>
            </a:r>
            <a:endParaRPr sz="2400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a55c85e1_0_18"/>
          <p:cNvSpPr txBox="1"/>
          <p:nvPr>
            <p:ph type="title"/>
          </p:nvPr>
        </p:nvSpPr>
        <p:spPr>
          <a:xfrm>
            <a:off x="231373" y="170834"/>
            <a:ext cx="11710200" cy="942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 EXTRACTION</a:t>
            </a:r>
            <a:endParaRPr/>
          </a:p>
        </p:txBody>
      </p:sp>
      <p:sp>
        <p:nvSpPr>
          <p:cNvPr id="117" name="Google Shape;117;ga2a55c85e1_0_18"/>
          <p:cNvSpPr/>
          <p:nvPr/>
        </p:nvSpPr>
        <p:spPr>
          <a:xfrm>
            <a:off x="3049096" y="3032656"/>
            <a:ext cx="677700" cy="26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2a55c85e1_0_18"/>
          <p:cNvSpPr/>
          <p:nvPr/>
        </p:nvSpPr>
        <p:spPr>
          <a:xfrm>
            <a:off x="3851531" y="2501277"/>
            <a:ext cx="855921" cy="121313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a2a55c85e1_0_18"/>
          <p:cNvSpPr/>
          <p:nvPr/>
        </p:nvSpPr>
        <p:spPr>
          <a:xfrm rot="-1705440">
            <a:off x="4920042" y="2454133"/>
            <a:ext cx="698960" cy="2634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2a55c85e1_0_18"/>
          <p:cNvSpPr/>
          <p:nvPr/>
        </p:nvSpPr>
        <p:spPr>
          <a:xfrm>
            <a:off x="1989431" y="2501277"/>
            <a:ext cx="722244" cy="1038259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a2a55c85e1_0_18"/>
          <p:cNvSpPr/>
          <p:nvPr/>
        </p:nvSpPr>
        <p:spPr>
          <a:xfrm>
            <a:off x="2139615" y="2676156"/>
            <a:ext cx="722244" cy="1038259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2a55c85e1_0_18"/>
          <p:cNvSpPr txBox="1"/>
          <p:nvPr/>
        </p:nvSpPr>
        <p:spPr>
          <a:xfrm>
            <a:off x="1892200" y="2027187"/>
            <a:ext cx="1217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PDF Files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ga2a55c85e1_0_18"/>
          <p:cNvSpPr txBox="1"/>
          <p:nvPr/>
        </p:nvSpPr>
        <p:spPr>
          <a:xfrm>
            <a:off x="3619000" y="2015925"/>
            <a:ext cx="134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ParsePDF Class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ga2a55c85e1_0_18"/>
          <p:cNvSpPr/>
          <p:nvPr/>
        </p:nvSpPr>
        <p:spPr>
          <a:xfrm>
            <a:off x="4930420" y="3032650"/>
            <a:ext cx="677700" cy="26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a2a55c85e1_0_18"/>
          <p:cNvSpPr/>
          <p:nvPr/>
        </p:nvSpPr>
        <p:spPr>
          <a:xfrm flipH="1" rot="-9094560">
            <a:off x="4920042" y="3617599"/>
            <a:ext cx="698960" cy="2634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a2a55c85e1_0_18"/>
          <p:cNvSpPr/>
          <p:nvPr/>
        </p:nvSpPr>
        <p:spPr>
          <a:xfrm>
            <a:off x="5830975" y="1881856"/>
            <a:ext cx="45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2a55c85e1_0_18"/>
          <p:cNvSpPr/>
          <p:nvPr/>
        </p:nvSpPr>
        <p:spPr>
          <a:xfrm>
            <a:off x="5830975" y="2819020"/>
            <a:ext cx="45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a2a55c85e1_0_18"/>
          <p:cNvSpPr/>
          <p:nvPr/>
        </p:nvSpPr>
        <p:spPr>
          <a:xfrm>
            <a:off x="5830963" y="3756184"/>
            <a:ext cx="454800" cy="5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2a55c85e1_0_18"/>
          <p:cNvSpPr txBox="1"/>
          <p:nvPr/>
        </p:nvSpPr>
        <p:spPr>
          <a:xfrm>
            <a:off x="6346549" y="1881850"/>
            <a:ext cx="1033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Meta Data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ga2a55c85e1_0_18"/>
          <p:cNvSpPr txBox="1"/>
          <p:nvPr/>
        </p:nvSpPr>
        <p:spPr>
          <a:xfrm>
            <a:off x="6346549" y="2819024"/>
            <a:ext cx="1033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Image Spec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a2a55c85e1_0_18"/>
          <p:cNvSpPr txBox="1"/>
          <p:nvPr/>
        </p:nvSpPr>
        <p:spPr>
          <a:xfrm>
            <a:off x="6346538" y="3714425"/>
            <a:ext cx="1344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Text Analysis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ga2a55c85e1_0_18"/>
          <p:cNvSpPr/>
          <p:nvPr/>
        </p:nvSpPr>
        <p:spPr>
          <a:xfrm>
            <a:off x="8445400" y="1703800"/>
            <a:ext cx="2004600" cy="28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2a55c85e1_0_18"/>
          <p:cNvSpPr/>
          <p:nvPr/>
        </p:nvSpPr>
        <p:spPr>
          <a:xfrm>
            <a:off x="7640000" y="2020875"/>
            <a:ext cx="499200" cy="2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a2a55c85e1_0_18"/>
          <p:cNvSpPr/>
          <p:nvPr/>
        </p:nvSpPr>
        <p:spPr>
          <a:xfrm>
            <a:off x="7640000" y="2997714"/>
            <a:ext cx="499200" cy="2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a2a55c85e1_0_18"/>
          <p:cNvSpPr/>
          <p:nvPr/>
        </p:nvSpPr>
        <p:spPr>
          <a:xfrm>
            <a:off x="7640000" y="3934878"/>
            <a:ext cx="499200" cy="2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2a55c85e1_0_18"/>
          <p:cNvSpPr txBox="1"/>
          <p:nvPr/>
        </p:nvSpPr>
        <p:spPr>
          <a:xfrm>
            <a:off x="9051088" y="1329700"/>
            <a:ext cx="793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Dataset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a2a55c85e1_0_18"/>
          <p:cNvSpPr txBox="1"/>
          <p:nvPr/>
        </p:nvSpPr>
        <p:spPr>
          <a:xfrm>
            <a:off x="8572150" y="1703800"/>
            <a:ext cx="1344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Num Pages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ga2a55c85e1_0_18"/>
          <p:cNvSpPr txBox="1"/>
          <p:nvPr/>
        </p:nvSpPr>
        <p:spPr>
          <a:xfrm>
            <a:off x="8572150" y="1974400"/>
            <a:ext cx="1344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Height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ga2a55c85e1_0_18"/>
          <p:cNvSpPr txBox="1"/>
          <p:nvPr/>
        </p:nvSpPr>
        <p:spPr>
          <a:xfrm>
            <a:off x="8572150" y="2245000"/>
            <a:ext cx="1344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Width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a2a55c85e1_0_18"/>
          <p:cNvSpPr txBox="1"/>
          <p:nvPr/>
        </p:nvSpPr>
        <p:spPr>
          <a:xfrm>
            <a:off x="8572150" y="2515600"/>
            <a:ext cx="1344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Size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ga2a55c85e1_0_18"/>
          <p:cNvSpPr txBox="1"/>
          <p:nvPr/>
        </p:nvSpPr>
        <p:spPr>
          <a:xfrm>
            <a:off x="8572150" y="2786200"/>
            <a:ext cx="1344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Structure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ga2a55c85e1_0_18"/>
          <p:cNvSpPr txBox="1"/>
          <p:nvPr/>
        </p:nvSpPr>
        <p:spPr>
          <a:xfrm>
            <a:off x="8572150" y="3056800"/>
            <a:ext cx="1344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ga2a55c85e1_0_18"/>
          <p:cNvSpPr txBox="1"/>
          <p:nvPr/>
        </p:nvSpPr>
        <p:spPr>
          <a:xfrm>
            <a:off x="8572150" y="3327400"/>
            <a:ext cx="1344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Association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ga2a55c85e1_0_18"/>
          <p:cNvSpPr txBox="1"/>
          <p:nvPr/>
        </p:nvSpPr>
        <p:spPr>
          <a:xfrm>
            <a:off x="8572150" y="3598000"/>
            <a:ext cx="1344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Language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ga2a55c85e1_0_18"/>
          <p:cNvSpPr txBox="1"/>
          <p:nvPr/>
        </p:nvSpPr>
        <p:spPr>
          <a:xfrm>
            <a:off x="8572150" y="3868600"/>
            <a:ext cx="14706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Num Characters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ga2a55c85e1_0_18"/>
          <p:cNvSpPr txBox="1"/>
          <p:nvPr/>
        </p:nvSpPr>
        <p:spPr>
          <a:xfrm>
            <a:off x="8572150" y="4139200"/>
            <a:ext cx="1751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Research Publication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ga2a55c85e1_0_18"/>
          <p:cNvSpPr txBox="1"/>
          <p:nvPr/>
        </p:nvSpPr>
        <p:spPr>
          <a:xfrm>
            <a:off x="1454550" y="4951000"/>
            <a:ext cx="92829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Language: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English, Romance, and other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Structure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Words that represent the structure of a paper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{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abstract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, introduction, conclusion, reference, table of content}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Content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Words that represent the content of a paper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{research, analyze, result, table, investigation, explain, theory, study, paper, data, perform}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Association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Words that represent association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{journal, association, organization, doi, university, school, board}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a55c85e1_1_9"/>
          <p:cNvSpPr txBox="1"/>
          <p:nvPr>
            <p:ph type="title"/>
          </p:nvPr>
        </p:nvSpPr>
        <p:spPr>
          <a:xfrm>
            <a:off x="230320" y="231362"/>
            <a:ext cx="11693100" cy="886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153" name="Google Shape;153;ga2a55c85e1_1_9"/>
          <p:cNvSpPr txBox="1"/>
          <p:nvPr>
            <p:ph idx="1" type="body"/>
          </p:nvPr>
        </p:nvSpPr>
        <p:spPr>
          <a:xfrm>
            <a:off x="230319" y="1276172"/>
            <a:ext cx="11693100" cy="4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Correlation matrix : correlation between the research publication variable and selective features  </a:t>
            </a:r>
            <a:endParaRPr/>
          </a:p>
        </p:txBody>
      </p:sp>
      <p:pic>
        <p:nvPicPr>
          <p:cNvPr id="154" name="Google Shape;154;ga2a55c85e1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7" y="1988827"/>
            <a:ext cx="11899625" cy="446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a2a55c85e1_1_9"/>
          <p:cNvSpPr/>
          <p:nvPr/>
        </p:nvSpPr>
        <p:spPr>
          <a:xfrm>
            <a:off x="9762225" y="2985675"/>
            <a:ext cx="497700" cy="4794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a2a55c85e1_1_9"/>
          <p:cNvSpPr/>
          <p:nvPr/>
        </p:nvSpPr>
        <p:spPr>
          <a:xfrm>
            <a:off x="9644625" y="3780450"/>
            <a:ext cx="796200" cy="8337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a2a55c85e1_1_9"/>
          <p:cNvSpPr/>
          <p:nvPr/>
        </p:nvSpPr>
        <p:spPr>
          <a:xfrm>
            <a:off x="5618500" y="4216125"/>
            <a:ext cx="380100" cy="3981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230320" y="231362"/>
            <a:ext cx="11693094" cy="886611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EXPLORATORY ANALYSIS</a:t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58" y="1588675"/>
            <a:ext cx="4884742" cy="22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875" y="1571525"/>
            <a:ext cx="4884750" cy="2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225" y="4172175"/>
            <a:ext cx="4884750" cy="2686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/>
          <p:nvPr/>
        </p:nvSpPr>
        <p:spPr>
          <a:xfrm>
            <a:off x="1099325" y="1164625"/>
            <a:ext cx="4305600" cy="37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Structure vs. Research Publication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6183850" y="1156050"/>
            <a:ext cx="4180800" cy="37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Width</a:t>
            </a: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vs. Research Publication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6183850" y="3926400"/>
            <a:ext cx="4180800" cy="37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Height</a:t>
            </a: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vs. Research Publication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9" name="Google Shape;16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750" y="4172725"/>
            <a:ext cx="4884750" cy="26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 txBox="1"/>
          <p:nvPr/>
        </p:nvSpPr>
        <p:spPr>
          <a:xfrm>
            <a:off x="1099325" y="3934975"/>
            <a:ext cx="4305600" cy="37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Language</a:t>
            </a: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vs. Research Publication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194106" y="89491"/>
            <a:ext cx="11792700" cy="931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BAYESIAN STATISTICS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348016" y="1587842"/>
            <a:ext cx="11638800" cy="5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7" name="Google Shape;1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5" y="1532863"/>
            <a:ext cx="1168717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194106" y="89491"/>
            <a:ext cx="11792682" cy="931913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423500" y="1174824"/>
            <a:ext cx="116388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Total set of features considered: number of pages, height, width, dimensions of page, structure, content, association, language, number of characters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likely is it a </a:t>
            </a:r>
            <a:r>
              <a:rPr b="1" lang="en-US"/>
              <a:t>research publication</a:t>
            </a:r>
            <a:r>
              <a:rPr lang="en-US"/>
              <a:t> based on the selective features?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comparison approach – compared different sets of features and accompanying accuracy. Given parameters for the capstone project, including speed, prioritizing a balance of the smallest number of features with acceptable accuracy is a key objective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7198000" y="4329350"/>
            <a:ext cx="2283000" cy="1414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GLM: Logistic Regression : 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(sampling)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9779300" y="4329350"/>
            <a:ext cx="2283000" cy="1414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ADVI variational inference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(optimization)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ELBO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8911400" y="3282300"/>
            <a:ext cx="1339500" cy="433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PyMC3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7" name="Google Shape;187;p4"/>
          <p:cNvCxnSpPr>
            <a:stCxn id="186" idx="2"/>
            <a:endCxn id="184" idx="0"/>
          </p:cNvCxnSpPr>
          <p:nvPr/>
        </p:nvCxnSpPr>
        <p:spPr>
          <a:xfrm flipH="1">
            <a:off x="8339450" y="3716100"/>
            <a:ext cx="124170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4"/>
          <p:cNvCxnSpPr>
            <a:stCxn id="186" idx="2"/>
            <a:endCxn id="185" idx="0"/>
          </p:cNvCxnSpPr>
          <p:nvPr/>
        </p:nvCxnSpPr>
        <p:spPr>
          <a:xfrm>
            <a:off x="9581150" y="3716100"/>
            <a:ext cx="133980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75" y="3282300"/>
            <a:ext cx="6079125" cy="30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212513" y="147266"/>
            <a:ext cx="11766900" cy="980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RESULTS - Full Model (Sampling)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304801" y="1265031"/>
            <a:ext cx="118872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2175"/>
            <a:ext cx="12143975" cy="49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2020-11-11T21:47:48Z</dcterms:created>
  <dc:creator>Microsoft Office User</dc:creator>
</cp:coreProperties>
</file>