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5d2899af6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5d2899af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5d2899af6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5d2899af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5d2899af6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5d2899af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Yihnew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Huilin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Binyong</a:t>
            </a:r>
            <a:endParaRPr/>
          </a:p>
        </p:txBody>
      </p:sp>
      <p:sp>
        <p:nvSpPr>
          <p:cNvPr id="419" name="Google Shape;4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5d2899af6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5d2899af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Travis</a:t>
            </a:r>
            <a:endParaRPr/>
          </a:p>
        </p:txBody>
      </p:sp>
      <p:sp>
        <p:nvSpPr>
          <p:cNvPr id="432" name="Google Shape;4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Yihnew</a:t>
            </a:r>
            <a:endParaRPr/>
          </a:p>
        </p:txBody>
      </p:sp>
      <p:sp>
        <p:nvSpPr>
          <p:cNvPr id="438" name="Google Shape;4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Yihnew</a:t>
            </a:r>
            <a:endParaRPr/>
          </a:p>
        </p:txBody>
      </p:sp>
      <p:sp>
        <p:nvSpPr>
          <p:cNvPr id="444" name="Google Shape;4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Travis</a:t>
            </a:r>
            <a:endParaRPr/>
          </a:p>
        </p:txBody>
      </p:sp>
      <p:sp>
        <p:nvSpPr>
          <p:cNvPr id="342" name="Google Shape;3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Travis</a:t>
            </a:r>
            <a:endParaRPr/>
          </a:p>
        </p:txBody>
      </p:sp>
      <p:sp>
        <p:nvSpPr>
          <p:cNvPr id="349" name="Google Shape;3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Binyong</a:t>
            </a:r>
            <a:endParaRPr/>
          </a:p>
        </p:txBody>
      </p:sp>
      <p:sp>
        <p:nvSpPr>
          <p:cNvPr id="356" name="Google Shape;3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Yihnew</a:t>
            </a:r>
            <a:endParaRPr/>
          </a:p>
        </p:txBody>
      </p:sp>
      <p:sp>
        <p:nvSpPr>
          <p:cNvPr id="363" name="Google Shape;3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5d2899af6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5d2899af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5d2899af6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5d2899af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5d2899af6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5d2899af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5d2899af6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5d2899af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2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3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3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5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6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5" name="Google Shape;165;p6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6" name="Google Shape;166;p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7" name="Google Shape;167;p6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68" name="Google Shape;168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7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utbin.com/20/players?page=1&amp;version=gold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utbin.com/20/players?page=1&amp;version=gold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ctrTitle"/>
          </p:nvPr>
        </p:nvSpPr>
        <p:spPr>
          <a:xfrm>
            <a:off x="1759236" y="2075504"/>
            <a:ext cx="8679915" cy="1077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FIFA 20</a:t>
            </a:r>
            <a:endParaRPr/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2"/>
              <a:buNone/>
            </a:pPr>
            <a:r>
              <a:rPr lang="en-US" sz="1665"/>
              <a:t>Yihnew Eshetu (yte9pc)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32"/>
              <a:buNone/>
            </a:pPr>
            <a:r>
              <a:rPr lang="en-US" sz="1665"/>
              <a:t>Travis Vitello (tjv9qh)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32"/>
              <a:buNone/>
            </a:pPr>
            <a:r>
              <a:rPr lang="en-US" sz="1665"/>
              <a:t>Binyong Liang (bl9m)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32"/>
              <a:buNone/>
            </a:pPr>
            <a:r>
              <a:rPr lang="en-US" sz="1665"/>
              <a:t>Gladies Huilin (hc5hq)</a:t>
            </a:r>
            <a:endParaRPr sz="1665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32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EFF"/>
                </a:solidFill>
              </a:rPr>
              <a:t>Comparative </a:t>
            </a:r>
            <a:r>
              <a:rPr lang="en-US"/>
              <a:t>P</a:t>
            </a:r>
            <a:r>
              <a:rPr lang="en-US">
                <a:solidFill>
                  <a:srgbClr val="FFFEFF"/>
                </a:solidFill>
              </a:rPr>
              <a:t>layer </a:t>
            </a:r>
            <a:r>
              <a:rPr lang="en-US"/>
              <a:t>N</a:t>
            </a:r>
            <a:r>
              <a:rPr lang="en-US">
                <a:solidFill>
                  <a:srgbClr val="FFFEFF"/>
                </a:solidFill>
              </a:rPr>
              <a:t>umbers in </a:t>
            </a:r>
            <a:r>
              <a:rPr lang="en-US"/>
              <a:t>P</a:t>
            </a:r>
            <a:r>
              <a:rPr lang="en-US">
                <a:solidFill>
                  <a:srgbClr val="FFFEFF"/>
                </a:solidFill>
              </a:rPr>
              <a:t>osition</a:t>
            </a:r>
            <a:endParaRPr>
              <a:solidFill>
                <a:srgbClr val="FFFE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EFF"/>
                </a:solidFill>
              </a:rPr>
              <a:t>(group)</a:t>
            </a:r>
            <a:endParaRPr/>
          </a:p>
        </p:txBody>
      </p:sp>
      <p:sp>
        <p:nvSpPr>
          <p:cNvPr id="400" name="Google Shape;400;p22"/>
          <p:cNvSpPr txBox="1"/>
          <p:nvPr>
            <p:ph idx="1" type="body"/>
          </p:nvPr>
        </p:nvSpPr>
        <p:spPr>
          <a:xfrm>
            <a:off x="888625" y="5597050"/>
            <a:ext cx="5814900" cy="9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Greatest player numbers for position: Center Back (CB), Striker (ST), and Central Midfielder (CM)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The most common position group is Midfielder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376" y="0"/>
            <a:ext cx="4896125" cy="33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375" y="3332500"/>
            <a:ext cx="4896125" cy="3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EFF"/>
                </a:solidFill>
              </a:rPr>
              <a:t>Top 4 </a:t>
            </a:r>
            <a:r>
              <a:rPr lang="en-US"/>
              <a:t>S</a:t>
            </a:r>
            <a:r>
              <a:rPr lang="en-US">
                <a:solidFill>
                  <a:srgbClr val="FFFEFF"/>
                </a:solidFill>
              </a:rPr>
              <a:t>kill </a:t>
            </a:r>
            <a:r>
              <a:rPr lang="en-US"/>
              <a:t>S</a:t>
            </a:r>
            <a:r>
              <a:rPr lang="en-US">
                <a:solidFill>
                  <a:srgbClr val="FFFEFF"/>
                </a:solidFill>
              </a:rPr>
              <a:t>et for </a:t>
            </a:r>
            <a:r>
              <a:rPr lang="en-US"/>
              <a:t>E</a:t>
            </a:r>
            <a:r>
              <a:rPr lang="en-US">
                <a:solidFill>
                  <a:srgbClr val="FFFEFF"/>
                </a:solidFill>
              </a:rPr>
              <a:t>ach </a:t>
            </a:r>
            <a:r>
              <a:rPr lang="en-US"/>
              <a:t>P</a:t>
            </a:r>
            <a:r>
              <a:rPr lang="en-US">
                <a:solidFill>
                  <a:srgbClr val="FFFEFF"/>
                </a:solidFill>
              </a:rPr>
              <a:t>osition</a:t>
            </a:r>
            <a:endParaRPr/>
          </a:p>
        </p:txBody>
      </p:sp>
      <p:sp>
        <p:nvSpPr>
          <p:cNvPr id="408" name="Google Shape;408;p23"/>
          <p:cNvSpPr txBox="1"/>
          <p:nvPr>
            <p:ph idx="1" type="body"/>
          </p:nvPr>
        </p:nvSpPr>
        <p:spPr>
          <a:xfrm>
            <a:off x="888625" y="5519850"/>
            <a:ext cx="10511700" cy="87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Identification of skill sets for each position aids in the selection of players when creating the ideal team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63" y="402863"/>
            <a:ext cx="67151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698" y="1772625"/>
            <a:ext cx="6434300" cy="37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2 Players</a:t>
            </a: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00" y="463250"/>
            <a:ext cx="5835074" cy="57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Demoing</a:t>
            </a:r>
            <a:endParaRPr/>
          </a:p>
        </p:txBody>
      </p:sp>
      <p:sp>
        <p:nvSpPr>
          <p:cNvPr id="422" name="Google Shape;422;p25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Interactive application</a:t>
            </a:r>
            <a:endParaRPr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Scatter plot</a:t>
            </a:r>
            <a:endParaRPr sz="1800"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Histogram</a:t>
            </a:r>
            <a:endParaRPr sz="1800"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Best starting 11</a:t>
            </a:r>
            <a:endParaRPr sz="1800"/>
          </a:p>
          <a:p>
            <a:pPr indent="-217170" lvl="0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bokeh serve --show FIFAAPP.ipynb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National Teams</a:t>
            </a:r>
            <a:endParaRPr/>
          </a:p>
        </p:txBody>
      </p:sp>
      <p:sp>
        <p:nvSpPr>
          <p:cNvPr id="428" name="Google Shape;428;p26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4330" lvl="0" marL="457200" rtl="0" algn="l">
              <a:spcBef>
                <a:spcPts val="1000"/>
              </a:spcBef>
              <a:spcAft>
                <a:spcPts val="0"/>
              </a:spcAft>
              <a:buSzPts val="1980"/>
              <a:buAutoNum type="arabicPeriod"/>
            </a:pPr>
            <a:r>
              <a:rPr lang="en-US"/>
              <a:t>Spain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-US"/>
              <a:t>France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-US"/>
              <a:t>Brazil</a:t>
            </a:r>
            <a:endParaRPr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AutoNum type="arabicPeriod"/>
            </a:pPr>
            <a:r>
              <a:rPr lang="en-US"/>
              <a:t>Germany</a:t>
            </a:r>
            <a:endParaRPr/>
          </a:p>
        </p:txBody>
      </p:sp>
      <p:pic>
        <p:nvPicPr>
          <p:cNvPr id="429" name="Google Shape;4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687" y="1192582"/>
            <a:ext cx="3892213" cy="447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Unit testing</a:t>
            </a:r>
            <a:endParaRPr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Webscrapping </a:t>
            </a:r>
            <a:r>
              <a:rPr lang="en-US" sz="1800"/>
              <a:t>algorithm</a:t>
            </a:r>
            <a:endParaRPr sz="1800"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Structure of data</a:t>
            </a:r>
            <a:endParaRPr sz="1800"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Best player algorithm</a:t>
            </a:r>
            <a:endParaRPr sz="1800"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Best formation algorithm</a:t>
            </a:r>
            <a:endParaRPr sz="1800"/>
          </a:p>
          <a:p>
            <a:pPr indent="-2171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Update functions</a:t>
            </a:r>
            <a:endParaRPr sz="1800"/>
          </a:p>
          <a:p>
            <a:pPr indent="-217170" lvl="0" marL="228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Total of 24 unittests</a:t>
            </a:r>
            <a:endParaRPr sz="1800"/>
          </a:p>
          <a:p>
            <a:pPr indent="-1028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000"/>
          </a:p>
          <a:p>
            <a:pPr indent="-102869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41" name="Google Shape;441;p28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Scrapped</a:t>
            </a:r>
            <a:r>
              <a:rPr lang="en-US"/>
              <a:t> and cleaned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Completed defined user stories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Statistical analysis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User friendly interface using Bokeh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Unittesting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Work in scrum like environment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Improvements</a:t>
            </a:r>
            <a:endParaRPr/>
          </a:p>
        </p:txBody>
      </p:sp>
      <p:sp>
        <p:nvSpPr>
          <p:cNvPr id="447" name="Google Shape;447;p29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Scrape historical data to provide trend of players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Incorporate a predictive ML model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Allow users to to build a team and provide analysis (team chemistry and strength)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Drill down to individual player from best 11</a:t>
            </a:r>
            <a:endParaRPr/>
          </a:p>
        </p:txBody>
      </p:sp>
      <p:pic>
        <p:nvPicPr>
          <p:cNvPr id="448" name="Google Shape;4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800" y="50625"/>
            <a:ext cx="1831925" cy="259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675" y="29425"/>
            <a:ext cx="2112850" cy="2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45" name="Google Shape;345;p14"/>
          <p:cNvSpPr txBox="1"/>
          <p:nvPr>
            <p:ph idx="1" type="body"/>
          </p:nvPr>
        </p:nvSpPr>
        <p:spPr>
          <a:xfrm>
            <a:off x="5122375" y="2607124"/>
            <a:ext cx="6282000" cy="27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Over 3.5 billion viewed the 2018 FIFA World Cup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Over 10 million players play FIFA 20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FIFA Ultimate Team (FUT)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Build a team of players from multiple nationality and leagues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Buy and sell players to manage and improve your team</a:t>
            </a:r>
            <a:endParaRPr sz="1800"/>
          </a:p>
        </p:txBody>
      </p:sp>
      <p:pic>
        <p:nvPicPr>
          <p:cNvPr id="346" name="Google Shape;3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50" y="128200"/>
            <a:ext cx="3467821" cy="20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About the Data</a:t>
            </a:r>
            <a:endParaRPr/>
          </a:p>
        </p:txBody>
      </p:sp>
      <p:sp>
        <p:nvSpPr>
          <p:cNvPr id="352" name="Google Shape;352;p15"/>
          <p:cNvSpPr txBox="1"/>
          <p:nvPr>
            <p:ph idx="1" type="body"/>
          </p:nvPr>
        </p:nvSpPr>
        <p:spPr>
          <a:xfrm>
            <a:off x="5108072" y="953848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Scrapped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https://www.futbin.com/20/players?page=1&amp;version=gold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/>
              <a:t>Data represents player info from </a:t>
            </a:r>
            <a:r>
              <a:rPr i="1" lang="en-US"/>
              <a:t>FIFA 20</a:t>
            </a:r>
            <a:r>
              <a:rPr lang="en-US"/>
              <a:t> video game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/>
              <a:t>Over 16000 active professional players from 159 countries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/>
              <a:t>Datapoints includes features like</a:t>
            </a:r>
            <a:endParaRPr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 sz="1800"/>
              <a:t>Country, Club, Position, League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 sz="1800"/>
              <a:t>Overall Rating, Dribbling, Pace, Shooting, etc</a:t>
            </a:r>
            <a:endParaRPr sz="1800"/>
          </a:p>
        </p:txBody>
      </p:sp>
      <p:pic>
        <p:nvPicPr>
          <p:cNvPr id="353" name="Google Shape;3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150" y="121325"/>
            <a:ext cx="3266576" cy="23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User Stories</a:t>
            </a:r>
            <a:endParaRPr/>
          </a:p>
        </p:txBody>
      </p:sp>
      <p:sp>
        <p:nvSpPr>
          <p:cNvPr id="359" name="Google Shape;359;p16"/>
          <p:cNvSpPr txBox="1"/>
          <p:nvPr>
            <p:ph idx="1" type="body"/>
          </p:nvPr>
        </p:nvSpPr>
        <p:spPr>
          <a:xfrm>
            <a:off x="5118287" y="1531407"/>
            <a:ext cx="6282000" cy="53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1480"/>
          </a:p>
          <a:p>
            <a:pPr indent="-22659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Users</a:t>
            </a:r>
            <a:endParaRPr/>
          </a:p>
          <a:p>
            <a:pPr indent="-2395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Video gamer</a:t>
            </a:r>
            <a:endParaRPr sz="1800"/>
          </a:p>
          <a:p>
            <a:pPr indent="-2395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EA developer</a:t>
            </a:r>
            <a:endParaRPr sz="1800"/>
          </a:p>
          <a:p>
            <a:pPr indent="-2395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Player rater</a:t>
            </a:r>
            <a:endParaRPr sz="1800"/>
          </a:p>
          <a:p>
            <a:pPr indent="-21717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Few user stories</a:t>
            </a:r>
            <a:endParaRPr/>
          </a:p>
          <a:p>
            <a:pPr indent="-2171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As an EA developer, I want to visual graph of players skills distribution</a:t>
            </a:r>
            <a:endParaRPr sz="1800"/>
          </a:p>
          <a:p>
            <a:pPr indent="-2171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As a video gamer, I want to build the best team based on any formation</a:t>
            </a:r>
            <a:endParaRPr sz="1800"/>
          </a:p>
          <a:p>
            <a:pPr indent="-2171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As an EA developer, I want to understand the variation of players skill stats</a:t>
            </a:r>
            <a:endParaRPr sz="1800"/>
          </a:p>
          <a:p>
            <a:pPr indent="-2171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As a video gamer, I want to be able to compare players</a:t>
            </a:r>
            <a:endParaRPr sz="1800"/>
          </a:p>
          <a:p>
            <a:pPr indent="-217169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As a player rater, I want to know the top players for each skill set</a:t>
            </a:r>
            <a:endParaRPr sz="1800"/>
          </a:p>
          <a:p>
            <a:pPr indent="-1252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1480"/>
          </a:p>
          <a:p>
            <a:pPr indent="-1252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1480"/>
          </a:p>
          <a:p>
            <a:pPr indent="-1252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1480"/>
          </a:p>
          <a:p>
            <a:pPr indent="-125222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28"/>
              <a:buNone/>
            </a:pPr>
            <a:r>
              <a:t/>
            </a:r>
            <a:endParaRPr sz="1480"/>
          </a:p>
          <a:p>
            <a:pPr indent="-11229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32"/>
              <a:buNone/>
            </a:pPr>
            <a:r>
              <a:t/>
            </a:r>
            <a:endParaRPr sz="1665"/>
          </a:p>
        </p:txBody>
      </p:sp>
      <p:pic>
        <p:nvPicPr>
          <p:cNvPr id="360" name="Google Shape;3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950" y="131675"/>
            <a:ext cx="3652010" cy="20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Beyond the Original Specifications</a:t>
            </a:r>
            <a:endParaRPr/>
          </a:p>
        </p:txBody>
      </p:sp>
      <p:sp>
        <p:nvSpPr>
          <p:cNvPr id="366" name="Google Shape;366;p17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Using beautifulsoup scrapped data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https://www.futbin.com/20/players?page=1&amp;version=gold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/>
              <a:t>Using Bokeh for user friendly interactive app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Char char="▪"/>
            </a:pPr>
            <a:r>
              <a:rPr lang="en-US"/>
              <a:t>Running Bokeh on server to allow real-time update</a:t>
            </a:r>
            <a:endParaRPr/>
          </a:p>
        </p:txBody>
      </p:sp>
      <p:pic>
        <p:nvPicPr>
          <p:cNvPr id="367" name="Google Shape;3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8575" y="307800"/>
            <a:ext cx="25717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Statistical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EFF"/>
                </a:solidFill>
              </a:rPr>
              <a:t>FIFA Top 10 Countries</a:t>
            </a:r>
            <a:endParaRPr/>
          </a:p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888625" y="5175450"/>
            <a:ext cx="10511700" cy="8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en-US"/>
              <a:t>The top three participating countries based on the numbers of players are </a:t>
            </a:r>
            <a:r>
              <a:rPr b="1" lang="en-US"/>
              <a:t>England</a:t>
            </a:r>
            <a:r>
              <a:rPr lang="en-US"/>
              <a:t>, </a:t>
            </a:r>
            <a:r>
              <a:rPr b="1" lang="en-US"/>
              <a:t>Germany</a:t>
            </a:r>
            <a:r>
              <a:rPr lang="en-US"/>
              <a:t> and </a:t>
            </a:r>
            <a:r>
              <a:rPr b="1" lang="en-US"/>
              <a:t>Spain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675" y="1100525"/>
            <a:ext cx="7375225" cy="40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EFF"/>
                </a:solidFill>
              </a:rPr>
              <a:t>Countries </a:t>
            </a:r>
            <a:r>
              <a:rPr lang="en-US"/>
              <a:t>A</a:t>
            </a:r>
            <a:r>
              <a:rPr lang="en-US">
                <a:solidFill>
                  <a:srgbClr val="FFFEFF"/>
                </a:solidFill>
              </a:rPr>
              <a:t>ggregate </a:t>
            </a:r>
            <a:r>
              <a:rPr lang="en-US"/>
              <a:t>O</a:t>
            </a:r>
            <a:r>
              <a:rPr lang="en-US">
                <a:solidFill>
                  <a:srgbClr val="FFFEFF"/>
                </a:solidFill>
              </a:rPr>
              <a:t>verall </a:t>
            </a:r>
            <a:r>
              <a:rPr lang="en-US"/>
              <a:t>R</a:t>
            </a:r>
            <a:r>
              <a:rPr lang="en-US">
                <a:solidFill>
                  <a:srgbClr val="FFFEFF"/>
                </a:solidFill>
              </a:rPr>
              <a:t>atings</a:t>
            </a:r>
            <a:endParaRPr/>
          </a:p>
        </p:txBody>
      </p:sp>
      <p:sp>
        <p:nvSpPr>
          <p:cNvPr id="385" name="Google Shape;385;p20"/>
          <p:cNvSpPr txBox="1"/>
          <p:nvPr>
            <p:ph idx="1" type="body"/>
          </p:nvPr>
        </p:nvSpPr>
        <p:spPr>
          <a:xfrm>
            <a:off x="514650" y="5486275"/>
            <a:ext cx="10744200" cy="11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1B0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b="1" lang="en-US"/>
              <a:t>Brazil </a:t>
            </a:r>
            <a:r>
              <a:rPr lang="en-US"/>
              <a:t>has the highest mean overall rating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1B0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b="1" lang="en-US"/>
              <a:t>Japan </a:t>
            </a:r>
            <a:r>
              <a:rPr lang="en-US"/>
              <a:t>has the lowest mean overall rating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1B0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b="1" lang="en-US"/>
              <a:t>Germany</a:t>
            </a:r>
            <a:r>
              <a:rPr lang="en-US"/>
              <a:t> has the largest distribution and has many outliers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375" y="223825"/>
            <a:ext cx="5440800" cy="30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950" y="3358200"/>
            <a:ext cx="4861624" cy="2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/>
          <p:nvPr>
            <p:ph type="title"/>
          </p:nvPr>
        </p:nvSpPr>
        <p:spPr>
          <a:xfrm>
            <a:off x="888631" y="2349925"/>
            <a:ext cx="3498900" cy="2456400"/>
          </a:xfrm>
          <a:prstGeom prst="rect">
            <a:avLst/>
          </a:prstGeom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EFF"/>
                </a:solidFill>
              </a:rPr>
              <a:t>Continents </a:t>
            </a:r>
            <a:r>
              <a:rPr lang="en-US"/>
              <a:t>A</a:t>
            </a:r>
            <a:r>
              <a:rPr lang="en-US">
                <a:solidFill>
                  <a:srgbClr val="FFFEFF"/>
                </a:solidFill>
              </a:rPr>
              <a:t>ggregate </a:t>
            </a:r>
            <a:r>
              <a:rPr lang="en-US"/>
              <a:t>O</a:t>
            </a:r>
            <a:r>
              <a:rPr lang="en-US">
                <a:solidFill>
                  <a:srgbClr val="FFFEFF"/>
                </a:solidFill>
              </a:rPr>
              <a:t>verall </a:t>
            </a:r>
            <a:r>
              <a:rPr lang="en-US"/>
              <a:t>R</a:t>
            </a:r>
            <a:r>
              <a:rPr lang="en-US">
                <a:solidFill>
                  <a:srgbClr val="FFFEFF"/>
                </a:solidFill>
              </a:rPr>
              <a:t>atings</a:t>
            </a:r>
            <a:endParaRPr/>
          </a:p>
        </p:txBody>
      </p:sp>
      <p:sp>
        <p:nvSpPr>
          <p:cNvPr id="393" name="Google Shape;393;p21"/>
          <p:cNvSpPr txBox="1"/>
          <p:nvPr>
            <p:ph idx="1" type="body"/>
          </p:nvPr>
        </p:nvSpPr>
        <p:spPr>
          <a:xfrm>
            <a:off x="746300" y="5043775"/>
            <a:ext cx="10383900" cy="16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b="1" lang="en-US"/>
              <a:t>South America </a:t>
            </a:r>
            <a:r>
              <a:rPr lang="en-US"/>
              <a:t>has highest number of elite players compared to other continents. Oceania and Asia have the lowest</a:t>
            </a:r>
            <a:endParaRPr/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b="1" lang="en-US"/>
              <a:t>South America, Europe and Africa  </a:t>
            </a:r>
            <a:r>
              <a:rPr lang="en-US"/>
              <a:t>are the top three performing continents in the position groups  Attacker,  Midfielder, Goal Keeper and Defender</a:t>
            </a:r>
            <a:endParaRPr/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b="1" lang="en-US"/>
              <a:t>Attacker</a:t>
            </a:r>
            <a:r>
              <a:rPr lang="en-US"/>
              <a:t> and </a:t>
            </a:r>
            <a:r>
              <a:rPr b="1" lang="en-US"/>
              <a:t>Midfielder</a:t>
            </a:r>
            <a:r>
              <a:rPr lang="en-US"/>
              <a:t> score higher than that Defender and Goalkeeper.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75" y="802051"/>
            <a:ext cx="7244500" cy="41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