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819900"/>
  <p:notesSz cx="6858000" cy="9144000"/>
  <p:embeddedFontLst>
    <p:embeddedFont>
      <p:font typeface="Barlow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Relationship Id="rId6" Target="../media/image23.jpeg" Type="http://schemas.openxmlformats.org/officeDocument/2006/relationships/image"/><Relationship Id="rId7" Target="../media/image2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5.svg" Type="http://schemas.openxmlformats.org/officeDocument/2006/relationships/image"/><Relationship Id="rId4" Target="../media/image10.png" Type="http://schemas.openxmlformats.org/officeDocument/2006/relationships/image"/><Relationship Id="rId5" Target="../media/image26.svg" Type="http://schemas.openxmlformats.org/officeDocument/2006/relationships/image"/><Relationship Id="rId6" Target="../media/image12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9228" y="1185908"/>
            <a:ext cx="4480772" cy="4460768"/>
          </a:xfrm>
          <a:custGeom>
            <a:avLst/>
            <a:gdLst/>
            <a:ahLst/>
            <a:cxnLst/>
            <a:rect r="r" b="b" t="t" l="l"/>
            <a:pathLst>
              <a:path h="4460768" w="4480772">
                <a:moveTo>
                  <a:pt x="0" y="0"/>
                </a:moveTo>
                <a:lnTo>
                  <a:pt x="4480772" y="0"/>
                </a:lnTo>
                <a:lnTo>
                  <a:pt x="4480772" y="4460768"/>
                </a:lnTo>
                <a:lnTo>
                  <a:pt x="0" y="4460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014" y="1926191"/>
            <a:ext cx="6126966" cy="296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CuidaDoPet: Inovação no Cuidado Animal</a:t>
            </a:r>
          </a:p>
          <a:p>
            <a:pPr algn="l">
              <a:lnSpc>
                <a:spcPts val="1770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Desenvolvido pelos alunos Gladistone Ricardo, Bruno Rangel, Marcos Vinícius, Pablo Coelho, Arthur Mariz, Marcos Paulo e Arthur Macedo, da Unidade Curricular Presencial (UCP) "Usabilidade, Desenvolvimento Web, Mobile e Jogos e Sistemas Distribuídos e Mobile", o projeto CuidaDoPet surge como uma solução tecnológica para otimizar a gestão do bem-estar de animais de estimação. Orientado pelos </a:t>
            </a:r>
          </a:p>
          <a:p>
            <a:pPr algn="l">
              <a:lnSpc>
                <a:spcPts val="1950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professores Fabrício Valadares, João Vitor e Jardel Garcia, este aplicativo mobile visa </a:t>
            </a:r>
          </a:p>
          <a:p>
            <a:pPr algn="l">
              <a:lnSpc>
                <a:spcPts val="1650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transformar a forma como tutores cuidam de seus companheiros, tornando-a mais </a:t>
            </a:r>
          </a:p>
          <a:p>
            <a:pPr algn="l">
              <a:lnSpc>
                <a:spcPts val="1950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prática e interativa.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556997" cy="6956422"/>
          </a:xfrm>
          <a:custGeom>
            <a:avLst/>
            <a:gdLst/>
            <a:ahLst/>
            <a:cxnLst/>
            <a:rect r="r" b="b" t="t" l="l"/>
            <a:pathLst>
              <a:path h="6956422" w="11556997">
                <a:moveTo>
                  <a:pt x="0" y="0"/>
                </a:moveTo>
                <a:lnTo>
                  <a:pt x="11556997" y="0"/>
                </a:lnTo>
                <a:lnTo>
                  <a:pt x="11556997" y="6956422"/>
                </a:lnTo>
                <a:lnTo>
                  <a:pt x="0" y="695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12264" y="1856232"/>
            <a:ext cx="3605784" cy="4325112"/>
          </a:xfrm>
          <a:custGeom>
            <a:avLst/>
            <a:gdLst/>
            <a:ahLst/>
            <a:cxnLst/>
            <a:rect r="r" b="b" t="t" l="l"/>
            <a:pathLst>
              <a:path h="4325112" w="3605784">
                <a:moveTo>
                  <a:pt x="0" y="0"/>
                </a:moveTo>
                <a:lnTo>
                  <a:pt x="3605784" y="0"/>
                </a:lnTo>
                <a:lnTo>
                  <a:pt x="3605784" y="4325112"/>
                </a:lnTo>
                <a:lnTo>
                  <a:pt x="0" y="4325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346258" y="3930920"/>
            <a:ext cx="213055" cy="186490"/>
            <a:chOff x="0" y="0"/>
            <a:chExt cx="213055" cy="1864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048" y="-3429"/>
              <a:ext cx="218948" cy="189865"/>
            </a:xfrm>
            <a:custGeom>
              <a:avLst/>
              <a:gdLst/>
              <a:ahLst/>
              <a:cxnLst/>
              <a:rect r="r" b="b" t="t" l="l"/>
              <a:pathLst>
                <a:path h="189865" w="218948">
                  <a:moveTo>
                    <a:pt x="85217" y="49657"/>
                  </a:moveTo>
                  <a:cubicBezTo>
                    <a:pt x="83820" y="53975"/>
                    <a:pt x="81534" y="55753"/>
                    <a:pt x="79629" y="56388"/>
                  </a:cubicBezTo>
                  <a:cubicBezTo>
                    <a:pt x="77724" y="57023"/>
                    <a:pt x="74803" y="56896"/>
                    <a:pt x="70993" y="54229"/>
                  </a:cubicBezTo>
                  <a:cubicBezTo>
                    <a:pt x="67183" y="51562"/>
                    <a:pt x="63373" y="46863"/>
                    <a:pt x="61341" y="40513"/>
                  </a:cubicBezTo>
                  <a:cubicBezTo>
                    <a:pt x="59309" y="34163"/>
                    <a:pt x="59436" y="28067"/>
                    <a:pt x="60833" y="23749"/>
                  </a:cubicBezTo>
                  <a:cubicBezTo>
                    <a:pt x="62230" y="19431"/>
                    <a:pt x="64516" y="17653"/>
                    <a:pt x="66421" y="17018"/>
                  </a:cubicBezTo>
                  <a:cubicBezTo>
                    <a:pt x="68326" y="16383"/>
                    <a:pt x="71247" y="16510"/>
                    <a:pt x="75057" y="19177"/>
                  </a:cubicBezTo>
                  <a:cubicBezTo>
                    <a:pt x="78867" y="21844"/>
                    <a:pt x="82677" y="26543"/>
                    <a:pt x="84709" y="32893"/>
                  </a:cubicBezTo>
                  <a:cubicBezTo>
                    <a:pt x="86741" y="39243"/>
                    <a:pt x="86614" y="45339"/>
                    <a:pt x="85217" y="49657"/>
                  </a:cubicBezTo>
                  <a:close/>
                  <a:moveTo>
                    <a:pt x="83693" y="69088"/>
                  </a:moveTo>
                  <a:cubicBezTo>
                    <a:pt x="97155" y="64643"/>
                    <a:pt x="103251" y="46609"/>
                    <a:pt x="97282" y="28829"/>
                  </a:cubicBezTo>
                  <a:cubicBezTo>
                    <a:pt x="91313" y="11049"/>
                    <a:pt x="75565" y="0"/>
                    <a:pt x="62230" y="4445"/>
                  </a:cubicBezTo>
                  <a:cubicBezTo>
                    <a:pt x="48895" y="8890"/>
                    <a:pt x="42672" y="26797"/>
                    <a:pt x="48641" y="44704"/>
                  </a:cubicBezTo>
                  <a:cubicBezTo>
                    <a:pt x="54610" y="62611"/>
                    <a:pt x="70231" y="73406"/>
                    <a:pt x="83693" y="69088"/>
                  </a:cubicBezTo>
                  <a:lnTo>
                    <a:pt x="83693" y="69088"/>
                  </a:lnTo>
                  <a:close/>
                  <a:moveTo>
                    <a:pt x="36195" y="91567"/>
                  </a:moveTo>
                  <a:cubicBezTo>
                    <a:pt x="35814" y="94742"/>
                    <a:pt x="34544" y="95885"/>
                    <a:pt x="33909" y="96266"/>
                  </a:cubicBezTo>
                  <a:cubicBezTo>
                    <a:pt x="33274" y="96647"/>
                    <a:pt x="31496" y="97155"/>
                    <a:pt x="28448" y="95885"/>
                  </a:cubicBezTo>
                  <a:cubicBezTo>
                    <a:pt x="25400" y="94615"/>
                    <a:pt x="21844" y="91821"/>
                    <a:pt x="19304" y="87249"/>
                  </a:cubicBezTo>
                  <a:cubicBezTo>
                    <a:pt x="16764" y="82677"/>
                    <a:pt x="16002" y="78359"/>
                    <a:pt x="16383" y="75184"/>
                  </a:cubicBezTo>
                  <a:cubicBezTo>
                    <a:pt x="16764" y="72009"/>
                    <a:pt x="18034" y="70866"/>
                    <a:pt x="18669" y="70485"/>
                  </a:cubicBezTo>
                  <a:cubicBezTo>
                    <a:pt x="19304" y="70104"/>
                    <a:pt x="21082" y="69596"/>
                    <a:pt x="24130" y="70866"/>
                  </a:cubicBezTo>
                  <a:cubicBezTo>
                    <a:pt x="27178" y="72136"/>
                    <a:pt x="30607" y="75057"/>
                    <a:pt x="33274" y="79502"/>
                  </a:cubicBezTo>
                  <a:cubicBezTo>
                    <a:pt x="35941" y="83947"/>
                    <a:pt x="36576" y="88392"/>
                    <a:pt x="36195" y="91567"/>
                  </a:cubicBezTo>
                  <a:close/>
                  <a:moveTo>
                    <a:pt x="40513" y="107823"/>
                  </a:moveTo>
                  <a:cubicBezTo>
                    <a:pt x="50673" y="101981"/>
                    <a:pt x="52578" y="86360"/>
                    <a:pt x="44704" y="72771"/>
                  </a:cubicBezTo>
                  <a:cubicBezTo>
                    <a:pt x="36830" y="59182"/>
                    <a:pt x="22352" y="53086"/>
                    <a:pt x="12192" y="58928"/>
                  </a:cubicBezTo>
                  <a:cubicBezTo>
                    <a:pt x="2032" y="64770"/>
                    <a:pt x="0" y="80391"/>
                    <a:pt x="7874" y="93980"/>
                  </a:cubicBezTo>
                  <a:cubicBezTo>
                    <a:pt x="15748" y="107569"/>
                    <a:pt x="30353" y="113665"/>
                    <a:pt x="40513" y="107823"/>
                  </a:cubicBezTo>
                  <a:close/>
                  <a:moveTo>
                    <a:pt x="109474" y="96647"/>
                  </a:moveTo>
                  <a:cubicBezTo>
                    <a:pt x="120142" y="96647"/>
                    <a:pt x="154559" y="107188"/>
                    <a:pt x="174752" y="161671"/>
                  </a:cubicBezTo>
                  <a:cubicBezTo>
                    <a:pt x="175641" y="164084"/>
                    <a:pt x="176149" y="166751"/>
                    <a:pt x="176149" y="169799"/>
                  </a:cubicBezTo>
                  <a:lnTo>
                    <a:pt x="176149" y="171577"/>
                  </a:lnTo>
                  <a:cubicBezTo>
                    <a:pt x="176149" y="174371"/>
                    <a:pt x="173990" y="176530"/>
                    <a:pt x="171196" y="176530"/>
                  </a:cubicBezTo>
                  <a:cubicBezTo>
                    <a:pt x="167005" y="176530"/>
                    <a:pt x="162814" y="175895"/>
                    <a:pt x="158877" y="174625"/>
                  </a:cubicBezTo>
                  <a:lnTo>
                    <a:pt x="125476" y="164211"/>
                  </a:lnTo>
                  <a:cubicBezTo>
                    <a:pt x="115062" y="160909"/>
                    <a:pt x="104013" y="160909"/>
                    <a:pt x="93726" y="164211"/>
                  </a:cubicBezTo>
                  <a:lnTo>
                    <a:pt x="60325" y="174625"/>
                  </a:lnTo>
                  <a:cubicBezTo>
                    <a:pt x="56388" y="175895"/>
                    <a:pt x="52070" y="176530"/>
                    <a:pt x="48006" y="176530"/>
                  </a:cubicBezTo>
                  <a:cubicBezTo>
                    <a:pt x="45212" y="176530"/>
                    <a:pt x="43053" y="174371"/>
                    <a:pt x="43053" y="171577"/>
                  </a:cubicBezTo>
                  <a:lnTo>
                    <a:pt x="43053" y="169799"/>
                  </a:lnTo>
                  <a:cubicBezTo>
                    <a:pt x="43053" y="166878"/>
                    <a:pt x="43561" y="164084"/>
                    <a:pt x="44450" y="161671"/>
                  </a:cubicBezTo>
                  <a:cubicBezTo>
                    <a:pt x="64643" y="107188"/>
                    <a:pt x="99060" y="96647"/>
                    <a:pt x="109728" y="96647"/>
                  </a:cubicBezTo>
                  <a:close/>
                  <a:moveTo>
                    <a:pt x="109474" y="83312"/>
                  </a:moveTo>
                  <a:cubicBezTo>
                    <a:pt x="92329" y="83312"/>
                    <a:pt x="53594" y="98298"/>
                    <a:pt x="31750" y="157099"/>
                  </a:cubicBezTo>
                  <a:cubicBezTo>
                    <a:pt x="30226" y="161163"/>
                    <a:pt x="29591" y="165481"/>
                    <a:pt x="29591" y="169799"/>
                  </a:cubicBezTo>
                  <a:lnTo>
                    <a:pt x="29591" y="171577"/>
                  </a:lnTo>
                  <a:cubicBezTo>
                    <a:pt x="29591" y="181610"/>
                    <a:pt x="37846" y="189865"/>
                    <a:pt x="47879" y="189865"/>
                  </a:cubicBezTo>
                  <a:cubicBezTo>
                    <a:pt x="53467" y="189865"/>
                    <a:pt x="58928" y="188976"/>
                    <a:pt x="64262" y="187325"/>
                  </a:cubicBezTo>
                  <a:lnTo>
                    <a:pt x="97663" y="176911"/>
                  </a:lnTo>
                  <a:cubicBezTo>
                    <a:pt x="105410" y="174498"/>
                    <a:pt x="113792" y="174498"/>
                    <a:pt x="121539" y="176911"/>
                  </a:cubicBezTo>
                  <a:lnTo>
                    <a:pt x="154813" y="187325"/>
                  </a:lnTo>
                  <a:cubicBezTo>
                    <a:pt x="160147" y="188976"/>
                    <a:pt x="165608" y="189865"/>
                    <a:pt x="171196" y="189865"/>
                  </a:cubicBezTo>
                  <a:cubicBezTo>
                    <a:pt x="181229" y="189865"/>
                    <a:pt x="189484" y="181610"/>
                    <a:pt x="189484" y="171577"/>
                  </a:cubicBezTo>
                  <a:lnTo>
                    <a:pt x="189484" y="169799"/>
                  </a:lnTo>
                  <a:cubicBezTo>
                    <a:pt x="189484" y="165481"/>
                    <a:pt x="188849" y="161163"/>
                    <a:pt x="187325" y="157099"/>
                  </a:cubicBezTo>
                  <a:cubicBezTo>
                    <a:pt x="165481" y="98298"/>
                    <a:pt x="126746" y="83312"/>
                    <a:pt x="109601" y="83312"/>
                  </a:cubicBezTo>
                  <a:close/>
                  <a:moveTo>
                    <a:pt x="185801" y="79502"/>
                  </a:moveTo>
                  <a:cubicBezTo>
                    <a:pt x="188468" y="75057"/>
                    <a:pt x="191897" y="72136"/>
                    <a:pt x="194945" y="70866"/>
                  </a:cubicBezTo>
                  <a:cubicBezTo>
                    <a:pt x="197993" y="69596"/>
                    <a:pt x="199644" y="70104"/>
                    <a:pt x="200406" y="70485"/>
                  </a:cubicBezTo>
                  <a:cubicBezTo>
                    <a:pt x="201168" y="70866"/>
                    <a:pt x="202311" y="72009"/>
                    <a:pt x="202692" y="75184"/>
                  </a:cubicBezTo>
                  <a:cubicBezTo>
                    <a:pt x="203073" y="78359"/>
                    <a:pt x="202311" y="82804"/>
                    <a:pt x="199771" y="87249"/>
                  </a:cubicBezTo>
                  <a:cubicBezTo>
                    <a:pt x="197231" y="91694"/>
                    <a:pt x="193675" y="94615"/>
                    <a:pt x="190627" y="95885"/>
                  </a:cubicBezTo>
                  <a:cubicBezTo>
                    <a:pt x="187579" y="97155"/>
                    <a:pt x="185928" y="96647"/>
                    <a:pt x="185166" y="96266"/>
                  </a:cubicBezTo>
                  <a:cubicBezTo>
                    <a:pt x="184404" y="95885"/>
                    <a:pt x="183261" y="94742"/>
                    <a:pt x="182880" y="91567"/>
                  </a:cubicBezTo>
                  <a:cubicBezTo>
                    <a:pt x="182499" y="88392"/>
                    <a:pt x="183261" y="83947"/>
                    <a:pt x="185801" y="79502"/>
                  </a:cubicBezTo>
                  <a:close/>
                  <a:moveTo>
                    <a:pt x="174244" y="72771"/>
                  </a:moveTo>
                  <a:cubicBezTo>
                    <a:pt x="166370" y="86233"/>
                    <a:pt x="168275" y="101981"/>
                    <a:pt x="178562" y="107823"/>
                  </a:cubicBezTo>
                  <a:cubicBezTo>
                    <a:pt x="188849" y="113665"/>
                    <a:pt x="203454" y="107442"/>
                    <a:pt x="211201" y="93980"/>
                  </a:cubicBezTo>
                  <a:cubicBezTo>
                    <a:pt x="218948" y="80518"/>
                    <a:pt x="217170" y="64770"/>
                    <a:pt x="207010" y="58928"/>
                  </a:cubicBezTo>
                  <a:cubicBezTo>
                    <a:pt x="196850" y="53086"/>
                    <a:pt x="182118" y="59309"/>
                    <a:pt x="174371" y="72771"/>
                  </a:cubicBezTo>
                  <a:close/>
                  <a:moveTo>
                    <a:pt x="131064" y="33020"/>
                  </a:moveTo>
                  <a:cubicBezTo>
                    <a:pt x="133223" y="26543"/>
                    <a:pt x="137033" y="21844"/>
                    <a:pt x="140716" y="19304"/>
                  </a:cubicBezTo>
                  <a:cubicBezTo>
                    <a:pt x="144399" y="16764"/>
                    <a:pt x="147447" y="16510"/>
                    <a:pt x="149352" y="17145"/>
                  </a:cubicBezTo>
                  <a:cubicBezTo>
                    <a:pt x="151257" y="17780"/>
                    <a:pt x="153416" y="19558"/>
                    <a:pt x="154940" y="23876"/>
                  </a:cubicBezTo>
                  <a:cubicBezTo>
                    <a:pt x="156464" y="28194"/>
                    <a:pt x="156591" y="34163"/>
                    <a:pt x="154432" y="40640"/>
                  </a:cubicBezTo>
                  <a:cubicBezTo>
                    <a:pt x="152273" y="47117"/>
                    <a:pt x="148463" y="51816"/>
                    <a:pt x="144780" y="54356"/>
                  </a:cubicBezTo>
                  <a:cubicBezTo>
                    <a:pt x="141097" y="56896"/>
                    <a:pt x="138049" y="57150"/>
                    <a:pt x="136144" y="56515"/>
                  </a:cubicBezTo>
                  <a:cubicBezTo>
                    <a:pt x="134239" y="55880"/>
                    <a:pt x="132080" y="54102"/>
                    <a:pt x="130556" y="49784"/>
                  </a:cubicBezTo>
                  <a:cubicBezTo>
                    <a:pt x="129032" y="45466"/>
                    <a:pt x="128905" y="39497"/>
                    <a:pt x="131064" y="33020"/>
                  </a:cubicBezTo>
                  <a:close/>
                  <a:moveTo>
                    <a:pt x="118491" y="28829"/>
                  </a:moveTo>
                  <a:cubicBezTo>
                    <a:pt x="112522" y="46736"/>
                    <a:pt x="118618" y="64770"/>
                    <a:pt x="132080" y="69088"/>
                  </a:cubicBezTo>
                  <a:cubicBezTo>
                    <a:pt x="145542" y="73406"/>
                    <a:pt x="161290" y="62611"/>
                    <a:pt x="167259" y="44704"/>
                  </a:cubicBezTo>
                  <a:cubicBezTo>
                    <a:pt x="173228" y="26797"/>
                    <a:pt x="167132" y="8890"/>
                    <a:pt x="153670" y="4445"/>
                  </a:cubicBezTo>
                  <a:cubicBezTo>
                    <a:pt x="140208" y="0"/>
                    <a:pt x="124460" y="10922"/>
                    <a:pt x="118491" y="28829"/>
                  </a:cubicBez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553968" y="874776"/>
            <a:ext cx="4328160" cy="3145536"/>
          </a:xfrm>
          <a:custGeom>
            <a:avLst/>
            <a:gdLst/>
            <a:ahLst/>
            <a:cxnLst/>
            <a:rect r="r" b="b" t="t" l="l"/>
            <a:pathLst>
              <a:path h="3145536" w="4328160">
                <a:moveTo>
                  <a:pt x="0" y="0"/>
                </a:moveTo>
                <a:lnTo>
                  <a:pt x="4328160" y="0"/>
                </a:lnTo>
                <a:lnTo>
                  <a:pt x="4328160" y="3145536"/>
                </a:lnTo>
                <a:lnTo>
                  <a:pt x="0" y="31455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241704" y="2843527"/>
            <a:ext cx="213160" cy="170488"/>
            <a:chOff x="0" y="0"/>
            <a:chExt cx="213157" cy="1704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-635"/>
              <a:ext cx="213106" cy="171704"/>
            </a:xfrm>
            <a:custGeom>
              <a:avLst/>
              <a:gdLst/>
              <a:ahLst/>
              <a:cxnLst/>
              <a:rect r="r" b="b" t="t" l="l"/>
              <a:pathLst>
                <a:path h="171704" w="213106">
                  <a:moveTo>
                    <a:pt x="134874" y="889"/>
                  </a:moveTo>
                  <a:cubicBezTo>
                    <a:pt x="132080" y="0"/>
                    <a:pt x="129032" y="1397"/>
                    <a:pt x="128143" y="4318"/>
                  </a:cubicBezTo>
                  <a:lnTo>
                    <a:pt x="74930" y="164084"/>
                  </a:lnTo>
                  <a:cubicBezTo>
                    <a:pt x="74041" y="166878"/>
                    <a:pt x="75438" y="169926"/>
                    <a:pt x="78232" y="170815"/>
                  </a:cubicBezTo>
                  <a:cubicBezTo>
                    <a:pt x="81026" y="171704"/>
                    <a:pt x="84074" y="170307"/>
                    <a:pt x="84963" y="167513"/>
                  </a:cubicBezTo>
                  <a:lnTo>
                    <a:pt x="138303" y="7620"/>
                  </a:lnTo>
                  <a:cubicBezTo>
                    <a:pt x="139192" y="4826"/>
                    <a:pt x="137795" y="1778"/>
                    <a:pt x="135001" y="889"/>
                  </a:cubicBezTo>
                  <a:close/>
                  <a:moveTo>
                    <a:pt x="57277" y="39751"/>
                  </a:moveTo>
                  <a:cubicBezTo>
                    <a:pt x="55372" y="37592"/>
                    <a:pt x="51943" y="37338"/>
                    <a:pt x="49784" y="39370"/>
                  </a:cubicBezTo>
                  <a:lnTo>
                    <a:pt x="1778" y="81915"/>
                  </a:lnTo>
                  <a:cubicBezTo>
                    <a:pt x="635" y="82931"/>
                    <a:pt x="0" y="84328"/>
                    <a:pt x="0" y="85852"/>
                  </a:cubicBezTo>
                  <a:cubicBezTo>
                    <a:pt x="0" y="87376"/>
                    <a:pt x="635" y="88773"/>
                    <a:pt x="1778" y="89916"/>
                  </a:cubicBezTo>
                  <a:lnTo>
                    <a:pt x="49784" y="132588"/>
                  </a:lnTo>
                  <a:cubicBezTo>
                    <a:pt x="51943" y="134493"/>
                    <a:pt x="55372" y="134366"/>
                    <a:pt x="57277" y="132207"/>
                  </a:cubicBezTo>
                  <a:cubicBezTo>
                    <a:pt x="59182" y="130048"/>
                    <a:pt x="59055" y="126619"/>
                    <a:pt x="56896" y="124714"/>
                  </a:cubicBezTo>
                  <a:lnTo>
                    <a:pt x="13335" y="85852"/>
                  </a:lnTo>
                  <a:lnTo>
                    <a:pt x="56769" y="47244"/>
                  </a:lnTo>
                  <a:cubicBezTo>
                    <a:pt x="58928" y="45339"/>
                    <a:pt x="59182" y="41910"/>
                    <a:pt x="57150" y="39751"/>
                  </a:cubicBezTo>
                  <a:lnTo>
                    <a:pt x="57150" y="39751"/>
                  </a:lnTo>
                  <a:close/>
                  <a:moveTo>
                    <a:pt x="155829" y="39751"/>
                  </a:moveTo>
                  <a:cubicBezTo>
                    <a:pt x="153924" y="41910"/>
                    <a:pt x="154051" y="45339"/>
                    <a:pt x="156210" y="47244"/>
                  </a:cubicBezTo>
                  <a:lnTo>
                    <a:pt x="199644" y="85852"/>
                  </a:lnTo>
                  <a:lnTo>
                    <a:pt x="156210" y="124460"/>
                  </a:lnTo>
                  <a:cubicBezTo>
                    <a:pt x="154051" y="126492"/>
                    <a:pt x="153797" y="129794"/>
                    <a:pt x="155829" y="131953"/>
                  </a:cubicBezTo>
                  <a:cubicBezTo>
                    <a:pt x="157861" y="134112"/>
                    <a:pt x="161163" y="134366"/>
                    <a:pt x="163322" y="132334"/>
                  </a:cubicBezTo>
                  <a:lnTo>
                    <a:pt x="211328" y="89662"/>
                  </a:lnTo>
                  <a:cubicBezTo>
                    <a:pt x="212471" y="88646"/>
                    <a:pt x="213106" y="87249"/>
                    <a:pt x="213106" y="85598"/>
                  </a:cubicBezTo>
                  <a:cubicBezTo>
                    <a:pt x="213106" y="83947"/>
                    <a:pt x="212471" y="82677"/>
                    <a:pt x="211328" y="81661"/>
                  </a:cubicBezTo>
                  <a:lnTo>
                    <a:pt x="163449" y="39243"/>
                  </a:lnTo>
                  <a:cubicBezTo>
                    <a:pt x="161290" y="37211"/>
                    <a:pt x="157861" y="37465"/>
                    <a:pt x="155956" y="39624"/>
                  </a:cubicBezTo>
                  <a:lnTo>
                    <a:pt x="155956" y="39751"/>
                  </a:ln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553968" y="4017264"/>
            <a:ext cx="4328160" cy="2812161"/>
          </a:xfrm>
          <a:custGeom>
            <a:avLst/>
            <a:gdLst/>
            <a:ahLst/>
            <a:cxnLst/>
            <a:rect r="r" b="b" t="t" l="l"/>
            <a:pathLst>
              <a:path h="2812161" w="4328160">
                <a:moveTo>
                  <a:pt x="0" y="0"/>
                </a:moveTo>
                <a:lnTo>
                  <a:pt x="4328160" y="0"/>
                </a:lnTo>
                <a:lnTo>
                  <a:pt x="4328160" y="2812161"/>
                </a:lnTo>
                <a:lnTo>
                  <a:pt x="0" y="28121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275003" y="5003454"/>
            <a:ext cx="146523" cy="213122"/>
            <a:chOff x="0" y="0"/>
            <a:chExt cx="146520" cy="2131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6558" cy="213106"/>
            </a:xfrm>
            <a:custGeom>
              <a:avLst/>
              <a:gdLst/>
              <a:ahLst/>
              <a:cxnLst/>
              <a:rect r="r" b="b" t="t" l="l"/>
              <a:pathLst>
                <a:path h="213106" w="146558">
                  <a:moveTo>
                    <a:pt x="122555" y="107442"/>
                  </a:moveTo>
                  <a:cubicBezTo>
                    <a:pt x="129286" y="97790"/>
                    <a:pt x="133223" y="85979"/>
                    <a:pt x="133223" y="73279"/>
                  </a:cubicBezTo>
                  <a:cubicBezTo>
                    <a:pt x="133223" y="40132"/>
                    <a:pt x="106426" y="13335"/>
                    <a:pt x="73279" y="13335"/>
                  </a:cubicBezTo>
                  <a:cubicBezTo>
                    <a:pt x="40132" y="13335"/>
                    <a:pt x="13335" y="40132"/>
                    <a:pt x="13335" y="73279"/>
                  </a:cubicBezTo>
                  <a:cubicBezTo>
                    <a:pt x="13335" y="85979"/>
                    <a:pt x="17272" y="97790"/>
                    <a:pt x="24003" y="107442"/>
                  </a:cubicBezTo>
                  <a:cubicBezTo>
                    <a:pt x="25654" y="109855"/>
                    <a:pt x="27686" y="112522"/>
                    <a:pt x="29718" y="115316"/>
                  </a:cubicBezTo>
                  <a:cubicBezTo>
                    <a:pt x="35052" y="122555"/>
                    <a:pt x="41021" y="130810"/>
                    <a:pt x="45593" y="139065"/>
                  </a:cubicBezTo>
                  <a:cubicBezTo>
                    <a:pt x="49276" y="145796"/>
                    <a:pt x="51308" y="152908"/>
                    <a:pt x="52324" y="159893"/>
                  </a:cubicBezTo>
                  <a:lnTo>
                    <a:pt x="38735" y="159893"/>
                  </a:lnTo>
                  <a:cubicBezTo>
                    <a:pt x="37846" y="154940"/>
                    <a:pt x="36322" y="149987"/>
                    <a:pt x="33782" y="145542"/>
                  </a:cubicBezTo>
                  <a:cubicBezTo>
                    <a:pt x="29718" y="138049"/>
                    <a:pt x="24511" y="131064"/>
                    <a:pt x="19431" y="123952"/>
                  </a:cubicBezTo>
                  <a:cubicBezTo>
                    <a:pt x="17272" y="121031"/>
                    <a:pt x="15113" y="118110"/>
                    <a:pt x="13081" y="115062"/>
                  </a:cubicBezTo>
                  <a:cubicBezTo>
                    <a:pt x="4826" y="103124"/>
                    <a:pt x="0" y="88773"/>
                    <a:pt x="0" y="73279"/>
                  </a:cubicBezTo>
                  <a:cubicBezTo>
                    <a:pt x="0" y="32766"/>
                    <a:pt x="32766" y="0"/>
                    <a:pt x="73279" y="0"/>
                  </a:cubicBezTo>
                  <a:cubicBezTo>
                    <a:pt x="113792" y="0"/>
                    <a:pt x="146558" y="32766"/>
                    <a:pt x="146558" y="73279"/>
                  </a:cubicBezTo>
                  <a:cubicBezTo>
                    <a:pt x="146558" y="88773"/>
                    <a:pt x="141732" y="103251"/>
                    <a:pt x="133477" y="115062"/>
                  </a:cubicBezTo>
                  <a:cubicBezTo>
                    <a:pt x="131445" y="118110"/>
                    <a:pt x="129286" y="121031"/>
                    <a:pt x="127000" y="123952"/>
                  </a:cubicBezTo>
                  <a:cubicBezTo>
                    <a:pt x="121920" y="130937"/>
                    <a:pt x="116713" y="138049"/>
                    <a:pt x="112649" y="145542"/>
                  </a:cubicBezTo>
                  <a:cubicBezTo>
                    <a:pt x="110236" y="149987"/>
                    <a:pt x="108585" y="154940"/>
                    <a:pt x="107696" y="159893"/>
                  </a:cubicBezTo>
                  <a:lnTo>
                    <a:pt x="94234" y="159893"/>
                  </a:lnTo>
                  <a:cubicBezTo>
                    <a:pt x="95250" y="152908"/>
                    <a:pt x="97282" y="145796"/>
                    <a:pt x="100965" y="139065"/>
                  </a:cubicBezTo>
                  <a:cubicBezTo>
                    <a:pt x="105537" y="130683"/>
                    <a:pt x="111506" y="122555"/>
                    <a:pt x="116840" y="115316"/>
                  </a:cubicBezTo>
                  <a:cubicBezTo>
                    <a:pt x="118872" y="112522"/>
                    <a:pt x="120777" y="109855"/>
                    <a:pt x="122555" y="107442"/>
                  </a:cubicBezTo>
                  <a:lnTo>
                    <a:pt x="122555" y="107442"/>
                  </a:lnTo>
                  <a:close/>
                  <a:moveTo>
                    <a:pt x="73279" y="40005"/>
                  </a:moveTo>
                  <a:cubicBezTo>
                    <a:pt x="54864" y="40005"/>
                    <a:pt x="40005" y="54864"/>
                    <a:pt x="40005" y="73279"/>
                  </a:cubicBezTo>
                  <a:cubicBezTo>
                    <a:pt x="40005" y="76962"/>
                    <a:pt x="36957" y="79883"/>
                    <a:pt x="33401" y="79883"/>
                  </a:cubicBezTo>
                  <a:cubicBezTo>
                    <a:pt x="29845" y="79883"/>
                    <a:pt x="26670" y="76835"/>
                    <a:pt x="26670" y="73279"/>
                  </a:cubicBezTo>
                  <a:cubicBezTo>
                    <a:pt x="26670" y="47498"/>
                    <a:pt x="47498" y="26670"/>
                    <a:pt x="73279" y="26670"/>
                  </a:cubicBezTo>
                  <a:cubicBezTo>
                    <a:pt x="76962" y="26670"/>
                    <a:pt x="79883" y="29718"/>
                    <a:pt x="79883" y="33274"/>
                  </a:cubicBezTo>
                  <a:cubicBezTo>
                    <a:pt x="79883" y="36830"/>
                    <a:pt x="76835" y="39878"/>
                    <a:pt x="73279" y="39878"/>
                  </a:cubicBezTo>
                  <a:close/>
                  <a:moveTo>
                    <a:pt x="54356" y="186436"/>
                  </a:moveTo>
                  <a:cubicBezTo>
                    <a:pt x="57150" y="194183"/>
                    <a:pt x="64516" y="199771"/>
                    <a:pt x="73152" y="199771"/>
                  </a:cubicBezTo>
                  <a:cubicBezTo>
                    <a:pt x="81788" y="199771"/>
                    <a:pt x="89281" y="194183"/>
                    <a:pt x="91948" y="186436"/>
                  </a:cubicBezTo>
                  <a:lnTo>
                    <a:pt x="54356" y="186436"/>
                  </a:lnTo>
                  <a:close/>
                  <a:moveTo>
                    <a:pt x="39878" y="179832"/>
                  </a:moveTo>
                  <a:lnTo>
                    <a:pt x="39878" y="177673"/>
                  </a:lnTo>
                  <a:cubicBezTo>
                    <a:pt x="39878" y="175260"/>
                    <a:pt x="41910" y="173228"/>
                    <a:pt x="44323" y="173228"/>
                  </a:cubicBezTo>
                  <a:lnTo>
                    <a:pt x="102108" y="173228"/>
                  </a:lnTo>
                  <a:cubicBezTo>
                    <a:pt x="104521" y="173228"/>
                    <a:pt x="106553" y="175260"/>
                    <a:pt x="106553" y="177673"/>
                  </a:cubicBezTo>
                  <a:lnTo>
                    <a:pt x="106553" y="179832"/>
                  </a:lnTo>
                  <a:cubicBezTo>
                    <a:pt x="106553" y="198247"/>
                    <a:pt x="91694" y="213106"/>
                    <a:pt x="73279" y="213106"/>
                  </a:cubicBezTo>
                  <a:cubicBezTo>
                    <a:pt x="54864" y="213106"/>
                    <a:pt x="40005" y="198247"/>
                    <a:pt x="40005" y="179832"/>
                  </a:cubicBez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70014" y="338852"/>
            <a:ext cx="10341216" cy="170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Conclusão e Próximos Passos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projeto CuidaDoPet, apesar dos desafios e limitações de tempo, demonstrou o potencial da tecnologia em transformar o cuidado com animais de estimação. Conseguimos implementar as funcionalidades essenciais, desde o cadastro e histórico de saúde até a localização de veterinários e uma abordagem inicial de gamificação. Este trabalho não apenas resultou em um aplicativo funcional, mas também consolidou conhecimentos em desenvolvimento front-end e back-end, proporcionando uma compreensão abrangente da arquitetura de sistemas.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1710" y="3607470"/>
            <a:ext cx="3075089" cy="90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CuidaDoPet se mostrou uma ferramenta valiosa para organizar e simplificar o cuidado diário com os pets, evidenciando como a tecnologia pode ser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4559" y="4521870"/>
            <a:ext cx="2401595" cy="2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uma aliada no bem-estar animal.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29385" y="2769270"/>
            <a:ext cx="3000394" cy="90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desenvolvimento proporcionou uma imersão prática em diversas tecnologias, reforçando a importância de um sistema coeso, da interface à base de dados.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29385" y="4674270"/>
            <a:ext cx="3203353" cy="90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2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Há um vasto campo para melhorias e novas </a:t>
            </a:r>
          </a:p>
          <a:p>
            <a:pPr algn="l">
              <a:lnSpc>
                <a:spcPts val="1827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funcionalidades, como notificações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push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e um modo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offline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que expandiriam ainda </a:t>
            </a:r>
          </a:p>
          <a:p>
            <a:pPr algn="l">
              <a:lnSpc>
                <a:spcPts val="1772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mais o potencial do aplicativo.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0014" y="5874420"/>
            <a:ext cx="9956692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Estamos satisfeitos com o progresso alcançado, especialmente por entregar um projeto que realmente visa auxiliar aqueles que amam e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cuidam de seus pets no dia a dia.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01326" y="3255569"/>
            <a:ext cx="1354341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Impacto Prático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29385" y="4322369"/>
            <a:ext cx="558308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Futuro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29385" y="2417369"/>
            <a:ext cx="1076249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Aprendizado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97" y="2428711"/>
            <a:ext cx="3460747" cy="2108197"/>
          </a:xfrm>
          <a:custGeom>
            <a:avLst/>
            <a:gdLst/>
            <a:ahLst/>
            <a:cxnLst/>
            <a:rect r="r" b="b" t="t" l="l"/>
            <a:pathLst>
              <a:path h="2108197" w="3460747">
                <a:moveTo>
                  <a:pt x="0" y="0"/>
                </a:moveTo>
                <a:lnTo>
                  <a:pt x="3460747" y="0"/>
                </a:lnTo>
                <a:lnTo>
                  <a:pt x="3460747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4622" y="2428711"/>
            <a:ext cx="3460747" cy="2108197"/>
          </a:xfrm>
          <a:custGeom>
            <a:avLst/>
            <a:gdLst/>
            <a:ahLst/>
            <a:cxnLst/>
            <a:rect r="r" b="b" t="t" l="l"/>
            <a:pathLst>
              <a:path h="2108197" w="3460747">
                <a:moveTo>
                  <a:pt x="0" y="0"/>
                </a:moveTo>
                <a:lnTo>
                  <a:pt x="3460747" y="0"/>
                </a:lnTo>
                <a:lnTo>
                  <a:pt x="3460747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61247" y="2428711"/>
            <a:ext cx="3460747" cy="2108197"/>
          </a:xfrm>
          <a:custGeom>
            <a:avLst/>
            <a:gdLst/>
            <a:ahLst/>
            <a:cxnLst/>
            <a:rect r="r" b="b" t="t" l="l"/>
            <a:pathLst>
              <a:path h="2108197" w="3460747">
                <a:moveTo>
                  <a:pt x="0" y="0"/>
                </a:moveTo>
                <a:lnTo>
                  <a:pt x="3460747" y="0"/>
                </a:lnTo>
                <a:lnTo>
                  <a:pt x="3460747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0014" y="1688066"/>
            <a:ext cx="7389828" cy="51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Desafios Enfrentados pelos Tutores de Pets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441" y="2604533"/>
            <a:ext cx="2911440" cy="171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Desorganização de Dados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Muitos tutores enfrentam dificuldades para manter um registro organizado do histórico de saúde de seus pets, resultando na perda de informações importantes ou esquecimento de datas cruciais.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9809" y="2604533"/>
            <a:ext cx="3055953" cy="148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Emergências e Ação Rápida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Em situações de emergência, a falta de acesso rápido a orientações de primeiros socorros ou a localização de clínicas veterinárias próximas pode comprometer a saúde e o bem-estar do animal.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7330" y="2623583"/>
            <a:ext cx="3102245" cy="169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Esquecimento de Cuidados Essenciais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Vacinas, consultas de rotina e tratamentos básicos frequentemente são esquecidos, impactando negativamente a saúde preventiva e a qualidade de vida dos pets a longo prazo.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14" y="4528060"/>
            <a:ext cx="10379621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Diante desses desafios, o CuidaDoPet foi concebido para oferecer uma plataforma centralizada e intuitiva, que visa mitigar essas dificuldades e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garantir um cuidado mais eficiente e proativo para os animais de estimação.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97" y="2857336"/>
            <a:ext cx="450847" cy="450847"/>
          </a:xfrm>
          <a:custGeom>
            <a:avLst/>
            <a:gdLst/>
            <a:ahLst/>
            <a:cxnLst/>
            <a:rect r="r" b="b" t="t" l="l"/>
            <a:pathLst>
              <a:path h="450847" w="450847">
                <a:moveTo>
                  <a:pt x="0" y="0"/>
                </a:moveTo>
                <a:lnTo>
                  <a:pt x="450847" y="0"/>
                </a:lnTo>
                <a:lnTo>
                  <a:pt x="450847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4147" y="2857336"/>
            <a:ext cx="450847" cy="450847"/>
          </a:xfrm>
          <a:custGeom>
            <a:avLst/>
            <a:gdLst/>
            <a:ahLst/>
            <a:cxnLst/>
            <a:rect r="r" b="b" t="t" l="l"/>
            <a:pathLst>
              <a:path h="450847" w="450847">
                <a:moveTo>
                  <a:pt x="0" y="0"/>
                </a:moveTo>
                <a:lnTo>
                  <a:pt x="450847" y="0"/>
                </a:lnTo>
                <a:lnTo>
                  <a:pt x="450847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89822" y="2857336"/>
            <a:ext cx="441322" cy="450847"/>
          </a:xfrm>
          <a:custGeom>
            <a:avLst/>
            <a:gdLst/>
            <a:ahLst/>
            <a:cxnLst/>
            <a:rect r="r" b="b" t="t" l="l"/>
            <a:pathLst>
              <a:path h="450847" w="441322">
                <a:moveTo>
                  <a:pt x="0" y="0"/>
                </a:moveTo>
                <a:lnTo>
                  <a:pt x="441322" y="0"/>
                </a:lnTo>
                <a:lnTo>
                  <a:pt x="441322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0014" y="1497566"/>
            <a:ext cx="9827819" cy="125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Objetivos do CuidaDoPet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principal objetivo do CuidaDoPet é fornecer uma solução mobile completa para a gestão de informações e cuidados com animais de estimação. A aplicação integra diversas funcionalidades essenciais para facilitar a vida dos tutores: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3015" y="3289810"/>
            <a:ext cx="2921308" cy="113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Permitir o registro de múltiplos animais com suas informações básicas e o acompanhamento detalhado do histórico de saúde, incluindo vacinas e tratamentos.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22289" y="3518410"/>
            <a:ext cx="2925851" cy="113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Oferecer acesso rápido a orientações de primeiros socorros e a capacidade de localizar serviços veterinários próximos, integrando-se diretamente com o Google Maps para maior conveniência.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11725" y="3518410"/>
            <a:ext cx="2938148" cy="113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Implementar um sistema de pontuação onde os pets sobem de nível ao registrar vacinas, incentivando a manutenção dos cuidados de saúde de forma interativa e motivadora.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14" y="4718560"/>
            <a:ext cx="10270627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projeto visa, portanto, entregar uma ferramenta intuitiva e acessível que contribua diretamente para o bem-estar e a qualidade de vida dos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animais, através da organização e monitoramento de dados cruciais.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410" y="2913048"/>
            <a:ext cx="81239" cy="30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56472" y="2913048"/>
            <a:ext cx="128511" cy="30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48280" y="2913048"/>
            <a:ext cx="123920" cy="30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3015" y="2937918"/>
            <a:ext cx="2215144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Cadastro e Gestão de Pets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22289" y="2956968"/>
            <a:ext cx="2865911" cy="48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Primeiros Socorros e Localização de Veterinários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11725" y="2956968"/>
            <a:ext cx="2075612" cy="48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Engajamento através da Gamificação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2387440"/>
            <a:ext cx="47625" cy="47625"/>
            <a:chOff x="0" y="0"/>
            <a:chExt cx="47625" cy="47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2663665"/>
            <a:ext cx="47625" cy="47625"/>
            <a:chOff x="0" y="0"/>
            <a:chExt cx="47625" cy="47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178015"/>
            <a:ext cx="47625" cy="47625"/>
            <a:chOff x="0" y="0"/>
            <a:chExt cx="47625" cy="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3682840"/>
            <a:ext cx="47625" cy="47625"/>
            <a:chOff x="0" y="0"/>
            <a:chExt cx="47625" cy="47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4187665"/>
            <a:ext cx="47625" cy="47625"/>
            <a:chOff x="0" y="0"/>
            <a:chExt cx="47625" cy="476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4463890"/>
            <a:ext cx="47625" cy="47625"/>
            <a:chOff x="0" y="0"/>
            <a:chExt cx="47625" cy="476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915025" y="2387440"/>
            <a:ext cx="47625" cy="47625"/>
            <a:chOff x="0" y="0"/>
            <a:chExt cx="47625" cy="476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915025" y="2920840"/>
            <a:ext cx="47625" cy="47625"/>
            <a:chOff x="0" y="0"/>
            <a:chExt cx="47625" cy="476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915025" y="3454240"/>
            <a:ext cx="47625" cy="47625"/>
            <a:chOff x="0" y="0"/>
            <a:chExt cx="47625" cy="476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5915025" y="3959065"/>
            <a:ext cx="47625" cy="47625"/>
            <a:chOff x="0" y="0"/>
            <a:chExt cx="47625" cy="476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5915025" y="4605512"/>
            <a:ext cx="47625" cy="47625"/>
            <a:chOff x="0" y="0"/>
            <a:chExt cx="47625" cy="476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70014" y="1002266"/>
            <a:ext cx="6873592" cy="51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Requisitos Essenciais para o CuidaDoPet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0014" y="1853535"/>
            <a:ext cx="2225926" cy="30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Requisitos Funcionais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898366" y="1853535"/>
            <a:ext cx="2672515" cy="30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Requisitos Não Funcionais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8014" y="2261110"/>
            <a:ext cx="4862284" cy="25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Cadastro e autenticação de usuários (registro e login). Gestão completa de pets: cadastro, listagem, visualização, edição e </a:t>
            </a:r>
          </a:p>
          <a:p>
            <a:pPr algn="l">
              <a:lnSpc>
                <a:spcPts val="142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exclusão.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Registro detalhado de histórico de saúde, incluindo vacinas e </a:t>
            </a:r>
          </a:p>
          <a:p>
            <a:pPr algn="l">
              <a:lnSpc>
                <a:spcPts val="602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tratamentos.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Sistema de gamificação com pontos e níveis por registro de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vacinas.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Acesso a informações de primeiros socorros. Localização de veterinários próximos com integração ao Google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Maps.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124575" y="2261110"/>
            <a:ext cx="4870904" cy="265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Compatibilidade com dispositivos Android. Interface intuitiva e de fácil navegação (usabilidade).</a:t>
            </a:r>
          </a:p>
          <a:p>
            <a:pPr algn="l">
              <a:lnSpc>
                <a:spcPts val="561"/>
              </a:lnSpc>
            </a:pPr>
          </a:p>
          <a:p>
            <a:pPr algn="l">
              <a:lnSpc>
                <a:spcPts val="56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Segurança: acesso restrito a usuários autenticados e 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armazenamento seguro de dados.</a:t>
            </a:r>
          </a:p>
          <a:p>
            <a:pPr algn="l">
              <a:lnSpc>
                <a:spcPts val="602"/>
              </a:lnSpc>
            </a:pPr>
          </a:p>
          <a:p>
            <a:pPr algn="l">
              <a:lnSpc>
                <a:spcPts val="602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Performance: respostas em até 2 segundos para funcionalidades 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críticas.</a:t>
            </a:r>
          </a:p>
          <a:p>
            <a:pPr algn="l">
              <a:lnSpc>
                <a:spcPts val="561"/>
              </a:lnSpc>
            </a:pPr>
          </a:p>
          <a:p>
            <a:pPr algn="l">
              <a:lnSpc>
                <a:spcPts val="56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Redirecionamento rápido e preciso para o Google Maps.</a:t>
            </a:r>
          </a:p>
          <a:p>
            <a:pPr algn="l">
              <a:lnSpc>
                <a:spcPts val="561"/>
              </a:lnSpc>
            </a:pPr>
          </a:p>
          <a:p>
            <a:pPr algn="l">
              <a:lnSpc>
                <a:spcPts val="561"/>
              </a:lnSpc>
            </a:pPr>
          </a:p>
          <a:p>
            <a:pPr algn="l">
              <a:lnSpc>
                <a:spcPts val="56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Integridade dos dados em caso de falhas e baixo consumo de 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armazenamento.</a:t>
            </a:r>
          </a:p>
          <a:p>
            <a:pPr algn="l">
              <a:lnSpc>
                <a:spcPts val="561"/>
              </a:lnSpc>
            </a:pPr>
          </a:p>
          <a:p>
            <a:pPr algn="l">
              <a:lnSpc>
                <a:spcPts val="56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Conformidade com boas práticas de desenvolvimento mobile para 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escalabilidade e manutenibilidade.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70005" y="5213860"/>
            <a:ext cx="9709261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Estes requisitos foram o alicerce para o desenvolvimento do CuidaDoPet, garantindo que o aplicativo seja robusto, seguro e atenda às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expectativas dos usuários no cuidado com seus pets.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221297" y="2387440"/>
            <a:ext cx="133579" cy="213712"/>
            <a:chOff x="0" y="0"/>
            <a:chExt cx="133579" cy="213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477" cy="213741"/>
            </a:xfrm>
            <a:custGeom>
              <a:avLst/>
              <a:gdLst/>
              <a:ahLst/>
              <a:cxnLst/>
              <a:rect r="r" b="b" t="t" l="l"/>
              <a:pathLst>
                <a:path h="213741" w="133477">
                  <a:moveTo>
                    <a:pt x="26670" y="13335"/>
                  </a:moveTo>
                  <a:cubicBezTo>
                    <a:pt x="19304" y="13335"/>
                    <a:pt x="13335" y="19304"/>
                    <a:pt x="13335" y="26670"/>
                  </a:cubicBezTo>
                  <a:lnTo>
                    <a:pt x="13335" y="187071"/>
                  </a:lnTo>
                  <a:cubicBezTo>
                    <a:pt x="13335" y="194437"/>
                    <a:pt x="19304" y="200406"/>
                    <a:pt x="26670" y="200406"/>
                  </a:cubicBezTo>
                  <a:lnTo>
                    <a:pt x="106807" y="200406"/>
                  </a:lnTo>
                  <a:cubicBezTo>
                    <a:pt x="114173" y="200406"/>
                    <a:pt x="120142" y="194437"/>
                    <a:pt x="120142" y="187071"/>
                  </a:cubicBezTo>
                  <a:lnTo>
                    <a:pt x="120142" y="26670"/>
                  </a:lnTo>
                  <a:cubicBezTo>
                    <a:pt x="120142" y="19304"/>
                    <a:pt x="114173" y="13335"/>
                    <a:pt x="106807" y="13335"/>
                  </a:cubicBezTo>
                  <a:lnTo>
                    <a:pt x="26670" y="13335"/>
                  </a:lnTo>
                  <a:close/>
                  <a:moveTo>
                    <a:pt x="0" y="26670"/>
                  </a:moveTo>
                  <a:cubicBezTo>
                    <a:pt x="0" y="11938"/>
                    <a:pt x="11938" y="0"/>
                    <a:pt x="26670" y="0"/>
                  </a:cubicBezTo>
                  <a:lnTo>
                    <a:pt x="106807" y="0"/>
                  </a:lnTo>
                  <a:cubicBezTo>
                    <a:pt x="121539" y="0"/>
                    <a:pt x="133477" y="11938"/>
                    <a:pt x="133477" y="26670"/>
                  </a:cubicBezTo>
                  <a:lnTo>
                    <a:pt x="133477" y="187071"/>
                  </a:lnTo>
                  <a:cubicBezTo>
                    <a:pt x="133477" y="201803"/>
                    <a:pt x="121539" y="213741"/>
                    <a:pt x="106807" y="213741"/>
                  </a:cubicBezTo>
                  <a:lnTo>
                    <a:pt x="26670" y="213741"/>
                  </a:lnTo>
                  <a:cubicBezTo>
                    <a:pt x="11938" y="213741"/>
                    <a:pt x="0" y="201803"/>
                    <a:pt x="0" y="187071"/>
                  </a:cubicBezTo>
                  <a:lnTo>
                    <a:pt x="0" y="26670"/>
                  </a:lnTo>
                  <a:close/>
                  <a:moveTo>
                    <a:pt x="53467" y="167005"/>
                  </a:moveTo>
                  <a:lnTo>
                    <a:pt x="80137" y="167005"/>
                  </a:lnTo>
                  <a:cubicBezTo>
                    <a:pt x="83820" y="167005"/>
                    <a:pt x="86868" y="170053"/>
                    <a:pt x="86868" y="173736"/>
                  </a:cubicBezTo>
                  <a:cubicBezTo>
                    <a:pt x="86868" y="177419"/>
                    <a:pt x="83820" y="180467"/>
                    <a:pt x="80137" y="180467"/>
                  </a:cubicBezTo>
                  <a:lnTo>
                    <a:pt x="53467" y="180467"/>
                  </a:lnTo>
                  <a:cubicBezTo>
                    <a:pt x="49784" y="180467"/>
                    <a:pt x="46736" y="177419"/>
                    <a:pt x="46736" y="173736"/>
                  </a:cubicBezTo>
                  <a:cubicBezTo>
                    <a:pt x="46736" y="170053"/>
                    <a:pt x="49784" y="167005"/>
                    <a:pt x="53467" y="16700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610225" y="2400803"/>
            <a:ext cx="213712" cy="186995"/>
            <a:chOff x="0" y="0"/>
            <a:chExt cx="213716" cy="1869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741" cy="186944"/>
            </a:xfrm>
            <a:custGeom>
              <a:avLst/>
              <a:gdLst/>
              <a:ahLst/>
              <a:cxnLst/>
              <a:rect r="r" b="b" t="t" l="l"/>
              <a:pathLst>
                <a:path h="186944" w="213741">
                  <a:moveTo>
                    <a:pt x="26670" y="13335"/>
                  </a:moveTo>
                  <a:cubicBezTo>
                    <a:pt x="19304" y="13335"/>
                    <a:pt x="13335" y="19304"/>
                    <a:pt x="13335" y="26670"/>
                  </a:cubicBezTo>
                  <a:lnTo>
                    <a:pt x="13335" y="53340"/>
                  </a:lnTo>
                  <a:cubicBezTo>
                    <a:pt x="13335" y="60706"/>
                    <a:pt x="19304" y="66675"/>
                    <a:pt x="26670" y="66675"/>
                  </a:cubicBezTo>
                  <a:lnTo>
                    <a:pt x="187071" y="66675"/>
                  </a:lnTo>
                  <a:cubicBezTo>
                    <a:pt x="194437" y="66675"/>
                    <a:pt x="200406" y="60706"/>
                    <a:pt x="200406" y="53340"/>
                  </a:cubicBezTo>
                  <a:lnTo>
                    <a:pt x="200406" y="26670"/>
                  </a:lnTo>
                  <a:cubicBezTo>
                    <a:pt x="200406" y="19304"/>
                    <a:pt x="194437" y="13335"/>
                    <a:pt x="187071" y="13335"/>
                  </a:cubicBezTo>
                  <a:lnTo>
                    <a:pt x="26670" y="13335"/>
                  </a:lnTo>
                  <a:close/>
                  <a:moveTo>
                    <a:pt x="0" y="26670"/>
                  </a:moveTo>
                  <a:cubicBezTo>
                    <a:pt x="0" y="11938"/>
                    <a:pt x="11938" y="0"/>
                    <a:pt x="26670" y="0"/>
                  </a:cubicBezTo>
                  <a:lnTo>
                    <a:pt x="187071" y="0"/>
                  </a:lnTo>
                  <a:cubicBezTo>
                    <a:pt x="201803" y="0"/>
                    <a:pt x="213741" y="11938"/>
                    <a:pt x="213741" y="26670"/>
                  </a:cubicBezTo>
                  <a:lnTo>
                    <a:pt x="213741" y="53340"/>
                  </a:lnTo>
                  <a:cubicBezTo>
                    <a:pt x="213741" y="68072"/>
                    <a:pt x="201803" y="80010"/>
                    <a:pt x="187071" y="80010"/>
                  </a:cubicBezTo>
                  <a:lnTo>
                    <a:pt x="26670" y="80010"/>
                  </a:lnTo>
                  <a:cubicBezTo>
                    <a:pt x="11938" y="80137"/>
                    <a:pt x="0" y="68199"/>
                    <a:pt x="0" y="53467"/>
                  </a:cubicBezTo>
                  <a:lnTo>
                    <a:pt x="0" y="26670"/>
                  </a:lnTo>
                  <a:close/>
                  <a:moveTo>
                    <a:pt x="26670" y="120269"/>
                  </a:moveTo>
                  <a:cubicBezTo>
                    <a:pt x="19304" y="120269"/>
                    <a:pt x="13335" y="126238"/>
                    <a:pt x="13335" y="133604"/>
                  </a:cubicBezTo>
                  <a:lnTo>
                    <a:pt x="13335" y="160274"/>
                  </a:lnTo>
                  <a:cubicBezTo>
                    <a:pt x="13335" y="167640"/>
                    <a:pt x="19304" y="173609"/>
                    <a:pt x="26670" y="173609"/>
                  </a:cubicBezTo>
                  <a:lnTo>
                    <a:pt x="187071" y="173609"/>
                  </a:lnTo>
                  <a:cubicBezTo>
                    <a:pt x="194437" y="173609"/>
                    <a:pt x="200406" y="167640"/>
                    <a:pt x="200406" y="160274"/>
                  </a:cubicBezTo>
                  <a:lnTo>
                    <a:pt x="200406" y="133604"/>
                  </a:lnTo>
                  <a:cubicBezTo>
                    <a:pt x="200406" y="126238"/>
                    <a:pt x="194437" y="120269"/>
                    <a:pt x="187071" y="120269"/>
                  </a:cubicBezTo>
                  <a:lnTo>
                    <a:pt x="26670" y="120269"/>
                  </a:lnTo>
                  <a:close/>
                  <a:moveTo>
                    <a:pt x="0" y="133604"/>
                  </a:moveTo>
                  <a:cubicBezTo>
                    <a:pt x="0" y="118872"/>
                    <a:pt x="11938" y="106934"/>
                    <a:pt x="26670" y="106934"/>
                  </a:cubicBezTo>
                  <a:lnTo>
                    <a:pt x="187071" y="106934"/>
                  </a:lnTo>
                  <a:cubicBezTo>
                    <a:pt x="201803" y="106934"/>
                    <a:pt x="213741" y="118872"/>
                    <a:pt x="213741" y="133604"/>
                  </a:cubicBezTo>
                  <a:lnTo>
                    <a:pt x="213741" y="160274"/>
                  </a:lnTo>
                  <a:cubicBezTo>
                    <a:pt x="213741" y="175006"/>
                    <a:pt x="201803" y="186944"/>
                    <a:pt x="187071" y="186944"/>
                  </a:cubicBezTo>
                  <a:lnTo>
                    <a:pt x="26670" y="186944"/>
                  </a:lnTo>
                  <a:cubicBezTo>
                    <a:pt x="11938" y="186944"/>
                    <a:pt x="0" y="175006"/>
                    <a:pt x="0" y="160274"/>
                  </a:cubicBezTo>
                  <a:lnTo>
                    <a:pt x="0" y="133604"/>
                  </a:lnTo>
                  <a:close/>
                  <a:moveTo>
                    <a:pt x="126873" y="146939"/>
                  </a:moveTo>
                  <a:cubicBezTo>
                    <a:pt x="126873" y="144145"/>
                    <a:pt x="127889" y="141859"/>
                    <a:pt x="129794" y="139827"/>
                  </a:cubicBezTo>
                  <a:cubicBezTo>
                    <a:pt x="131699" y="137795"/>
                    <a:pt x="134112" y="136906"/>
                    <a:pt x="136906" y="136906"/>
                  </a:cubicBezTo>
                  <a:cubicBezTo>
                    <a:pt x="139700" y="136906"/>
                    <a:pt x="141986" y="137922"/>
                    <a:pt x="144018" y="139827"/>
                  </a:cubicBezTo>
                  <a:cubicBezTo>
                    <a:pt x="146050" y="141732"/>
                    <a:pt x="146939" y="144145"/>
                    <a:pt x="146939" y="146939"/>
                  </a:cubicBezTo>
                  <a:cubicBezTo>
                    <a:pt x="146939" y="149733"/>
                    <a:pt x="145923" y="152019"/>
                    <a:pt x="144018" y="154051"/>
                  </a:cubicBezTo>
                  <a:cubicBezTo>
                    <a:pt x="142113" y="156083"/>
                    <a:pt x="139700" y="156972"/>
                    <a:pt x="136906" y="156972"/>
                  </a:cubicBezTo>
                  <a:cubicBezTo>
                    <a:pt x="134112" y="156972"/>
                    <a:pt x="131826" y="155956"/>
                    <a:pt x="129794" y="154051"/>
                  </a:cubicBezTo>
                  <a:cubicBezTo>
                    <a:pt x="127762" y="152146"/>
                    <a:pt x="126873" y="149733"/>
                    <a:pt x="126873" y="146939"/>
                  </a:cubicBezTo>
                  <a:close/>
                  <a:moveTo>
                    <a:pt x="136906" y="30099"/>
                  </a:moveTo>
                  <a:cubicBezTo>
                    <a:pt x="139700" y="30099"/>
                    <a:pt x="141986" y="31115"/>
                    <a:pt x="144018" y="33020"/>
                  </a:cubicBezTo>
                  <a:cubicBezTo>
                    <a:pt x="146050" y="34925"/>
                    <a:pt x="146939" y="37338"/>
                    <a:pt x="146939" y="40132"/>
                  </a:cubicBezTo>
                  <a:cubicBezTo>
                    <a:pt x="146939" y="42926"/>
                    <a:pt x="145923" y="45212"/>
                    <a:pt x="144018" y="47244"/>
                  </a:cubicBezTo>
                  <a:cubicBezTo>
                    <a:pt x="142113" y="49276"/>
                    <a:pt x="139700" y="50165"/>
                    <a:pt x="136906" y="50165"/>
                  </a:cubicBezTo>
                  <a:cubicBezTo>
                    <a:pt x="134112" y="50165"/>
                    <a:pt x="131826" y="49149"/>
                    <a:pt x="129794" y="47244"/>
                  </a:cubicBezTo>
                  <a:cubicBezTo>
                    <a:pt x="127762" y="45339"/>
                    <a:pt x="126873" y="42926"/>
                    <a:pt x="126873" y="40132"/>
                  </a:cubicBezTo>
                  <a:cubicBezTo>
                    <a:pt x="126873" y="37338"/>
                    <a:pt x="127889" y="35052"/>
                    <a:pt x="129794" y="33020"/>
                  </a:cubicBezTo>
                  <a:cubicBezTo>
                    <a:pt x="131699" y="30988"/>
                    <a:pt x="134112" y="30099"/>
                    <a:pt x="136906" y="30099"/>
                  </a:cubicBezTo>
                  <a:close/>
                  <a:moveTo>
                    <a:pt x="160274" y="146939"/>
                  </a:moveTo>
                  <a:cubicBezTo>
                    <a:pt x="160274" y="144145"/>
                    <a:pt x="161290" y="141859"/>
                    <a:pt x="163195" y="139827"/>
                  </a:cubicBezTo>
                  <a:cubicBezTo>
                    <a:pt x="165100" y="137795"/>
                    <a:pt x="167513" y="136906"/>
                    <a:pt x="170307" y="136906"/>
                  </a:cubicBezTo>
                  <a:cubicBezTo>
                    <a:pt x="173101" y="136906"/>
                    <a:pt x="175387" y="137922"/>
                    <a:pt x="177419" y="139827"/>
                  </a:cubicBezTo>
                  <a:cubicBezTo>
                    <a:pt x="179451" y="141732"/>
                    <a:pt x="180340" y="144145"/>
                    <a:pt x="180340" y="146939"/>
                  </a:cubicBezTo>
                  <a:cubicBezTo>
                    <a:pt x="180340" y="149733"/>
                    <a:pt x="179324" y="152019"/>
                    <a:pt x="177419" y="154051"/>
                  </a:cubicBezTo>
                  <a:cubicBezTo>
                    <a:pt x="175514" y="156083"/>
                    <a:pt x="173101" y="156972"/>
                    <a:pt x="170307" y="156972"/>
                  </a:cubicBezTo>
                  <a:cubicBezTo>
                    <a:pt x="167513" y="156972"/>
                    <a:pt x="165227" y="155956"/>
                    <a:pt x="163195" y="154051"/>
                  </a:cubicBezTo>
                  <a:cubicBezTo>
                    <a:pt x="161163" y="152146"/>
                    <a:pt x="160274" y="149733"/>
                    <a:pt x="160274" y="146939"/>
                  </a:cubicBezTo>
                  <a:close/>
                  <a:moveTo>
                    <a:pt x="170307" y="30099"/>
                  </a:moveTo>
                  <a:cubicBezTo>
                    <a:pt x="173101" y="30099"/>
                    <a:pt x="175387" y="31115"/>
                    <a:pt x="177419" y="33020"/>
                  </a:cubicBezTo>
                  <a:cubicBezTo>
                    <a:pt x="179451" y="34925"/>
                    <a:pt x="180340" y="37338"/>
                    <a:pt x="180340" y="40132"/>
                  </a:cubicBezTo>
                  <a:cubicBezTo>
                    <a:pt x="180340" y="42926"/>
                    <a:pt x="179324" y="45212"/>
                    <a:pt x="177419" y="47244"/>
                  </a:cubicBezTo>
                  <a:cubicBezTo>
                    <a:pt x="175514" y="49276"/>
                    <a:pt x="173101" y="50165"/>
                    <a:pt x="170307" y="50165"/>
                  </a:cubicBezTo>
                  <a:cubicBezTo>
                    <a:pt x="167513" y="50165"/>
                    <a:pt x="165227" y="49149"/>
                    <a:pt x="163195" y="47244"/>
                  </a:cubicBezTo>
                  <a:cubicBezTo>
                    <a:pt x="161163" y="45339"/>
                    <a:pt x="160274" y="42926"/>
                    <a:pt x="160274" y="40132"/>
                  </a:cubicBezTo>
                  <a:cubicBezTo>
                    <a:pt x="160274" y="37338"/>
                    <a:pt x="161290" y="35052"/>
                    <a:pt x="163195" y="33020"/>
                  </a:cubicBezTo>
                  <a:cubicBezTo>
                    <a:pt x="165100" y="30988"/>
                    <a:pt x="167513" y="30099"/>
                    <a:pt x="170307" y="30099"/>
                  </a:cubicBez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69976" y="2214466"/>
            <a:ext cx="10299192" cy="573024"/>
          </a:xfrm>
          <a:custGeom>
            <a:avLst/>
            <a:gdLst/>
            <a:ahLst/>
            <a:cxnLst/>
            <a:rect r="r" b="b" t="t" l="l"/>
            <a:pathLst>
              <a:path h="573024" w="10299192">
                <a:moveTo>
                  <a:pt x="0" y="0"/>
                </a:moveTo>
                <a:lnTo>
                  <a:pt x="10299192" y="0"/>
                </a:lnTo>
                <a:lnTo>
                  <a:pt x="10299192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0014" y="1411841"/>
            <a:ext cx="5984900" cy="51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Arquitetura do Sistema CuidaDoPet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2441" y="2899808"/>
            <a:ext cx="3156604" cy="170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Front-End: Aplicação Mobile</a:t>
            </a:r>
          </a:p>
          <a:p>
            <a:pPr algn="just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Desenvolvido com HTML, CSS, JavaScript e Bootstrap 5, utilizando Apache Cordova para compatibilidade Android e iOS. Funcionalidades incluem cadastro de pets, histórico, primeiros socorros, localização de veterinários e gamificação.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42337" y="2899808"/>
            <a:ext cx="3224613" cy="170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Back-End: API em ASP.NET Core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Construída em C# com ASP.NET Core WebAPI, integrando MySQL para armazenamento de dados. Responsável por autenticação JWT, gestão de pets, vacinas, agendamentos e gamificação, com proteção contra ataques.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72375" y="2899808"/>
            <a:ext cx="3183169" cy="170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Comunicação Segura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interação entre o aplicativo e a API é realizada via requisições REST autenticadas por JWT, garantindo a segurança e a integridade das informações. A arquitetura modular facilita a manutenção e escalabilidade do sistema.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0014" y="4813810"/>
            <a:ext cx="10340750" cy="54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Essa estrutura bifocal garante que o CuidaDoPet seja uma solução robusta e expansível, capaz de crescer e se adaptar às futuras necessidades </a:t>
            </a:r>
          </a:p>
          <a:p>
            <a:pPr algn="l">
              <a:lnSpc>
                <a:spcPts val="64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dos tutores e seus pets.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97" y="2028661"/>
            <a:ext cx="10413997" cy="488947"/>
          </a:xfrm>
          <a:custGeom>
            <a:avLst/>
            <a:gdLst/>
            <a:ahLst/>
            <a:cxnLst/>
            <a:rect r="r" b="b" t="t" l="l"/>
            <a:pathLst>
              <a:path h="488947" w="10413997">
                <a:moveTo>
                  <a:pt x="0" y="0"/>
                </a:moveTo>
                <a:lnTo>
                  <a:pt x="10413997" y="0"/>
                </a:lnTo>
                <a:lnTo>
                  <a:pt x="10413997" y="488947"/>
                </a:lnTo>
                <a:lnTo>
                  <a:pt x="0" y="488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7997" y="3781261"/>
            <a:ext cx="10413997" cy="488947"/>
          </a:xfrm>
          <a:custGeom>
            <a:avLst/>
            <a:gdLst/>
            <a:ahLst/>
            <a:cxnLst/>
            <a:rect r="r" b="b" t="t" l="l"/>
            <a:pathLst>
              <a:path h="488947" w="10413997">
                <a:moveTo>
                  <a:pt x="0" y="0"/>
                </a:moveTo>
                <a:lnTo>
                  <a:pt x="10413997" y="0"/>
                </a:lnTo>
                <a:lnTo>
                  <a:pt x="10413997" y="488947"/>
                </a:lnTo>
                <a:lnTo>
                  <a:pt x="0" y="488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0014" y="668891"/>
            <a:ext cx="10486644" cy="1260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Jornada de Desenvolvimento do CuidaDoPet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 processo de desenvolvimento do CuidaDoPet foi uma imersão prática em programação e arquitetura de sistemas, focando na criação de uma solução funcional e intuitiva. Iniciou-se com a concepção da interface do usuário e estendeu-se até a construção da API robusta.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2441" y="2908810"/>
            <a:ext cx="4884296" cy="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Foco na criação de uma interface simples e intuitiva usando HTML, CSS e JavaScript, facilitando a navegação dos tutores e garantindo uma experiência agradável.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10863" y="2699260"/>
            <a:ext cx="4882163" cy="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Utilização do Apache Cordova para converter o código web em um aplicativo nativo, assegurando o bom funcionamento tanto em dispositivos Android quanto iOS.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10863" y="4451860"/>
            <a:ext cx="4666917" cy="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Integração eficiente entre front-end e back-end via chamadas REST e manutenção do código modular e escalável para futuras atualizações e melhorias contínuas.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2441" y="4661410"/>
            <a:ext cx="4887639" cy="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do back-end em C# com ASP.NET Core, implementando uma API segura para gerenciar cadastros, vacinas, </a:t>
            </a:r>
          </a:p>
          <a:p>
            <a:pPr algn="l">
              <a:lnSpc>
                <a:spcPts val="1500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agendamentos e o sistema de pontuação, com autenticação JWT.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14" y="5547235"/>
            <a:ext cx="10364438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Este percurso foi fundamental para consolidar habilidades técnicas e reforçar a importância de criar soluções que realmente agreguem valor e </a:t>
            </a:r>
          </a:p>
          <a:p>
            <a:pPr algn="l">
              <a:lnSpc>
                <a:spcPts val="79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facilitem o dia a dia dos usuários.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2441" y="2566433"/>
            <a:ext cx="1955987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Interface e Usabilidade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2441" y="4319033"/>
            <a:ext cx="3229242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API Segura e Gerenciamento de Dados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10863" y="4099958"/>
            <a:ext cx="2332501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Integração e Escalabilidade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10863" y="2347358"/>
            <a:ext cx="2765393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Compatibilidade Multiplataforma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81025" y="2282665"/>
            <a:ext cx="1638300" cy="2181225"/>
            <a:chOff x="0" y="0"/>
            <a:chExt cx="2184400" cy="2908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556" y="2802890"/>
                    <a:pt x="10795" y="2820289"/>
                  </a:cubicBezTo>
                  <a:cubicBezTo>
                    <a:pt x="18034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88" r="-5" b="-196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305050" y="2282665"/>
            <a:ext cx="1638300" cy="2181225"/>
            <a:chOff x="0" y="0"/>
            <a:chExt cx="2184400" cy="29083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683" y="2802890"/>
                    <a:pt x="10795" y="2820289"/>
                  </a:cubicBezTo>
                  <a:cubicBezTo>
                    <a:pt x="17907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88" r="-5" b="-196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029075" y="2282665"/>
            <a:ext cx="1638300" cy="2181225"/>
            <a:chOff x="0" y="0"/>
            <a:chExt cx="2184400" cy="29083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683" y="2802890"/>
                    <a:pt x="10795" y="2820289"/>
                  </a:cubicBezTo>
                  <a:cubicBezTo>
                    <a:pt x="17907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66" r="-5" b="-176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62625" y="2282665"/>
            <a:ext cx="1638300" cy="2181225"/>
            <a:chOff x="0" y="0"/>
            <a:chExt cx="2184400" cy="2908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683" y="2802890"/>
                    <a:pt x="10795" y="2820289"/>
                  </a:cubicBezTo>
                  <a:cubicBezTo>
                    <a:pt x="17907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49" r="-5" b="-25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486650" y="2282665"/>
            <a:ext cx="1638300" cy="2181225"/>
            <a:chOff x="0" y="0"/>
            <a:chExt cx="2184400" cy="2908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683" y="2802890"/>
                    <a:pt x="10795" y="2820289"/>
                  </a:cubicBezTo>
                  <a:cubicBezTo>
                    <a:pt x="17907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63" r="-5" b="-267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210675" y="2282665"/>
            <a:ext cx="1638300" cy="2181225"/>
            <a:chOff x="0" y="0"/>
            <a:chExt cx="2184400" cy="2908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84273" cy="2908173"/>
            </a:xfrm>
            <a:custGeom>
              <a:avLst/>
              <a:gdLst/>
              <a:ahLst/>
              <a:cxnLst/>
              <a:rect r="r" b="b" t="t" l="l"/>
              <a:pathLst>
                <a:path h="2908173" w="2184273">
                  <a:moveTo>
                    <a:pt x="142494" y="0"/>
                  </a:moveTo>
                  <a:cubicBezTo>
                    <a:pt x="123571" y="0"/>
                    <a:pt x="105410" y="3556"/>
                    <a:pt x="88011" y="10795"/>
                  </a:cubicBezTo>
                  <a:cubicBezTo>
                    <a:pt x="70612" y="18034"/>
                    <a:pt x="55118" y="28321"/>
                    <a:pt x="41783" y="41783"/>
                  </a:cubicBezTo>
                  <a:cubicBezTo>
                    <a:pt x="28448" y="55245"/>
                    <a:pt x="18034" y="70485"/>
                    <a:pt x="10795" y="88011"/>
                  </a:cubicBezTo>
                  <a:cubicBezTo>
                    <a:pt x="3556" y="105537"/>
                    <a:pt x="0" y="123571"/>
                    <a:pt x="0" y="142494"/>
                  </a:cubicBezTo>
                  <a:lnTo>
                    <a:pt x="0" y="2765806"/>
                  </a:lnTo>
                  <a:cubicBezTo>
                    <a:pt x="0" y="2784729"/>
                    <a:pt x="3556" y="2802890"/>
                    <a:pt x="10795" y="2820289"/>
                  </a:cubicBezTo>
                  <a:cubicBezTo>
                    <a:pt x="18034" y="2837688"/>
                    <a:pt x="28321" y="2853182"/>
                    <a:pt x="41656" y="2866517"/>
                  </a:cubicBezTo>
                  <a:cubicBezTo>
                    <a:pt x="54991" y="2879852"/>
                    <a:pt x="70485" y="2890139"/>
                    <a:pt x="87884" y="2897378"/>
                  </a:cubicBezTo>
                  <a:cubicBezTo>
                    <a:pt x="105283" y="2904617"/>
                    <a:pt x="123571" y="2908173"/>
                    <a:pt x="142367" y="2908173"/>
                  </a:cubicBezTo>
                  <a:lnTo>
                    <a:pt x="2041906" y="2908173"/>
                  </a:lnTo>
                  <a:cubicBezTo>
                    <a:pt x="2060829" y="2908173"/>
                    <a:pt x="2078990" y="2904490"/>
                    <a:pt x="2096389" y="2897378"/>
                  </a:cubicBezTo>
                  <a:cubicBezTo>
                    <a:pt x="2113788" y="2890266"/>
                    <a:pt x="2129282" y="2879852"/>
                    <a:pt x="2142617" y="2866517"/>
                  </a:cubicBezTo>
                  <a:cubicBezTo>
                    <a:pt x="2155952" y="2853182"/>
                    <a:pt x="2166239" y="2837688"/>
                    <a:pt x="2173478" y="2820289"/>
                  </a:cubicBezTo>
                  <a:cubicBezTo>
                    <a:pt x="2180717" y="2802890"/>
                    <a:pt x="2184273" y="2784602"/>
                    <a:pt x="2184273" y="2765806"/>
                  </a:cubicBezTo>
                  <a:lnTo>
                    <a:pt x="2184273" y="142494"/>
                  </a:lnTo>
                  <a:cubicBezTo>
                    <a:pt x="2184273" y="123571"/>
                    <a:pt x="2180590" y="105410"/>
                    <a:pt x="2173478" y="88011"/>
                  </a:cubicBezTo>
                  <a:cubicBezTo>
                    <a:pt x="2166366" y="70612"/>
                    <a:pt x="2155952" y="55118"/>
                    <a:pt x="2142617" y="41783"/>
                  </a:cubicBezTo>
                  <a:cubicBezTo>
                    <a:pt x="2129282" y="28448"/>
                    <a:pt x="2113788" y="18161"/>
                    <a:pt x="2096389" y="10922"/>
                  </a:cubicBezTo>
                  <a:cubicBezTo>
                    <a:pt x="2078990" y="3683"/>
                    <a:pt x="2060829" y="0"/>
                    <a:pt x="2041906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66" r="-5" b="-17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70014" y="1373741"/>
            <a:ext cx="5228901" cy="51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Telas do Aplicativo CuidaDoPet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0014" y="4718560"/>
            <a:ext cx="10467832" cy="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As telas do CuidaDoPet foram projetadas para serem intuitivas e de fácil navegação, garantindo uma experiência de usuário fluida desde o login até a gestão completa dos cuidados com os pets. Cada tela reflete o compromisso com a usabilidade e a eficiência, proporcionando aos tutores todas as ferramentas necessárias ao alcance das mãos.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97" y="2285836"/>
            <a:ext cx="450847" cy="450847"/>
          </a:xfrm>
          <a:custGeom>
            <a:avLst/>
            <a:gdLst/>
            <a:ahLst/>
            <a:cxnLst/>
            <a:rect r="r" b="b" t="t" l="l"/>
            <a:pathLst>
              <a:path h="450847" w="450847">
                <a:moveTo>
                  <a:pt x="0" y="0"/>
                </a:moveTo>
                <a:lnTo>
                  <a:pt x="450847" y="0"/>
                </a:lnTo>
                <a:lnTo>
                  <a:pt x="450847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4147" y="2285836"/>
            <a:ext cx="450847" cy="450847"/>
          </a:xfrm>
          <a:custGeom>
            <a:avLst/>
            <a:gdLst/>
            <a:ahLst/>
            <a:cxnLst/>
            <a:rect r="r" b="b" t="t" l="l"/>
            <a:pathLst>
              <a:path h="450847" w="450847">
                <a:moveTo>
                  <a:pt x="0" y="0"/>
                </a:moveTo>
                <a:lnTo>
                  <a:pt x="450847" y="0"/>
                </a:lnTo>
                <a:lnTo>
                  <a:pt x="450847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89822" y="2285836"/>
            <a:ext cx="441322" cy="450847"/>
          </a:xfrm>
          <a:custGeom>
            <a:avLst/>
            <a:gdLst/>
            <a:ahLst/>
            <a:cxnLst/>
            <a:rect r="r" b="b" t="t" l="l"/>
            <a:pathLst>
              <a:path h="450847" w="441322">
                <a:moveTo>
                  <a:pt x="0" y="0"/>
                </a:moveTo>
                <a:lnTo>
                  <a:pt x="441322" y="0"/>
                </a:lnTo>
                <a:lnTo>
                  <a:pt x="441322" y="450847"/>
                </a:lnTo>
                <a:lnTo>
                  <a:pt x="0" y="450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0014" y="926066"/>
            <a:ext cx="10279875" cy="125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Testes e Resultados do Front-End</a:t>
            </a:r>
          </a:p>
          <a:p>
            <a:pPr algn="l">
              <a:lnSpc>
                <a:spcPts val="172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fase de testes do front-end foi crucial para garantir a qualidade, usabilidade e funcionalidade do CuidaDoPet. Diversos tipos de testes foram aplicados para validar o desempenho da aplicação, identificar e corrigir possíveis falhas, assegurando uma experiência de usuário otimizada.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11716" y="2708785"/>
            <a:ext cx="2838869" cy="1829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Problemas de responsividade em dispositivos menores foram ajustados </a:t>
            </a:r>
          </a:p>
          <a:p>
            <a:pPr algn="l">
              <a:lnSpc>
                <a:spcPts val="1540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com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media queries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garantindo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adaptabilidade da interface. Falhas na </a:t>
            </a:r>
          </a:p>
          <a:p>
            <a:pPr algn="l">
              <a:lnSpc>
                <a:spcPts val="15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integração com a API, como erros 404,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foram resolvidas com a correção de </a:t>
            </a:r>
          </a:p>
          <a:p>
            <a:pPr algn="l">
              <a:lnSpc>
                <a:spcPts val="1471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URLs e ativação de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endpoints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</a:p>
          <a:p>
            <a:pPr algn="l">
              <a:lnSpc>
                <a:spcPts val="216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garantindo a estabilidade do sistema.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015" y="2946910"/>
            <a:ext cx="2940282" cy="204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Foram realizados testes exaustivos de </a:t>
            </a:r>
          </a:p>
          <a:p>
            <a:pPr algn="l">
              <a:lnSpc>
                <a:spcPts val="149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cadastro (usuário e pet), login, histórico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 vacinas e gerenciamento de </a:t>
            </a:r>
          </a:p>
          <a:p>
            <a:pPr algn="l">
              <a:lnSpc>
                <a:spcPts val="15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medicamentos, com validação de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campos e mensagens de erro. A </a:t>
            </a:r>
          </a:p>
          <a:p>
            <a:pPr algn="l">
              <a:lnSpc>
                <a:spcPts val="1427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interface foi avaliada por usuários reais, </a:t>
            </a:r>
          </a:p>
          <a:p>
            <a:pPr algn="l">
              <a:lnSpc>
                <a:spcPts val="216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que destacaram a clareza da navegação </a:t>
            </a:r>
          </a:p>
          <a:p>
            <a:pPr algn="l">
              <a:lnSpc>
                <a:spcPts val="1437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 a facilidade de encontrar </a:t>
            </a:r>
          </a:p>
          <a:p>
            <a:pPr algn="l">
              <a:lnSpc>
                <a:spcPts val="216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22289" y="2946910"/>
            <a:ext cx="2931328" cy="181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comunicação entre o front-end e o </a:t>
            </a:r>
          </a:p>
          <a:p>
            <a:pPr algn="l">
              <a:lnSpc>
                <a:spcPts val="1494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back-end via requisições (GET, POST) foi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verificada, resultando em respostas </a:t>
            </a:r>
          </a:p>
          <a:p>
            <a:pPr algn="l">
              <a:lnSpc>
                <a:spcPts val="15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rápidas e precisas. Os tempos de </a:t>
            </a:r>
          </a:p>
          <a:p>
            <a:pPr algn="l">
              <a:lnSpc>
                <a:spcPts val="209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carregamento das páginas principais </a:t>
            </a:r>
          </a:p>
          <a:p>
            <a:pPr algn="l">
              <a:lnSpc>
                <a:spcPts val="1427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foram medidos, mostrando resultados </a:t>
            </a:r>
          </a:p>
          <a:p>
            <a:pPr algn="l">
              <a:lnSpc>
                <a:spcPts val="2163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satisfatórios mesmo com múltiplos </a:t>
            </a:r>
          </a:p>
          <a:p>
            <a:pPr algn="l">
              <a:lnSpc>
                <a:spcPts val="1437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dados.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14" y="5061460"/>
            <a:ext cx="10193045" cy="78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Os resultados positivos incluem uma interface intuitiva e acessível, com todas as funcionalidades principais implementadas com sucesso. As </a:t>
            </a:r>
          </a:p>
          <a:p>
            <a:pPr algn="l">
              <a:lnSpc>
                <a:spcPts val="760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limitações identificadas, como notificações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push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e modo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offline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são planos para futuras implementações, visando aprimorar ainda mais a </a:t>
            </a:r>
          </a:p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experiência do usuário.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3015" y="2385458"/>
            <a:ext cx="1950834" cy="48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Testes Funcionais e de Usabilidade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22289" y="2385458"/>
            <a:ext cx="1953711" cy="482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Testes de Integração e Performance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11716" y="2366408"/>
            <a:ext cx="2637339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Erros Encontrados e Correções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F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997" y="2400136"/>
            <a:ext cx="3460747" cy="3013072"/>
          </a:xfrm>
          <a:custGeom>
            <a:avLst/>
            <a:gdLst/>
            <a:ahLst/>
            <a:cxnLst/>
            <a:rect r="r" b="b" t="t" l="l"/>
            <a:pathLst>
              <a:path h="3013072" w="3460747">
                <a:moveTo>
                  <a:pt x="0" y="0"/>
                </a:moveTo>
                <a:lnTo>
                  <a:pt x="3460747" y="0"/>
                </a:lnTo>
                <a:lnTo>
                  <a:pt x="3460747" y="3013072"/>
                </a:lnTo>
                <a:lnTo>
                  <a:pt x="0" y="3013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4622" y="2400136"/>
            <a:ext cx="3460747" cy="3013072"/>
          </a:xfrm>
          <a:custGeom>
            <a:avLst/>
            <a:gdLst/>
            <a:ahLst/>
            <a:cxnLst/>
            <a:rect r="r" b="b" t="t" l="l"/>
            <a:pathLst>
              <a:path h="3013072" w="3460747">
                <a:moveTo>
                  <a:pt x="0" y="0"/>
                </a:moveTo>
                <a:lnTo>
                  <a:pt x="3460747" y="0"/>
                </a:lnTo>
                <a:lnTo>
                  <a:pt x="3460747" y="3013072"/>
                </a:lnTo>
                <a:lnTo>
                  <a:pt x="0" y="3013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61247" y="2400136"/>
            <a:ext cx="3460747" cy="3013072"/>
          </a:xfrm>
          <a:custGeom>
            <a:avLst/>
            <a:gdLst/>
            <a:ahLst/>
            <a:cxnLst/>
            <a:rect r="r" b="b" t="t" l="l"/>
            <a:pathLst>
              <a:path h="3013072" w="3460747">
                <a:moveTo>
                  <a:pt x="0" y="0"/>
                </a:moveTo>
                <a:lnTo>
                  <a:pt x="3460747" y="0"/>
                </a:lnTo>
                <a:lnTo>
                  <a:pt x="3460747" y="3013072"/>
                </a:lnTo>
                <a:lnTo>
                  <a:pt x="0" y="3013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0014" y="811766"/>
            <a:ext cx="10291877" cy="147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Testes e Resultados do Back-End</a:t>
            </a:r>
          </a:p>
          <a:p>
            <a:pPr algn="l">
              <a:lnSpc>
                <a:spcPts val="1799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validação do back-end do CuidaDoPet foi fundamental para assegurar a segurança, integridade e eficiência do sistema. Uma série de testes rigorosos foi conduzida para garantir que a API funcionasse conforme o esperado, suportando todas as operações do aplicativo de forma confiável.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156" y="2927860"/>
            <a:ext cx="3019511" cy="180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7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Verificação do registro de novos usuários com validação de dados e autenticação JWT, assegurando que apenas usuários válidos acessassem as funcionalidades protegidas da API. Operações CRUD para pets, vacinas e alimentação foram testadas, confirmando o correto salvamento e envio de notificações.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9809" y="2927860"/>
            <a:ext cx="3128820" cy="1809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As operações de CRUD com o banco de dados MySQL foram testadas para garantir a integridade dos dados. Embora o back- end não tenha uma interface direta, a usabilidade da API foi avaliada indiretamente através da fluidez da comunicação com o front-end, garantindo clareza e facilidade de integração.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7330" y="2927860"/>
            <a:ext cx="3146422" cy="226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7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Mensagens de erro confusas em validações de dados foram corrigidas para maior clareza. Problemas com a expiração do token JWT foram solucionados com a </a:t>
            </a:r>
          </a:p>
          <a:p>
            <a:pPr algn="just">
              <a:lnSpc>
                <a:spcPts val="1826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implementação de um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middleware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</a:p>
          <a:p>
            <a:pPr algn="just">
              <a:lnSpc>
                <a:spcPts val="1771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garantindo um tratamento adequado e seguro da autenticação. O comportamento do sistema em cadastro e histórico foi validado como funcional e confiável.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05" y="5404360"/>
            <a:ext cx="10175748" cy="5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1122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Os resultados demonstraram alta confiabilidade nas operações do back-end e boa avaliação da experiência do usuário, ainda que limitações </a:t>
            </a:r>
          </a:p>
          <a:p>
            <a:pPr algn="l">
              <a:lnSpc>
                <a:spcPts val="760"/>
              </a:lnSpc>
            </a:pP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como funcionalidades de gamificação incompletas e notificações </a:t>
            </a:r>
            <a:r>
              <a:rPr lang="en-US" sz="1156" i="true">
                <a:solidFill>
                  <a:srgbClr val="2725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push</a:t>
            </a:r>
            <a:r>
              <a:rPr lang="en-US" sz="1156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ausentes sejam áreas para desenvolvimento futuro.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2441" y="2575958"/>
            <a:ext cx="3097740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Testes Funcionais e de Autenticação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9809" y="2575958"/>
            <a:ext cx="2944654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Testes de Integração e Usabilidade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67330" y="2575958"/>
            <a:ext cx="1514866" cy="26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b="true" sz="1476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Erros e Correções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DAGquggNDag</dc:identifier>
  <dcterms:modified xsi:type="dcterms:W3CDTF">2011-08-01T06:04:30Z</dcterms:modified>
  <cp:revision>1</cp:revision>
  <dc:title>CuidaDoPet-Inovacao-no-Cuidado-Animal.pdf</dc:title>
</cp:coreProperties>
</file>