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66" r:id="rId6"/>
    <p:sldId id="267" r:id="rId7"/>
    <p:sldId id="258" r:id="rId8"/>
    <p:sldId id="265" r:id="rId9"/>
    <p:sldId id="261" r:id="rId10"/>
    <p:sldId id="263" r:id="rId11"/>
    <p:sldId id="259" r:id="rId12"/>
    <p:sldId id="268" r:id="rId13"/>
  </p:sldIdLst>
  <p:sldSz cx="12192000" cy="6858000"/>
  <p:notesSz cx="6797675" cy="99266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8908" autoAdjust="0"/>
  </p:normalViewPr>
  <p:slideViewPr>
    <p:cSldViewPr snapToGrid="0">
      <p:cViewPr varScale="1">
        <p:scale>
          <a:sx n="90" d="100"/>
          <a:sy n="90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472BA-A813-4C9B-9802-92853713B61E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E0C429-DED0-4507-BC17-D8CFEDC6142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Stworzenie systemu, który odpowie na problemy związane z prowadzeniem sieci siłowni w dobie pandemii COVID-19</a:t>
          </a:r>
          <a:endParaRPr lang="en-US" dirty="0"/>
        </a:p>
      </dgm:t>
    </dgm:pt>
    <dgm:pt modelId="{0A87EBBF-AC30-4F8A-A22D-F1FB18D9D094}" type="parTrans" cxnId="{66E72876-267E-4290-B837-B74EFB139D1B}">
      <dgm:prSet/>
      <dgm:spPr/>
      <dgm:t>
        <a:bodyPr/>
        <a:lstStyle/>
        <a:p>
          <a:endParaRPr lang="en-US"/>
        </a:p>
      </dgm:t>
    </dgm:pt>
    <dgm:pt modelId="{BCA591ED-DEA2-43AB-A63E-D25883719E7C}" type="sibTrans" cxnId="{66E72876-267E-4290-B837-B74EFB139D1B}">
      <dgm:prSet/>
      <dgm:spPr/>
      <dgm:t>
        <a:bodyPr/>
        <a:lstStyle/>
        <a:p>
          <a:endParaRPr lang="en-US"/>
        </a:p>
      </dgm:t>
    </dgm:pt>
    <dgm:pt modelId="{EC1FDE2A-A263-4104-81B6-22407164C1B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Moda na prowadzenie zdrowego trybu życia</a:t>
          </a:r>
          <a:endParaRPr lang="en-US" dirty="0"/>
        </a:p>
      </dgm:t>
    </dgm:pt>
    <dgm:pt modelId="{99D88085-6D19-4A56-A126-4B3638789E9E}" type="parTrans" cxnId="{11574319-A231-42E0-9C3F-A3AA6490FE01}">
      <dgm:prSet/>
      <dgm:spPr/>
      <dgm:t>
        <a:bodyPr/>
        <a:lstStyle/>
        <a:p>
          <a:endParaRPr lang="en-US"/>
        </a:p>
      </dgm:t>
    </dgm:pt>
    <dgm:pt modelId="{078679F4-57C9-4E3F-AE12-9A97F90E005C}" type="sibTrans" cxnId="{11574319-A231-42E0-9C3F-A3AA6490FE01}">
      <dgm:prSet/>
      <dgm:spPr/>
      <dgm:t>
        <a:bodyPr/>
        <a:lstStyle/>
        <a:p>
          <a:endParaRPr lang="en-US"/>
        </a:p>
      </dgm:t>
    </dgm:pt>
    <dgm:pt modelId="{27B5331D-1A94-4F04-9952-E337B675C0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Stworzenie konkurencyjnego produktu z wykorzystaniem zalet baz </a:t>
          </a:r>
          <a:r>
            <a:rPr lang="pl-PL" dirty="0" err="1"/>
            <a:t>NoSQL</a:t>
          </a:r>
          <a:endParaRPr lang="en-US" dirty="0"/>
        </a:p>
      </dgm:t>
    </dgm:pt>
    <dgm:pt modelId="{3DD9BB14-F404-498A-A5B5-2F2641569B2B}" type="parTrans" cxnId="{840C1532-0B68-4475-B32B-D54EC77580F9}">
      <dgm:prSet/>
      <dgm:spPr/>
      <dgm:t>
        <a:bodyPr/>
        <a:lstStyle/>
        <a:p>
          <a:endParaRPr lang="en-US"/>
        </a:p>
      </dgm:t>
    </dgm:pt>
    <dgm:pt modelId="{8789D92D-5934-4498-BCAF-A340E944CB7C}" type="sibTrans" cxnId="{840C1532-0B68-4475-B32B-D54EC77580F9}">
      <dgm:prSet/>
      <dgm:spPr/>
      <dgm:t>
        <a:bodyPr/>
        <a:lstStyle/>
        <a:p>
          <a:endParaRPr lang="en-US"/>
        </a:p>
      </dgm:t>
    </dgm:pt>
    <dgm:pt modelId="{02F63D4B-BA22-4188-AA08-6E33E3376533}" type="pres">
      <dgm:prSet presAssocID="{F48472BA-A813-4C9B-9802-92853713B61E}" presName="root" presStyleCnt="0">
        <dgm:presLayoutVars>
          <dgm:dir/>
          <dgm:resizeHandles val="exact"/>
        </dgm:presLayoutVars>
      </dgm:prSet>
      <dgm:spPr/>
    </dgm:pt>
    <dgm:pt modelId="{8FDA66CF-55AB-4967-AEDF-7E2EDE43E02C}" type="pres">
      <dgm:prSet presAssocID="{FBE0C429-DED0-4507-BC17-D8CFEDC61423}" presName="compNode" presStyleCnt="0"/>
      <dgm:spPr/>
    </dgm:pt>
    <dgm:pt modelId="{2A0FF1F2-6FD7-466B-8512-4FD6AF223D7B}" type="pres">
      <dgm:prSet presAssocID="{FBE0C429-DED0-4507-BC17-D8CFEDC614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id-19 z wypełnieniem pełnym"/>
        </a:ext>
      </dgm:extLst>
    </dgm:pt>
    <dgm:pt modelId="{C61C6591-A793-4270-8185-C7088F9E04C7}" type="pres">
      <dgm:prSet presAssocID="{FBE0C429-DED0-4507-BC17-D8CFEDC61423}" presName="spaceRect" presStyleCnt="0"/>
      <dgm:spPr/>
    </dgm:pt>
    <dgm:pt modelId="{A360B7BD-4C17-4B88-9B88-7E127AC858DC}" type="pres">
      <dgm:prSet presAssocID="{FBE0C429-DED0-4507-BC17-D8CFEDC61423}" presName="textRect" presStyleLbl="revTx" presStyleIdx="0" presStyleCnt="3">
        <dgm:presLayoutVars>
          <dgm:chMax val="1"/>
          <dgm:chPref val="1"/>
        </dgm:presLayoutVars>
      </dgm:prSet>
      <dgm:spPr/>
    </dgm:pt>
    <dgm:pt modelId="{E1B9DAC0-0D35-4731-8F9F-543D7C640E39}" type="pres">
      <dgm:prSet presAssocID="{BCA591ED-DEA2-43AB-A63E-D25883719E7C}" presName="sibTrans" presStyleCnt="0"/>
      <dgm:spPr/>
    </dgm:pt>
    <dgm:pt modelId="{32766DB0-CB1C-4D0B-AA00-E2E593A591E2}" type="pres">
      <dgm:prSet presAssocID="{EC1FDE2A-A263-4104-81B6-22407164C1B7}" presName="compNode" presStyleCnt="0"/>
      <dgm:spPr/>
    </dgm:pt>
    <dgm:pt modelId="{F3E03CE1-24C8-442A-9CFE-CC912521EF35}" type="pres">
      <dgm:prSet presAssocID="{EC1FDE2A-A263-4104-81B6-22407164C1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lturysta z wypełnieniem pełnym"/>
        </a:ext>
      </dgm:extLst>
    </dgm:pt>
    <dgm:pt modelId="{CD7B2804-FA4D-4A38-B1A8-0BD36AC5E1F2}" type="pres">
      <dgm:prSet presAssocID="{EC1FDE2A-A263-4104-81B6-22407164C1B7}" presName="spaceRect" presStyleCnt="0"/>
      <dgm:spPr/>
    </dgm:pt>
    <dgm:pt modelId="{9778583F-DC0A-46CF-8CE0-728AD4094C92}" type="pres">
      <dgm:prSet presAssocID="{EC1FDE2A-A263-4104-81B6-22407164C1B7}" presName="textRect" presStyleLbl="revTx" presStyleIdx="1" presStyleCnt="3">
        <dgm:presLayoutVars>
          <dgm:chMax val="1"/>
          <dgm:chPref val="1"/>
        </dgm:presLayoutVars>
      </dgm:prSet>
      <dgm:spPr/>
    </dgm:pt>
    <dgm:pt modelId="{F27BEE63-5279-49A9-B1D5-17B35BEF3E9F}" type="pres">
      <dgm:prSet presAssocID="{078679F4-57C9-4E3F-AE12-9A97F90E005C}" presName="sibTrans" presStyleCnt="0"/>
      <dgm:spPr/>
    </dgm:pt>
    <dgm:pt modelId="{FD71EF34-AE2D-410B-909C-55B92F6F1E9E}" type="pres">
      <dgm:prSet presAssocID="{27B5331D-1A94-4F04-9952-E337B675C013}" presName="compNode" presStyleCnt="0"/>
      <dgm:spPr/>
    </dgm:pt>
    <dgm:pt modelId="{745B4F49-8DE4-4F4D-8734-A45639E087F0}" type="pres">
      <dgm:prSet presAssocID="{27B5331D-1A94-4F04-9952-E337B675C0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 z wypełnieniem pełnym"/>
        </a:ext>
      </dgm:extLst>
    </dgm:pt>
    <dgm:pt modelId="{9A38EE67-A9E3-4295-BBE1-DD28F75CB639}" type="pres">
      <dgm:prSet presAssocID="{27B5331D-1A94-4F04-9952-E337B675C013}" presName="spaceRect" presStyleCnt="0"/>
      <dgm:spPr/>
    </dgm:pt>
    <dgm:pt modelId="{BCCE51CA-4759-4AD5-88F8-A75F44362F64}" type="pres">
      <dgm:prSet presAssocID="{27B5331D-1A94-4F04-9952-E337B675C0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BF5B12-A940-4604-B559-3E7E77A592C4}" type="presOf" srcId="{FBE0C429-DED0-4507-BC17-D8CFEDC61423}" destId="{A360B7BD-4C17-4B88-9B88-7E127AC858DC}" srcOrd="0" destOrd="0" presId="urn:microsoft.com/office/officeart/2018/2/layout/IconLabelList"/>
    <dgm:cxn modelId="{9ED0C417-C0B2-4B96-BFF8-502A241DC518}" type="presOf" srcId="{F48472BA-A813-4C9B-9802-92853713B61E}" destId="{02F63D4B-BA22-4188-AA08-6E33E3376533}" srcOrd="0" destOrd="0" presId="urn:microsoft.com/office/officeart/2018/2/layout/IconLabelList"/>
    <dgm:cxn modelId="{11574319-A231-42E0-9C3F-A3AA6490FE01}" srcId="{F48472BA-A813-4C9B-9802-92853713B61E}" destId="{EC1FDE2A-A263-4104-81B6-22407164C1B7}" srcOrd="1" destOrd="0" parTransId="{99D88085-6D19-4A56-A126-4B3638789E9E}" sibTransId="{078679F4-57C9-4E3F-AE12-9A97F90E005C}"/>
    <dgm:cxn modelId="{840C1532-0B68-4475-B32B-D54EC77580F9}" srcId="{F48472BA-A813-4C9B-9802-92853713B61E}" destId="{27B5331D-1A94-4F04-9952-E337B675C013}" srcOrd="2" destOrd="0" parTransId="{3DD9BB14-F404-498A-A5B5-2F2641569B2B}" sibTransId="{8789D92D-5934-4498-BCAF-A340E944CB7C}"/>
    <dgm:cxn modelId="{48254952-EBA1-4EE5-9FBF-36DF090D56CF}" type="presOf" srcId="{EC1FDE2A-A263-4104-81B6-22407164C1B7}" destId="{9778583F-DC0A-46CF-8CE0-728AD4094C92}" srcOrd="0" destOrd="0" presId="urn:microsoft.com/office/officeart/2018/2/layout/IconLabelList"/>
    <dgm:cxn modelId="{66E72876-267E-4290-B837-B74EFB139D1B}" srcId="{F48472BA-A813-4C9B-9802-92853713B61E}" destId="{FBE0C429-DED0-4507-BC17-D8CFEDC61423}" srcOrd="0" destOrd="0" parTransId="{0A87EBBF-AC30-4F8A-A22D-F1FB18D9D094}" sibTransId="{BCA591ED-DEA2-43AB-A63E-D25883719E7C}"/>
    <dgm:cxn modelId="{1211ABEE-B8AD-452F-A330-3A5C22487E5F}" type="presOf" srcId="{27B5331D-1A94-4F04-9952-E337B675C013}" destId="{BCCE51CA-4759-4AD5-88F8-A75F44362F64}" srcOrd="0" destOrd="0" presId="urn:microsoft.com/office/officeart/2018/2/layout/IconLabelList"/>
    <dgm:cxn modelId="{79FC744C-16DE-4627-99A9-BDC7E87E1BA0}" type="presParOf" srcId="{02F63D4B-BA22-4188-AA08-6E33E3376533}" destId="{8FDA66CF-55AB-4967-AEDF-7E2EDE43E02C}" srcOrd="0" destOrd="0" presId="urn:microsoft.com/office/officeart/2018/2/layout/IconLabelList"/>
    <dgm:cxn modelId="{615954B2-9BDC-49DF-ACFF-8239B5CA02EE}" type="presParOf" srcId="{8FDA66CF-55AB-4967-AEDF-7E2EDE43E02C}" destId="{2A0FF1F2-6FD7-466B-8512-4FD6AF223D7B}" srcOrd="0" destOrd="0" presId="urn:microsoft.com/office/officeart/2018/2/layout/IconLabelList"/>
    <dgm:cxn modelId="{EDAC0F33-A1FA-4B4D-9C15-0381FD7529D5}" type="presParOf" srcId="{8FDA66CF-55AB-4967-AEDF-7E2EDE43E02C}" destId="{C61C6591-A793-4270-8185-C7088F9E04C7}" srcOrd="1" destOrd="0" presId="urn:microsoft.com/office/officeart/2018/2/layout/IconLabelList"/>
    <dgm:cxn modelId="{D0C36A07-D7F9-4004-9A62-00867C263597}" type="presParOf" srcId="{8FDA66CF-55AB-4967-AEDF-7E2EDE43E02C}" destId="{A360B7BD-4C17-4B88-9B88-7E127AC858DC}" srcOrd="2" destOrd="0" presId="urn:microsoft.com/office/officeart/2018/2/layout/IconLabelList"/>
    <dgm:cxn modelId="{10B6E542-D504-43AA-9FB7-B1241D6902F7}" type="presParOf" srcId="{02F63D4B-BA22-4188-AA08-6E33E3376533}" destId="{E1B9DAC0-0D35-4731-8F9F-543D7C640E39}" srcOrd="1" destOrd="0" presId="urn:microsoft.com/office/officeart/2018/2/layout/IconLabelList"/>
    <dgm:cxn modelId="{E9EA0404-0F09-484D-B561-1D07E15B2286}" type="presParOf" srcId="{02F63D4B-BA22-4188-AA08-6E33E3376533}" destId="{32766DB0-CB1C-4D0B-AA00-E2E593A591E2}" srcOrd="2" destOrd="0" presId="urn:microsoft.com/office/officeart/2018/2/layout/IconLabelList"/>
    <dgm:cxn modelId="{284FBBA3-5D42-4715-8E4F-791525C6346A}" type="presParOf" srcId="{32766DB0-CB1C-4D0B-AA00-E2E593A591E2}" destId="{F3E03CE1-24C8-442A-9CFE-CC912521EF35}" srcOrd="0" destOrd="0" presId="urn:microsoft.com/office/officeart/2018/2/layout/IconLabelList"/>
    <dgm:cxn modelId="{66DE711E-2457-4937-8756-546CF860EA72}" type="presParOf" srcId="{32766DB0-CB1C-4D0B-AA00-E2E593A591E2}" destId="{CD7B2804-FA4D-4A38-B1A8-0BD36AC5E1F2}" srcOrd="1" destOrd="0" presId="urn:microsoft.com/office/officeart/2018/2/layout/IconLabelList"/>
    <dgm:cxn modelId="{8499BB78-23E5-49B2-8D17-7EC66AF42664}" type="presParOf" srcId="{32766DB0-CB1C-4D0B-AA00-E2E593A591E2}" destId="{9778583F-DC0A-46CF-8CE0-728AD4094C92}" srcOrd="2" destOrd="0" presId="urn:microsoft.com/office/officeart/2018/2/layout/IconLabelList"/>
    <dgm:cxn modelId="{9EB6C131-BAC6-43F8-A493-FF07279E182B}" type="presParOf" srcId="{02F63D4B-BA22-4188-AA08-6E33E3376533}" destId="{F27BEE63-5279-49A9-B1D5-17B35BEF3E9F}" srcOrd="3" destOrd="0" presId="urn:microsoft.com/office/officeart/2018/2/layout/IconLabelList"/>
    <dgm:cxn modelId="{1FA6BC8C-B3D5-48AD-899C-2C13894F8373}" type="presParOf" srcId="{02F63D4B-BA22-4188-AA08-6E33E3376533}" destId="{FD71EF34-AE2D-410B-909C-55B92F6F1E9E}" srcOrd="4" destOrd="0" presId="urn:microsoft.com/office/officeart/2018/2/layout/IconLabelList"/>
    <dgm:cxn modelId="{FF380085-BEC1-4000-8946-2EC118280B87}" type="presParOf" srcId="{FD71EF34-AE2D-410B-909C-55B92F6F1E9E}" destId="{745B4F49-8DE4-4F4D-8734-A45639E087F0}" srcOrd="0" destOrd="0" presId="urn:microsoft.com/office/officeart/2018/2/layout/IconLabelList"/>
    <dgm:cxn modelId="{4CA25A36-4C82-4778-8FFC-C4807DC293B0}" type="presParOf" srcId="{FD71EF34-AE2D-410B-909C-55B92F6F1E9E}" destId="{9A38EE67-A9E3-4295-BBE1-DD28F75CB639}" srcOrd="1" destOrd="0" presId="urn:microsoft.com/office/officeart/2018/2/layout/IconLabelList"/>
    <dgm:cxn modelId="{E047DA85-8766-43D4-9BB2-8C4104F65FA1}" type="presParOf" srcId="{FD71EF34-AE2D-410B-909C-55B92F6F1E9E}" destId="{BCCE51CA-4759-4AD5-88F8-A75F44362F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472BA-A813-4C9B-9802-92853713B61E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E0C429-DED0-4507-BC17-D8CFEDC6142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Dodanie integracji z system płatności</a:t>
          </a:r>
          <a:endParaRPr lang="en-US" dirty="0"/>
        </a:p>
      </dgm:t>
    </dgm:pt>
    <dgm:pt modelId="{0A87EBBF-AC30-4F8A-A22D-F1FB18D9D094}" type="parTrans" cxnId="{66E72876-267E-4290-B837-B74EFB139D1B}">
      <dgm:prSet/>
      <dgm:spPr/>
      <dgm:t>
        <a:bodyPr/>
        <a:lstStyle/>
        <a:p>
          <a:endParaRPr lang="en-US"/>
        </a:p>
      </dgm:t>
    </dgm:pt>
    <dgm:pt modelId="{BCA591ED-DEA2-43AB-A63E-D25883719E7C}" type="sibTrans" cxnId="{66E72876-267E-4290-B837-B74EFB139D1B}">
      <dgm:prSet/>
      <dgm:spPr/>
      <dgm:t>
        <a:bodyPr/>
        <a:lstStyle/>
        <a:p>
          <a:endParaRPr lang="en-US"/>
        </a:p>
      </dgm:t>
    </dgm:pt>
    <dgm:pt modelId="{EC1FDE2A-A263-4104-81B6-22407164C1B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Implementacja modułu recepcji/baru</a:t>
          </a:r>
          <a:endParaRPr lang="en-US" dirty="0"/>
        </a:p>
      </dgm:t>
    </dgm:pt>
    <dgm:pt modelId="{99D88085-6D19-4A56-A126-4B3638789E9E}" type="parTrans" cxnId="{11574319-A231-42E0-9C3F-A3AA6490FE01}">
      <dgm:prSet/>
      <dgm:spPr/>
      <dgm:t>
        <a:bodyPr/>
        <a:lstStyle/>
        <a:p>
          <a:endParaRPr lang="en-US"/>
        </a:p>
      </dgm:t>
    </dgm:pt>
    <dgm:pt modelId="{078679F4-57C9-4E3F-AE12-9A97F90E005C}" type="sibTrans" cxnId="{11574319-A231-42E0-9C3F-A3AA6490FE01}">
      <dgm:prSet/>
      <dgm:spPr/>
      <dgm:t>
        <a:bodyPr/>
        <a:lstStyle/>
        <a:p>
          <a:endParaRPr lang="en-US"/>
        </a:p>
      </dgm:t>
    </dgm:pt>
    <dgm:pt modelId="{27B5331D-1A94-4F04-9952-E337B675C0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Konwersja architektury monolitycznej na mikro-usługową</a:t>
          </a:r>
          <a:endParaRPr lang="en-US" dirty="0"/>
        </a:p>
      </dgm:t>
    </dgm:pt>
    <dgm:pt modelId="{3DD9BB14-F404-498A-A5B5-2F2641569B2B}" type="parTrans" cxnId="{840C1532-0B68-4475-B32B-D54EC77580F9}">
      <dgm:prSet/>
      <dgm:spPr/>
      <dgm:t>
        <a:bodyPr/>
        <a:lstStyle/>
        <a:p>
          <a:endParaRPr lang="en-US"/>
        </a:p>
      </dgm:t>
    </dgm:pt>
    <dgm:pt modelId="{8789D92D-5934-4498-BCAF-A340E944CB7C}" type="sibTrans" cxnId="{840C1532-0B68-4475-B32B-D54EC77580F9}">
      <dgm:prSet/>
      <dgm:spPr/>
      <dgm:t>
        <a:bodyPr/>
        <a:lstStyle/>
        <a:p>
          <a:endParaRPr lang="en-US"/>
        </a:p>
      </dgm:t>
    </dgm:pt>
    <dgm:pt modelId="{02F63D4B-BA22-4188-AA08-6E33E3376533}" type="pres">
      <dgm:prSet presAssocID="{F48472BA-A813-4C9B-9802-92853713B61E}" presName="root" presStyleCnt="0">
        <dgm:presLayoutVars>
          <dgm:dir/>
          <dgm:resizeHandles val="exact"/>
        </dgm:presLayoutVars>
      </dgm:prSet>
      <dgm:spPr/>
    </dgm:pt>
    <dgm:pt modelId="{8FDA66CF-55AB-4967-AEDF-7E2EDE43E02C}" type="pres">
      <dgm:prSet presAssocID="{FBE0C429-DED0-4507-BC17-D8CFEDC61423}" presName="compNode" presStyleCnt="0"/>
      <dgm:spPr/>
    </dgm:pt>
    <dgm:pt modelId="{2A0FF1F2-6FD7-466B-8512-4FD6AF223D7B}" type="pres">
      <dgm:prSet presAssocID="{FBE0C429-DED0-4507-BC17-D8CFEDC614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tające pieniądze z wypełnieniem pełnym"/>
        </a:ext>
      </dgm:extLst>
    </dgm:pt>
    <dgm:pt modelId="{C61C6591-A793-4270-8185-C7088F9E04C7}" type="pres">
      <dgm:prSet presAssocID="{FBE0C429-DED0-4507-BC17-D8CFEDC61423}" presName="spaceRect" presStyleCnt="0"/>
      <dgm:spPr/>
    </dgm:pt>
    <dgm:pt modelId="{A360B7BD-4C17-4B88-9B88-7E127AC858DC}" type="pres">
      <dgm:prSet presAssocID="{FBE0C429-DED0-4507-BC17-D8CFEDC61423}" presName="textRect" presStyleLbl="revTx" presStyleIdx="0" presStyleCnt="3">
        <dgm:presLayoutVars>
          <dgm:chMax val="1"/>
          <dgm:chPref val="1"/>
        </dgm:presLayoutVars>
      </dgm:prSet>
      <dgm:spPr/>
    </dgm:pt>
    <dgm:pt modelId="{E1B9DAC0-0D35-4731-8F9F-543D7C640E39}" type="pres">
      <dgm:prSet presAssocID="{BCA591ED-DEA2-43AB-A63E-D25883719E7C}" presName="sibTrans" presStyleCnt="0"/>
      <dgm:spPr/>
    </dgm:pt>
    <dgm:pt modelId="{32766DB0-CB1C-4D0B-AA00-E2E593A591E2}" type="pres">
      <dgm:prSet presAssocID="{EC1FDE2A-A263-4104-81B6-22407164C1B7}" presName="compNode" presStyleCnt="0"/>
      <dgm:spPr/>
    </dgm:pt>
    <dgm:pt modelId="{F3E03CE1-24C8-442A-9CFE-CC912521EF35}" type="pres">
      <dgm:prSet presAssocID="{EC1FDE2A-A263-4104-81B6-22407164C1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telka wody z wypełnieniem pełnym"/>
        </a:ext>
      </dgm:extLst>
    </dgm:pt>
    <dgm:pt modelId="{CD7B2804-FA4D-4A38-B1A8-0BD36AC5E1F2}" type="pres">
      <dgm:prSet presAssocID="{EC1FDE2A-A263-4104-81B6-22407164C1B7}" presName="spaceRect" presStyleCnt="0"/>
      <dgm:spPr/>
    </dgm:pt>
    <dgm:pt modelId="{9778583F-DC0A-46CF-8CE0-728AD4094C92}" type="pres">
      <dgm:prSet presAssocID="{EC1FDE2A-A263-4104-81B6-22407164C1B7}" presName="textRect" presStyleLbl="revTx" presStyleIdx="1" presStyleCnt="3">
        <dgm:presLayoutVars>
          <dgm:chMax val="1"/>
          <dgm:chPref val="1"/>
        </dgm:presLayoutVars>
      </dgm:prSet>
      <dgm:spPr/>
    </dgm:pt>
    <dgm:pt modelId="{F27BEE63-5279-49A9-B1D5-17B35BEF3E9F}" type="pres">
      <dgm:prSet presAssocID="{078679F4-57C9-4E3F-AE12-9A97F90E005C}" presName="sibTrans" presStyleCnt="0"/>
      <dgm:spPr/>
    </dgm:pt>
    <dgm:pt modelId="{FD71EF34-AE2D-410B-909C-55B92F6F1E9E}" type="pres">
      <dgm:prSet presAssocID="{27B5331D-1A94-4F04-9952-E337B675C013}" presName="compNode" presStyleCnt="0"/>
      <dgm:spPr/>
    </dgm:pt>
    <dgm:pt modelId="{745B4F49-8DE4-4F4D-8734-A45639E087F0}" type="pres">
      <dgm:prSet presAssocID="{27B5331D-1A94-4F04-9952-E337B675C0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zdrowie z wypełnieniem pełnym"/>
        </a:ext>
      </dgm:extLst>
    </dgm:pt>
    <dgm:pt modelId="{9A38EE67-A9E3-4295-BBE1-DD28F75CB639}" type="pres">
      <dgm:prSet presAssocID="{27B5331D-1A94-4F04-9952-E337B675C013}" presName="spaceRect" presStyleCnt="0"/>
      <dgm:spPr/>
    </dgm:pt>
    <dgm:pt modelId="{BCCE51CA-4759-4AD5-88F8-A75F44362F64}" type="pres">
      <dgm:prSet presAssocID="{27B5331D-1A94-4F04-9952-E337B675C0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BF5B12-A940-4604-B559-3E7E77A592C4}" type="presOf" srcId="{FBE0C429-DED0-4507-BC17-D8CFEDC61423}" destId="{A360B7BD-4C17-4B88-9B88-7E127AC858DC}" srcOrd="0" destOrd="0" presId="urn:microsoft.com/office/officeart/2018/2/layout/IconLabelList"/>
    <dgm:cxn modelId="{9ED0C417-C0B2-4B96-BFF8-502A241DC518}" type="presOf" srcId="{F48472BA-A813-4C9B-9802-92853713B61E}" destId="{02F63D4B-BA22-4188-AA08-6E33E3376533}" srcOrd="0" destOrd="0" presId="urn:microsoft.com/office/officeart/2018/2/layout/IconLabelList"/>
    <dgm:cxn modelId="{11574319-A231-42E0-9C3F-A3AA6490FE01}" srcId="{F48472BA-A813-4C9B-9802-92853713B61E}" destId="{EC1FDE2A-A263-4104-81B6-22407164C1B7}" srcOrd="1" destOrd="0" parTransId="{99D88085-6D19-4A56-A126-4B3638789E9E}" sibTransId="{078679F4-57C9-4E3F-AE12-9A97F90E005C}"/>
    <dgm:cxn modelId="{840C1532-0B68-4475-B32B-D54EC77580F9}" srcId="{F48472BA-A813-4C9B-9802-92853713B61E}" destId="{27B5331D-1A94-4F04-9952-E337B675C013}" srcOrd="2" destOrd="0" parTransId="{3DD9BB14-F404-498A-A5B5-2F2641569B2B}" sibTransId="{8789D92D-5934-4498-BCAF-A340E944CB7C}"/>
    <dgm:cxn modelId="{48254952-EBA1-4EE5-9FBF-36DF090D56CF}" type="presOf" srcId="{EC1FDE2A-A263-4104-81B6-22407164C1B7}" destId="{9778583F-DC0A-46CF-8CE0-728AD4094C92}" srcOrd="0" destOrd="0" presId="urn:microsoft.com/office/officeart/2018/2/layout/IconLabelList"/>
    <dgm:cxn modelId="{66E72876-267E-4290-B837-B74EFB139D1B}" srcId="{F48472BA-A813-4C9B-9802-92853713B61E}" destId="{FBE0C429-DED0-4507-BC17-D8CFEDC61423}" srcOrd="0" destOrd="0" parTransId="{0A87EBBF-AC30-4F8A-A22D-F1FB18D9D094}" sibTransId="{BCA591ED-DEA2-43AB-A63E-D25883719E7C}"/>
    <dgm:cxn modelId="{1211ABEE-B8AD-452F-A330-3A5C22487E5F}" type="presOf" srcId="{27B5331D-1A94-4F04-9952-E337B675C013}" destId="{BCCE51CA-4759-4AD5-88F8-A75F44362F64}" srcOrd="0" destOrd="0" presId="urn:microsoft.com/office/officeart/2018/2/layout/IconLabelList"/>
    <dgm:cxn modelId="{79FC744C-16DE-4627-99A9-BDC7E87E1BA0}" type="presParOf" srcId="{02F63D4B-BA22-4188-AA08-6E33E3376533}" destId="{8FDA66CF-55AB-4967-AEDF-7E2EDE43E02C}" srcOrd="0" destOrd="0" presId="urn:microsoft.com/office/officeart/2018/2/layout/IconLabelList"/>
    <dgm:cxn modelId="{615954B2-9BDC-49DF-ACFF-8239B5CA02EE}" type="presParOf" srcId="{8FDA66CF-55AB-4967-AEDF-7E2EDE43E02C}" destId="{2A0FF1F2-6FD7-466B-8512-4FD6AF223D7B}" srcOrd="0" destOrd="0" presId="urn:microsoft.com/office/officeart/2018/2/layout/IconLabelList"/>
    <dgm:cxn modelId="{EDAC0F33-A1FA-4B4D-9C15-0381FD7529D5}" type="presParOf" srcId="{8FDA66CF-55AB-4967-AEDF-7E2EDE43E02C}" destId="{C61C6591-A793-4270-8185-C7088F9E04C7}" srcOrd="1" destOrd="0" presId="urn:microsoft.com/office/officeart/2018/2/layout/IconLabelList"/>
    <dgm:cxn modelId="{D0C36A07-D7F9-4004-9A62-00867C263597}" type="presParOf" srcId="{8FDA66CF-55AB-4967-AEDF-7E2EDE43E02C}" destId="{A360B7BD-4C17-4B88-9B88-7E127AC858DC}" srcOrd="2" destOrd="0" presId="urn:microsoft.com/office/officeart/2018/2/layout/IconLabelList"/>
    <dgm:cxn modelId="{10B6E542-D504-43AA-9FB7-B1241D6902F7}" type="presParOf" srcId="{02F63D4B-BA22-4188-AA08-6E33E3376533}" destId="{E1B9DAC0-0D35-4731-8F9F-543D7C640E39}" srcOrd="1" destOrd="0" presId="urn:microsoft.com/office/officeart/2018/2/layout/IconLabelList"/>
    <dgm:cxn modelId="{E9EA0404-0F09-484D-B561-1D07E15B2286}" type="presParOf" srcId="{02F63D4B-BA22-4188-AA08-6E33E3376533}" destId="{32766DB0-CB1C-4D0B-AA00-E2E593A591E2}" srcOrd="2" destOrd="0" presId="urn:microsoft.com/office/officeart/2018/2/layout/IconLabelList"/>
    <dgm:cxn modelId="{284FBBA3-5D42-4715-8E4F-791525C6346A}" type="presParOf" srcId="{32766DB0-CB1C-4D0B-AA00-E2E593A591E2}" destId="{F3E03CE1-24C8-442A-9CFE-CC912521EF35}" srcOrd="0" destOrd="0" presId="urn:microsoft.com/office/officeart/2018/2/layout/IconLabelList"/>
    <dgm:cxn modelId="{66DE711E-2457-4937-8756-546CF860EA72}" type="presParOf" srcId="{32766DB0-CB1C-4D0B-AA00-E2E593A591E2}" destId="{CD7B2804-FA4D-4A38-B1A8-0BD36AC5E1F2}" srcOrd="1" destOrd="0" presId="urn:microsoft.com/office/officeart/2018/2/layout/IconLabelList"/>
    <dgm:cxn modelId="{8499BB78-23E5-49B2-8D17-7EC66AF42664}" type="presParOf" srcId="{32766DB0-CB1C-4D0B-AA00-E2E593A591E2}" destId="{9778583F-DC0A-46CF-8CE0-728AD4094C92}" srcOrd="2" destOrd="0" presId="urn:microsoft.com/office/officeart/2018/2/layout/IconLabelList"/>
    <dgm:cxn modelId="{9EB6C131-BAC6-43F8-A493-FF07279E182B}" type="presParOf" srcId="{02F63D4B-BA22-4188-AA08-6E33E3376533}" destId="{F27BEE63-5279-49A9-B1D5-17B35BEF3E9F}" srcOrd="3" destOrd="0" presId="urn:microsoft.com/office/officeart/2018/2/layout/IconLabelList"/>
    <dgm:cxn modelId="{1FA6BC8C-B3D5-48AD-899C-2C13894F8373}" type="presParOf" srcId="{02F63D4B-BA22-4188-AA08-6E33E3376533}" destId="{FD71EF34-AE2D-410B-909C-55B92F6F1E9E}" srcOrd="4" destOrd="0" presId="urn:microsoft.com/office/officeart/2018/2/layout/IconLabelList"/>
    <dgm:cxn modelId="{FF380085-BEC1-4000-8946-2EC118280B87}" type="presParOf" srcId="{FD71EF34-AE2D-410B-909C-55B92F6F1E9E}" destId="{745B4F49-8DE4-4F4D-8734-A45639E087F0}" srcOrd="0" destOrd="0" presId="urn:microsoft.com/office/officeart/2018/2/layout/IconLabelList"/>
    <dgm:cxn modelId="{4CA25A36-4C82-4778-8FFC-C4807DC293B0}" type="presParOf" srcId="{FD71EF34-AE2D-410B-909C-55B92F6F1E9E}" destId="{9A38EE67-A9E3-4295-BBE1-DD28F75CB639}" srcOrd="1" destOrd="0" presId="urn:microsoft.com/office/officeart/2018/2/layout/IconLabelList"/>
    <dgm:cxn modelId="{E047DA85-8766-43D4-9BB2-8C4104F65FA1}" type="presParOf" srcId="{FD71EF34-AE2D-410B-909C-55B92F6F1E9E}" destId="{BCCE51CA-4759-4AD5-88F8-A75F44362F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F1F2-6FD7-466B-8512-4FD6AF223D7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0B7BD-4C17-4B88-9B88-7E127AC858D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Stworzenie systemu, który odpowie na problemy związane z prowadzeniem sieci siłowni w dobie pandemii COVID-19</a:t>
          </a:r>
          <a:endParaRPr lang="en-US" sz="1500" kern="1200" dirty="0"/>
        </a:p>
      </dsp:txBody>
      <dsp:txXfrm>
        <a:off x="59990" y="2654049"/>
        <a:ext cx="3226223" cy="720000"/>
      </dsp:txXfrm>
    </dsp:sp>
    <dsp:sp modelId="{F3E03CE1-24C8-442A-9CFE-CC912521EF3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8583F-DC0A-46CF-8CE0-728AD4094C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Moda na prowadzenie zdrowego trybu życia</a:t>
          </a:r>
          <a:endParaRPr lang="en-US" sz="1500" kern="1200" dirty="0"/>
        </a:p>
      </dsp:txBody>
      <dsp:txXfrm>
        <a:off x="3850802" y="2654049"/>
        <a:ext cx="3226223" cy="720000"/>
      </dsp:txXfrm>
    </dsp:sp>
    <dsp:sp modelId="{745B4F49-8DE4-4F4D-8734-A45639E087F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51CA-4759-4AD5-88F8-A75F44362F6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Stworzenie konkurencyjnego produktu z wykorzystaniem zalet baz </a:t>
          </a:r>
          <a:r>
            <a:rPr lang="pl-PL" sz="1500" kern="1200" dirty="0" err="1"/>
            <a:t>NoSQL</a:t>
          </a:r>
          <a:endParaRPr lang="en-US" sz="1500" kern="1200" dirty="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F1F2-6FD7-466B-8512-4FD6AF223D7B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0B7BD-4C17-4B88-9B88-7E127AC858DC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Dodanie integracji z system płatności</a:t>
          </a:r>
          <a:endParaRPr lang="en-US" sz="1500" kern="1200" dirty="0"/>
        </a:p>
      </dsp:txBody>
      <dsp:txXfrm>
        <a:off x="567543" y="1737599"/>
        <a:ext cx="2357955" cy="720000"/>
      </dsp:txXfrm>
    </dsp:sp>
    <dsp:sp modelId="{F3E03CE1-24C8-442A-9CFE-CC912521EF35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8583F-DC0A-46CF-8CE0-728AD4094C92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Implementacja modułu recepcji/baru</a:t>
          </a:r>
          <a:endParaRPr lang="en-US" sz="1500" kern="1200" dirty="0"/>
        </a:p>
      </dsp:txBody>
      <dsp:txXfrm>
        <a:off x="3338141" y="1737599"/>
        <a:ext cx="2357955" cy="720000"/>
      </dsp:txXfrm>
    </dsp:sp>
    <dsp:sp modelId="{745B4F49-8DE4-4F4D-8734-A45639E087F0}">
      <dsp:nvSpPr>
        <dsp:cNvPr id="0" name=""/>
        <dsp:cNvSpPr/>
      </dsp:nvSpPr>
      <dsp:spPr>
        <a:xfrm>
          <a:off x="2601280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51CA-4759-4AD5-88F8-A75F44362F64}">
      <dsp:nvSpPr>
        <dsp:cNvPr id="0" name=""/>
        <dsp:cNvSpPr/>
      </dsp:nvSpPr>
      <dsp:spPr>
        <a:xfrm>
          <a:off x="1952842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Konwersja architektury monolitycznej na mikro-usługową</a:t>
          </a:r>
          <a:endParaRPr lang="en-US" sz="1500" kern="1200" dirty="0"/>
        </a:p>
      </dsp:txBody>
      <dsp:txXfrm>
        <a:off x="1952842" y="4438449"/>
        <a:ext cx="23579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701B7-0728-47A3-AAE0-D5877EBB745C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C4E7-A861-4679-A8AF-B0A08BFD4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77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Przedstawienie się</a:t>
            </a:r>
          </a:p>
          <a:p>
            <a:pPr marL="228600" indent="-228600">
              <a:buAutoNum type="arabicPeriod"/>
            </a:pPr>
            <a:r>
              <a:rPr lang="pl-PL" dirty="0"/>
              <a:t>Zaprezentowanie tematu projektu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19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Omówienie dalszych dróg rozwoju aplikacji</a:t>
            </a:r>
          </a:p>
          <a:p>
            <a:pPr marL="685800" lvl="1" indent="-228600">
              <a:buAutoNum type="arabicPeriod"/>
            </a:pPr>
            <a:r>
              <a:rPr lang="pl-PL" dirty="0"/>
              <a:t>Dodanie integracji z systemem płatności w celu pełnej komercjalizacji</a:t>
            </a:r>
          </a:p>
          <a:p>
            <a:pPr marL="685800" lvl="1" indent="-228600">
              <a:buAutoNum type="arabicPeriod"/>
            </a:pPr>
            <a:r>
              <a:rPr lang="pl-PL" dirty="0"/>
              <a:t>Implementacja modułu recepcji/baru w celu zwiększenia konkurencyjności rozwiązania</a:t>
            </a:r>
          </a:p>
          <a:p>
            <a:pPr marL="685800" lvl="1" indent="-228600">
              <a:buAutoNum type="arabicPeriod"/>
            </a:pPr>
            <a:r>
              <a:rPr lang="pl-PL" dirty="0"/>
              <a:t>Możliwe przejście na architekturę mikro-usługową w celu zwiększenia zespołu rozwijającego produkt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51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 Czy są jakieś 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7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08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Przedstawienie dlaczego akurat taki temat pracy</a:t>
            </a:r>
          </a:p>
          <a:p>
            <a:pPr marL="685800" lvl="1" indent="-228600">
              <a:buAutoNum type="arabicPeriod"/>
            </a:pPr>
            <a:r>
              <a:rPr lang="pl-PL" dirty="0"/>
              <a:t>Omówienie sytuacji związane z pandemią COVID-19</a:t>
            </a:r>
          </a:p>
          <a:p>
            <a:pPr marL="685800" lvl="1" indent="-228600">
              <a:buAutoNum type="arabicPeriod"/>
            </a:pPr>
            <a:r>
              <a:rPr lang="pl-PL" dirty="0"/>
              <a:t>Zalety wykorzystania oprogramowania w celu automatyzacji procesów</a:t>
            </a:r>
          </a:p>
          <a:p>
            <a:pPr marL="685800" lvl="1" indent="-228600">
              <a:buAutoNum type="arabicPeriod"/>
            </a:pPr>
            <a:r>
              <a:rPr lang="pl-PL" dirty="0"/>
              <a:t>Inne zalety systemu w dobie mody na zdrowy styl życia</a:t>
            </a:r>
          </a:p>
          <a:p>
            <a:pPr marL="685800" lvl="1" indent="-228600">
              <a:buAutoNum type="arabicPeriod"/>
            </a:pPr>
            <a:r>
              <a:rPr lang="pl-PL" dirty="0"/>
              <a:t>Korzyści płynące z </a:t>
            </a:r>
            <a:r>
              <a:rPr lang="pl-PL" dirty="0" err="1"/>
              <a:t>NoSQL</a:t>
            </a:r>
            <a:r>
              <a:rPr lang="pl-PL" dirty="0"/>
              <a:t> (krótko)</a:t>
            </a:r>
          </a:p>
          <a:p>
            <a:pPr marL="685800" lvl="1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5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Omówienie dlaczego powstał moduł bramek</a:t>
            </a:r>
          </a:p>
          <a:p>
            <a:pPr marL="228600" indent="-228600">
              <a:buAutoNum type="arabicPeriod"/>
            </a:pPr>
            <a:r>
              <a:rPr lang="pl-PL" dirty="0"/>
              <a:t>Sposób działania</a:t>
            </a:r>
          </a:p>
          <a:p>
            <a:pPr marL="228600" indent="-228600">
              <a:buAutoNum type="arabicPeriod"/>
            </a:pPr>
            <a:r>
              <a:rPr lang="pl-PL" dirty="0"/>
              <a:t>W jaki sposób wyliczane są wartości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16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Przestawienie funkcjonalności modułu zarządzania siłownią</a:t>
            </a:r>
          </a:p>
          <a:p>
            <a:pPr marL="685800" lvl="1" indent="-228600">
              <a:buAutoNum type="arabicPeriod"/>
            </a:pPr>
            <a:r>
              <a:rPr lang="pl-PL" dirty="0"/>
              <a:t>Siłownie</a:t>
            </a:r>
          </a:p>
          <a:p>
            <a:pPr marL="685800" lvl="1" indent="-228600">
              <a:buAutoNum type="arabicPeriod"/>
            </a:pPr>
            <a:r>
              <a:rPr lang="pl-PL" dirty="0"/>
              <a:t>Pomieszczenia</a:t>
            </a:r>
          </a:p>
          <a:p>
            <a:pPr marL="685800" lvl="1" indent="-228600">
              <a:buAutoNum type="arabicPeriod"/>
            </a:pPr>
            <a:r>
              <a:rPr lang="pl-PL" dirty="0"/>
              <a:t>Trenerzy i ich rola w systemie</a:t>
            </a:r>
          </a:p>
          <a:p>
            <a:pPr marL="685800" lvl="1" indent="-228600">
              <a:buAutoNum type="arabicPeriod"/>
            </a:pPr>
            <a:r>
              <a:rPr lang="pl-PL" dirty="0"/>
              <a:t>Maszyny</a:t>
            </a:r>
          </a:p>
          <a:p>
            <a:pPr marL="685800" lvl="1" indent="-228600">
              <a:buAutoNum type="arabicPeriod"/>
            </a:pPr>
            <a:r>
              <a:rPr lang="pl-PL" dirty="0"/>
              <a:t>Karnety i ich rola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07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Dlaczego moduł wydarzeń jest istotny na konkurencyjnym rynku</a:t>
            </a:r>
          </a:p>
          <a:p>
            <a:pPr marL="228600" indent="-228600">
              <a:buAutoNum type="arabicPeriod"/>
            </a:pPr>
            <a:r>
              <a:rPr lang="pl-PL" dirty="0"/>
              <a:t>Dlaczego jest przydatny</a:t>
            </a:r>
          </a:p>
          <a:p>
            <a:pPr marL="228600" indent="-228600">
              <a:buAutoNum type="arabicPeriod"/>
            </a:pPr>
            <a:r>
              <a:rPr lang="pl-PL" dirty="0"/>
              <a:t>Omówienie sposobu działania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67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Dlaczego modułu treningów indywidualnych jest przydatny</a:t>
            </a:r>
          </a:p>
          <a:p>
            <a:pPr marL="228600" indent="-228600">
              <a:buAutoNum type="arabicPeriod"/>
            </a:pPr>
            <a:r>
              <a:rPr lang="pl-PL" dirty="0"/>
              <a:t>Omówienie sposobu działania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46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Przedstawienie ogólnej architektury (warstwa prezentacji/serwerowa)</a:t>
            </a:r>
          </a:p>
          <a:p>
            <a:pPr marL="228600" indent="-228600">
              <a:buAutoNum type="arabicPeriod"/>
            </a:pPr>
            <a:r>
              <a:rPr lang="pl-PL" dirty="0"/>
              <a:t>Przedstawienie w sposób bardziej szczegółowy warstwy prezentacji i technologii wykorzystanych</a:t>
            </a:r>
          </a:p>
          <a:p>
            <a:pPr marL="228600" indent="-228600">
              <a:buAutoNum type="arabicPeriod"/>
            </a:pPr>
            <a:r>
              <a:rPr lang="pl-PL" dirty="0"/>
              <a:t>Omówienie warstwy serwerowej</a:t>
            </a:r>
          </a:p>
          <a:p>
            <a:pPr marL="685800" lvl="1" indent="-228600">
              <a:buAutoNum type="arabicPeriod"/>
            </a:pPr>
            <a:r>
              <a:rPr lang="pl-PL" dirty="0"/>
              <a:t>Jaka baza została wykorzystana</a:t>
            </a:r>
          </a:p>
          <a:p>
            <a:pPr marL="685800" lvl="1" indent="-228600">
              <a:buAutoNum type="arabicPeriod"/>
            </a:pPr>
            <a:r>
              <a:rPr lang="pl-PL" dirty="0"/>
              <a:t>Technologie wykorzystane do budowania aplikacji</a:t>
            </a:r>
          </a:p>
          <a:p>
            <a:pPr marL="685800" lvl="1" indent="-228600">
              <a:buAutoNum type="arabicPeriod"/>
            </a:pPr>
            <a:r>
              <a:rPr lang="pl-PL" dirty="0"/>
              <a:t>Sposób komunikacji bazy z aplikacją .NET</a:t>
            </a:r>
          </a:p>
          <a:p>
            <a:pPr marL="228600" lvl="0" indent="-228600">
              <a:buAutoNum type="arabicPeriod"/>
            </a:pPr>
            <a:r>
              <a:rPr lang="pl-PL" dirty="0"/>
              <a:t>Omówienie poszczególnych projektów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3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Krótkie wprowadzenie do architektury CQRS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Jakie problemy rozwiązuje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Powiązanie z wzorcem Mediatora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Możliwość transformacji architektury monolitycznej na </a:t>
            </a:r>
            <a:r>
              <a:rPr lang="pl-PL" dirty="0" err="1"/>
              <a:t>mikrousługową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32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Przedstawienie </a:t>
            </a:r>
            <a:r>
              <a:rPr lang="pl-PL" dirty="0" err="1"/>
              <a:t>MongoDB</a:t>
            </a:r>
            <a:r>
              <a:rPr lang="pl-PL" dirty="0"/>
              <a:t> jako dokumentowej bazy </a:t>
            </a:r>
            <a:r>
              <a:rPr lang="pl-PL" dirty="0" err="1"/>
              <a:t>NoSQL</a:t>
            </a:r>
            <a:endParaRPr lang="pl-PL" dirty="0"/>
          </a:p>
          <a:p>
            <a:pPr marL="228600" indent="-228600">
              <a:buAutoNum type="arabicPeriod"/>
            </a:pPr>
            <a:r>
              <a:rPr lang="pl-PL" dirty="0"/>
              <a:t>Dlaczego </a:t>
            </a:r>
            <a:r>
              <a:rPr lang="pl-PL" dirty="0" err="1"/>
              <a:t>NoSQL</a:t>
            </a:r>
            <a:r>
              <a:rPr lang="pl-PL" dirty="0"/>
              <a:t> ma znaczenie</a:t>
            </a:r>
          </a:p>
          <a:p>
            <a:pPr marL="228600" indent="-228600">
              <a:buAutoNum type="arabicPeriod"/>
            </a:pPr>
            <a:r>
              <a:rPr lang="pl-PL" dirty="0"/>
              <a:t>Zalety bazy </a:t>
            </a:r>
            <a:r>
              <a:rPr lang="pl-PL" dirty="0" err="1"/>
              <a:t>MongoDB</a:t>
            </a:r>
            <a:endParaRPr lang="pl-PL" dirty="0"/>
          </a:p>
          <a:p>
            <a:pPr marL="685800" lvl="1" indent="-228600">
              <a:buAutoNum type="arabicPeriod"/>
            </a:pPr>
            <a:r>
              <a:rPr lang="pl-PL" dirty="0"/>
              <a:t>Skalowalność </a:t>
            </a:r>
            <a:r>
              <a:rPr lang="pl-PL" dirty="0" err="1"/>
              <a:t>osiągnieta</a:t>
            </a:r>
            <a:r>
              <a:rPr lang="pl-PL" dirty="0"/>
              <a:t> przez skalowanie wszerz</a:t>
            </a:r>
          </a:p>
          <a:p>
            <a:pPr marL="685800" lvl="1" indent="-228600">
              <a:buAutoNum type="arabicPeriod"/>
            </a:pPr>
            <a:r>
              <a:rPr lang="pl-PL" dirty="0"/>
              <a:t>Mechanizm </a:t>
            </a:r>
            <a:r>
              <a:rPr lang="pl-PL" dirty="0" err="1"/>
              <a:t>parycjonowania</a:t>
            </a:r>
            <a:r>
              <a:rPr lang="pl-PL" dirty="0"/>
              <a:t> danych</a:t>
            </a:r>
          </a:p>
          <a:p>
            <a:pPr marL="228600" lvl="0" indent="-228600">
              <a:buAutoNum type="arabicPeriod"/>
            </a:pPr>
            <a:r>
              <a:rPr lang="pl-PL" dirty="0"/>
              <a:t>Zapewnienie bezpieczeństwa danych poprzez wykorzystanie zbioru replik</a:t>
            </a:r>
          </a:p>
          <a:p>
            <a:pPr marL="228600" lvl="0" indent="-228600">
              <a:buAutoNum type="arabicPeriod"/>
            </a:pPr>
            <a:r>
              <a:rPr lang="pl-PL" dirty="0"/>
              <a:t>Zalety i wady denormalizacji</a:t>
            </a:r>
          </a:p>
          <a:p>
            <a:pPr marL="228600" lvl="0" indent="-228600">
              <a:buAutoNum type="arabicPeriod"/>
            </a:pPr>
            <a:r>
              <a:rPr lang="pl-PL" dirty="0"/>
              <a:t>Zalety i wady elastyczności schematu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C4E7-A861-4679-A8AF-B0A08BFD4BA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19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A57E42-216E-4FBB-BBCE-AEC66728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F30E8C-2E83-49FB-BDF0-42A5CAFE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43E555-B760-4DEC-AC63-D676F808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D44AA7-250E-4C99-9916-162C41FC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584331-BE3F-4F90-A051-11B36360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4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97CA5-0329-4117-8B37-591F1456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8A21B5-A07D-42E6-BC53-2CBCABC2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86ED3E-1515-43B6-AA73-19C987DD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C4E61-2926-4E51-903E-5CBE1B6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A728D1-1687-44FD-B1B9-D5F0458E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3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E1CB316-0411-4B36-8572-09FC013F6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9DDB02-DEA2-4306-B6A1-682BF1C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F01BB6-AE54-48EA-B9CF-8F55B79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1599D3-7BDD-4698-B3D2-491448CD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2931B5-86A0-4381-853F-E08FA93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8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196BA0-ED2C-4F17-9F83-E9EAC7C1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CF2512-AF3F-4B6A-9CB4-9004B68F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6814A9-8F22-48B2-845C-127E13AD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B1355D-4B70-48C7-AD07-05060B2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DA99D3-D846-4071-8598-05EA16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98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ADC076-5B8C-47B0-9C95-DC1E2B14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E8287E-BBF1-4E11-A546-9EDBCCC0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501E9D-6A8F-49C6-AAF4-3F43FAC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27964E-22F8-4C54-A4BB-30B54308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633885-E68C-4331-9ADA-779A1433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4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595A8-B4F4-4EA1-9A5F-FE8D0AF7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9BEF3-EBEB-432F-B085-5ACF3F5A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D19DD9-F4AB-4303-8CE4-7723AF52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23AE5F4-B44E-46E0-ADC9-0B285F0A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6AED58-A99B-4135-9BC8-EE60C4C6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3FF129-2A59-4D94-9B1C-4F33AA23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7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77286-3B91-4606-9A30-3FD2EA07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482D-F0F3-4FA5-9F2C-5A4C0057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42FE88-A5C4-4126-94A8-2E4FEA6C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5ADFC3B-8D4A-4776-92C1-48384996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F2D1E6B-14DA-48E2-AC89-10833269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B023EC-FC07-46CE-BDC2-B6138E7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F190F7C-C2B5-426C-A0CB-B988AA0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34B799C-17D3-4795-8CA8-255C56AA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3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AB3CE-333A-4B12-8703-B7CD33E0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8D0900-9C85-4411-A229-DCEBE9D9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19DB22F-E127-4651-A628-1A8AB42B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171D70-DBD5-4743-944D-F426E051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3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B56413-70C0-4CB0-A770-6BD169B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391063C-3243-4AF6-947E-0E2D1BE1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532B6BA-7D48-4FDF-878A-5AA575B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0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1845EE-8041-42FB-87A4-CC5255F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30761A-CFFC-4616-9F85-BEB58D1D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151FB2-83AD-4EF2-879B-4378F2D9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7CA2CF-2610-44AE-8B4D-7B3447E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3F7044-18AC-4D75-AB04-783EFED5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AA04CF-13E8-4FB9-9584-5B02D18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719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298EF-2DD4-4069-9A34-AF4F9C13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A97DF4-5211-40D7-A99C-8407AF681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B11EB57-4267-4331-96C3-2529CEDD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F39AA2-F213-4C9F-9DFA-DFBE54D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C1EB45-FB68-4C70-AC96-5A054E2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E4A57-DE71-42E8-8E68-7DAA4613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1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396ACD-0F26-434B-9D20-BD5C4A67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3DA593-663F-49B7-92CF-1F217E84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EFC323-EA9B-4CBF-8C24-8C91A864C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DE8F-5092-424E-A74D-A87D393AD07F}" type="datetimeFigureOut">
              <a:rPr lang="pl-PL" smtClean="0"/>
              <a:t>22.01.2022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280357-BD90-4F26-B882-56738801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6FEF04-D724-41ED-9144-9D3553CDD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4846-F736-4799-9DF3-1828479DF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7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3AC7BFC-A7B7-4A61-BEEE-DC4F844D6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5000" dirty="0"/>
              <a:t>System zarządzania siecią siłowni</a:t>
            </a:r>
            <a:br>
              <a:rPr lang="pl-PL" sz="5000" dirty="0"/>
            </a:br>
            <a:r>
              <a:rPr lang="pl-PL" sz="5000" dirty="0"/>
              <a:t> oparty o bazę dokumentową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519F7E-F953-40A8-A9A8-EE9E8C2BB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l-PL" sz="1500" dirty="0"/>
              <a:t>Gliwice 15.01.22 r.</a:t>
            </a:r>
          </a:p>
          <a:p>
            <a:r>
              <a:rPr lang="pl-PL" sz="1500" dirty="0"/>
              <a:t>Seweryn Gładysz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4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0B7A71-0B38-4046-9651-EA7D845C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148" cy="5567891"/>
          </a:xfrm>
        </p:spPr>
        <p:txBody>
          <a:bodyPr>
            <a:normAutofit/>
          </a:bodyPr>
          <a:lstStyle/>
          <a:p>
            <a:r>
              <a:rPr lang="pl-PL" sz="5200" dirty="0"/>
              <a:t>Dalszy rozwój systemu</a:t>
            </a:r>
          </a:p>
        </p:txBody>
      </p:sp>
      <p:graphicFrame>
        <p:nvGraphicFramePr>
          <p:cNvPr id="19" name="Symbol zastępczy zawartości 2">
            <a:extLst>
              <a:ext uri="{FF2B5EF4-FFF2-40B4-BE49-F238E27FC236}">
                <a16:creationId xmlns:a16="http://schemas.microsoft.com/office/drawing/2014/main" id="{26FAAA2B-3254-4C6D-AF69-22F4AD4D3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15950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9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3396DB-4ABD-4165-AD38-7A720434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7344C2EF-B15B-41F6-96D0-C6E1BA3AC4AD}"/>
              </a:ext>
            </a:extLst>
          </p:cNvPr>
          <p:cNvSpPr txBox="1">
            <a:spLocks/>
          </p:cNvSpPr>
          <p:nvPr/>
        </p:nvSpPr>
        <p:spPr>
          <a:xfrm>
            <a:off x="1966912" y="5810642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500" dirty="0"/>
              <a:t>Gliwice 15.01.22 r.</a:t>
            </a:r>
          </a:p>
          <a:p>
            <a:pPr marL="0" indent="0" algn="ctr">
              <a:buNone/>
            </a:pPr>
            <a:r>
              <a:rPr lang="pl-PL" sz="1500" dirty="0"/>
              <a:t>Seweryn Gładysz</a:t>
            </a:r>
          </a:p>
        </p:txBody>
      </p:sp>
    </p:spTree>
    <p:extLst>
      <p:ext uri="{BB962C8B-B14F-4D97-AF65-F5344CB8AC3E}">
        <p14:creationId xmlns:p14="http://schemas.microsoft.com/office/powerpoint/2010/main" val="140702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A404E-C359-4D44-A798-0A2AF269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9606B5-1CED-4158-9271-A4D89673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Obrazek CQRS - https://miro.medium.com/max/1280/1*gZ9uC7-8Pb2ddbsWtB79SA.png</a:t>
            </a:r>
          </a:p>
        </p:txBody>
      </p:sp>
    </p:spTree>
    <p:extLst>
      <p:ext uri="{BB962C8B-B14F-4D97-AF65-F5344CB8AC3E}">
        <p14:creationId xmlns:p14="http://schemas.microsoft.com/office/powerpoint/2010/main" val="47560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6D1645-0841-4E7A-93CB-C7E9D519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Dlaczego?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BECBABF6-AECC-4465-BAC4-06C57C457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4770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57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521DA4-CFE4-4C0E-9BB5-1680AD5F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>
                <a:solidFill>
                  <a:srgbClr val="FFFFFF"/>
                </a:solidFill>
              </a:rPr>
              <a:t>Najważniejsze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funkcjonalności</a:t>
            </a:r>
            <a:r>
              <a:rPr lang="pl-PL" sz="3400" dirty="0">
                <a:solidFill>
                  <a:srgbClr val="FFFFFF"/>
                </a:solidFill>
              </a:rPr>
              <a:t> </a:t>
            </a:r>
            <a:r>
              <a:rPr lang="en-US" sz="3400" dirty="0">
                <a:solidFill>
                  <a:srgbClr val="FFFFFF"/>
                </a:solidFill>
              </a:rPr>
              <a:t>- </a:t>
            </a:r>
            <a:r>
              <a:rPr lang="en-US" sz="3400" dirty="0" err="1">
                <a:solidFill>
                  <a:srgbClr val="FFFFFF"/>
                </a:solidFill>
              </a:rPr>
              <a:t>bramki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02B7E70B-B2FF-4972-8317-75FD74E4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45" y="2601909"/>
            <a:ext cx="5131088" cy="3399345"/>
          </a:xfrm>
          <a:prstGeom prst="rect">
            <a:avLst/>
          </a:prstGeom>
        </p:spPr>
      </p:pic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802C4E2-540D-48DD-987D-B6CC3707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" y="2302667"/>
            <a:ext cx="4759322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E9459F-CA48-4CAF-ADB6-1C14DE08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Najważniejsze funkcjonalności – zarządzanie siłownią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888A3C0A-F393-4F9E-ADA6-666FDC66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7DFCEB-4F3F-4F3E-888C-930CBB03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Najważniejsze funkcjonalności - wydarzenia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73E59DB5-873D-486C-BA75-DFB63D7E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1" y="2449281"/>
            <a:ext cx="3227179" cy="3526972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51BE227B-E83E-4F65-AE0D-5A98941D5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6" y="3014445"/>
            <a:ext cx="3238707" cy="2396643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C7AC41E1-5A6F-43EC-98D4-D7B4EDC69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40" y="3641945"/>
            <a:ext cx="3238707" cy="11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9F0A0D-F443-4BFB-BC59-18B644F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Najważniejsze funkcjonalności – trening indywidualny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8F1DBFC1-5D07-47AA-BD8C-46CD37142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0" y="2490550"/>
            <a:ext cx="3750369" cy="32721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E1272E2-4E80-46FB-98BD-D806FB0AA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7" y="3244518"/>
            <a:ext cx="3550563" cy="1943932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8D55EF95-9396-4A09-B74C-C26051039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37" y="3540327"/>
            <a:ext cx="3704973" cy="13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8D2FFB-224E-4B9D-AEAC-17362B1F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E4AC3E-78C1-4F15-8B39-428C9FABE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31" y="1587396"/>
            <a:ext cx="9031734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111029-4717-4D19-92DF-485874FB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89591"/>
            <a:ext cx="312497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Wzorzec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CQRS</a:t>
            </a:r>
          </a:p>
        </p:txBody>
      </p:sp>
      <p:pic>
        <p:nvPicPr>
          <p:cNvPr id="2050" name="Picture 2" descr="CQRS (Command Query Responsibility Segregation) Nedir ...">
            <a:extLst>
              <a:ext uri="{FF2B5EF4-FFF2-40B4-BE49-F238E27FC236}">
                <a16:creationId xmlns:a16="http://schemas.microsoft.com/office/drawing/2014/main" id="{DB6F4818-E5B7-4ED1-B75F-34BD8BA3E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405790"/>
            <a:ext cx="7225748" cy="40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0C6C7F-9A3C-481A-A22E-867D24E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Zalety wykorzystania bazy MongoDB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6C2ABB-A7E1-402C-9D00-01D1FA6D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2195659"/>
            <a:ext cx="3876165" cy="20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2E63B1D-8A69-4C6E-AEC8-882344C92540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Skalowalność: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</a:t>
            </a:r>
            <a:r>
              <a:rPr lang="en-US" sz="2000" b="0" i="0" u="none" strike="noStrike" baseline="0"/>
              <a:t>echanizmu partycjonowania danych</a:t>
            </a:r>
            <a:endParaRPr lang="en-US" sz="20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Mechanizm skalowania wszerz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Bezpieczeństwo: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Zbiory replik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Szybkość: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Denormalizacja danych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Elastyczność schematu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27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380</Words>
  <Application>Microsoft Office PowerPoint</Application>
  <PresentationFormat>Panoramiczny</PresentationFormat>
  <Paragraphs>88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System zarządzania siecią siłowni  oparty o bazę dokumentową</vt:lpstr>
      <vt:lpstr>Dlaczego?</vt:lpstr>
      <vt:lpstr>Najważniejsze funkcjonalności - bramki</vt:lpstr>
      <vt:lpstr>Najważniejsze funkcjonalności – zarządzanie siłownią</vt:lpstr>
      <vt:lpstr>Najważniejsze funkcjonalności - wydarzenia</vt:lpstr>
      <vt:lpstr>Najważniejsze funkcjonalności – trening indywidualny</vt:lpstr>
      <vt:lpstr>Architektura</vt:lpstr>
      <vt:lpstr>Wzorzec CQRS</vt:lpstr>
      <vt:lpstr>Zalety wykorzystania bazy MongoDB</vt:lpstr>
      <vt:lpstr>Dalszy rozwój systemu</vt:lpstr>
      <vt:lpstr>Dziękuję</vt:lpstr>
      <vt:lpstr>Źródła: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siecią siłowni z wykorzystaniem dokumentowej bazy danych</dc:title>
  <dc:creator>Seweryn Gladysz</dc:creator>
  <cp:lastModifiedBy>Seweryn Gladysz</cp:lastModifiedBy>
  <cp:revision>5</cp:revision>
  <cp:lastPrinted>2022-01-15T16:41:00Z</cp:lastPrinted>
  <dcterms:created xsi:type="dcterms:W3CDTF">2022-01-15T14:29:08Z</dcterms:created>
  <dcterms:modified xsi:type="dcterms:W3CDTF">2022-01-22T13:26:43Z</dcterms:modified>
</cp:coreProperties>
</file>