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0" r:id="rId4"/>
    <p:sldId id="264" r:id="rId5"/>
    <p:sldId id="266" r:id="rId6"/>
    <p:sldId id="267" r:id="rId7"/>
    <p:sldId id="258" r:id="rId8"/>
    <p:sldId id="265" r:id="rId9"/>
    <p:sldId id="261" r:id="rId10"/>
    <p:sldId id="263" r:id="rId11"/>
    <p:sldId id="259" r:id="rId12"/>
    <p:sldId id="268" r:id="rId13"/>
  </p:sldIdLst>
  <p:sldSz cx="12192000" cy="6858000"/>
  <p:notesSz cx="6797675" cy="9926638"/>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8908" autoAdjust="0"/>
  </p:normalViewPr>
  <p:slideViewPr>
    <p:cSldViewPr snapToGrid="0">
      <p:cViewPr varScale="1">
        <p:scale>
          <a:sx n="79" d="100"/>
          <a:sy n="79" d="100"/>
        </p:scale>
        <p:origin x="120"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472BA-A813-4C9B-9802-92853713B61E}"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FBE0C429-DED0-4507-BC17-D8CFEDC61423}">
      <dgm:prSet/>
      <dgm:spPr/>
      <dgm:t>
        <a:bodyPr/>
        <a:lstStyle/>
        <a:p>
          <a:pPr>
            <a:lnSpc>
              <a:spcPct val="100000"/>
            </a:lnSpc>
          </a:pPr>
          <a:r>
            <a:rPr lang="pl-PL" dirty="0"/>
            <a:t>Stworzenie systemu, który odpowie na problemy związane z prowadzeniem sieci siłowni w dobie pandemii COVID-19</a:t>
          </a:r>
          <a:endParaRPr lang="en-US" dirty="0"/>
        </a:p>
      </dgm:t>
    </dgm:pt>
    <dgm:pt modelId="{0A87EBBF-AC30-4F8A-A22D-F1FB18D9D094}" type="parTrans" cxnId="{66E72876-267E-4290-B837-B74EFB139D1B}">
      <dgm:prSet/>
      <dgm:spPr/>
      <dgm:t>
        <a:bodyPr/>
        <a:lstStyle/>
        <a:p>
          <a:endParaRPr lang="en-US"/>
        </a:p>
      </dgm:t>
    </dgm:pt>
    <dgm:pt modelId="{BCA591ED-DEA2-43AB-A63E-D25883719E7C}" type="sibTrans" cxnId="{66E72876-267E-4290-B837-B74EFB139D1B}">
      <dgm:prSet/>
      <dgm:spPr/>
      <dgm:t>
        <a:bodyPr/>
        <a:lstStyle/>
        <a:p>
          <a:endParaRPr lang="en-US"/>
        </a:p>
      </dgm:t>
    </dgm:pt>
    <dgm:pt modelId="{EC1FDE2A-A263-4104-81B6-22407164C1B7}">
      <dgm:prSet/>
      <dgm:spPr/>
      <dgm:t>
        <a:bodyPr/>
        <a:lstStyle/>
        <a:p>
          <a:pPr>
            <a:lnSpc>
              <a:spcPct val="100000"/>
            </a:lnSpc>
          </a:pPr>
          <a:r>
            <a:rPr lang="pl-PL" dirty="0"/>
            <a:t>Moda na prowadzenie zdrowego trybu życia</a:t>
          </a:r>
          <a:endParaRPr lang="en-US" dirty="0"/>
        </a:p>
      </dgm:t>
    </dgm:pt>
    <dgm:pt modelId="{99D88085-6D19-4A56-A126-4B3638789E9E}" type="parTrans" cxnId="{11574319-A231-42E0-9C3F-A3AA6490FE01}">
      <dgm:prSet/>
      <dgm:spPr/>
      <dgm:t>
        <a:bodyPr/>
        <a:lstStyle/>
        <a:p>
          <a:endParaRPr lang="en-US"/>
        </a:p>
      </dgm:t>
    </dgm:pt>
    <dgm:pt modelId="{078679F4-57C9-4E3F-AE12-9A97F90E005C}" type="sibTrans" cxnId="{11574319-A231-42E0-9C3F-A3AA6490FE01}">
      <dgm:prSet/>
      <dgm:spPr/>
      <dgm:t>
        <a:bodyPr/>
        <a:lstStyle/>
        <a:p>
          <a:endParaRPr lang="en-US"/>
        </a:p>
      </dgm:t>
    </dgm:pt>
    <dgm:pt modelId="{27B5331D-1A94-4F04-9952-E337B675C013}">
      <dgm:prSet/>
      <dgm:spPr/>
      <dgm:t>
        <a:bodyPr/>
        <a:lstStyle/>
        <a:p>
          <a:pPr>
            <a:lnSpc>
              <a:spcPct val="100000"/>
            </a:lnSpc>
          </a:pPr>
          <a:r>
            <a:rPr lang="pl-PL" dirty="0"/>
            <a:t>Stworzenie konkurencyjnego produktu z wykorzystaniem zalet baz </a:t>
          </a:r>
          <a:r>
            <a:rPr lang="pl-PL" dirty="0" err="1"/>
            <a:t>NoSQL</a:t>
          </a:r>
          <a:endParaRPr lang="en-US" dirty="0"/>
        </a:p>
      </dgm:t>
    </dgm:pt>
    <dgm:pt modelId="{3DD9BB14-F404-498A-A5B5-2F2641569B2B}" type="parTrans" cxnId="{840C1532-0B68-4475-B32B-D54EC77580F9}">
      <dgm:prSet/>
      <dgm:spPr/>
      <dgm:t>
        <a:bodyPr/>
        <a:lstStyle/>
        <a:p>
          <a:endParaRPr lang="en-US"/>
        </a:p>
      </dgm:t>
    </dgm:pt>
    <dgm:pt modelId="{8789D92D-5934-4498-BCAF-A340E944CB7C}" type="sibTrans" cxnId="{840C1532-0B68-4475-B32B-D54EC77580F9}">
      <dgm:prSet/>
      <dgm:spPr/>
      <dgm:t>
        <a:bodyPr/>
        <a:lstStyle/>
        <a:p>
          <a:endParaRPr lang="en-US"/>
        </a:p>
      </dgm:t>
    </dgm:pt>
    <dgm:pt modelId="{02F63D4B-BA22-4188-AA08-6E33E3376533}" type="pres">
      <dgm:prSet presAssocID="{F48472BA-A813-4C9B-9802-92853713B61E}" presName="root" presStyleCnt="0">
        <dgm:presLayoutVars>
          <dgm:dir/>
          <dgm:resizeHandles val="exact"/>
        </dgm:presLayoutVars>
      </dgm:prSet>
      <dgm:spPr/>
    </dgm:pt>
    <dgm:pt modelId="{8FDA66CF-55AB-4967-AEDF-7E2EDE43E02C}" type="pres">
      <dgm:prSet presAssocID="{FBE0C429-DED0-4507-BC17-D8CFEDC61423}" presName="compNode" presStyleCnt="0"/>
      <dgm:spPr/>
    </dgm:pt>
    <dgm:pt modelId="{2A0FF1F2-6FD7-466B-8512-4FD6AF223D7B}" type="pres">
      <dgm:prSet presAssocID="{FBE0C429-DED0-4507-BC17-D8CFEDC6142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vid-19 z wypełnieniem pełnym"/>
        </a:ext>
      </dgm:extLst>
    </dgm:pt>
    <dgm:pt modelId="{C61C6591-A793-4270-8185-C7088F9E04C7}" type="pres">
      <dgm:prSet presAssocID="{FBE0C429-DED0-4507-BC17-D8CFEDC61423}" presName="spaceRect" presStyleCnt="0"/>
      <dgm:spPr/>
    </dgm:pt>
    <dgm:pt modelId="{A360B7BD-4C17-4B88-9B88-7E127AC858DC}" type="pres">
      <dgm:prSet presAssocID="{FBE0C429-DED0-4507-BC17-D8CFEDC61423}" presName="textRect" presStyleLbl="revTx" presStyleIdx="0" presStyleCnt="3">
        <dgm:presLayoutVars>
          <dgm:chMax val="1"/>
          <dgm:chPref val="1"/>
        </dgm:presLayoutVars>
      </dgm:prSet>
      <dgm:spPr/>
    </dgm:pt>
    <dgm:pt modelId="{E1B9DAC0-0D35-4731-8F9F-543D7C640E39}" type="pres">
      <dgm:prSet presAssocID="{BCA591ED-DEA2-43AB-A63E-D25883719E7C}" presName="sibTrans" presStyleCnt="0"/>
      <dgm:spPr/>
    </dgm:pt>
    <dgm:pt modelId="{32766DB0-CB1C-4D0B-AA00-E2E593A591E2}" type="pres">
      <dgm:prSet presAssocID="{EC1FDE2A-A263-4104-81B6-22407164C1B7}" presName="compNode" presStyleCnt="0"/>
      <dgm:spPr/>
    </dgm:pt>
    <dgm:pt modelId="{F3E03CE1-24C8-442A-9CFE-CC912521EF35}" type="pres">
      <dgm:prSet presAssocID="{EC1FDE2A-A263-4104-81B6-22407164C1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Kulturysta z wypełnieniem pełnym"/>
        </a:ext>
      </dgm:extLst>
    </dgm:pt>
    <dgm:pt modelId="{CD7B2804-FA4D-4A38-B1A8-0BD36AC5E1F2}" type="pres">
      <dgm:prSet presAssocID="{EC1FDE2A-A263-4104-81B6-22407164C1B7}" presName="spaceRect" presStyleCnt="0"/>
      <dgm:spPr/>
    </dgm:pt>
    <dgm:pt modelId="{9778583F-DC0A-46CF-8CE0-728AD4094C92}" type="pres">
      <dgm:prSet presAssocID="{EC1FDE2A-A263-4104-81B6-22407164C1B7}" presName="textRect" presStyleLbl="revTx" presStyleIdx="1" presStyleCnt="3">
        <dgm:presLayoutVars>
          <dgm:chMax val="1"/>
          <dgm:chPref val="1"/>
        </dgm:presLayoutVars>
      </dgm:prSet>
      <dgm:spPr/>
    </dgm:pt>
    <dgm:pt modelId="{F27BEE63-5279-49A9-B1D5-17B35BEF3E9F}" type="pres">
      <dgm:prSet presAssocID="{078679F4-57C9-4E3F-AE12-9A97F90E005C}" presName="sibTrans" presStyleCnt="0"/>
      <dgm:spPr/>
    </dgm:pt>
    <dgm:pt modelId="{FD71EF34-AE2D-410B-909C-55B92F6F1E9E}" type="pres">
      <dgm:prSet presAssocID="{27B5331D-1A94-4F04-9952-E337B675C013}" presName="compNode" presStyleCnt="0"/>
      <dgm:spPr/>
    </dgm:pt>
    <dgm:pt modelId="{745B4F49-8DE4-4F4D-8734-A45639E087F0}" type="pres">
      <dgm:prSet presAssocID="{27B5331D-1A94-4F04-9952-E337B675C0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za danych z wypełnieniem pełnym"/>
        </a:ext>
      </dgm:extLst>
    </dgm:pt>
    <dgm:pt modelId="{9A38EE67-A9E3-4295-BBE1-DD28F75CB639}" type="pres">
      <dgm:prSet presAssocID="{27B5331D-1A94-4F04-9952-E337B675C013}" presName="spaceRect" presStyleCnt="0"/>
      <dgm:spPr/>
    </dgm:pt>
    <dgm:pt modelId="{BCCE51CA-4759-4AD5-88F8-A75F44362F64}" type="pres">
      <dgm:prSet presAssocID="{27B5331D-1A94-4F04-9952-E337B675C013}" presName="textRect" presStyleLbl="revTx" presStyleIdx="2" presStyleCnt="3">
        <dgm:presLayoutVars>
          <dgm:chMax val="1"/>
          <dgm:chPref val="1"/>
        </dgm:presLayoutVars>
      </dgm:prSet>
      <dgm:spPr/>
    </dgm:pt>
  </dgm:ptLst>
  <dgm:cxnLst>
    <dgm:cxn modelId="{76BF5B12-A940-4604-B559-3E7E77A592C4}" type="presOf" srcId="{FBE0C429-DED0-4507-BC17-D8CFEDC61423}" destId="{A360B7BD-4C17-4B88-9B88-7E127AC858DC}" srcOrd="0" destOrd="0" presId="urn:microsoft.com/office/officeart/2018/2/layout/IconLabelList"/>
    <dgm:cxn modelId="{9ED0C417-C0B2-4B96-BFF8-502A241DC518}" type="presOf" srcId="{F48472BA-A813-4C9B-9802-92853713B61E}" destId="{02F63D4B-BA22-4188-AA08-6E33E3376533}" srcOrd="0" destOrd="0" presId="urn:microsoft.com/office/officeart/2018/2/layout/IconLabelList"/>
    <dgm:cxn modelId="{11574319-A231-42E0-9C3F-A3AA6490FE01}" srcId="{F48472BA-A813-4C9B-9802-92853713B61E}" destId="{EC1FDE2A-A263-4104-81B6-22407164C1B7}" srcOrd="1" destOrd="0" parTransId="{99D88085-6D19-4A56-A126-4B3638789E9E}" sibTransId="{078679F4-57C9-4E3F-AE12-9A97F90E005C}"/>
    <dgm:cxn modelId="{840C1532-0B68-4475-B32B-D54EC77580F9}" srcId="{F48472BA-A813-4C9B-9802-92853713B61E}" destId="{27B5331D-1A94-4F04-9952-E337B675C013}" srcOrd="2" destOrd="0" parTransId="{3DD9BB14-F404-498A-A5B5-2F2641569B2B}" sibTransId="{8789D92D-5934-4498-BCAF-A340E944CB7C}"/>
    <dgm:cxn modelId="{48254952-EBA1-4EE5-9FBF-36DF090D56CF}" type="presOf" srcId="{EC1FDE2A-A263-4104-81B6-22407164C1B7}" destId="{9778583F-DC0A-46CF-8CE0-728AD4094C92}" srcOrd="0" destOrd="0" presId="urn:microsoft.com/office/officeart/2018/2/layout/IconLabelList"/>
    <dgm:cxn modelId="{66E72876-267E-4290-B837-B74EFB139D1B}" srcId="{F48472BA-A813-4C9B-9802-92853713B61E}" destId="{FBE0C429-DED0-4507-BC17-D8CFEDC61423}" srcOrd="0" destOrd="0" parTransId="{0A87EBBF-AC30-4F8A-A22D-F1FB18D9D094}" sibTransId="{BCA591ED-DEA2-43AB-A63E-D25883719E7C}"/>
    <dgm:cxn modelId="{1211ABEE-B8AD-452F-A330-3A5C22487E5F}" type="presOf" srcId="{27B5331D-1A94-4F04-9952-E337B675C013}" destId="{BCCE51CA-4759-4AD5-88F8-A75F44362F64}" srcOrd="0" destOrd="0" presId="urn:microsoft.com/office/officeart/2018/2/layout/IconLabelList"/>
    <dgm:cxn modelId="{79FC744C-16DE-4627-99A9-BDC7E87E1BA0}" type="presParOf" srcId="{02F63D4B-BA22-4188-AA08-6E33E3376533}" destId="{8FDA66CF-55AB-4967-AEDF-7E2EDE43E02C}" srcOrd="0" destOrd="0" presId="urn:microsoft.com/office/officeart/2018/2/layout/IconLabelList"/>
    <dgm:cxn modelId="{615954B2-9BDC-49DF-ACFF-8239B5CA02EE}" type="presParOf" srcId="{8FDA66CF-55AB-4967-AEDF-7E2EDE43E02C}" destId="{2A0FF1F2-6FD7-466B-8512-4FD6AF223D7B}" srcOrd="0" destOrd="0" presId="urn:microsoft.com/office/officeart/2018/2/layout/IconLabelList"/>
    <dgm:cxn modelId="{EDAC0F33-A1FA-4B4D-9C15-0381FD7529D5}" type="presParOf" srcId="{8FDA66CF-55AB-4967-AEDF-7E2EDE43E02C}" destId="{C61C6591-A793-4270-8185-C7088F9E04C7}" srcOrd="1" destOrd="0" presId="urn:microsoft.com/office/officeart/2018/2/layout/IconLabelList"/>
    <dgm:cxn modelId="{D0C36A07-D7F9-4004-9A62-00867C263597}" type="presParOf" srcId="{8FDA66CF-55AB-4967-AEDF-7E2EDE43E02C}" destId="{A360B7BD-4C17-4B88-9B88-7E127AC858DC}" srcOrd="2" destOrd="0" presId="urn:microsoft.com/office/officeart/2018/2/layout/IconLabelList"/>
    <dgm:cxn modelId="{10B6E542-D504-43AA-9FB7-B1241D6902F7}" type="presParOf" srcId="{02F63D4B-BA22-4188-AA08-6E33E3376533}" destId="{E1B9DAC0-0D35-4731-8F9F-543D7C640E39}" srcOrd="1" destOrd="0" presId="urn:microsoft.com/office/officeart/2018/2/layout/IconLabelList"/>
    <dgm:cxn modelId="{E9EA0404-0F09-484D-B561-1D07E15B2286}" type="presParOf" srcId="{02F63D4B-BA22-4188-AA08-6E33E3376533}" destId="{32766DB0-CB1C-4D0B-AA00-E2E593A591E2}" srcOrd="2" destOrd="0" presId="urn:microsoft.com/office/officeart/2018/2/layout/IconLabelList"/>
    <dgm:cxn modelId="{284FBBA3-5D42-4715-8E4F-791525C6346A}" type="presParOf" srcId="{32766DB0-CB1C-4D0B-AA00-E2E593A591E2}" destId="{F3E03CE1-24C8-442A-9CFE-CC912521EF35}" srcOrd="0" destOrd="0" presId="urn:microsoft.com/office/officeart/2018/2/layout/IconLabelList"/>
    <dgm:cxn modelId="{66DE711E-2457-4937-8756-546CF860EA72}" type="presParOf" srcId="{32766DB0-CB1C-4D0B-AA00-E2E593A591E2}" destId="{CD7B2804-FA4D-4A38-B1A8-0BD36AC5E1F2}" srcOrd="1" destOrd="0" presId="urn:microsoft.com/office/officeart/2018/2/layout/IconLabelList"/>
    <dgm:cxn modelId="{8499BB78-23E5-49B2-8D17-7EC66AF42664}" type="presParOf" srcId="{32766DB0-CB1C-4D0B-AA00-E2E593A591E2}" destId="{9778583F-DC0A-46CF-8CE0-728AD4094C92}" srcOrd="2" destOrd="0" presId="urn:microsoft.com/office/officeart/2018/2/layout/IconLabelList"/>
    <dgm:cxn modelId="{9EB6C131-BAC6-43F8-A493-FF07279E182B}" type="presParOf" srcId="{02F63D4B-BA22-4188-AA08-6E33E3376533}" destId="{F27BEE63-5279-49A9-B1D5-17B35BEF3E9F}" srcOrd="3" destOrd="0" presId="urn:microsoft.com/office/officeart/2018/2/layout/IconLabelList"/>
    <dgm:cxn modelId="{1FA6BC8C-B3D5-48AD-899C-2C13894F8373}" type="presParOf" srcId="{02F63D4B-BA22-4188-AA08-6E33E3376533}" destId="{FD71EF34-AE2D-410B-909C-55B92F6F1E9E}" srcOrd="4" destOrd="0" presId="urn:microsoft.com/office/officeart/2018/2/layout/IconLabelList"/>
    <dgm:cxn modelId="{FF380085-BEC1-4000-8946-2EC118280B87}" type="presParOf" srcId="{FD71EF34-AE2D-410B-909C-55B92F6F1E9E}" destId="{745B4F49-8DE4-4F4D-8734-A45639E087F0}" srcOrd="0" destOrd="0" presId="urn:microsoft.com/office/officeart/2018/2/layout/IconLabelList"/>
    <dgm:cxn modelId="{4CA25A36-4C82-4778-8FFC-C4807DC293B0}" type="presParOf" srcId="{FD71EF34-AE2D-410B-909C-55B92F6F1E9E}" destId="{9A38EE67-A9E3-4295-BBE1-DD28F75CB639}" srcOrd="1" destOrd="0" presId="urn:microsoft.com/office/officeart/2018/2/layout/IconLabelList"/>
    <dgm:cxn modelId="{E047DA85-8766-43D4-9BB2-8C4104F65FA1}" type="presParOf" srcId="{FD71EF34-AE2D-410B-909C-55B92F6F1E9E}" destId="{BCCE51CA-4759-4AD5-88F8-A75F44362F6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8472BA-A813-4C9B-9802-92853713B61E}"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FBE0C429-DED0-4507-BC17-D8CFEDC61423}">
      <dgm:prSet/>
      <dgm:spPr/>
      <dgm:t>
        <a:bodyPr/>
        <a:lstStyle/>
        <a:p>
          <a:pPr>
            <a:lnSpc>
              <a:spcPct val="100000"/>
            </a:lnSpc>
          </a:pPr>
          <a:r>
            <a:rPr lang="pl-PL" dirty="0"/>
            <a:t>Dodanie integracji z system płatności</a:t>
          </a:r>
          <a:endParaRPr lang="en-US" dirty="0"/>
        </a:p>
      </dgm:t>
    </dgm:pt>
    <dgm:pt modelId="{0A87EBBF-AC30-4F8A-A22D-F1FB18D9D094}" type="parTrans" cxnId="{66E72876-267E-4290-B837-B74EFB139D1B}">
      <dgm:prSet/>
      <dgm:spPr/>
      <dgm:t>
        <a:bodyPr/>
        <a:lstStyle/>
        <a:p>
          <a:endParaRPr lang="en-US"/>
        </a:p>
      </dgm:t>
    </dgm:pt>
    <dgm:pt modelId="{BCA591ED-DEA2-43AB-A63E-D25883719E7C}" type="sibTrans" cxnId="{66E72876-267E-4290-B837-B74EFB139D1B}">
      <dgm:prSet/>
      <dgm:spPr/>
      <dgm:t>
        <a:bodyPr/>
        <a:lstStyle/>
        <a:p>
          <a:endParaRPr lang="en-US"/>
        </a:p>
      </dgm:t>
    </dgm:pt>
    <dgm:pt modelId="{EC1FDE2A-A263-4104-81B6-22407164C1B7}">
      <dgm:prSet/>
      <dgm:spPr/>
      <dgm:t>
        <a:bodyPr/>
        <a:lstStyle/>
        <a:p>
          <a:pPr>
            <a:lnSpc>
              <a:spcPct val="100000"/>
            </a:lnSpc>
          </a:pPr>
          <a:r>
            <a:rPr lang="pl-PL" dirty="0"/>
            <a:t>Implementacja modułu recepcji/baru</a:t>
          </a:r>
          <a:endParaRPr lang="en-US" dirty="0"/>
        </a:p>
      </dgm:t>
    </dgm:pt>
    <dgm:pt modelId="{99D88085-6D19-4A56-A126-4B3638789E9E}" type="parTrans" cxnId="{11574319-A231-42E0-9C3F-A3AA6490FE01}">
      <dgm:prSet/>
      <dgm:spPr/>
      <dgm:t>
        <a:bodyPr/>
        <a:lstStyle/>
        <a:p>
          <a:endParaRPr lang="en-US"/>
        </a:p>
      </dgm:t>
    </dgm:pt>
    <dgm:pt modelId="{078679F4-57C9-4E3F-AE12-9A97F90E005C}" type="sibTrans" cxnId="{11574319-A231-42E0-9C3F-A3AA6490FE01}">
      <dgm:prSet/>
      <dgm:spPr/>
      <dgm:t>
        <a:bodyPr/>
        <a:lstStyle/>
        <a:p>
          <a:endParaRPr lang="en-US"/>
        </a:p>
      </dgm:t>
    </dgm:pt>
    <dgm:pt modelId="{27B5331D-1A94-4F04-9952-E337B675C013}">
      <dgm:prSet/>
      <dgm:spPr/>
      <dgm:t>
        <a:bodyPr/>
        <a:lstStyle/>
        <a:p>
          <a:pPr>
            <a:lnSpc>
              <a:spcPct val="100000"/>
            </a:lnSpc>
          </a:pPr>
          <a:r>
            <a:rPr lang="pl-PL" dirty="0"/>
            <a:t>Konwersja architektury monolitycznej na mikro-usługową</a:t>
          </a:r>
          <a:endParaRPr lang="en-US" dirty="0"/>
        </a:p>
      </dgm:t>
    </dgm:pt>
    <dgm:pt modelId="{3DD9BB14-F404-498A-A5B5-2F2641569B2B}" type="parTrans" cxnId="{840C1532-0B68-4475-B32B-D54EC77580F9}">
      <dgm:prSet/>
      <dgm:spPr/>
      <dgm:t>
        <a:bodyPr/>
        <a:lstStyle/>
        <a:p>
          <a:endParaRPr lang="en-US"/>
        </a:p>
      </dgm:t>
    </dgm:pt>
    <dgm:pt modelId="{8789D92D-5934-4498-BCAF-A340E944CB7C}" type="sibTrans" cxnId="{840C1532-0B68-4475-B32B-D54EC77580F9}">
      <dgm:prSet/>
      <dgm:spPr/>
      <dgm:t>
        <a:bodyPr/>
        <a:lstStyle/>
        <a:p>
          <a:endParaRPr lang="en-US"/>
        </a:p>
      </dgm:t>
    </dgm:pt>
    <dgm:pt modelId="{02F63D4B-BA22-4188-AA08-6E33E3376533}" type="pres">
      <dgm:prSet presAssocID="{F48472BA-A813-4C9B-9802-92853713B61E}" presName="root" presStyleCnt="0">
        <dgm:presLayoutVars>
          <dgm:dir/>
          <dgm:resizeHandles val="exact"/>
        </dgm:presLayoutVars>
      </dgm:prSet>
      <dgm:spPr/>
    </dgm:pt>
    <dgm:pt modelId="{8FDA66CF-55AB-4967-AEDF-7E2EDE43E02C}" type="pres">
      <dgm:prSet presAssocID="{FBE0C429-DED0-4507-BC17-D8CFEDC61423}" presName="compNode" presStyleCnt="0"/>
      <dgm:spPr/>
    </dgm:pt>
    <dgm:pt modelId="{2A0FF1F2-6FD7-466B-8512-4FD6AF223D7B}" type="pres">
      <dgm:prSet presAssocID="{FBE0C429-DED0-4507-BC17-D8CFEDC614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atające pieniądze z wypełnieniem pełnym"/>
        </a:ext>
      </dgm:extLst>
    </dgm:pt>
    <dgm:pt modelId="{C61C6591-A793-4270-8185-C7088F9E04C7}" type="pres">
      <dgm:prSet presAssocID="{FBE0C429-DED0-4507-BC17-D8CFEDC61423}" presName="spaceRect" presStyleCnt="0"/>
      <dgm:spPr/>
    </dgm:pt>
    <dgm:pt modelId="{A360B7BD-4C17-4B88-9B88-7E127AC858DC}" type="pres">
      <dgm:prSet presAssocID="{FBE0C429-DED0-4507-BC17-D8CFEDC61423}" presName="textRect" presStyleLbl="revTx" presStyleIdx="0" presStyleCnt="3">
        <dgm:presLayoutVars>
          <dgm:chMax val="1"/>
          <dgm:chPref val="1"/>
        </dgm:presLayoutVars>
      </dgm:prSet>
      <dgm:spPr/>
    </dgm:pt>
    <dgm:pt modelId="{E1B9DAC0-0D35-4731-8F9F-543D7C640E39}" type="pres">
      <dgm:prSet presAssocID="{BCA591ED-DEA2-43AB-A63E-D25883719E7C}" presName="sibTrans" presStyleCnt="0"/>
      <dgm:spPr/>
    </dgm:pt>
    <dgm:pt modelId="{32766DB0-CB1C-4D0B-AA00-E2E593A591E2}" type="pres">
      <dgm:prSet presAssocID="{EC1FDE2A-A263-4104-81B6-22407164C1B7}" presName="compNode" presStyleCnt="0"/>
      <dgm:spPr/>
    </dgm:pt>
    <dgm:pt modelId="{F3E03CE1-24C8-442A-9CFE-CC912521EF35}" type="pres">
      <dgm:prSet presAssocID="{EC1FDE2A-A263-4104-81B6-22407164C1B7}"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telka wody z wypełnieniem pełnym"/>
        </a:ext>
      </dgm:extLst>
    </dgm:pt>
    <dgm:pt modelId="{CD7B2804-FA4D-4A38-B1A8-0BD36AC5E1F2}" type="pres">
      <dgm:prSet presAssocID="{EC1FDE2A-A263-4104-81B6-22407164C1B7}" presName="spaceRect" presStyleCnt="0"/>
      <dgm:spPr/>
    </dgm:pt>
    <dgm:pt modelId="{9778583F-DC0A-46CF-8CE0-728AD4094C92}" type="pres">
      <dgm:prSet presAssocID="{EC1FDE2A-A263-4104-81B6-22407164C1B7}" presName="textRect" presStyleLbl="revTx" presStyleIdx="1" presStyleCnt="3">
        <dgm:presLayoutVars>
          <dgm:chMax val="1"/>
          <dgm:chPref val="1"/>
        </dgm:presLayoutVars>
      </dgm:prSet>
      <dgm:spPr/>
    </dgm:pt>
    <dgm:pt modelId="{F27BEE63-5279-49A9-B1D5-17B35BEF3E9F}" type="pres">
      <dgm:prSet presAssocID="{078679F4-57C9-4E3F-AE12-9A97F90E005C}" presName="sibTrans" presStyleCnt="0"/>
      <dgm:spPr/>
    </dgm:pt>
    <dgm:pt modelId="{FD71EF34-AE2D-410B-909C-55B92F6F1E9E}" type="pres">
      <dgm:prSet presAssocID="{27B5331D-1A94-4F04-9952-E337B675C013}" presName="compNode" presStyleCnt="0"/>
      <dgm:spPr/>
    </dgm:pt>
    <dgm:pt modelId="{745B4F49-8DE4-4F4D-8734-A45639E087F0}" type="pres">
      <dgm:prSet presAssocID="{27B5331D-1A94-4F04-9952-E337B675C0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a zdrowie z wypełnieniem pełnym"/>
        </a:ext>
      </dgm:extLst>
    </dgm:pt>
    <dgm:pt modelId="{9A38EE67-A9E3-4295-BBE1-DD28F75CB639}" type="pres">
      <dgm:prSet presAssocID="{27B5331D-1A94-4F04-9952-E337B675C013}" presName="spaceRect" presStyleCnt="0"/>
      <dgm:spPr/>
    </dgm:pt>
    <dgm:pt modelId="{BCCE51CA-4759-4AD5-88F8-A75F44362F64}" type="pres">
      <dgm:prSet presAssocID="{27B5331D-1A94-4F04-9952-E337B675C013}" presName="textRect" presStyleLbl="revTx" presStyleIdx="2" presStyleCnt="3">
        <dgm:presLayoutVars>
          <dgm:chMax val="1"/>
          <dgm:chPref val="1"/>
        </dgm:presLayoutVars>
      </dgm:prSet>
      <dgm:spPr/>
    </dgm:pt>
  </dgm:ptLst>
  <dgm:cxnLst>
    <dgm:cxn modelId="{76BF5B12-A940-4604-B559-3E7E77A592C4}" type="presOf" srcId="{FBE0C429-DED0-4507-BC17-D8CFEDC61423}" destId="{A360B7BD-4C17-4B88-9B88-7E127AC858DC}" srcOrd="0" destOrd="0" presId="urn:microsoft.com/office/officeart/2018/2/layout/IconLabelList"/>
    <dgm:cxn modelId="{9ED0C417-C0B2-4B96-BFF8-502A241DC518}" type="presOf" srcId="{F48472BA-A813-4C9B-9802-92853713B61E}" destId="{02F63D4B-BA22-4188-AA08-6E33E3376533}" srcOrd="0" destOrd="0" presId="urn:microsoft.com/office/officeart/2018/2/layout/IconLabelList"/>
    <dgm:cxn modelId="{11574319-A231-42E0-9C3F-A3AA6490FE01}" srcId="{F48472BA-A813-4C9B-9802-92853713B61E}" destId="{EC1FDE2A-A263-4104-81B6-22407164C1B7}" srcOrd="1" destOrd="0" parTransId="{99D88085-6D19-4A56-A126-4B3638789E9E}" sibTransId="{078679F4-57C9-4E3F-AE12-9A97F90E005C}"/>
    <dgm:cxn modelId="{840C1532-0B68-4475-B32B-D54EC77580F9}" srcId="{F48472BA-A813-4C9B-9802-92853713B61E}" destId="{27B5331D-1A94-4F04-9952-E337B675C013}" srcOrd="2" destOrd="0" parTransId="{3DD9BB14-F404-498A-A5B5-2F2641569B2B}" sibTransId="{8789D92D-5934-4498-BCAF-A340E944CB7C}"/>
    <dgm:cxn modelId="{48254952-EBA1-4EE5-9FBF-36DF090D56CF}" type="presOf" srcId="{EC1FDE2A-A263-4104-81B6-22407164C1B7}" destId="{9778583F-DC0A-46CF-8CE0-728AD4094C92}" srcOrd="0" destOrd="0" presId="urn:microsoft.com/office/officeart/2018/2/layout/IconLabelList"/>
    <dgm:cxn modelId="{66E72876-267E-4290-B837-B74EFB139D1B}" srcId="{F48472BA-A813-4C9B-9802-92853713B61E}" destId="{FBE0C429-DED0-4507-BC17-D8CFEDC61423}" srcOrd="0" destOrd="0" parTransId="{0A87EBBF-AC30-4F8A-A22D-F1FB18D9D094}" sibTransId="{BCA591ED-DEA2-43AB-A63E-D25883719E7C}"/>
    <dgm:cxn modelId="{1211ABEE-B8AD-452F-A330-3A5C22487E5F}" type="presOf" srcId="{27B5331D-1A94-4F04-9952-E337B675C013}" destId="{BCCE51CA-4759-4AD5-88F8-A75F44362F64}" srcOrd="0" destOrd="0" presId="urn:microsoft.com/office/officeart/2018/2/layout/IconLabelList"/>
    <dgm:cxn modelId="{79FC744C-16DE-4627-99A9-BDC7E87E1BA0}" type="presParOf" srcId="{02F63D4B-BA22-4188-AA08-6E33E3376533}" destId="{8FDA66CF-55AB-4967-AEDF-7E2EDE43E02C}" srcOrd="0" destOrd="0" presId="urn:microsoft.com/office/officeart/2018/2/layout/IconLabelList"/>
    <dgm:cxn modelId="{615954B2-9BDC-49DF-ACFF-8239B5CA02EE}" type="presParOf" srcId="{8FDA66CF-55AB-4967-AEDF-7E2EDE43E02C}" destId="{2A0FF1F2-6FD7-466B-8512-4FD6AF223D7B}" srcOrd="0" destOrd="0" presId="urn:microsoft.com/office/officeart/2018/2/layout/IconLabelList"/>
    <dgm:cxn modelId="{EDAC0F33-A1FA-4B4D-9C15-0381FD7529D5}" type="presParOf" srcId="{8FDA66CF-55AB-4967-AEDF-7E2EDE43E02C}" destId="{C61C6591-A793-4270-8185-C7088F9E04C7}" srcOrd="1" destOrd="0" presId="urn:microsoft.com/office/officeart/2018/2/layout/IconLabelList"/>
    <dgm:cxn modelId="{D0C36A07-D7F9-4004-9A62-00867C263597}" type="presParOf" srcId="{8FDA66CF-55AB-4967-AEDF-7E2EDE43E02C}" destId="{A360B7BD-4C17-4B88-9B88-7E127AC858DC}" srcOrd="2" destOrd="0" presId="urn:microsoft.com/office/officeart/2018/2/layout/IconLabelList"/>
    <dgm:cxn modelId="{10B6E542-D504-43AA-9FB7-B1241D6902F7}" type="presParOf" srcId="{02F63D4B-BA22-4188-AA08-6E33E3376533}" destId="{E1B9DAC0-0D35-4731-8F9F-543D7C640E39}" srcOrd="1" destOrd="0" presId="urn:microsoft.com/office/officeart/2018/2/layout/IconLabelList"/>
    <dgm:cxn modelId="{E9EA0404-0F09-484D-B561-1D07E15B2286}" type="presParOf" srcId="{02F63D4B-BA22-4188-AA08-6E33E3376533}" destId="{32766DB0-CB1C-4D0B-AA00-E2E593A591E2}" srcOrd="2" destOrd="0" presId="urn:microsoft.com/office/officeart/2018/2/layout/IconLabelList"/>
    <dgm:cxn modelId="{284FBBA3-5D42-4715-8E4F-791525C6346A}" type="presParOf" srcId="{32766DB0-CB1C-4D0B-AA00-E2E593A591E2}" destId="{F3E03CE1-24C8-442A-9CFE-CC912521EF35}" srcOrd="0" destOrd="0" presId="urn:microsoft.com/office/officeart/2018/2/layout/IconLabelList"/>
    <dgm:cxn modelId="{66DE711E-2457-4937-8756-546CF860EA72}" type="presParOf" srcId="{32766DB0-CB1C-4D0B-AA00-E2E593A591E2}" destId="{CD7B2804-FA4D-4A38-B1A8-0BD36AC5E1F2}" srcOrd="1" destOrd="0" presId="urn:microsoft.com/office/officeart/2018/2/layout/IconLabelList"/>
    <dgm:cxn modelId="{8499BB78-23E5-49B2-8D17-7EC66AF42664}" type="presParOf" srcId="{32766DB0-CB1C-4D0B-AA00-E2E593A591E2}" destId="{9778583F-DC0A-46CF-8CE0-728AD4094C92}" srcOrd="2" destOrd="0" presId="urn:microsoft.com/office/officeart/2018/2/layout/IconLabelList"/>
    <dgm:cxn modelId="{9EB6C131-BAC6-43F8-A493-FF07279E182B}" type="presParOf" srcId="{02F63D4B-BA22-4188-AA08-6E33E3376533}" destId="{F27BEE63-5279-49A9-B1D5-17B35BEF3E9F}" srcOrd="3" destOrd="0" presId="urn:microsoft.com/office/officeart/2018/2/layout/IconLabelList"/>
    <dgm:cxn modelId="{1FA6BC8C-B3D5-48AD-899C-2C13894F8373}" type="presParOf" srcId="{02F63D4B-BA22-4188-AA08-6E33E3376533}" destId="{FD71EF34-AE2D-410B-909C-55B92F6F1E9E}" srcOrd="4" destOrd="0" presId="urn:microsoft.com/office/officeart/2018/2/layout/IconLabelList"/>
    <dgm:cxn modelId="{FF380085-BEC1-4000-8946-2EC118280B87}" type="presParOf" srcId="{FD71EF34-AE2D-410B-909C-55B92F6F1E9E}" destId="{745B4F49-8DE4-4F4D-8734-A45639E087F0}" srcOrd="0" destOrd="0" presId="urn:microsoft.com/office/officeart/2018/2/layout/IconLabelList"/>
    <dgm:cxn modelId="{4CA25A36-4C82-4778-8FFC-C4807DC293B0}" type="presParOf" srcId="{FD71EF34-AE2D-410B-909C-55B92F6F1E9E}" destId="{9A38EE67-A9E3-4295-BBE1-DD28F75CB639}" srcOrd="1" destOrd="0" presId="urn:microsoft.com/office/officeart/2018/2/layout/IconLabelList"/>
    <dgm:cxn modelId="{E047DA85-8766-43D4-9BB2-8C4104F65FA1}" type="presParOf" srcId="{FD71EF34-AE2D-410B-909C-55B92F6F1E9E}" destId="{BCCE51CA-4759-4AD5-88F8-A75F44362F6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F1F2-6FD7-466B-8512-4FD6AF223D7B}">
      <dsp:nvSpPr>
        <dsp:cNvPr id="0" name=""/>
        <dsp:cNvSpPr/>
      </dsp:nvSpPr>
      <dsp:spPr>
        <a:xfrm>
          <a:off x="947201" y="818755"/>
          <a:ext cx="1451800" cy="14518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0B7BD-4C17-4B88-9B88-7E127AC858DC}">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Stworzenie systemu, który odpowie na problemy związane z prowadzeniem sieci siłowni w dobie pandemii COVID-19</a:t>
          </a:r>
          <a:endParaRPr lang="en-US" sz="1500" kern="1200" dirty="0"/>
        </a:p>
      </dsp:txBody>
      <dsp:txXfrm>
        <a:off x="59990" y="2654049"/>
        <a:ext cx="3226223" cy="720000"/>
      </dsp:txXfrm>
    </dsp:sp>
    <dsp:sp modelId="{F3E03CE1-24C8-442A-9CFE-CC912521EF35}">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8583F-DC0A-46CF-8CE0-728AD4094C92}">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Moda na prowadzenie zdrowego trybu życia</a:t>
          </a:r>
          <a:endParaRPr lang="en-US" sz="1500" kern="1200" dirty="0"/>
        </a:p>
      </dsp:txBody>
      <dsp:txXfrm>
        <a:off x="3850802" y="2654049"/>
        <a:ext cx="3226223" cy="720000"/>
      </dsp:txXfrm>
    </dsp:sp>
    <dsp:sp modelId="{745B4F49-8DE4-4F4D-8734-A45639E087F0}">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E51CA-4759-4AD5-88F8-A75F44362F64}">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Stworzenie konkurencyjnego produktu z wykorzystaniem zalet baz </a:t>
          </a:r>
          <a:r>
            <a:rPr lang="pl-PL" sz="1500" kern="1200" dirty="0" err="1"/>
            <a:t>NoSQL</a:t>
          </a:r>
          <a:endParaRPr lang="en-US" sz="1500" kern="1200" dirty="0"/>
        </a:p>
      </dsp:txBody>
      <dsp:txXfrm>
        <a:off x="7641615" y="2654049"/>
        <a:ext cx="322622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F1F2-6FD7-466B-8512-4FD6AF223D7B}">
      <dsp:nvSpPr>
        <dsp:cNvPr id="0" name=""/>
        <dsp:cNvSpPr/>
      </dsp:nvSpPr>
      <dsp:spPr>
        <a:xfrm>
          <a:off x="1215981" y="346238"/>
          <a:ext cx="1061079" cy="1061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0B7BD-4C17-4B88-9B88-7E127AC858DC}">
      <dsp:nvSpPr>
        <dsp:cNvPr id="0" name=""/>
        <dsp:cNvSpPr/>
      </dsp:nvSpPr>
      <dsp:spPr>
        <a:xfrm>
          <a:off x="567543" y="173759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Dodanie integracji z system płatności</a:t>
          </a:r>
          <a:endParaRPr lang="en-US" sz="1500" kern="1200" dirty="0"/>
        </a:p>
      </dsp:txBody>
      <dsp:txXfrm>
        <a:off x="567543" y="1737599"/>
        <a:ext cx="2357955" cy="720000"/>
      </dsp:txXfrm>
    </dsp:sp>
    <dsp:sp modelId="{F3E03CE1-24C8-442A-9CFE-CC912521EF35}">
      <dsp:nvSpPr>
        <dsp:cNvPr id="0" name=""/>
        <dsp:cNvSpPr/>
      </dsp:nvSpPr>
      <dsp:spPr>
        <a:xfrm>
          <a:off x="3986578" y="346238"/>
          <a:ext cx="1061079" cy="106107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8583F-DC0A-46CF-8CE0-728AD4094C92}">
      <dsp:nvSpPr>
        <dsp:cNvPr id="0" name=""/>
        <dsp:cNvSpPr/>
      </dsp:nvSpPr>
      <dsp:spPr>
        <a:xfrm>
          <a:off x="3338141" y="173759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Implementacja modułu recepcji/baru</a:t>
          </a:r>
          <a:endParaRPr lang="en-US" sz="1500" kern="1200" dirty="0"/>
        </a:p>
      </dsp:txBody>
      <dsp:txXfrm>
        <a:off x="3338141" y="1737599"/>
        <a:ext cx="2357955" cy="720000"/>
      </dsp:txXfrm>
    </dsp:sp>
    <dsp:sp modelId="{745B4F49-8DE4-4F4D-8734-A45639E087F0}">
      <dsp:nvSpPr>
        <dsp:cNvPr id="0" name=""/>
        <dsp:cNvSpPr/>
      </dsp:nvSpPr>
      <dsp:spPr>
        <a:xfrm>
          <a:off x="2601280" y="3047088"/>
          <a:ext cx="1061079" cy="1061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E51CA-4759-4AD5-88F8-A75F44362F64}">
      <dsp:nvSpPr>
        <dsp:cNvPr id="0" name=""/>
        <dsp:cNvSpPr/>
      </dsp:nvSpPr>
      <dsp:spPr>
        <a:xfrm>
          <a:off x="1952842" y="443844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pl-PL" sz="1500" kern="1200" dirty="0"/>
            <a:t>Konwersja architektury monolitycznej na mikro-usługową</a:t>
          </a:r>
          <a:endParaRPr lang="en-US" sz="1500" kern="1200" dirty="0"/>
        </a:p>
      </dsp:txBody>
      <dsp:txXfrm>
        <a:off x="1952842" y="4438449"/>
        <a:ext cx="235795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978701B7-0728-47A3-AAE0-D5877EBB745C}" type="datetimeFigureOut">
              <a:rPr lang="pl-PL" smtClean="0"/>
              <a:t>19.01.2022</a:t>
            </a:fld>
            <a:endParaRPr lang="pl-PL"/>
          </a:p>
        </p:txBody>
      </p:sp>
      <p:sp>
        <p:nvSpPr>
          <p:cNvPr id="4" name="Symbol zastępczy obrazu slajdu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655C4E7-A861-4679-A8AF-B0A08BFD4BA9}" type="slidenum">
              <a:rPr lang="pl-PL" smtClean="0"/>
              <a:t>‹#›</a:t>
            </a:fld>
            <a:endParaRPr lang="pl-PL"/>
          </a:p>
        </p:txBody>
      </p:sp>
    </p:spTree>
    <p:extLst>
      <p:ext uri="{BB962C8B-B14F-4D97-AF65-F5344CB8AC3E}">
        <p14:creationId xmlns:p14="http://schemas.microsoft.com/office/powerpoint/2010/main" val="94277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Dzień dobry,</a:t>
            </a:r>
            <a:br>
              <a:rPr lang="pl-PL" dirty="0"/>
            </a:br>
            <a:r>
              <a:rPr lang="pl-PL" dirty="0"/>
              <a:t>chciałbym przedstawić swój projekt inżynierski, którego tematem jest systemu zarządzania siecią siłowni. W ramach pracy stworzyłem aplikację internetową, wspomagającą właścicieli w prowadzeniu sieci siłowni.</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1</a:t>
            </a:fld>
            <a:endParaRPr lang="pl-PL"/>
          </a:p>
        </p:txBody>
      </p:sp>
    </p:spTree>
    <p:extLst>
      <p:ext uri="{BB962C8B-B14F-4D97-AF65-F5344CB8AC3E}">
        <p14:creationId xmlns:p14="http://schemas.microsoft.com/office/powerpoint/2010/main" val="739190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wspomniałem wcześniej w systemie istnieje moduł karnetów, gdzie klient może zakupić karnet. W tej chwili system automatycznie potwierdza otrzymanie płatności. Istotne jest to, aby w kolejnych korkach zintegrować aplikacje z systemem płatniczym (np. Przelewy24, </a:t>
            </a:r>
            <a:r>
              <a:rPr lang="pl-PL" dirty="0" err="1"/>
              <a:t>Upay</a:t>
            </a:r>
            <a:r>
              <a:rPr lang="pl-PL" dirty="0"/>
              <a:t>), które pozwalają na użytkownik na dokonywanie płatności w wygodny dla nich sposób. Poza tym, wiele z komercyjnych rozwiązań posiada moduł recepcji, który pozwala na zarządzanie zasobami baru czy recepcji. Wiele siłowni posiada recepcje, gdzie klienci po lub przed treningiem kupują odżywki, koktajle albo batony białkowe. Innym ścieżką rozwoju jest przejście na architekturę mikro-usługową w celu rozwijania aplikacji w dużym zespole. Jak wiadomo rozwój projektu przez duży zespół może być uciążliwe, dlatego w razie komercjalizacji zmiana architektury może pozwolić na podzielenie projektu na mniejsze a następnie rozwijania systemu w kliku mniejszych zespołach.</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10</a:t>
            </a:fld>
            <a:endParaRPr lang="pl-PL"/>
          </a:p>
        </p:txBody>
      </p:sp>
    </p:spTree>
    <p:extLst>
      <p:ext uri="{BB962C8B-B14F-4D97-AF65-F5344CB8AC3E}">
        <p14:creationId xmlns:p14="http://schemas.microsoft.com/office/powerpoint/2010/main" val="2964514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Czy są jakieś pytania?</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11</a:t>
            </a:fld>
            <a:endParaRPr lang="pl-PL"/>
          </a:p>
        </p:txBody>
      </p:sp>
    </p:spTree>
    <p:extLst>
      <p:ext uri="{BB962C8B-B14F-4D97-AF65-F5344CB8AC3E}">
        <p14:creationId xmlns:p14="http://schemas.microsoft.com/office/powerpoint/2010/main" val="10877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655C4E7-A861-4679-A8AF-B0A08BFD4BA9}" type="slidenum">
              <a:rPr lang="pl-PL" smtClean="0"/>
              <a:t>12</a:t>
            </a:fld>
            <a:endParaRPr lang="pl-PL"/>
          </a:p>
        </p:txBody>
      </p:sp>
    </p:spTree>
    <p:extLst>
      <p:ext uri="{BB962C8B-B14F-4D97-AF65-F5344CB8AC3E}">
        <p14:creationId xmlns:p14="http://schemas.microsoft.com/office/powerpoint/2010/main" val="384008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Można zadać pytanie dlaczego akurat taki temat pracy? Powodów jest kilka. Głównym powodem dlaczego wybrałem ten temat jest stworzenie produktu, który ułatwi </a:t>
            </a:r>
            <a:r>
              <a:rPr lang="pl-PL" dirty="0" err="1"/>
              <a:t>włąścicielom</a:t>
            </a:r>
            <a:r>
              <a:rPr lang="pl-PL" dirty="0"/>
              <a:t> prowadzenie siłowni w dobie pandemii </a:t>
            </a:r>
            <a:r>
              <a:rPr lang="pl-PL" dirty="0" err="1"/>
              <a:t>koronawirusa</a:t>
            </a:r>
            <a:r>
              <a:rPr lang="pl-PL" dirty="0"/>
              <a:t>. Dzisiaj przedsiębiorcy działający w tej dziedzinie muszą mierzyć się z ciągle zmieniającymi się przepisami. Restrykcje sanitarne są uciążliwe zarówno dla klientów jak i personelu, który musi go egzekwować. Proponowanym przeze mnie rozwiązaniem jest system, który pomagałby w kontrolowaniu liczby osób oraz dawałby możliwość konfigurowania ile tych osób może się znajdować. Kolejny powód jest czysto ekonomiczny. W ostatnim czasie m.in. z mediów społecznościowych możemy zauważyć rosnąć popularność zdrowego stylu życia. Przedsiębiorcy nie są na to głusi i otwierają nowe obiekty sportowe, gdzie klienci mogą poprawiać swoją sylwetkę. Do prowadzenia siłowni na pewno byłby im pomocny system, który wyręczałby ich z wielu powtarzalnych czynności. Pytanie dlaczego mieliby wybrać akurat mój system? Tutaj znowu wskazuje narzędzia wspomagające prowadzenie siłowni w dobie COVID-19, a poza tym wykorzystanie bazy </a:t>
            </a:r>
            <a:r>
              <a:rPr lang="pl-PL" dirty="0" err="1"/>
              <a:t>NoSQL</a:t>
            </a:r>
            <a:r>
              <a:rPr lang="pl-PL" dirty="0"/>
              <a:t>, które mają kilka istotnych zalet, ale o tym później.</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2</a:t>
            </a:fld>
            <a:endParaRPr lang="pl-PL"/>
          </a:p>
        </p:txBody>
      </p:sp>
    </p:spTree>
    <p:extLst>
      <p:ext uri="{BB962C8B-B14F-4D97-AF65-F5344CB8AC3E}">
        <p14:creationId xmlns:p14="http://schemas.microsoft.com/office/powerpoint/2010/main" val="115755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Chciałbym przedstawić Państwu jedną z funkcjonalności systemu. Jest to moduł bramek, który pozwala na kontrolowanie liczby osób na siłowni. Każdy użytkownik wchodzący na siłowni musi zeskanować swoją kartę klienta. Zaraz po zeskanowaniu zobaczy informację na ekranie bramki o tym czy może wejść na </a:t>
            </a:r>
            <a:r>
              <a:rPr lang="pl-PL" dirty="0" err="1"/>
              <a:t>siłwonie</a:t>
            </a:r>
            <a:r>
              <a:rPr lang="pl-PL" dirty="0"/>
              <a:t>. Jeśli posiada karnet, a na siłowni nie znajduje się zbyt duża liczba osób, to będzie mógł wejść. Takie podejście pozwala na automatyczne kontrolowanie czy w obiekcie nie znajduje się zbyt duża liczba osób w kontekście obowiązujących przepisów sanitarnych. Po prawej stronie widać formularz, który jest wyświetlany na ekranie bramki wyjściowej. Gdy wyjdzie z siłowni licznik aktywnych klientów zmniejszy się, dzięki czemu inny klient będzie mógł wejść przez bramkę wejściową.</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3</a:t>
            </a:fld>
            <a:endParaRPr lang="pl-PL"/>
          </a:p>
        </p:txBody>
      </p:sp>
    </p:spTree>
    <p:extLst>
      <p:ext uri="{BB962C8B-B14F-4D97-AF65-F5344CB8AC3E}">
        <p14:creationId xmlns:p14="http://schemas.microsoft.com/office/powerpoint/2010/main" val="200216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Inną istotnym modułem w systemie jest moduł zarządzania. System ten pozwala właścicielowi zarządzać siecią siłowni np. poprzez dodawanie nowy obiektów do sieci, modyfikacje ich oraz dodawanie pomieszczeń. Dodawania pomieszczeń jest istotne ze względu na mechanizm wyliczania maksymalnej liczby osób, która znajduje się na siłowni. Im większa sumaryczna powierzchnia pomieszczeń tym więcej osób będzie </a:t>
            </a:r>
            <a:r>
              <a:rPr lang="pl-PL" dirty="0" err="1"/>
              <a:t>mogłby</a:t>
            </a:r>
            <a:r>
              <a:rPr lang="pl-PL" dirty="0"/>
              <a:t> być w jednej chwili na siłowni. Poza tym w module zarządzania można dodawać konta trenerów </a:t>
            </a:r>
            <a:r>
              <a:rPr lang="pl-PL" dirty="0" err="1"/>
              <a:t>persolnalnych</a:t>
            </a:r>
            <a:r>
              <a:rPr lang="pl-PL" dirty="0"/>
              <a:t>, definiować maszyny i </a:t>
            </a:r>
            <a:r>
              <a:rPr lang="pl-PL" dirty="0" err="1"/>
              <a:t>aksceoria</a:t>
            </a:r>
            <a:r>
              <a:rPr lang="pl-PL" dirty="0"/>
              <a:t>, którymi sieć dysponuje oraz tworzyć ofertę karnetów. Karnety będą dostępne do zakupu dla klientów w module karnetów.</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4</a:t>
            </a:fld>
            <a:endParaRPr lang="pl-PL"/>
          </a:p>
        </p:txBody>
      </p:sp>
    </p:spTree>
    <p:extLst>
      <p:ext uri="{BB962C8B-B14F-4D97-AF65-F5344CB8AC3E}">
        <p14:creationId xmlns:p14="http://schemas.microsoft.com/office/powerpoint/2010/main" val="128907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Kolejną ciekawą funkcjonalnością jest moduł wydarzeń. Trenerzy personalni za jej pomocą mogą organizować spotkania dla większych grup podopiecznych w celu wykonywania ćwiczeń. Dla wielu klientów istotne jest, aby takie wydarzenia się odbywały, a ten moduł może im w tym pomóc. Po lewej stronie widzimy formularz tworzenia takie wydarzenia. Trener personalny musi na nim zdefiniować kiedy i gdzie się odbędzie wydarzenie oraz w jakim miejscu. Poza tym może zdefiniować maksymalną liczbę uczestników. Po prawej stronie widzimy widok Moje wydarzenia (klient), na którym klienci widzą na jakie wydarzenia się zapisali. Z tego poziomu mogą przejść do poglądu wydarzenia gdzie jest możliwość zrezygnowania lub zapisania się na wydarzenie.</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5</a:t>
            </a:fld>
            <a:endParaRPr lang="pl-PL"/>
          </a:p>
        </p:txBody>
      </p:sp>
    </p:spTree>
    <p:extLst>
      <p:ext uri="{BB962C8B-B14F-4D97-AF65-F5344CB8AC3E}">
        <p14:creationId xmlns:p14="http://schemas.microsoft.com/office/powerpoint/2010/main" val="205867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Ostatnią funkcjonalnością jaką chcę Państwu przedstawić, jest moduł treningów indywidualnych. Jest on podobny do modułu wydarzeń, z tą różnicą, że trener może z poziomu tego modułu tworzyć terminy w, których będzie dostępny dla klientów. Następnie klienci mają możliwość zapisania się na takie treningi. W tym momencie muszą jeszcze zaczekać na potwierdzenie treningu przez trenera. Przydatną funkcjonalnością jest możliwość przeglądania przez klientów treningów na które się zapisali. Dzięki temu mniejsze jest ryzyko, że zapomną o danym treningu.</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6</a:t>
            </a:fld>
            <a:endParaRPr lang="pl-PL"/>
          </a:p>
        </p:txBody>
      </p:sp>
    </p:spTree>
    <p:extLst>
      <p:ext uri="{BB962C8B-B14F-4D97-AF65-F5344CB8AC3E}">
        <p14:creationId xmlns:p14="http://schemas.microsoft.com/office/powerpoint/2010/main" val="141746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Teraz chciałbym państwu zaprezentować architekturę aplikacji. Aplikacja została podzielona na dwie główne warstwy: </a:t>
            </a:r>
            <a:r>
              <a:rPr lang="pl-PL" dirty="0" err="1"/>
              <a:t>warste</a:t>
            </a:r>
            <a:r>
              <a:rPr lang="pl-PL" dirty="0"/>
              <a:t> serwerową o raz warstwę prezentacji. Warstwa prezentacji została zrealizowana przy pomocy platformy programistycznej </a:t>
            </a:r>
            <a:r>
              <a:rPr lang="pl-PL" dirty="0" err="1"/>
              <a:t>Angular</a:t>
            </a:r>
            <a:r>
              <a:rPr lang="pl-PL" dirty="0"/>
              <a:t> oraz języka programowania </a:t>
            </a:r>
            <a:r>
              <a:rPr lang="pl-PL" dirty="0" err="1"/>
              <a:t>TypeScript</a:t>
            </a:r>
            <a:r>
              <a:rPr lang="pl-PL" dirty="0"/>
              <a:t>. Warstwa ta komunikuje się z warstwą serwerową za pomocą interfejsu REST API warstwy serwerowej. Warstwa serwerowa składa się natomiast z dokumentowej bazy danych </a:t>
            </a:r>
            <a:r>
              <a:rPr lang="pl-PL" dirty="0" err="1"/>
              <a:t>MongoDB</a:t>
            </a:r>
            <a:r>
              <a:rPr lang="pl-PL" dirty="0"/>
              <a:t>, aplikacji .NET, która powstała przy wykorzystani biblioteki ASP.NET oraz języka .NET. Aplikacja wykorzystuje do komunikacji z bazą sterownik </a:t>
            </a:r>
            <a:r>
              <a:rPr lang="pl-PL" dirty="0" err="1"/>
              <a:t>MongoDB</a:t>
            </a:r>
            <a:r>
              <a:rPr lang="pl-PL" dirty="0"/>
              <a:t> .NET Driver. Aplikacja .NET została podzielona na mniejsze projekty, gdzie każdy z nich ma inne zadania. </a:t>
            </a:r>
            <a:r>
              <a:rPr lang="pl-PL" dirty="0" err="1"/>
              <a:t>Samson.Web.Application</a:t>
            </a:r>
            <a:r>
              <a:rPr lang="pl-PL" dirty="0"/>
              <a:t> zawiera serwisy aplikacyjne i to tam znajduje się cała logika biznesowa aplikacji, API </a:t>
            </a:r>
            <a:r>
              <a:rPr lang="pl-PL" dirty="0" err="1"/>
              <a:t>udostniępnia</a:t>
            </a:r>
            <a:r>
              <a:rPr lang="pl-PL" dirty="0"/>
              <a:t> za pomocą kontrolerów interfejs </a:t>
            </a:r>
            <a:r>
              <a:rPr lang="pl-PL" dirty="0" err="1"/>
              <a:t>RESTfull</a:t>
            </a:r>
            <a:r>
              <a:rPr lang="pl-PL" dirty="0"/>
              <a:t> API, który pozwala na komunikację z warstwą prezentacji przy wykorzystaniu protokołu HTTP. Następnym projektem jest Identity, którego głównym zadaniem jest </a:t>
            </a:r>
            <a:r>
              <a:rPr lang="pl-PL" dirty="0" err="1"/>
              <a:t>ogługa</a:t>
            </a:r>
            <a:r>
              <a:rPr lang="pl-PL" dirty="0"/>
              <a:t> żetonów JWT, które odpowiadają za autentykacje i autoryzację użytkowników. Projekt </a:t>
            </a:r>
            <a:r>
              <a:rPr lang="pl-PL" dirty="0" err="1"/>
              <a:t>Infrastructure</a:t>
            </a:r>
            <a:r>
              <a:rPr lang="pl-PL" dirty="0"/>
              <a:t> zawiera klasy, które są wykorzystywane pomiędzy różnymi projektami. W </a:t>
            </a:r>
            <a:r>
              <a:rPr lang="pl-PL" dirty="0" err="1"/>
              <a:t>Models</a:t>
            </a:r>
            <a:r>
              <a:rPr lang="pl-PL" dirty="0"/>
              <a:t> znajdują się modele domenowe aplikacji. Ciekawymi modułami jest </a:t>
            </a:r>
            <a:r>
              <a:rPr lang="pl-PL" dirty="0" err="1"/>
              <a:t>Persistence</a:t>
            </a:r>
            <a:r>
              <a:rPr lang="pl-PL" dirty="0"/>
              <a:t> i </a:t>
            </a:r>
            <a:r>
              <a:rPr lang="pl-PL" dirty="0" err="1"/>
              <a:t>ReadModels</a:t>
            </a:r>
            <a:r>
              <a:rPr lang="pl-PL" dirty="0"/>
              <a:t>. Aplikacja korzysta z wzorca CQRS, którego głównym </a:t>
            </a:r>
            <a:r>
              <a:rPr lang="pl-PL" dirty="0" err="1"/>
              <a:t>załodzniem</a:t>
            </a:r>
            <a:r>
              <a:rPr lang="pl-PL" dirty="0"/>
              <a:t> jest rozdzielenie odpowiedzialności za odczyt i zapis. Jak widać moduł </a:t>
            </a:r>
            <a:r>
              <a:rPr lang="pl-PL" dirty="0" err="1"/>
              <a:t>persistence</a:t>
            </a:r>
            <a:r>
              <a:rPr lang="pl-PL" dirty="0"/>
              <a:t> odpowiada za zapis, natomiast odczyt realizowany jest za pomocą klas o nazwie </a:t>
            </a:r>
            <a:r>
              <a:rPr lang="pl-PL" dirty="0" err="1"/>
              <a:t>ReadModel</a:t>
            </a:r>
            <a:r>
              <a:rPr lang="pl-PL" dirty="0"/>
              <a:t>. Wzorzec CQRS omówię jeszcze dodatkowo później. W rozwiązaniu znajduje się również projekt odpowiedzialny za testy jednostkowe. Ostatnim projektem jest </a:t>
            </a:r>
            <a:r>
              <a:rPr lang="pl-PL" dirty="0" err="1"/>
              <a:t>WebHost</a:t>
            </a:r>
            <a:r>
              <a:rPr lang="pl-PL" dirty="0"/>
              <a:t>, który jest projektem startowym aplikacji. To właśnie on odpowiada za rozpoczęcie pracy aplikacji oraz jego podstawowe konfiguracje.</a:t>
            </a:r>
          </a:p>
        </p:txBody>
      </p:sp>
      <p:sp>
        <p:nvSpPr>
          <p:cNvPr id="4" name="Symbol zastępczy numeru slajdu 3"/>
          <p:cNvSpPr>
            <a:spLocks noGrp="1"/>
          </p:cNvSpPr>
          <p:nvPr>
            <p:ph type="sldNum" sz="quarter" idx="5"/>
          </p:nvPr>
        </p:nvSpPr>
        <p:spPr/>
        <p:txBody>
          <a:bodyPr/>
          <a:lstStyle/>
          <a:p>
            <a:fld id="{D655C4E7-A861-4679-A8AF-B0A08BFD4BA9}" type="slidenum">
              <a:rPr lang="pl-PL" smtClean="0"/>
              <a:t>7</a:t>
            </a:fld>
            <a:endParaRPr lang="pl-PL"/>
          </a:p>
        </p:txBody>
      </p:sp>
    </p:spTree>
    <p:extLst>
      <p:ext uri="{BB962C8B-B14F-4D97-AF65-F5344CB8AC3E}">
        <p14:creationId xmlns:p14="http://schemas.microsoft.com/office/powerpoint/2010/main" val="19183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Jak wspomniałem wcześniej, do stworzenia projektu wykorzystałem wzorzec CQRS. Pod tym tajemniczym akronimem kryje się angielskie </a:t>
            </a:r>
            <a:r>
              <a:rPr lang="pl-PL" b="1" i="0" dirty="0" err="1">
                <a:solidFill>
                  <a:srgbClr val="292929"/>
                </a:solidFill>
                <a:effectLst/>
                <a:latin typeface="sohne"/>
              </a:rPr>
              <a:t>Command</a:t>
            </a:r>
            <a:r>
              <a:rPr lang="pl-PL" b="1" i="0" dirty="0">
                <a:solidFill>
                  <a:srgbClr val="292929"/>
                </a:solidFill>
                <a:effectLst/>
                <a:latin typeface="sohne"/>
              </a:rPr>
              <a:t> Query </a:t>
            </a:r>
            <a:r>
              <a:rPr lang="pl-PL" b="1" i="0" dirty="0" err="1">
                <a:solidFill>
                  <a:srgbClr val="292929"/>
                </a:solidFill>
                <a:effectLst/>
                <a:latin typeface="sohne"/>
              </a:rPr>
              <a:t>Responsibility</a:t>
            </a:r>
            <a:r>
              <a:rPr lang="pl-PL" b="1" i="0" dirty="0">
                <a:solidFill>
                  <a:srgbClr val="292929"/>
                </a:solidFill>
                <a:effectLst/>
                <a:latin typeface="sohne"/>
              </a:rPr>
              <a:t> </a:t>
            </a:r>
            <a:r>
              <a:rPr lang="pl-PL" b="1" i="0" dirty="0" err="1">
                <a:solidFill>
                  <a:srgbClr val="292929"/>
                </a:solidFill>
                <a:effectLst/>
                <a:latin typeface="sohne"/>
              </a:rPr>
              <a:t>Segregation</a:t>
            </a:r>
            <a:r>
              <a:rPr lang="pl-PL" b="1" i="0" dirty="0">
                <a:solidFill>
                  <a:srgbClr val="292929"/>
                </a:solidFill>
                <a:effectLst/>
                <a:latin typeface="sohne"/>
              </a:rPr>
              <a:t>. </a:t>
            </a:r>
            <a:r>
              <a:rPr lang="pl-PL" b="0" i="0" dirty="0">
                <a:solidFill>
                  <a:srgbClr val="292929"/>
                </a:solidFill>
                <a:effectLst/>
                <a:latin typeface="sohne"/>
              </a:rPr>
              <a:t>Głównym założeniem tego wzorca jest rozdzielenie operacji odczytu i zapisu. Można zapytać jakie problemy rozwiązuje ten wzorzec. Jedną z główny zalet jest poprawienie wydajności.</a:t>
            </a:r>
            <a:endParaRPr lang="pl-PL" b="1" i="0" dirty="0">
              <a:solidFill>
                <a:srgbClr val="292929"/>
              </a:solidFill>
              <a:effectLst/>
              <a:latin typeface="sohne"/>
            </a:endParaRPr>
          </a:p>
        </p:txBody>
      </p:sp>
      <p:sp>
        <p:nvSpPr>
          <p:cNvPr id="4" name="Symbol zastępczy numeru slajdu 3"/>
          <p:cNvSpPr>
            <a:spLocks noGrp="1"/>
          </p:cNvSpPr>
          <p:nvPr>
            <p:ph type="sldNum" sz="quarter" idx="5"/>
          </p:nvPr>
        </p:nvSpPr>
        <p:spPr/>
        <p:txBody>
          <a:bodyPr/>
          <a:lstStyle/>
          <a:p>
            <a:fld id="{D655C4E7-A861-4679-A8AF-B0A08BFD4BA9}" type="slidenum">
              <a:rPr lang="pl-PL" smtClean="0"/>
              <a:t>8</a:t>
            </a:fld>
            <a:endParaRPr lang="pl-PL"/>
          </a:p>
        </p:txBody>
      </p:sp>
    </p:spTree>
    <p:extLst>
      <p:ext uri="{BB962C8B-B14F-4D97-AF65-F5344CB8AC3E}">
        <p14:creationId xmlns:p14="http://schemas.microsoft.com/office/powerpoint/2010/main" val="146432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655C4E7-A861-4679-A8AF-B0A08BFD4BA9}" type="slidenum">
              <a:rPr lang="pl-PL" smtClean="0"/>
              <a:t>9</a:t>
            </a:fld>
            <a:endParaRPr lang="pl-PL"/>
          </a:p>
        </p:txBody>
      </p:sp>
    </p:spTree>
    <p:extLst>
      <p:ext uri="{BB962C8B-B14F-4D97-AF65-F5344CB8AC3E}">
        <p14:creationId xmlns:p14="http://schemas.microsoft.com/office/powerpoint/2010/main" val="87019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A57E42-216E-4FBB-BBCE-AEC667288923}"/>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1DF30E8C-2E83-49FB-BDF0-42A5CAFE2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9A43E555-B760-4DEC-AC63-D676F8088B39}"/>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5" name="Symbol zastępczy stopki 4">
            <a:extLst>
              <a:ext uri="{FF2B5EF4-FFF2-40B4-BE49-F238E27FC236}">
                <a16:creationId xmlns:a16="http://schemas.microsoft.com/office/drawing/2014/main" id="{53D44AA7-250E-4C99-9916-162C41FC7C6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D584331-BE3F-4F90-A051-11B36360F55D}"/>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92047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A97CA5-0329-4117-8B37-591F1456AA5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E8A21B5-A07D-42E6-BC53-2CBCABC215DE}"/>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886ED3E-1515-43B6-AA73-19C987DD5180}"/>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5" name="Symbol zastępczy stopki 4">
            <a:extLst>
              <a:ext uri="{FF2B5EF4-FFF2-40B4-BE49-F238E27FC236}">
                <a16:creationId xmlns:a16="http://schemas.microsoft.com/office/drawing/2014/main" id="{2C5C4E61-2926-4E51-903E-5CBE1B6465B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EA728D1-1687-44FD-B1B9-D5F0458E4266}"/>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6783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E1CB316-0411-4B36-8572-09FC013F6237}"/>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A39DDB02-DEA2-4306-B6A1-682BF1C41CA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0F01BB6-AE54-48EA-B9CF-8F55B7944653}"/>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5" name="Symbol zastępczy stopki 4">
            <a:extLst>
              <a:ext uri="{FF2B5EF4-FFF2-40B4-BE49-F238E27FC236}">
                <a16:creationId xmlns:a16="http://schemas.microsoft.com/office/drawing/2014/main" id="{0C1599D3-7BDD-4698-B3D2-491448CDAEC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C2931B5-86A0-4381-853F-E08FA934C86A}"/>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25985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196BA0-ED2C-4F17-9F83-E9EAC7C1168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4CF2512-AF3F-4B6A-9CB4-9004B68FA0C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96814A9-8F22-48B2-845C-127E13AD8676}"/>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5" name="Symbol zastępczy stopki 4">
            <a:extLst>
              <a:ext uri="{FF2B5EF4-FFF2-40B4-BE49-F238E27FC236}">
                <a16:creationId xmlns:a16="http://schemas.microsoft.com/office/drawing/2014/main" id="{6AB1355D-4B70-48C7-AD07-05060B2B213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1DA99D3-D846-4071-8598-05EA16ABA788}"/>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9098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ADC076-5B8C-47B0-9C95-DC1E2B14426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91E8287E-BBF1-4E11-A546-9EDBCCC06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EF501E9D-6A8F-49C6-AAF4-3F43FACE281D}"/>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5" name="Symbol zastępczy stopki 4">
            <a:extLst>
              <a:ext uri="{FF2B5EF4-FFF2-40B4-BE49-F238E27FC236}">
                <a16:creationId xmlns:a16="http://schemas.microsoft.com/office/drawing/2014/main" id="{7127964E-22F8-4C54-A4BB-30B54308279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8633885-E68C-4331-9ADA-779A1433FB78}"/>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92145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9595A8-B4F4-4EA1-9A5F-FE8D0AF71B3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B669BEF3-EBEB-432F-B085-5ACF3F5AC2A9}"/>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EED19DD9-F4AB-4303-8CE4-7723AF526C7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C23AE5F4-B44E-46E0-ADC9-0B285F0A95D6}"/>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6" name="Symbol zastępczy stopki 5">
            <a:extLst>
              <a:ext uri="{FF2B5EF4-FFF2-40B4-BE49-F238E27FC236}">
                <a16:creationId xmlns:a16="http://schemas.microsoft.com/office/drawing/2014/main" id="{666AED58-A99B-4135-9BC8-EE60C4C6EFA8}"/>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E3FF129-2A59-4D94-9B1C-4F33AA231BC6}"/>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35937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77286-3B91-4606-9A30-3FD2EA079A67}"/>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99D482D-F0F3-4FA5-9F2C-5A4C0057A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3342FE88-A5C4-4126-94A8-2E4FEA6C45CA}"/>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E5ADFC3B-8D4A-4776-92C1-48384996C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1F2D1E6B-14DA-48E2-AC89-10833269BDD6}"/>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1B023EC-FC07-46CE-BDC2-B6138E70FF58}"/>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8" name="Symbol zastępczy stopki 7">
            <a:extLst>
              <a:ext uri="{FF2B5EF4-FFF2-40B4-BE49-F238E27FC236}">
                <a16:creationId xmlns:a16="http://schemas.microsoft.com/office/drawing/2014/main" id="{0F190F7C-C2B5-426C-A0CB-B988AA046D0D}"/>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34B799C-17D3-4795-8CA8-255C56AA2AC4}"/>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240833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FAB3CE-333A-4B12-8703-B7CD33E07906}"/>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38D0900-9C85-4411-A229-DCEBE9D932DD}"/>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4" name="Symbol zastępczy stopki 3">
            <a:extLst>
              <a:ext uri="{FF2B5EF4-FFF2-40B4-BE49-F238E27FC236}">
                <a16:creationId xmlns:a16="http://schemas.microsoft.com/office/drawing/2014/main" id="{519DB22F-E127-4651-A628-1A8AB42BBA5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6171D70-DBD5-4743-944D-F426E0516BD6}"/>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104737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AEB56413-70C0-4CB0-A770-6BD169B47BFE}"/>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3" name="Symbol zastępczy stopki 2">
            <a:extLst>
              <a:ext uri="{FF2B5EF4-FFF2-40B4-BE49-F238E27FC236}">
                <a16:creationId xmlns:a16="http://schemas.microsoft.com/office/drawing/2014/main" id="{8391063C-3243-4AF6-947E-0E2D1BE13091}"/>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B532B6BA-7D48-4FDF-878A-5AA575BF5AD2}"/>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174709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1845EE-8041-42FB-87A4-CC5255F7FF0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F330761A-CFFC-4616-9F85-BEB58D1D5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BD151FB2-83AD-4EF2-879B-4378F2D9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17CA2CF-2610-44AE-8B4D-7B3447EA78C8}"/>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6" name="Symbol zastępczy stopki 5">
            <a:extLst>
              <a:ext uri="{FF2B5EF4-FFF2-40B4-BE49-F238E27FC236}">
                <a16:creationId xmlns:a16="http://schemas.microsoft.com/office/drawing/2014/main" id="{2D3F7044-18AC-4D75-AB04-783EFED57102}"/>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2AA04CF-13E8-4FB9-9584-5B02D18FB4AA}"/>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90719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A298EF-2DD4-4069-9A34-AF4F9C13BEF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3CA97DF4-5211-40D7-A99C-8407AF681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9B11EB57-4267-4331-96C3-2529CEDDF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DDF39AA2-F213-4C9F-9DFA-DFBE54DC2EB9}"/>
              </a:ext>
            </a:extLst>
          </p:cNvPr>
          <p:cNvSpPr>
            <a:spLocks noGrp="1"/>
          </p:cNvSpPr>
          <p:nvPr>
            <p:ph type="dt" sz="half" idx="10"/>
          </p:nvPr>
        </p:nvSpPr>
        <p:spPr/>
        <p:txBody>
          <a:bodyPr/>
          <a:lstStyle/>
          <a:p>
            <a:fld id="{A6B2DE8F-5092-424E-A74D-A87D393AD07F}" type="datetimeFigureOut">
              <a:rPr lang="pl-PL" smtClean="0"/>
              <a:t>19.01.2022</a:t>
            </a:fld>
            <a:endParaRPr lang="pl-PL"/>
          </a:p>
        </p:txBody>
      </p:sp>
      <p:sp>
        <p:nvSpPr>
          <p:cNvPr id="6" name="Symbol zastępczy stopki 5">
            <a:extLst>
              <a:ext uri="{FF2B5EF4-FFF2-40B4-BE49-F238E27FC236}">
                <a16:creationId xmlns:a16="http://schemas.microsoft.com/office/drawing/2014/main" id="{02C1EB45-FB68-4C70-AC96-5A054E26AF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5CE4A57-DE71-42E8-8E68-7DAA4613A912}"/>
              </a:ext>
            </a:extLst>
          </p:cNvPr>
          <p:cNvSpPr>
            <a:spLocks noGrp="1"/>
          </p:cNvSpPr>
          <p:nvPr>
            <p:ph type="sldNum" sz="quarter" idx="12"/>
          </p:nvPr>
        </p:nvSpPr>
        <p:spPr/>
        <p:txBody>
          <a:bodyPr/>
          <a:lstStyle/>
          <a:p>
            <a:fld id="{FBC64846-F736-4799-9DF3-1828479DFF3E}" type="slidenum">
              <a:rPr lang="pl-PL" smtClean="0"/>
              <a:t>‹#›</a:t>
            </a:fld>
            <a:endParaRPr lang="pl-PL"/>
          </a:p>
        </p:txBody>
      </p:sp>
    </p:spTree>
    <p:extLst>
      <p:ext uri="{BB962C8B-B14F-4D97-AF65-F5344CB8AC3E}">
        <p14:creationId xmlns:p14="http://schemas.microsoft.com/office/powerpoint/2010/main" val="127710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35396ACD-0F26-434B-9D20-BD5C4A670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3B3DA593-663F-49B7-92CF-1F217E843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9EFC323-EA9B-4CBF-8C24-8C91A864C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2DE8F-5092-424E-A74D-A87D393AD07F}" type="datetimeFigureOut">
              <a:rPr lang="pl-PL" smtClean="0"/>
              <a:t>19.01.2022</a:t>
            </a:fld>
            <a:endParaRPr lang="pl-PL"/>
          </a:p>
        </p:txBody>
      </p:sp>
      <p:sp>
        <p:nvSpPr>
          <p:cNvPr id="5" name="Symbol zastępczy stopki 4">
            <a:extLst>
              <a:ext uri="{FF2B5EF4-FFF2-40B4-BE49-F238E27FC236}">
                <a16:creationId xmlns:a16="http://schemas.microsoft.com/office/drawing/2014/main" id="{AE280357-BD90-4F26-B882-567388019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546FEF04-D724-41ED-9144-9D3553CDD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64846-F736-4799-9DF3-1828479DFF3E}" type="slidenum">
              <a:rPr lang="pl-PL" smtClean="0"/>
              <a:t>‹#›</a:t>
            </a:fld>
            <a:endParaRPr lang="pl-PL"/>
          </a:p>
        </p:txBody>
      </p:sp>
    </p:spTree>
    <p:extLst>
      <p:ext uri="{BB962C8B-B14F-4D97-AF65-F5344CB8AC3E}">
        <p14:creationId xmlns:p14="http://schemas.microsoft.com/office/powerpoint/2010/main" val="32867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53AC7BFC-A7B7-4A61-BEEE-DC4F844D6DB3}"/>
              </a:ext>
            </a:extLst>
          </p:cNvPr>
          <p:cNvSpPr>
            <a:spLocks noGrp="1"/>
          </p:cNvSpPr>
          <p:nvPr>
            <p:ph type="ctrTitle"/>
          </p:nvPr>
        </p:nvSpPr>
        <p:spPr>
          <a:xfrm>
            <a:off x="1524003" y="1999615"/>
            <a:ext cx="9144000" cy="2764028"/>
          </a:xfrm>
        </p:spPr>
        <p:txBody>
          <a:bodyPr anchor="ctr">
            <a:normAutofit/>
          </a:bodyPr>
          <a:lstStyle/>
          <a:p>
            <a:r>
              <a:rPr lang="pl-PL" sz="5000" dirty="0"/>
              <a:t>System zarządzania siecią siłowni</a:t>
            </a:r>
            <a:br>
              <a:rPr lang="pl-PL" sz="5000" dirty="0"/>
            </a:br>
            <a:r>
              <a:rPr lang="pl-PL" sz="5000" dirty="0"/>
              <a:t> oparty o bazę dokumentową</a:t>
            </a:r>
          </a:p>
        </p:txBody>
      </p:sp>
      <p:sp>
        <p:nvSpPr>
          <p:cNvPr id="3" name="Podtytuł 2">
            <a:extLst>
              <a:ext uri="{FF2B5EF4-FFF2-40B4-BE49-F238E27FC236}">
                <a16:creationId xmlns:a16="http://schemas.microsoft.com/office/drawing/2014/main" id="{F1519F7E-F953-40A8-A9A8-EE9E8C2BB539}"/>
              </a:ext>
            </a:extLst>
          </p:cNvPr>
          <p:cNvSpPr>
            <a:spLocks noGrp="1"/>
          </p:cNvSpPr>
          <p:nvPr>
            <p:ph type="subTitle" idx="1"/>
          </p:nvPr>
        </p:nvSpPr>
        <p:spPr>
          <a:xfrm>
            <a:off x="1966912" y="5645150"/>
            <a:ext cx="8258176" cy="631825"/>
          </a:xfrm>
        </p:spPr>
        <p:txBody>
          <a:bodyPr anchor="ctr">
            <a:normAutofit/>
          </a:bodyPr>
          <a:lstStyle/>
          <a:p>
            <a:r>
              <a:rPr lang="pl-PL" sz="1500" dirty="0"/>
              <a:t>Gliwice 15.01.22 r.</a:t>
            </a:r>
          </a:p>
          <a:p>
            <a:r>
              <a:rPr lang="pl-PL" sz="1500" dirty="0"/>
              <a:t>Seweryn Gładysz</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43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30B7A71-0B38-4046-9651-EA7D845C87E7}"/>
              </a:ext>
            </a:extLst>
          </p:cNvPr>
          <p:cNvSpPr>
            <a:spLocks noGrp="1"/>
          </p:cNvSpPr>
          <p:nvPr>
            <p:ph type="title"/>
          </p:nvPr>
        </p:nvSpPr>
        <p:spPr>
          <a:xfrm>
            <a:off x="838200" y="557189"/>
            <a:ext cx="3966148" cy="5567891"/>
          </a:xfrm>
        </p:spPr>
        <p:txBody>
          <a:bodyPr>
            <a:normAutofit/>
          </a:bodyPr>
          <a:lstStyle/>
          <a:p>
            <a:r>
              <a:rPr lang="pl-PL" sz="5200" dirty="0"/>
              <a:t>Dalszy rozwój systemu</a:t>
            </a:r>
          </a:p>
        </p:txBody>
      </p:sp>
      <p:graphicFrame>
        <p:nvGraphicFramePr>
          <p:cNvPr id="19" name="Symbol zastępczy zawartości 2">
            <a:extLst>
              <a:ext uri="{FF2B5EF4-FFF2-40B4-BE49-F238E27FC236}">
                <a16:creationId xmlns:a16="http://schemas.microsoft.com/office/drawing/2014/main" id="{26FAAA2B-3254-4C6D-AF69-22F4AD4D3BB5}"/>
              </a:ext>
            </a:extLst>
          </p:cNvPr>
          <p:cNvGraphicFramePr>
            <a:graphicFrameLocks noGrp="1"/>
          </p:cNvGraphicFramePr>
          <p:nvPr>
            <p:ph idx="1"/>
            <p:extLst>
              <p:ext uri="{D42A27DB-BD31-4B8C-83A1-F6EECF244321}">
                <p14:modId xmlns:p14="http://schemas.microsoft.com/office/powerpoint/2010/main" val="237015950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94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C33396DB-4ABD-4165-AD38-7A720434FF8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pl-PL" sz="5400" kern="1200" dirty="0">
                <a:solidFill>
                  <a:schemeClr val="tx1"/>
                </a:solidFill>
                <a:latin typeface="+mj-lt"/>
                <a:ea typeface="+mj-ea"/>
                <a:cs typeface="+mj-cs"/>
              </a:rPr>
              <a:t>Dziękuję</a:t>
            </a:r>
            <a:endParaRPr lang="en-US" sz="54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odtytuł 2">
            <a:extLst>
              <a:ext uri="{FF2B5EF4-FFF2-40B4-BE49-F238E27FC236}">
                <a16:creationId xmlns:a16="http://schemas.microsoft.com/office/drawing/2014/main" id="{7344C2EF-B15B-41F6-96D0-C6E1BA3AC4AD}"/>
              </a:ext>
            </a:extLst>
          </p:cNvPr>
          <p:cNvSpPr txBox="1">
            <a:spLocks/>
          </p:cNvSpPr>
          <p:nvPr/>
        </p:nvSpPr>
        <p:spPr>
          <a:xfrm>
            <a:off x="1966912" y="5810642"/>
            <a:ext cx="8258176" cy="6318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1500" dirty="0"/>
              <a:t>Gliwice 15.01.22 r.</a:t>
            </a:r>
          </a:p>
          <a:p>
            <a:pPr marL="0" indent="0" algn="ctr">
              <a:buNone/>
            </a:pPr>
            <a:r>
              <a:rPr lang="pl-PL" sz="1500" dirty="0"/>
              <a:t>Seweryn Gładysz</a:t>
            </a:r>
          </a:p>
        </p:txBody>
      </p:sp>
    </p:spTree>
    <p:extLst>
      <p:ext uri="{BB962C8B-B14F-4D97-AF65-F5344CB8AC3E}">
        <p14:creationId xmlns:p14="http://schemas.microsoft.com/office/powerpoint/2010/main" val="140702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EA404E-C359-4D44-A798-0A2AF26917B4}"/>
              </a:ext>
            </a:extLst>
          </p:cNvPr>
          <p:cNvSpPr>
            <a:spLocks noGrp="1"/>
          </p:cNvSpPr>
          <p:nvPr>
            <p:ph type="title"/>
          </p:nvPr>
        </p:nvSpPr>
        <p:spPr/>
        <p:txBody>
          <a:bodyPr/>
          <a:lstStyle/>
          <a:p>
            <a:r>
              <a:rPr lang="pl-PL" dirty="0"/>
              <a:t>Źródła:</a:t>
            </a:r>
          </a:p>
        </p:txBody>
      </p:sp>
      <p:sp>
        <p:nvSpPr>
          <p:cNvPr id="3" name="Symbol zastępczy zawartości 2">
            <a:extLst>
              <a:ext uri="{FF2B5EF4-FFF2-40B4-BE49-F238E27FC236}">
                <a16:creationId xmlns:a16="http://schemas.microsoft.com/office/drawing/2014/main" id="{029606B5-1CED-4158-9271-A4D89673C470}"/>
              </a:ext>
            </a:extLst>
          </p:cNvPr>
          <p:cNvSpPr>
            <a:spLocks noGrp="1"/>
          </p:cNvSpPr>
          <p:nvPr>
            <p:ph idx="1"/>
          </p:nvPr>
        </p:nvSpPr>
        <p:spPr/>
        <p:txBody>
          <a:bodyPr/>
          <a:lstStyle/>
          <a:p>
            <a:r>
              <a:rPr lang="pl-PL" dirty="0"/>
              <a:t>Obrazek CQRS - https://miro.medium.com/max/1280/1*gZ9uC7-8Pb2ddbsWtB79SA.png</a:t>
            </a:r>
          </a:p>
        </p:txBody>
      </p:sp>
    </p:spTree>
    <p:extLst>
      <p:ext uri="{BB962C8B-B14F-4D97-AF65-F5344CB8AC3E}">
        <p14:creationId xmlns:p14="http://schemas.microsoft.com/office/powerpoint/2010/main" val="47560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86D1645-0841-4E7A-93CB-C7E9D519CBCD}"/>
              </a:ext>
            </a:extLst>
          </p:cNvPr>
          <p:cNvSpPr>
            <a:spLocks noGrp="1"/>
          </p:cNvSpPr>
          <p:nvPr>
            <p:ph type="title"/>
          </p:nvPr>
        </p:nvSpPr>
        <p:spPr>
          <a:xfrm>
            <a:off x="1371597" y="348865"/>
            <a:ext cx="10044023" cy="877729"/>
          </a:xfrm>
        </p:spPr>
        <p:txBody>
          <a:bodyPr anchor="ctr">
            <a:normAutofit/>
          </a:bodyPr>
          <a:lstStyle/>
          <a:p>
            <a:r>
              <a:rPr lang="pl-PL" sz="4000">
                <a:solidFill>
                  <a:srgbClr val="FFFFFF"/>
                </a:solidFill>
              </a:rPr>
              <a:t>Dlaczego?</a:t>
            </a:r>
          </a:p>
        </p:txBody>
      </p:sp>
      <p:graphicFrame>
        <p:nvGraphicFramePr>
          <p:cNvPr id="14" name="Symbol zastępczy zawartości 2">
            <a:extLst>
              <a:ext uri="{FF2B5EF4-FFF2-40B4-BE49-F238E27FC236}">
                <a16:creationId xmlns:a16="http://schemas.microsoft.com/office/drawing/2014/main" id="{BECBABF6-AECC-4465-BAC4-06C57C457E7C}"/>
              </a:ext>
            </a:extLst>
          </p:cNvPr>
          <p:cNvGraphicFramePr>
            <a:graphicFrameLocks noGrp="1"/>
          </p:cNvGraphicFramePr>
          <p:nvPr>
            <p:ph idx="1"/>
            <p:extLst>
              <p:ext uri="{D42A27DB-BD31-4B8C-83A1-F6EECF244321}">
                <p14:modId xmlns:p14="http://schemas.microsoft.com/office/powerpoint/2010/main" val="8434770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557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Rectangle 3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E521DA4-CFE4-4C0E-9BB5-1680AD5F1F3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dirty="0" err="1">
                <a:solidFill>
                  <a:srgbClr val="FFFFFF"/>
                </a:solidFill>
              </a:rPr>
              <a:t>Najważniejsze</a:t>
            </a:r>
            <a:r>
              <a:rPr lang="en-US" sz="3400" dirty="0">
                <a:solidFill>
                  <a:srgbClr val="FFFFFF"/>
                </a:solidFill>
              </a:rPr>
              <a:t> </a:t>
            </a:r>
            <a:r>
              <a:rPr lang="en-US" sz="3400" dirty="0" err="1">
                <a:solidFill>
                  <a:srgbClr val="FFFFFF"/>
                </a:solidFill>
              </a:rPr>
              <a:t>funkcjonalności</a:t>
            </a:r>
            <a:r>
              <a:rPr lang="pl-PL" sz="3400" dirty="0">
                <a:solidFill>
                  <a:srgbClr val="FFFFFF"/>
                </a:solidFill>
              </a:rPr>
              <a:t> </a:t>
            </a:r>
            <a:r>
              <a:rPr lang="en-US" sz="3400" dirty="0">
                <a:solidFill>
                  <a:srgbClr val="FFFFFF"/>
                </a:solidFill>
              </a:rPr>
              <a:t>- </a:t>
            </a:r>
            <a:r>
              <a:rPr lang="en-US" sz="3400" dirty="0" err="1">
                <a:solidFill>
                  <a:srgbClr val="FFFFFF"/>
                </a:solidFill>
              </a:rPr>
              <a:t>bramki</a:t>
            </a:r>
            <a:endParaRPr lang="en-US" sz="3400" dirty="0">
              <a:solidFill>
                <a:srgbClr val="FFFFFF"/>
              </a:solidFill>
            </a:endParaRPr>
          </a:p>
        </p:txBody>
      </p:sp>
      <p:pic>
        <p:nvPicPr>
          <p:cNvPr id="7" name="Obraz 6" descr="Obraz zawierający tekst&#10;&#10;Opis wygenerowany automatycznie">
            <a:extLst>
              <a:ext uri="{FF2B5EF4-FFF2-40B4-BE49-F238E27FC236}">
                <a16:creationId xmlns:a16="http://schemas.microsoft.com/office/drawing/2014/main" id="{02B7E70B-B2FF-4972-8317-75FD74E45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145" y="2601909"/>
            <a:ext cx="5131088" cy="3399345"/>
          </a:xfrm>
          <a:prstGeom prst="rect">
            <a:avLst/>
          </a:prstGeom>
        </p:spPr>
      </p:pic>
      <p:pic>
        <p:nvPicPr>
          <p:cNvPr id="5" name="Symbol zastępczy zawartości 4" descr="Obraz zawierający tekst&#10;&#10;Opis wygenerowany automatycznie">
            <a:extLst>
              <a:ext uri="{FF2B5EF4-FFF2-40B4-BE49-F238E27FC236}">
                <a16:creationId xmlns:a16="http://schemas.microsoft.com/office/drawing/2014/main" id="{1802C4E2-540D-48DD-987D-B6CC3707BC5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9714" y="2302667"/>
            <a:ext cx="4759322" cy="3997831"/>
          </a:xfrm>
          <a:prstGeom prst="rect">
            <a:avLst/>
          </a:prstGeom>
        </p:spPr>
      </p:pic>
    </p:spTree>
    <p:extLst>
      <p:ext uri="{BB962C8B-B14F-4D97-AF65-F5344CB8AC3E}">
        <p14:creationId xmlns:p14="http://schemas.microsoft.com/office/powerpoint/2010/main" val="297878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ytuł 1">
            <a:extLst>
              <a:ext uri="{FF2B5EF4-FFF2-40B4-BE49-F238E27FC236}">
                <a16:creationId xmlns:a16="http://schemas.microsoft.com/office/drawing/2014/main" id="{89E9459F-CA48-4CAF-ADB6-1C14DE08BD1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Najważniejsze funkcjonalności – zarządzanie siłownią</a:t>
            </a:r>
          </a:p>
        </p:txBody>
      </p:sp>
      <p:pic>
        <p:nvPicPr>
          <p:cNvPr id="5" name="Symbol zastępczy zawartości 4" descr="Obraz zawierający stół&#10;&#10;Opis wygenerowany automatycznie">
            <a:extLst>
              <a:ext uri="{FF2B5EF4-FFF2-40B4-BE49-F238E27FC236}">
                <a16:creationId xmlns:a16="http://schemas.microsoft.com/office/drawing/2014/main" id="{888A3C0A-F393-4F9E-ADA6-666FDC66E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428" y="1170954"/>
            <a:ext cx="7225748" cy="4516091"/>
          </a:xfrm>
          <a:prstGeom prst="rect">
            <a:avLst/>
          </a:prstGeom>
        </p:spPr>
      </p:pic>
    </p:spTree>
    <p:extLst>
      <p:ext uri="{BB962C8B-B14F-4D97-AF65-F5344CB8AC3E}">
        <p14:creationId xmlns:p14="http://schemas.microsoft.com/office/powerpoint/2010/main" val="314270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67DFCEB-4F3F-4F3E-888C-930CBB03722B}"/>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3100">
                <a:solidFill>
                  <a:srgbClr val="FFFFFF"/>
                </a:solidFill>
              </a:rPr>
              <a:t>Najważniejsze funkcjonalności - wydarzenia</a:t>
            </a:r>
          </a:p>
        </p:txBody>
      </p:sp>
      <p:pic>
        <p:nvPicPr>
          <p:cNvPr id="5" name="Symbol zastępczy zawartości 4" descr="Obraz zawierający tekst&#10;&#10;Opis wygenerowany automatycznie">
            <a:extLst>
              <a:ext uri="{FF2B5EF4-FFF2-40B4-BE49-F238E27FC236}">
                <a16:creationId xmlns:a16="http://schemas.microsoft.com/office/drawing/2014/main" id="{73E59DB5-873D-486C-BA75-DFB63D7ED5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081" y="2449281"/>
            <a:ext cx="3227179" cy="3526972"/>
          </a:xfrm>
          <a:prstGeom prst="rect">
            <a:avLst/>
          </a:prstGeom>
        </p:spPr>
      </p:pic>
      <p:pic>
        <p:nvPicPr>
          <p:cNvPr id="9" name="Obraz 8" descr="Obraz zawierający tekst&#10;&#10;Opis wygenerowany automatycznie">
            <a:extLst>
              <a:ext uri="{FF2B5EF4-FFF2-40B4-BE49-F238E27FC236}">
                <a16:creationId xmlns:a16="http://schemas.microsoft.com/office/drawing/2014/main" id="{51BE227B-E83E-4F65-AE0D-5A98941D5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6646" y="3014445"/>
            <a:ext cx="3238707" cy="2396643"/>
          </a:xfrm>
          <a:prstGeom prst="rect">
            <a:avLst/>
          </a:prstGeom>
        </p:spPr>
      </p:pic>
      <p:pic>
        <p:nvPicPr>
          <p:cNvPr id="7" name="Obraz 6" descr="Obraz zawierający tekst&#10;&#10;Opis wygenerowany automatycznie">
            <a:extLst>
              <a:ext uri="{FF2B5EF4-FFF2-40B4-BE49-F238E27FC236}">
                <a16:creationId xmlns:a16="http://schemas.microsoft.com/office/drawing/2014/main" id="{C7AC41E1-5A6F-43EC-98D4-D7B4EDC690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0740" y="3641945"/>
            <a:ext cx="3238707" cy="1141643"/>
          </a:xfrm>
          <a:prstGeom prst="rect">
            <a:avLst/>
          </a:prstGeom>
        </p:spPr>
      </p:pic>
    </p:spTree>
    <p:extLst>
      <p:ext uri="{BB962C8B-B14F-4D97-AF65-F5344CB8AC3E}">
        <p14:creationId xmlns:p14="http://schemas.microsoft.com/office/powerpoint/2010/main" val="138858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09F0A0D-F443-4BFB-BC59-18B644FC4940}"/>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3100">
                <a:solidFill>
                  <a:srgbClr val="FFFFFF"/>
                </a:solidFill>
              </a:rPr>
              <a:t>Najważniejsze funkcjonalności – trening indywidualny</a:t>
            </a:r>
          </a:p>
        </p:txBody>
      </p:sp>
      <p:pic>
        <p:nvPicPr>
          <p:cNvPr id="5" name="Symbol zastępczy zawartości 4" descr="Obraz zawierający tekst&#10;&#10;Opis wygenerowany automatycznie">
            <a:extLst>
              <a:ext uri="{FF2B5EF4-FFF2-40B4-BE49-F238E27FC236}">
                <a16:creationId xmlns:a16="http://schemas.microsoft.com/office/drawing/2014/main" id="{8F1DBFC1-5D07-47AA-BD8C-46CD371422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890" y="2490550"/>
            <a:ext cx="3750369" cy="3272196"/>
          </a:xfrm>
          <a:prstGeom prst="rect">
            <a:avLst/>
          </a:prstGeom>
        </p:spPr>
      </p:pic>
      <p:pic>
        <p:nvPicPr>
          <p:cNvPr id="7" name="Obraz 6">
            <a:extLst>
              <a:ext uri="{FF2B5EF4-FFF2-40B4-BE49-F238E27FC236}">
                <a16:creationId xmlns:a16="http://schemas.microsoft.com/office/drawing/2014/main" id="{8E1272E2-4E80-46FB-98BD-D806FB0AA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7137" y="3244518"/>
            <a:ext cx="3550563" cy="1943932"/>
          </a:xfrm>
          <a:prstGeom prst="rect">
            <a:avLst/>
          </a:prstGeom>
        </p:spPr>
      </p:pic>
      <p:pic>
        <p:nvPicPr>
          <p:cNvPr id="9" name="Obraz 8" descr="Obraz zawierający tekst&#10;&#10;Opis wygenerowany automatycznie">
            <a:extLst>
              <a:ext uri="{FF2B5EF4-FFF2-40B4-BE49-F238E27FC236}">
                <a16:creationId xmlns:a16="http://schemas.microsoft.com/office/drawing/2014/main" id="{8D55EF95-9396-4A09-B74C-C26051039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6137" y="3540327"/>
            <a:ext cx="3704973" cy="1352314"/>
          </a:xfrm>
          <a:prstGeom prst="rect">
            <a:avLst/>
          </a:prstGeom>
        </p:spPr>
      </p:pic>
    </p:spTree>
    <p:extLst>
      <p:ext uri="{BB962C8B-B14F-4D97-AF65-F5344CB8AC3E}">
        <p14:creationId xmlns:p14="http://schemas.microsoft.com/office/powerpoint/2010/main" val="200573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B8D2FFB-224E-4B9D-AEAC-17362B1F8A4C}"/>
              </a:ext>
            </a:extLst>
          </p:cNvPr>
          <p:cNvSpPr>
            <a:spLocks noGrp="1"/>
          </p:cNvSpPr>
          <p:nvPr>
            <p:ph type="title"/>
          </p:nvPr>
        </p:nvSpPr>
        <p:spPr>
          <a:xfrm>
            <a:off x="1371599" y="294538"/>
            <a:ext cx="9895951" cy="1033669"/>
          </a:xfrm>
        </p:spPr>
        <p:txBody>
          <a:bodyPr>
            <a:normAutofit/>
          </a:bodyPr>
          <a:lstStyle/>
          <a:p>
            <a:r>
              <a:rPr lang="pl-PL" sz="4000" dirty="0">
                <a:solidFill>
                  <a:srgbClr val="FFFFFF"/>
                </a:solidFill>
              </a:rPr>
              <a:t>Architektura</a:t>
            </a:r>
          </a:p>
        </p:txBody>
      </p:sp>
      <p:pic>
        <p:nvPicPr>
          <p:cNvPr id="5" name="Obraz 4">
            <a:extLst>
              <a:ext uri="{FF2B5EF4-FFF2-40B4-BE49-F238E27FC236}">
                <a16:creationId xmlns:a16="http://schemas.microsoft.com/office/drawing/2014/main" id="{BAE4AC3E-78C1-4F15-8B39-428C9FABE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131" y="1587396"/>
            <a:ext cx="9031734" cy="5267259"/>
          </a:xfrm>
          <a:prstGeom prst="rect">
            <a:avLst/>
          </a:prstGeom>
        </p:spPr>
      </p:pic>
    </p:spTree>
    <p:extLst>
      <p:ext uri="{BB962C8B-B14F-4D97-AF65-F5344CB8AC3E}">
        <p14:creationId xmlns:p14="http://schemas.microsoft.com/office/powerpoint/2010/main" val="153477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ytuł 1">
            <a:extLst>
              <a:ext uri="{FF2B5EF4-FFF2-40B4-BE49-F238E27FC236}">
                <a16:creationId xmlns:a16="http://schemas.microsoft.com/office/drawing/2014/main" id="{31111029-4717-4D19-92DF-485874FB57FC}"/>
              </a:ext>
            </a:extLst>
          </p:cNvPr>
          <p:cNvSpPr>
            <a:spLocks noGrp="1"/>
          </p:cNvSpPr>
          <p:nvPr>
            <p:ph type="title"/>
          </p:nvPr>
        </p:nvSpPr>
        <p:spPr>
          <a:xfrm>
            <a:off x="463824" y="2789591"/>
            <a:ext cx="3124975" cy="3071906"/>
          </a:xfrm>
        </p:spPr>
        <p:txBody>
          <a:bodyPr vert="horz" lIns="91440" tIns="45720" rIns="91440" bIns="45720" rtlCol="0" anchor="t">
            <a:normAutofit/>
          </a:bodyPr>
          <a:lstStyle/>
          <a:p>
            <a:r>
              <a:rPr lang="en-US" sz="4000" kern="1200" dirty="0" err="1">
                <a:solidFill>
                  <a:srgbClr val="FFFFFF"/>
                </a:solidFill>
                <a:latin typeface="+mj-lt"/>
                <a:ea typeface="+mj-ea"/>
                <a:cs typeface="+mj-cs"/>
              </a:rPr>
              <a:t>Wzorzec</a:t>
            </a:r>
            <a:r>
              <a:rPr lang="en-US" sz="4000" kern="1200" dirty="0">
                <a:solidFill>
                  <a:srgbClr val="FFFFFF"/>
                </a:solidFill>
                <a:latin typeface="+mj-lt"/>
                <a:ea typeface="+mj-ea"/>
                <a:cs typeface="+mj-cs"/>
              </a:rPr>
              <a:t> CQRS</a:t>
            </a:r>
          </a:p>
        </p:txBody>
      </p:sp>
      <p:pic>
        <p:nvPicPr>
          <p:cNvPr id="2050" name="Picture 2" descr="CQRS (Command Query Responsibility Segregation) Nedir ...">
            <a:extLst>
              <a:ext uri="{FF2B5EF4-FFF2-40B4-BE49-F238E27FC236}">
                <a16:creationId xmlns:a16="http://schemas.microsoft.com/office/drawing/2014/main" id="{DB6F4818-E5B7-4ED1-B75F-34BD8BA3E8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1405790"/>
            <a:ext cx="7225748" cy="40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10C6C7F-9A3C-481A-A22E-867D24E2418F}"/>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a:solidFill>
                  <a:schemeClr val="tx1"/>
                </a:solidFill>
                <a:latin typeface="+mj-lt"/>
                <a:ea typeface="+mj-ea"/>
                <a:cs typeface="+mj-cs"/>
              </a:rPr>
              <a:t>Zalety wykorzystania bazy MongoDB</a:t>
            </a:r>
          </a:p>
        </p:txBody>
      </p:sp>
      <p:pic>
        <p:nvPicPr>
          <p:cNvPr id="1026" name="Picture 2">
            <a:extLst>
              <a:ext uri="{FF2B5EF4-FFF2-40B4-BE49-F238E27FC236}">
                <a16:creationId xmlns:a16="http://schemas.microsoft.com/office/drawing/2014/main" id="{F36C2ABB-A7E1-402C-9D00-01D1FA6D59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8130" y="2195659"/>
            <a:ext cx="3876165" cy="2034986"/>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32E63B1D-8A69-4C6E-AEC8-882344C92540}"/>
              </a:ext>
            </a:extLst>
          </p:cNvPr>
          <p:cNvSpPr txBox="1"/>
          <p:nvPr/>
        </p:nvSpPr>
        <p:spPr>
          <a:xfrm>
            <a:off x="5596502" y="2405894"/>
            <a:ext cx="5754896" cy="319746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Skalowalność:</a:t>
            </a:r>
          </a:p>
          <a:p>
            <a:pPr marL="742950" lvl="1" indent="-228600">
              <a:lnSpc>
                <a:spcPct val="90000"/>
              </a:lnSpc>
              <a:spcAft>
                <a:spcPts val="600"/>
              </a:spcAft>
              <a:buFont typeface="Arial" panose="020B0604020202020204" pitchFamily="34" charset="0"/>
              <a:buChar char="•"/>
            </a:pPr>
            <a:r>
              <a:rPr lang="en-US" sz="2000"/>
              <a:t>M</a:t>
            </a:r>
            <a:r>
              <a:rPr lang="en-US" sz="2000" b="0" i="0" u="none" strike="noStrike" baseline="0"/>
              <a:t>echanizmu partycjonowania danych</a:t>
            </a:r>
            <a:endParaRPr lang="en-US" sz="2000"/>
          </a:p>
          <a:p>
            <a:pPr marL="742950" lvl="1" indent="-228600">
              <a:lnSpc>
                <a:spcPct val="90000"/>
              </a:lnSpc>
              <a:spcAft>
                <a:spcPts val="600"/>
              </a:spcAft>
              <a:buFont typeface="Arial" panose="020B0604020202020204" pitchFamily="34" charset="0"/>
              <a:buChar char="•"/>
            </a:pPr>
            <a:r>
              <a:rPr lang="en-US" sz="2000"/>
              <a:t>Mechanizm skalowania wszerz</a:t>
            </a:r>
          </a:p>
          <a:p>
            <a:pPr marL="285750" indent="-228600">
              <a:lnSpc>
                <a:spcPct val="90000"/>
              </a:lnSpc>
              <a:spcAft>
                <a:spcPts val="600"/>
              </a:spcAft>
              <a:buFont typeface="Arial" panose="020B0604020202020204" pitchFamily="34" charset="0"/>
              <a:buChar char="•"/>
            </a:pPr>
            <a:r>
              <a:rPr lang="en-US" sz="2000"/>
              <a:t>Bezpieczeństwo:</a:t>
            </a:r>
          </a:p>
          <a:p>
            <a:pPr marL="742950" lvl="1" indent="-228600">
              <a:lnSpc>
                <a:spcPct val="90000"/>
              </a:lnSpc>
              <a:spcAft>
                <a:spcPts val="600"/>
              </a:spcAft>
              <a:buFont typeface="Arial" panose="020B0604020202020204" pitchFamily="34" charset="0"/>
              <a:buChar char="•"/>
            </a:pPr>
            <a:r>
              <a:rPr lang="en-US" sz="2000"/>
              <a:t>Zbiory replik</a:t>
            </a:r>
          </a:p>
          <a:p>
            <a:pPr marL="285750" indent="-228600">
              <a:lnSpc>
                <a:spcPct val="90000"/>
              </a:lnSpc>
              <a:spcAft>
                <a:spcPts val="600"/>
              </a:spcAft>
              <a:buFont typeface="Arial" panose="020B0604020202020204" pitchFamily="34" charset="0"/>
              <a:buChar char="•"/>
            </a:pPr>
            <a:r>
              <a:rPr lang="en-US" sz="2000"/>
              <a:t>Szybkość:</a:t>
            </a:r>
          </a:p>
          <a:p>
            <a:pPr marL="742950" lvl="1" indent="-228600">
              <a:lnSpc>
                <a:spcPct val="90000"/>
              </a:lnSpc>
              <a:spcAft>
                <a:spcPts val="600"/>
              </a:spcAft>
              <a:buFont typeface="Arial" panose="020B0604020202020204" pitchFamily="34" charset="0"/>
              <a:buChar char="•"/>
            </a:pPr>
            <a:r>
              <a:rPr lang="en-US" sz="2000"/>
              <a:t>Denormalizacja danych</a:t>
            </a:r>
          </a:p>
          <a:p>
            <a:pPr marL="285750" indent="-228600">
              <a:lnSpc>
                <a:spcPct val="90000"/>
              </a:lnSpc>
              <a:spcAft>
                <a:spcPts val="600"/>
              </a:spcAft>
              <a:buFont typeface="Arial" panose="020B0604020202020204" pitchFamily="34" charset="0"/>
              <a:buChar char="•"/>
            </a:pPr>
            <a:r>
              <a:rPr lang="en-US" sz="2000"/>
              <a:t>Elastyczność schematu</a:t>
            </a:r>
          </a:p>
        </p:txBody>
      </p:sp>
      <p:sp>
        <p:nvSpPr>
          <p:cNvPr id="73" name="Rectangle 7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15276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1271</Words>
  <Application>Microsoft Office PowerPoint</Application>
  <PresentationFormat>Panoramiczny</PresentationFormat>
  <Paragraphs>53</Paragraphs>
  <Slides>12</Slides>
  <Notes>12</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12</vt:i4>
      </vt:variant>
    </vt:vector>
  </HeadingPairs>
  <TitlesOfParts>
    <vt:vector size="17" baseType="lpstr">
      <vt:lpstr>Arial</vt:lpstr>
      <vt:lpstr>Calibri</vt:lpstr>
      <vt:lpstr>Calibri Light</vt:lpstr>
      <vt:lpstr>sohne</vt:lpstr>
      <vt:lpstr>Motyw pakietu Office</vt:lpstr>
      <vt:lpstr>System zarządzania siecią siłowni  oparty o bazę dokumentową</vt:lpstr>
      <vt:lpstr>Dlaczego?</vt:lpstr>
      <vt:lpstr>Najważniejsze funkcjonalności - bramki</vt:lpstr>
      <vt:lpstr>Najważniejsze funkcjonalności – zarządzanie siłownią</vt:lpstr>
      <vt:lpstr>Najważniejsze funkcjonalności - wydarzenia</vt:lpstr>
      <vt:lpstr>Najważniejsze funkcjonalności – trening indywidualny</vt:lpstr>
      <vt:lpstr>Architektura</vt:lpstr>
      <vt:lpstr>Wzorzec CQRS</vt:lpstr>
      <vt:lpstr>Zalety wykorzystania bazy MongoDB</vt:lpstr>
      <vt:lpstr>Dalszy rozwój systemu</vt:lpstr>
      <vt:lpstr>Dziękuję</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zarządzania siecią siłowni z wykorzystaniem dokumentowej bazy danych</dc:title>
  <dc:creator>Seweryn Gladysz</dc:creator>
  <cp:lastModifiedBy>Seweryn Gladysz</cp:lastModifiedBy>
  <cp:revision>4</cp:revision>
  <cp:lastPrinted>2022-01-15T16:41:00Z</cp:lastPrinted>
  <dcterms:created xsi:type="dcterms:W3CDTF">2022-01-15T14:29:08Z</dcterms:created>
  <dcterms:modified xsi:type="dcterms:W3CDTF">2022-01-19T19:08:07Z</dcterms:modified>
</cp:coreProperties>
</file>