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3"/>
  </p:notesMasterIdLst>
  <p:sldIdLst>
    <p:sldId id="256" r:id="rId12"/>
    <p:sldId id="257" r:id="rId13"/>
    <p:sldId id="263" r:id="rId14"/>
    <p:sldId id="264" r:id="rId15"/>
    <p:sldId id="265" r:id="rId16"/>
    <p:sldId id="266" r:id="rId17"/>
    <p:sldId id="267" r:id="rId18"/>
    <p:sldId id="260" r:id="rId19"/>
    <p:sldId id="268" r:id="rId20"/>
    <p:sldId id="261" r:id="rId21"/>
    <p:sldId id="26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3D54A-11D5-4BCA-AA4C-EC71A2B40B8D}" v="5" dt="2024-11-15T13:01:09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Для перемещения страницы щёлкните мышью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90150F-6A37-4A6B-8243-BC6432F58FCD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90150F-6A37-4A6B-8243-BC6432F58FCD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37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90150F-6A37-4A6B-8243-BC6432F58FCD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296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1790150F-6A37-4A6B-8243-BC6432F58FCD}" type="slidenum">
              <a:rPr lang="ru-RU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624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2DE4C9-086C-4E42-8F84-B713D90B021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5288-F9ED-C44E-47EE-2CFBB273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>
            <a:extLst>
              <a:ext uri="{FF2B5EF4-FFF2-40B4-BE49-F238E27FC236}">
                <a16:creationId xmlns:a16="http://schemas.microsoft.com/office/drawing/2014/main" id="{D5043351-3F39-BA80-2367-F6E2E4232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>
            <a:extLst>
              <a:ext uri="{FF2B5EF4-FFF2-40B4-BE49-F238E27FC236}">
                <a16:creationId xmlns:a16="http://schemas.microsoft.com/office/drawing/2014/main" id="{2617A5B0-EBDB-7278-C6E0-9A7AB89947E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>
            <a:extLst>
              <a:ext uri="{FF2B5EF4-FFF2-40B4-BE49-F238E27FC236}">
                <a16:creationId xmlns:a16="http://schemas.microsoft.com/office/drawing/2014/main" id="{07E6ECC2-C3D1-8AA6-7D0F-5D3234CC879A}"/>
              </a:ext>
            </a:extLst>
          </p:cNvPr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2DE4C9-086C-4E42-8F84-B713D90B021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531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A5C10F-147B-4D5B-9BA6-731E465CA78C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EDD4C9-2E4A-420D-9B90-441D7F64FF2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1AC953EA-C3E4-4371-9C46-574951D710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946E967-6218-461A-9A7B-3D02FC8883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F3204C-D12A-4ED3-AD73-5E49380B4C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B37E464-4F79-4EF6-B1EA-D37F060593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893155F-40DB-45C0-B05A-8D360C0D90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4EF4501-7077-4B7C-86E1-9491450BBD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A19F9DE-790A-4E22-9B66-ABFC7E4BCE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191F353-ECE7-4A58-B085-DB21451F5E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749C008-E179-4F75-80FF-CAEEB85323F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208CEB7-DAB5-4F0A-82C0-5CE6EC0B4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C5E695-0013-4F07-98C9-F0AFA54C7997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BF0238-FA7A-41D3-9F75-9127F6C15772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3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chemeClr val="dk1"/>
                </a:solidFill>
                <a:latin typeface="Aptos"/>
              </a:rPr>
              <a:t>Седьмой уровень структуры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9539A8-451B-427D-9A51-4A9C9E2CCCF7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0D32A0-BB05-46B3-9B71-C183AEAB25F3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30FE71-3FF2-4CCB-83AA-41C4DC5E8315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75DA61-D263-4890-ACBC-D3DEC6559019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60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017DD0-7D1A-4683-A63B-3AF126393DB4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23A965-E950-4A4B-A1DE-86557C94B8F5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  <a:endParaRPr lang="ru-RU" sz="2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chemeClr val="dk1"/>
                </a:solidFill>
                <a:latin typeface="Aptos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chemeClr val="dk1"/>
                </a:solidFill>
                <a:latin typeface="Aptos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chemeClr val="dk1"/>
                </a:solidFill>
                <a:latin typeface="Aptos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chemeClr val="dk1"/>
                </a:solidFill>
                <a:latin typeface="Aptos"/>
              </a:rPr>
              <a:t>Пятый уровень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648AF5-966B-4E0D-9163-9BBC29B7C7D6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chemeClr val="dk1"/>
                </a:solidFill>
                <a:latin typeface="Aptos Display"/>
              </a:rPr>
              <a:t>Образец заголовка</a:t>
            </a:r>
            <a:endParaRPr lang="ru-RU" sz="44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6C7F86-244D-46D9-B592-0D1A2CEF2A25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E73407-7D02-4D6E-901B-A9FA50735A3B}" type="slidenum">
              <a:rPr lang="ru-RU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501720" y="1620000"/>
            <a:ext cx="550512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4200" b="1" strike="noStrike" spc="-1">
                <a:solidFill>
                  <a:schemeClr val="lt1"/>
                </a:solidFill>
                <a:latin typeface="Nekst"/>
              </a:rPr>
              <a:t>Саморазвитие</a:t>
            </a:r>
            <a:br>
              <a:rPr sz="4200"/>
            </a:br>
            <a:endParaRPr lang="ru-RU" sz="42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501720" y="3751200"/>
            <a:ext cx="550512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i="1" strike="noStrike" spc="-1">
                <a:solidFill>
                  <a:schemeClr val="lt1"/>
                </a:solidFill>
                <a:latin typeface="Times New Roman"/>
              </a:rPr>
              <a:t>Сделано командой </a:t>
            </a:r>
            <a:r>
              <a:rPr lang="en-US" sz="2000" b="0" i="1" strike="noStrike" spc="-1">
                <a:solidFill>
                  <a:schemeClr val="lt1"/>
                </a:solidFill>
                <a:latin typeface="Times New Roman"/>
              </a:rPr>
              <a:t>Alt+f4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7160" y="3429000"/>
            <a:ext cx="360" cy="316512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76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4800" y="816480"/>
            <a:ext cx="8239320" cy="5224680"/>
          </a:xfrm>
          <a:prstGeom prst="rect">
            <a:avLst/>
          </a:prstGeom>
          <a:noFill/>
          <a:ln>
            <a:solidFill>
              <a:srgbClr val="E9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77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00160" y="272880"/>
            <a:ext cx="360" cy="290664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78" name="Рисунок 77"/>
          <p:cNvPicPr/>
          <p:nvPr/>
        </p:nvPicPr>
        <p:blipFill>
          <a:blip r:embed="rId2"/>
          <a:stretch/>
        </p:blipFill>
        <p:spPr>
          <a:xfrm>
            <a:off x="3060000" y="968760"/>
            <a:ext cx="6348960" cy="1731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20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12018" y="476064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700" b="0" strike="noStrike" spc="-1" dirty="0" err="1">
                <a:solidFill>
                  <a:schemeClr val="lt1"/>
                </a:solidFill>
                <a:latin typeface="Aptos Display"/>
              </a:rPr>
              <a:t>Пользовательский</a:t>
            </a:r>
            <a:r>
              <a:rPr lang="en-US" sz="2700" b="0" strike="noStrike" spc="-1" dirty="0">
                <a:solidFill>
                  <a:schemeClr val="lt1"/>
                </a:solidFill>
                <a:latin typeface="Aptos Display"/>
              </a:rPr>
              <a:t> </a:t>
            </a:r>
            <a:r>
              <a:rPr lang="en-US" sz="2700" b="0" strike="noStrike" spc="-1" dirty="0" err="1">
                <a:solidFill>
                  <a:schemeClr val="lt1"/>
                </a:solidFill>
                <a:latin typeface="Aptos Display"/>
              </a:rPr>
              <a:t>интерфейс</a:t>
            </a:r>
            <a:br>
              <a:rPr sz="2700" dirty="0"/>
            </a:br>
            <a:r>
              <a:rPr lang="ru-RU" sz="2700" b="0" strike="noStrike" spc="-1" dirty="0">
                <a:solidFill>
                  <a:schemeClr val="lt1"/>
                </a:solidFill>
                <a:latin typeface="Aptos Display"/>
              </a:rPr>
              <a:t>Мобильное приложение</a:t>
            </a:r>
            <a:endParaRPr lang="ru-RU" sz="27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5" name="Straight Connector 20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05538" y="1777104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271778" y="1936584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2570"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chemeClr val="lt1"/>
                </a:solidFill>
                <a:latin typeface="Aptos"/>
              </a:rPr>
              <a:t>Для удобства пользователей мы написали мобильное приложение и виджет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</a:rPr>
              <a:t>,</a:t>
            </a:r>
            <a:r>
              <a:rPr lang="ru-RU" sz="2000" b="0" strike="noStrike" spc="-1" dirty="0">
                <a:solidFill>
                  <a:schemeClr val="lt1"/>
                </a:solidFill>
                <a:latin typeface="Aptos"/>
              </a:rPr>
              <a:t> после чего встроили туда  нашу модель.</a:t>
            </a:r>
            <a:endParaRPr lang="ru-RU" sz="2000" b="0" strike="noStrike" spc="-1" dirty="0">
              <a:solidFill>
                <a:schemeClr val="dk1"/>
              </a:solidFill>
              <a:latin typeface="Aptos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chemeClr val="lt1"/>
                </a:solidFill>
                <a:latin typeface="Aptos"/>
              </a:rPr>
              <a:t>Дополнительно были реализованы система отслеживания прогресса, а также полезные материалы, после прочтения которых пользователь может приступить к практике в тренажере.</a:t>
            </a: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chemeClr val="bg1"/>
                </a:solidFill>
                <a:latin typeface="Aptos"/>
              </a:rPr>
              <a:t>Был переработан дизайн интерфейса и виджета.</a:t>
            </a: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chemeClr val="bg1"/>
                </a:solidFill>
                <a:latin typeface="Aptos"/>
              </a:rPr>
              <a:t>Добавлен выбор режима работы модели.</a:t>
            </a: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b="0" strike="noStrike" spc="-1" dirty="0">
                <a:solidFill>
                  <a:schemeClr val="lt1"/>
                </a:solidFill>
                <a:latin typeface="Aptos"/>
              </a:rPr>
              <a:t>Мобильное приложение было создано для операционной системы 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</a:rPr>
              <a:t>Android </a:t>
            </a:r>
            <a:r>
              <a:rPr lang="ru-RU" sz="2000" b="0" strike="noStrike" spc="-1" dirty="0">
                <a:solidFill>
                  <a:schemeClr val="lt1"/>
                </a:solidFill>
                <a:latin typeface="Aptos"/>
              </a:rPr>
              <a:t>и написано на языке </a:t>
            </a:r>
            <a:r>
              <a:rPr lang="en-US" sz="2000" b="0" strike="noStrike" spc="-1" dirty="0">
                <a:solidFill>
                  <a:schemeClr val="lt1"/>
                </a:solidFill>
                <a:latin typeface="Aptos"/>
              </a:rPr>
              <a:t>Kotlin.</a:t>
            </a:r>
            <a:endParaRPr lang="ru-RU" sz="2000" b="0" strike="noStrike" spc="-1" dirty="0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2000" b="0" strike="noStrike" spc="-1" dirty="0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20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7" name="Straight Connector 20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07698" y="5734944"/>
            <a:ext cx="471456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3" name="Рисунок 2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751B307-5B7B-838F-F09D-BBD9E1D6C8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012" y="42911"/>
            <a:ext cx="1830496" cy="346838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Операционная систем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FDCA9A10-3DEE-7F84-7643-93D29E40DC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559" y="729462"/>
            <a:ext cx="2981229" cy="564877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1EDD4E4-89A9-4271-C7EA-54AD3EE827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808" y="40258"/>
            <a:ext cx="1831896" cy="3471038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мультимеди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F427D369-3E81-6EAC-A3EF-9A69B8CD22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852" y="3283916"/>
            <a:ext cx="1831896" cy="347103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нимок экрана, мультимедиа, Мобильный телефон&#10;&#10;Автоматически созданное описание">
            <a:extLst>
              <a:ext uri="{FF2B5EF4-FFF2-40B4-BE49-F238E27FC236}">
                <a16:creationId xmlns:a16="http://schemas.microsoft.com/office/drawing/2014/main" id="{C8E5220C-FABB-3A15-87A6-05AE9CABA9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507" y="3314856"/>
            <a:ext cx="1830497" cy="346838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3F435B7-F4D6-1822-A17D-A40B731F5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01720" y="1271520"/>
            <a:ext cx="550512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200" b="0" strike="noStrike" spc="-1">
                <a:solidFill>
                  <a:schemeClr val="lt1"/>
                </a:solidFill>
                <a:latin typeface="Aptos Display"/>
              </a:rPr>
              <a:t>C</a:t>
            </a:r>
            <a:r>
              <a:rPr lang="ru-RU" sz="4200" b="0" strike="noStrike" spc="-1">
                <a:solidFill>
                  <a:schemeClr val="lt1"/>
                </a:solidFill>
                <a:latin typeface="Aptos Display"/>
              </a:rPr>
              <a:t>пасибо за внимание!</a:t>
            </a:r>
            <a:endParaRPr lang="ru-RU" sz="42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14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17160" y="3429000"/>
            <a:ext cx="360" cy="316512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115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4800" y="816480"/>
            <a:ext cx="8239320" cy="5224680"/>
          </a:xfrm>
          <a:prstGeom prst="rect">
            <a:avLst/>
          </a:prstGeom>
          <a:noFill/>
          <a:ln>
            <a:solidFill>
              <a:srgbClr val="E971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116" name="Straight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00160" y="272880"/>
            <a:ext cx="360" cy="290664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800" b="0" strike="noStrike" spc="-1" dirty="0" err="1">
                <a:solidFill>
                  <a:schemeClr val="lt1"/>
                </a:solidFill>
                <a:latin typeface="Aptos Display"/>
              </a:rPr>
              <a:t>Цели</a:t>
            </a:r>
            <a:r>
              <a:rPr lang="en-US" sz="3800" b="0" strike="noStrike" spc="-1" dirty="0">
                <a:solidFill>
                  <a:schemeClr val="lt1"/>
                </a:solidFill>
                <a:latin typeface="Aptos Display"/>
              </a:rPr>
              <a:t> и </a:t>
            </a:r>
            <a:r>
              <a:rPr lang="en-US" sz="3800" b="0" strike="noStrike" spc="-1" dirty="0" err="1">
                <a:solidFill>
                  <a:schemeClr val="lt1"/>
                </a:solidFill>
                <a:latin typeface="Aptos Display"/>
              </a:rPr>
              <a:t>задачи</a:t>
            </a:r>
            <a:endParaRPr lang="ru-RU" sz="38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81" name="Straight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None/>
            </a:pPr>
            <a:r>
              <a:rPr lang="en-US" sz="1400" b="1" strike="noStrike" spc="-1" dirty="0" err="1">
                <a:solidFill>
                  <a:schemeClr val="lt1"/>
                </a:solidFill>
                <a:latin typeface="Aptos"/>
              </a:rPr>
              <a:t>Цель</a:t>
            </a:r>
            <a:r>
              <a:rPr lang="en-US" sz="1400" b="1" strike="noStrike" spc="-1" dirty="0">
                <a:solidFill>
                  <a:schemeClr val="lt1"/>
                </a:solidFill>
                <a:latin typeface="Aptos"/>
              </a:rPr>
              <a:t>: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Помочь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людям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с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речевыми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нарушениями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,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расширив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классификатор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дефектов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речи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для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более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точной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диагностики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.</a:t>
            </a: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marL="0" indent="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None/>
            </a:pPr>
            <a:r>
              <a:rPr lang="en-US" sz="1400" b="1" strike="noStrike" spc="-1" dirty="0" err="1">
                <a:solidFill>
                  <a:schemeClr val="lt1"/>
                </a:solidFill>
                <a:latin typeface="Aptos"/>
              </a:rPr>
              <a:t>Задачи</a:t>
            </a:r>
            <a:r>
              <a:rPr lang="en-US" sz="1400" b="1" strike="noStrike" spc="-1" dirty="0">
                <a:solidFill>
                  <a:schemeClr val="lt1"/>
                </a:solidFill>
                <a:latin typeface="Aptos"/>
              </a:rPr>
              <a:t>:</a:t>
            </a: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Обработать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данные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для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обучения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модели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.</a:t>
            </a: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Разработать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ru-RU" sz="1400" b="0" strike="noStrike" spc="-1" dirty="0">
                <a:solidFill>
                  <a:schemeClr val="lt1"/>
                </a:solidFill>
                <a:latin typeface="Aptos"/>
              </a:rPr>
              <a:t>модель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, которая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сможет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распознавать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нарушения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в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речи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.</a:t>
            </a: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Создать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мобильное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приложение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с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системой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отслеживания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прогресса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,</a:t>
            </a:r>
            <a:r>
              <a:rPr lang="ru-RU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тренажером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,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полезными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статьями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и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удобным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виджетом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,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который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будет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мотивировать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пользователей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продолжать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 </a:t>
            </a:r>
            <a:r>
              <a:rPr lang="en-US" sz="1400" b="0" strike="noStrike" spc="-1" dirty="0" err="1">
                <a:solidFill>
                  <a:schemeClr val="lt1"/>
                </a:solidFill>
                <a:latin typeface="Aptos"/>
              </a:rPr>
              <a:t>практиковаться</a:t>
            </a:r>
            <a:r>
              <a:rPr lang="en-US" sz="1400" b="0" strike="noStrike" spc="-1" dirty="0">
                <a:solidFill>
                  <a:schemeClr val="lt1"/>
                </a:solidFill>
                <a:latin typeface="Aptos"/>
              </a:rPr>
              <a:t>.</a:t>
            </a: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14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83" name="Straight Connector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3" name="Рисунок 2" descr="Изображение выглядит как текст, снимок экрана, Устройство связи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id="{C5862EA2-FD34-50C4-5D0D-0ACECBD4F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99" y="1134077"/>
            <a:ext cx="5433205" cy="458948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D83AA3C-D8D1-CDCA-8BD3-D092405D3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F4474E73-C000-D959-9E16-BEC2E0664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548" y="36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0C467270-7CDC-D80A-1C6C-396B60B27660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Модель классификатора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Первая попытка (Основной этап)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288008C1-B8E8-F0C1-ADD3-4998DC1BAFFE}"/>
              </a:ext>
            </a:extLst>
          </p:cNvPr>
          <p:cNvSpPr txBox="1">
            <a:spLocks/>
          </p:cNvSpPr>
          <p:nvPr/>
        </p:nvSpPr>
        <p:spPr>
          <a:xfrm>
            <a:off x="137160" y="1225440"/>
            <a:ext cx="11896344" cy="76795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В первом этапе конкурса нами был написан ансамбль из моделей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scikit-learn,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в который входили случайный лес, градиентный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бустинг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, а также экстремальный градиентный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бустинг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из модуля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xgboost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.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каждой модели были подобраны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гиперпараметры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. В качестве обучающих данных мы использовали мел-спектрограммы, которые усреднили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по строкам для ускорения обучения. При попытке усреднить мел-спектрограмму по столбцам, сеть показывала худший результат.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A742D1-7790-8E84-B131-84A0086B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10" y="1924566"/>
            <a:ext cx="10834740" cy="4579370"/>
          </a:xfrm>
          <a:prstGeom prst="rect">
            <a:avLst/>
          </a:prstGeom>
        </p:spPr>
      </p:pic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4676E9C8-DD40-571B-F92F-F41509CBD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28212" y="1088784"/>
            <a:ext cx="5535576" cy="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E480EA-F1E3-1199-85BA-27370D6C8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85C247-9CDD-E4AE-18DC-C27D9AF6EE73}"/>
              </a:ext>
            </a:extLst>
          </p:cNvPr>
          <p:cNvSpPr txBox="1"/>
          <p:nvPr/>
        </p:nvSpPr>
        <p:spPr>
          <a:xfrm>
            <a:off x="5048744" y="6539698"/>
            <a:ext cx="209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Графики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315825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1C1A9-2ABE-EED8-5ABF-61918584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E30EB9B1-5971-6662-D32E-1B46152D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039F05DE-E965-2714-E724-10FFB0A4E1A0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Модель классификатора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Вторая попытка (полуфинал)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8ADDC801-D8EA-820E-00D5-3FFC3EE53380}"/>
              </a:ext>
            </a:extLst>
          </p:cNvPr>
          <p:cNvSpPr txBox="1">
            <a:spLocks/>
          </p:cNvSpPr>
          <p:nvPr/>
        </p:nvSpPr>
        <p:spPr>
          <a:xfrm>
            <a:off x="301752" y="1641924"/>
            <a:ext cx="4562856" cy="46625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Во втором этапе мы попробовали множество глубоких архитектур. Одна из них являлась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AlexNet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классификации изображений мел-спектрограмм, но она не показала достойного результата, поэтому было принято решение вернуться к ансамблю из первого этапа. Также, для того, чтобы увеличить точность модели, мы решили уделить большее внимание данным. Помимо мел-спектрограмм мы извлекли такие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аудиофичи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как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: </a:t>
            </a:r>
            <a:endParaRPr lang="ru-RU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MFCC (13 коэффициентов) — мел-частотные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кепстральные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коэффициенты, отражающие тембр.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Хрома — характеристика гармонического содержания сигнала.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Спектральный контраст — распределение энергии по частотам, полезное для анализа текстуры звука.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Частота пересечения нуля (ZCR) — показатель шумности сигнала.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Энергия RMS (RMSE) — среднеквадратичная энергия, характеризующая мощность сигнала.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Спектральный спад (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roll-off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) — частота, ниже которой сосредоточена определённая доля общей энергии сигнала, помогает оценить полосу частот.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Темп — характеризует ритм и скорость аудиофайла</a:t>
            </a:r>
          </a:p>
          <a:p>
            <a:pPr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endParaRPr lang="ru-RU" sz="2000" spc="-1" dirty="0">
              <a:solidFill>
                <a:schemeClr val="bg1"/>
              </a:solidFill>
              <a:latin typeface="Aptos"/>
            </a:endParaRPr>
          </a:p>
        </p:txBody>
      </p: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B9956A8A-33EC-8F49-7E4A-79A2A522A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736440" y="1088424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1620C-6C9F-5D90-BF05-30F9DF45D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00" y="2561952"/>
            <a:ext cx="6678048" cy="28225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405C673-F470-C72B-27B4-0E8B51DA3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56C376-55E2-7408-C905-A77CE4EE4F66}"/>
              </a:ext>
            </a:extLst>
          </p:cNvPr>
          <p:cNvSpPr txBox="1"/>
          <p:nvPr/>
        </p:nvSpPr>
        <p:spPr>
          <a:xfrm>
            <a:off x="7504088" y="5492577"/>
            <a:ext cx="209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Графики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420214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8358-D409-33C7-7DFB-833D7598E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99C1F713-7831-37A0-51B2-1D489A86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F9896647-7915-F597-4748-CE07BA3C05E9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Модель классификатора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Третья попытка (Финал)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>
            <a:extLst>
              <a:ext uri="{FF2B5EF4-FFF2-40B4-BE49-F238E27FC236}">
                <a16:creationId xmlns:a16="http://schemas.microsoft.com/office/drawing/2014/main" id="{24F6BE72-7366-3E88-F888-064A54B8F388}"/>
              </a:ext>
            </a:extLst>
          </p:cNvPr>
          <p:cNvSpPr txBox="1">
            <a:spLocks/>
          </p:cNvSpPr>
          <p:nvPr/>
        </p:nvSpPr>
        <p:spPr>
          <a:xfrm>
            <a:off x="194959" y="1296238"/>
            <a:ext cx="11741402" cy="67138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В финальном усложнении мы решили оставить сеть из полуфинала, но перебрать большее количество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гиперпараметров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. </a:t>
            </a:r>
          </a:p>
        </p:txBody>
      </p:sp>
      <p:cxnSp>
        <p:nvCxnSpPr>
          <p:cNvPr id="10" name="Straight Connector 16">
            <a:extLst>
              <a:ext uri="{FF2B5EF4-FFF2-40B4-BE49-F238E27FC236}">
                <a16:creationId xmlns:a16="http://schemas.microsoft.com/office/drawing/2014/main" id="{ACC13466-A6C9-E474-241F-67F9B32D8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736440" y="1088424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3F812C-DADE-D55E-04E1-85FDAD47A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01" y="1967620"/>
            <a:ext cx="10543917" cy="4456453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9265019-603E-A2CD-371C-DAC075DF7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19FCA-0C50-5A86-ED84-C54CBAAD3407}"/>
              </a:ext>
            </a:extLst>
          </p:cNvPr>
          <p:cNvSpPr txBox="1"/>
          <p:nvPr/>
        </p:nvSpPr>
        <p:spPr>
          <a:xfrm>
            <a:off x="5048744" y="6424073"/>
            <a:ext cx="209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</a:rPr>
              <a:t>Графики обучения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4473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B086A43C-4267-7F50-F2F6-2F21B0881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E13F96EE-875B-D001-3604-05FF028877FA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Модель классификатора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Итоговое решение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DE269F97-4074-BA7B-2FD7-308D9043419A}"/>
              </a:ext>
            </a:extLst>
          </p:cNvPr>
          <p:cNvSpPr txBox="1">
            <a:spLocks/>
          </p:cNvSpPr>
          <p:nvPr/>
        </p:nvSpPr>
        <p:spPr>
          <a:xfrm>
            <a:off x="301752" y="1426824"/>
            <a:ext cx="11585448" cy="311531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Из аудиофайлов извлекли несколько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аудиофичей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, а после объединили их. 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случайного леса, градиентного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бустинга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и экстремального градиентного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бустинга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создали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пайплайны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, в которых объединили стандартизацию данных с помощью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StandartScaler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,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генерацию синтетических данных с помощью алгоритма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SMOTE,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а также саму модель.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каждой модели подобрали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гиперпараметры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с помощью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GridSearch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.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После обучили их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,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выбрали лучшие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гиперпараметры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и объединили в ансамбль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 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VoitingClassifier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с мягким голосованием.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Потом мы обучили ансамбль и сохранили модель в виде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.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pkl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файла для дальнейшего использования. 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C8F8E87E-116F-2CA6-D0AE-B10AD241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736440" y="1088424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6" name="PlaceHolder 2">
            <a:extLst>
              <a:ext uri="{FF2B5EF4-FFF2-40B4-BE49-F238E27FC236}">
                <a16:creationId xmlns:a16="http://schemas.microsoft.com/office/drawing/2014/main" id="{9718484A-A801-750E-4254-6859CA8C8808}"/>
              </a:ext>
            </a:extLst>
          </p:cNvPr>
          <p:cNvSpPr txBox="1">
            <a:spLocks/>
          </p:cNvSpPr>
          <p:nvPr/>
        </p:nvSpPr>
        <p:spPr>
          <a:xfrm>
            <a:off x="301752" y="5769576"/>
            <a:ext cx="11585448" cy="6735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В ходе работы был использован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MLflow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,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благодаря которому мы отслеживали обучение моделей, а также сравнивали их с другими.</a:t>
            </a:r>
          </a:p>
          <a:p>
            <a:pPr marL="457200" indent="-457200">
              <a:spcBef>
                <a:spcPts val="1001"/>
              </a:spcBef>
              <a:buClr>
                <a:srgbClr val="FFFFFF"/>
              </a:buClr>
              <a:buAutoNum type="arabicParenR"/>
            </a:pPr>
            <a:endParaRPr lang="ru-RU" sz="2000" spc="-1" dirty="0">
              <a:solidFill>
                <a:schemeClr val="bg1"/>
              </a:solidFill>
              <a:latin typeface="Aptos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240542C-429C-B952-992B-B909A3ACA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0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C5C4-39D2-5CF2-DB4D-5B2AD72E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DA32FACE-8850-54D6-5D60-5ED873A38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4A0519A2-EA0B-75C3-9687-0A41974FF2F5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Модель классификатора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Техники и архитектуры, которые мы попробовали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7F3E46A-48FB-A116-C753-A98883D9B350}"/>
              </a:ext>
            </a:extLst>
          </p:cNvPr>
          <p:cNvSpPr txBox="1">
            <a:spLocks/>
          </p:cNvSpPr>
          <p:nvPr/>
        </p:nvSpPr>
        <p:spPr>
          <a:xfrm>
            <a:off x="301752" y="1426824"/>
            <a:ext cx="11585448" cy="283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Архитектуры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:</a:t>
            </a: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AlexNet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FluentNet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Техники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:</a:t>
            </a: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Создание синтетических данных с помощью генеративной модели</a:t>
            </a: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Извлечение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аудиофичей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с помощью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Wav2Vec</a:t>
            </a:r>
            <a:endParaRPr lang="ru-RU" sz="2000" spc="-1" dirty="0">
              <a:solidFill>
                <a:schemeClr val="bg1"/>
              </a:solidFill>
              <a:latin typeface="Aptos"/>
            </a:endParaRPr>
          </a:p>
          <a:p>
            <a:pPr>
              <a:spcBef>
                <a:spcPts val="1001"/>
              </a:spcBef>
              <a:buClr>
                <a:srgbClr val="FFFFFF"/>
              </a:buClr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Обучение глубоких моделей на изображениях мел-спектрограмм</a:t>
            </a:r>
            <a:endParaRPr lang="en-US" sz="2000" spc="-1" dirty="0">
              <a:solidFill>
                <a:schemeClr val="bg1"/>
              </a:solidFill>
              <a:latin typeface="Aptos"/>
            </a:endParaRPr>
          </a:p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endParaRPr lang="ru-RU" sz="2000" spc="-1" dirty="0">
              <a:solidFill>
                <a:schemeClr val="bg1"/>
              </a:solidFill>
              <a:latin typeface="Aptos"/>
            </a:endParaRP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7C85F113-BE6C-8A0E-D230-80BDD5CE3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68340" y="1088784"/>
            <a:ext cx="8455320" cy="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7" name="PlaceHolder 2">
            <a:extLst>
              <a:ext uri="{FF2B5EF4-FFF2-40B4-BE49-F238E27FC236}">
                <a16:creationId xmlns:a16="http://schemas.microsoft.com/office/drawing/2014/main" id="{A1C31CEF-CAFD-BD20-DF22-AFA61EA168F7}"/>
              </a:ext>
            </a:extLst>
          </p:cNvPr>
          <p:cNvSpPr txBox="1">
            <a:spLocks/>
          </p:cNvSpPr>
          <p:nvPr/>
        </p:nvSpPr>
        <p:spPr>
          <a:xfrm>
            <a:off x="301752" y="5302296"/>
            <a:ext cx="11585448" cy="11495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Архитектуры и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предобученные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модели не показали хороших результатов на тестах.</a:t>
            </a:r>
          </a:p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Генеративная модель также не обрадовала, показав данные очень плохого качества.  Мы считаем, что так произошло из-за нехватки обучающих данных.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7555D1F-3A87-A073-008E-97B1B1BA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59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0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700" b="0" strike="noStrike" spc="-1" dirty="0">
                <a:solidFill>
                  <a:schemeClr val="lt1"/>
                </a:solidFill>
                <a:latin typeface="Aptos Display"/>
              </a:rPr>
              <a:t>Создание</a:t>
            </a:r>
            <a:endParaRPr lang="ru-RU" sz="27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99" name="Straight Connector 20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Для использования модели был написан API на flask, который позже мы разместили на хостинге </a:t>
            </a:r>
            <a:r>
              <a:rPr lang="en-US" sz="2000" b="1" strike="noStrike" spc="-1">
                <a:solidFill>
                  <a:schemeClr val="lt1"/>
                </a:solidFill>
                <a:latin typeface="Aptos"/>
              </a:rPr>
              <a:t>Amvera</a:t>
            </a: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.</a:t>
            </a:r>
            <a:endParaRPr lang="ru-RU" sz="20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20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1" name="Straight Connector 206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102" name="Объект 31"/>
          <p:cNvPicPr/>
          <p:nvPr/>
        </p:nvPicPr>
        <p:blipFill>
          <a:blip r:embed="rId3"/>
          <a:stretch/>
        </p:blipFill>
        <p:spPr>
          <a:xfrm>
            <a:off x="7537680" y="2095200"/>
            <a:ext cx="2600280" cy="26668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4">
            <a:extLst>
              <a:ext uri="{FF2B5EF4-FFF2-40B4-BE49-F238E27FC236}">
                <a16:creationId xmlns:a16="http://schemas.microsoft.com/office/drawing/2014/main" id="{B9C56CF9-D490-9B26-5F93-224B6BADA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980A539D-5834-9578-FEF0-1687E54EE464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Создание </a:t>
            </a:r>
            <a:r>
              <a:rPr lang="en-US" sz="3200" spc="-1" dirty="0">
                <a:solidFill>
                  <a:schemeClr val="lt1"/>
                </a:solidFill>
                <a:latin typeface="Aptos Display"/>
              </a:rPr>
              <a:t>API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Ускорение кода сервера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43CB177D-63D5-2761-EF8E-7F4FC9B92851}"/>
              </a:ext>
            </a:extLst>
          </p:cNvPr>
          <p:cNvSpPr txBox="1">
            <a:spLocks/>
          </p:cNvSpPr>
          <p:nvPr/>
        </p:nvSpPr>
        <p:spPr>
          <a:xfrm>
            <a:off x="301752" y="1426824"/>
            <a:ext cx="11585448" cy="283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В первых этапах конкурса использовался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Flask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создания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API.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 В финале он был заменен на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FastAPI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,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т.к. уступает ему в скорости. Помимо этого, </a:t>
            </a:r>
            <a:r>
              <a:rPr lang="en-US" sz="2000" spc="-1" dirty="0" err="1">
                <a:solidFill>
                  <a:schemeClr val="bg1"/>
                </a:solidFill>
                <a:latin typeface="Aptos"/>
              </a:rPr>
              <a:t>FastAPI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использует асинхронное программирование. </a:t>
            </a: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07F3D87D-DE33-EB97-4892-C612C5F4E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68340" y="1088784"/>
            <a:ext cx="8455320" cy="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8BC1420D-10DC-6B24-1B4B-87D6EF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5A194-42F0-6A4C-33F4-B25B7CA3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2063">
            <a:extLst>
              <a:ext uri="{FF2B5EF4-FFF2-40B4-BE49-F238E27FC236}">
                <a16:creationId xmlns:a16="http://schemas.microsoft.com/office/drawing/2014/main" id="{EF5E13BC-7229-2968-EC20-419BBA7EB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PlaceHolder 1">
            <a:extLst>
              <a:ext uri="{FF2B5EF4-FFF2-40B4-BE49-F238E27FC236}">
                <a16:creationId xmlns:a16="http://schemas.microsoft.com/office/drawing/2014/main" id="{45BEB76E-30FA-9973-461D-84A87C84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448560"/>
            <a:ext cx="47073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700" b="0" strike="noStrike" spc="-1" dirty="0">
                <a:solidFill>
                  <a:schemeClr val="lt1"/>
                </a:solidFill>
                <a:latin typeface="Aptos Display"/>
              </a:rPr>
              <a:t>Создание</a:t>
            </a:r>
            <a:endParaRPr lang="ru-RU" sz="2700" b="0" strike="noStrike" spc="-1" dirty="0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99" name="Straight Connector 2065">
            <a:extLst>
              <a:ext uri="{FF2B5EF4-FFF2-40B4-BE49-F238E27FC236}">
                <a16:creationId xmlns:a16="http://schemas.microsoft.com/office/drawing/2014/main" id="{C73F9448-2656-59BB-015A-9B18DDF4A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1600" y="1749600"/>
            <a:ext cx="471888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sp>
        <p:nvSpPr>
          <p:cNvPr id="100" name="PlaceHolder 2">
            <a:extLst>
              <a:ext uri="{FF2B5EF4-FFF2-40B4-BE49-F238E27FC236}">
                <a16:creationId xmlns:a16="http://schemas.microsoft.com/office/drawing/2014/main" id="{5C0C4C82-5A48-8DB6-C8E6-F4441CD04A6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97840" y="1909080"/>
            <a:ext cx="4586040" cy="364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Для использования модели был написан API на flask, который позже мы разместили на хостинге </a:t>
            </a:r>
            <a:r>
              <a:rPr lang="en-US" sz="2000" b="1" strike="noStrike" spc="-1">
                <a:solidFill>
                  <a:schemeClr val="lt1"/>
                </a:solidFill>
                <a:latin typeface="Aptos"/>
              </a:rPr>
              <a:t>Amvera</a:t>
            </a:r>
            <a:r>
              <a:rPr lang="en-US" sz="2000" b="0" strike="noStrike" spc="-1">
                <a:solidFill>
                  <a:schemeClr val="lt1"/>
                </a:solidFill>
                <a:latin typeface="Aptos"/>
              </a:rPr>
              <a:t>.</a:t>
            </a:r>
            <a:endParaRPr lang="ru-RU" sz="2000" b="0" strike="noStrike" spc="-1">
              <a:solidFill>
                <a:schemeClr val="dk1"/>
              </a:solidFill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ru-RU" sz="20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01" name="Straight Connector 2067">
            <a:extLst>
              <a:ext uri="{FF2B5EF4-FFF2-40B4-BE49-F238E27FC236}">
                <a16:creationId xmlns:a16="http://schemas.microsoft.com/office/drawing/2014/main" id="{BD4D1E61-75C9-5075-2B81-0C046A9D9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33760" y="5707440"/>
            <a:ext cx="4714560" cy="36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102" name="Объект 31">
            <a:extLst>
              <a:ext uri="{FF2B5EF4-FFF2-40B4-BE49-F238E27FC236}">
                <a16:creationId xmlns:a16="http://schemas.microsoft.com/office/drawing/2014/main" id="{E18C80EE-6F7E-41A4-74C3-2F20760FA2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537680" y="2095200"/>
            <a:ext cx="2600280" cy="26668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4">
            <a:extLst>
              <a:ext uri="{FF2B5EF4-FFF2-40B4-BE49-F238E27FC236}">
                <a16:creationId xmlns:a16="http://schemas.microsoft.com/office/drawing/2014/main" id="{D949F82E-C3EE-B750-0A8B-3977F3B7A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0" y="0"/>
            <a:ext cx="12191760" cy="68576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5D72E6DD-DF65-51C5-884B-E20CAD1FE0CE}"/>
              </a:ext>
            </a:extLst>
          </p:cNvPr>
          <p:cNvSpPr txBox="1">
            <a:spLocks/>
          </p:cNvSpPr>
          <p:nvPr/>
        </p:nvSpPr>
        <p:spPr>
          <a:xfrm>
            <a:off x="0" y="-136656"/>
            <a:ext cx="12191760" cy="122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374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Создание </a:t>
            </a:r>
            <a:r>
              <a:rPr lang="en-US" sz="3200" spc="-1" dirty="0">
                <a:solidFill>
                  <a:schemeClr val="lt1"/>
                </a:solidFill>
                <a:latin typeface="Aptos Display"/>
              </a:rPr>
              <a:t>API</a:t>
            </a:r>
            <a:br>
              <a:rPr lang="ru-RU" sz="3200" dirty="0"/>
            </a:br>
            <a:r>
              <a:rPr lang="ru-RU" sz="3200" spc="-1" dirty="0">
                <a:solidFill>
                  <a:schemeClr val="lt1"/>
                </a:solidFill>
                <a:latin typeface="Aptos Display"/>
              </a:rPr>
              <a:t>Нагрузочное тестирование</a:t>
            </a:r>
            <a:endParaRPr lang="ru-RU" sz="3200" spc="-1" dirty="0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793DF849-F796-B5C2-426B-127CB81D5D03}"/>
              </a:ext>
            </a:extLst>
          </p:cNvPr>
          <p:cNvSpPr txBox="1">
            <a:spLocks/>
          </p:cNvSpPr>
          <p:nvPr/>
        </p:nvSpPr>
        <p:spPr>
          <a:xfrm>
            <a:off x="301752" y="1426824"/>
            <a:ext cx="11585448" cy="75038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Для нагрузочного тестирования использовался </a:t>
            </a:r>
            <a:r>
              <a:rPr lang="en-US" sz="2000" spc="-1" dirty="0">
                <a:solidFill>
                  <a:schemeClr val="bg1"/>
                </a:solidFill>
                <a:latin typeface="Aptos"/>
              </a:rPr>
              <a:t>locust. 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Приложение мы разместили на хостинге </a:t>
            </a:r>
            <a:r>
              <a:rPr lang="ru-RU" sz="2000" spc="-1" dirty="0" err="1">
                <a:solidFill>
                  <a:schemeClr val="bg1"/>
                </a:solidFill>
                <a:latin typeface="Aptos"/>
              </a:rPr>
              <a:t>Амвера</a:t>
            </a:r>
            <a:r>
              <a:rPr lang="ru-RU" sz="2000" spc="-1" dirty="0">
                <a:solidFill>
                  <a:schemeClr val="bg1"/>
                </a:solidFill>
                <a:latin typeface="Aptos"/>
              </a:rPr>
              <a:t>, подключив максимальный тариф для повышения его устойчивости.</a:t>
            </a: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D7DDB7FD-0035-21C7-3B65-AE566FE40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68340" y="1088784"/>
            <a:ext cx="8455320" cy="0"/>
          </a:xfrm>
          <a:prstGeom prst="straightConnector1">
            <a:avLst/>
          </a:prstGeom>
          <a:ln>
            <a:solidFill>
              <a:srgbClr val="E97132"/>
            </a:solidFill>
          </a:ln>
        </p:spPr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6407C-745F-7186-FF86-7D0B25E9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400" y="2474990"/>
            <a:ext cx="5414104" cy="2287090"/>
          </a:xfrm>
          <a:prstGeom prst="rect">
            <a:avLst/>
          </a:prstGeom>
        </p:spPr>
      </p:pic>
      <p:sp>
        <p:nvSpPr>
          <p:cNvPr id="8" name="PlaceHolder 2">
            <a:extLst>
              <a:ext uri="{FF2B5EF4-FFF2-40B4-BE49-F238E27FC236}">
                <a16:creationId xmlns:a16="http://schemas.microsoft.com/office/drawing/2014/main" id="{56884A15-EB4C-88A1-4C58-5214A44BE578}"/>
              </a:ext>
            </a:extLst>
          </p:cNvPr>
          <p:cNvSpPr txBox="1">
            <a:spLocks/>
          </p:cNvSpPr>
          <p:nvPr/>
        </p:nvSpPr>
        <p:spPr>
          <a:xfrm>
            <a:off x="301752" y="5829433"/>
            <a:ext cx="11585448" cy="75038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rgbClr val="FFFFFF"/>
              </a:buClr>
              <a:buNone/>
            </a:pPr>
            <a:r>
              <a:rPr lang="ru-RU" sz="2000" spc="-1" dirty="0">
                <a:solidFill>
                  <a:schemeClr val="bg1"/>
                </a:solidFill>
                <a:latin typeface="Aptos"/>
              </a:rPr>
              <a:t>Как показано в таблице, сервер способен обработать в районе 6 запросов в секунду. Считаем, что для увеличения этого числа нужно использовать более мощную конфигурацию.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19F5C3-4AC7-3ADE-80E0-FA2A6E3EB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36" y="2867057"/>
            <a:ext cx="6107248" cy="150295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EE82DF8-F151-1744-6A02-573C8F830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704" y="1712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9224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727</Words>
  <Application>Microsoft Office PowerPoint</Application>
  <PresentationFormat>Широкоэкранный</PresentationFormat>
  <Paragraphs>65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11</vt:i4>
      </vt:variant>
    </vt:vector>
  </HeadingPairs>
  <TitlesOfParts>
    <vt:vector size="29" baseType="lpstr">
      <vt:lpstr>Aptos</vt:lpstr>
      <vt:lpstr>Aptos Display</vt:lpstr>
      <vt:lpstr>Arial</vt:lpstr>
      <vt:lpstr>Nekst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Саморазвитие </vt:lpstr>
      <vt:lpstr>Цели и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</vt:lpstr>
      <vt:lpstr>Создание</vt:lpstr>
      <vt:lpstr>Пользовательский интерфейс Мобильное приложение</vt:lpstr>
      <vt:lpstr>Cпасибо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Александр Гладких</dc:creator>
  <dc:description/>
  <cp:lastModifiedBy>Алексей Гладких</cp:lastModifiedBy>
  <cp:revision>4</cp:revision>
  <dcterms:created xsi:type="dcterms:W3CDTF">2024-10-23T19:04:46Z</dcterms:created>
  <dcterms:modified xsi:type="dcterms:W3CDTF">2024-11-15T13:12:36Z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