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6" r:id="rId2"/>
    <p:sldId id="267" r:id="rId3"/>
    <p:sldId id="269" r:id="rId4"/>
    <p:sldId id="270" r:id="rId5"/>
    <p:sldId id="276" r:id="rId6"/>
    <p:sldId id="277" r:id="rId7"/>
    <p:sldId id="272" r:id="rId8"/>
    <p:sldId id="274" r:id="rId9"/>
    <p:sldId id="273" r:id="rId10"/>
    <p:sldId id="278" r:id="rId11"/>
    <p:sldId id="257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79" r:id="rId20"/>
    <p:sldId id="280" r:id="rId21"/>
    <p:sldId id="281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3"/>
    <p:restoredTop sz="94712"/>
  </p:normalViewPr>
  <p:slideViewPr>
    <p:cSldViewPr>
      <p:cViewPr varScale="1">
        <p:scale>
          <a:sx n="159" d="100"/>
          <a:sy n="159" d="100"/>
        </p:scale>
        <p:origin x="20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3E751-A378-3D49-BF45-A365977DEE4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69762-D9E7-904E-A3E5-4500C5AB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69762-D9E7-904E-A3E5-4500C5AB3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 benchmark to my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69762-D9E7-904E-A3E5-4500C5AB34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69762-D9E7-904E-A3E5-4500C5AB34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607377"/>
            <a:ext cx="633222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10019665" cy="313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D1C7-47FB-DFB9-99A8-78BEB7599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8DA416-5E95-B1E1-5B31-63659A566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300" y="1905000"/>
            <a:ext cx="11201400" cy="11221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3600" dirty="0"/>
              <a:t>Enhancing Physics Problem Solving in LLM Agents with Knowledge Graphs and Symbolic Math Tools</a:t>
            </a:r>
            <a:endParaRPr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1CA4A4-19CE-6059-1E67-565274D0D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19" y="4251109"/>
            <a:ext cx="4648200" cy="96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CB381-403F-B555-42BE-FBA9661747DF}"/>
              </a:ext>
            </a:extLst>
          </p:cNvPr>
          <p:cNvSpPr txBox="1"/>
          <p:nvPr/>
        </p:nvSpPr>
        <p:spPr>
          <a:xfrm>
            <a:off x="495300" y="3994514"/>
            <a:ext cx="438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Sviatoslav Gladkykh</a:t>
            </a:r>
          </a:p>
          <a:p>
            <a:pPr algn="l"/>
            <a:r>
              <a:rPr lang="en-US" dirty="0"/>
              <a:t>MSc Graduation Project</a:t>
            </a:r>
          </a:p>
          <a:p>
            <a:pPr algn="l"/>
            <a:r>
              <a:rPr lang="en-US" dirty="0"/>
              <a:t>Eindhoven University of Technology</a:t>
            </a:r>
          </a:p>
          <a:p>
            <a:pPr algn="l"/>
            <a:r>
              <a:rPr lang="en-US" dirty="0"/>
              <a:t>Supervisor: Mykola </a:t>
            </a:r>
            <a:r>
              <a:rPr lang="en-US" dirty="0" err="1"/>
              <a:t>Pechenizkiy</a:t>
            </a:r>
            <a:endParaRPr lang="en-US" dirty="0"/>
          </a:p>
          <a:p>
            <a:pPr algn="l"/>
            <a:r>
              <a:rPr lang="en-US" dirty="0"/>
              <a:t>Tutor: Bram Schut</a:t>
            </a:r>
          </a:p>
        </p:txBody>
      </p:sp>
    </p:spTree>
    <p:extLst>
      <p:ext uri="{BB962C8B-B14F-4D97-AF65-F5344CB8AC3E}">
        <p14:creationId xmlns:p14="http://schemas.microsoft.com/office/powerpoint/2010/main" val="96527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B768-0129-B0B4-4CE2-E6BD2700C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23AC-7C4E-D10E-DF20-C87084BD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0446"/>
            <a:ext cx="5711826" cy="677108"/>
          </a:xfrm>
        </p:spPr>
        <p:txBody>
          <a:bodyPr/>
          <a:lstStyle/>
          <a:p>
            <a:r>
              <a:rPr lang="en-US" dirty="0"/>
              <a:t>Benchmarks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DBE44-58EB-9CBF-7F9B-F264723D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832979"/>
            <a:ext cx="8077200" cy="51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73399"/>
            <a:ext cx="5308600" cy="144081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pc="-10" dirty="0"/>
              <a:t>SciEval</a:t>
            </a:r>
          </a:p>
          <a:p>
            <a:pPr marL="12700" marR="5080">
              <a:lnSpc>
                <a:spcPct val="100800"/>
              </a:lnSpc>
              <a:spcBef>
                <a:spcPts val="420"/>
              </a:spcBef>
            </a:pPr>
            <a:r>
              <a:rPr sz="1800" spc="-20" dirty="0"/>
              <a:t>Upper</a:t>
            </a:r>
            <a:r>
              <a:rPr sz="1800" spc="-110" dirty="0"/>
              <a:t> </a:t>
            </a:r>
            <a:r>
              <a:rPr sz="1800" spc="-50" dirty="0"/>
              <a:t>high</a:t>
            </a:r>
            <a:r>
              <a:rPr sz="1800" spc="-125" dirty="0"/>
              <a:t> </a:t>
            </a:r>
            <a:r>
              <a:rPr sz="1800" dirty="0"/>
              <a:t>school</a:t>
            </a:r>
            <a:r>
              <a:rPr sz="1800" spc="-114" dirty="0"/>
              <a:t> </a:t>
            </a:r>
            <a:r>
              <a:rPr sz="1800" spc="165" dirty="0"/>
              <a:t>–</a:t>
            </a:r>
            <a:r>
              <a:rPr sz="1800" spc="-120" dirty="0"/>
              <a:t> </a:t>
            </a:r>
            <a:r>
              <a:rPr sz="1800" spc="-60" dirty="0"/>
              <a:t>early</a:t>
            </a:r>
            <a:r>
              <a:rPr sz="1800" spc="-180" dirty="0"/>
              <a:t> </a:t>
            </a:r>
            <a:r>
              <a:rPr sz="1800" spc="-45" dirty="0"/>
              <a:t>undergraduate</a:t>
            </a:r>
            <a:r>
              <a:rPr sz="1800" spc="-160" dirty="0"/>
              <a:t> </a:t>
            </a:r>
            <a:r>
              <a:rPr sz="1800" spc="-10" dirty="0"/>
              <a:t>physics</a:t>
            </a:r>
            <a:r>
              <a:rPr sz="1800" spc="500" dirty="0"/>
              <a:t> </a:t>
            </a:r>
            <a:r>
              <a:rPr sz="1800" spc="-35" dirty="0"/>
              <a:t>1,478</a:t>
            </a:r>
            <a:r>
              <a:rPr sz="1800" spc="-110" dirty="0"/>
              <a:t> </a:t>
            </a:r>
            <a:r>
              <a:rPr sz="1800" spc="-55" dirty="0"/>
              <a:t>multiple-</a:t>
            </a:r>
            <a:r>
              <a:rPr sz="1800" spc="-10" dirty="0"/>
              <a:t>choice</a:t>
            </a:r>
            <a:r>
              <a:rPr sz="1800" spc="-95" dirty="0"/>
              <a:t> </a:t>
            </a:r>
            <a:r>
              <a:rPr sz="1800" dirty="0"/>
              <a:t>questions</a:t>
            </a:r>
            <a:r>
              <a:rPr sz="1800" spc="-175" dirty="0"/>
              <a:t> </a:t>
            </a:r>
            <a:r>
              <a:rPr sz="1800" spc="-45" dirty="0"/>
              <a:t>in</a:t>
            </a:r>
            <a:r>
              <a:rPr sz="1800" spc="-229" dirty="0"/>
              <a:t> </a:t>
            </a:r>
            <a:r>
              <a:rPr sz="1800" spc="-30" dirty="0"/>
              <a:t>“physics”</a:t>
            </a:r>
            <a:r>
              <a:rPr sz="1800" spc="-200" dirty="0"/>
              <a:t> </a:t>
            </a:r>
            <a:r>
              <a:rPr sz="1800" spc="-10" dirty="0"/>
              <a:t>category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3033" y="2446496"/>
            <a:ext cx="5846437" cy="28363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80" y="2446496"/>
            <a:ext cx="5837142" cy="28413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5" dirty="0"/>
              <a:t>SCIMAT-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37373"/>
            <a:ext cx="477520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Upper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high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school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165" dirty="0">
                <a:latin typeface="Trebuchet MS"/>
                <a:cs typeface="Trebuchet MS"/>
              </a:rPr>
              <a:t>–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early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undergraduate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physics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30" dirty="0">
                <a:latin typeface="Trebuchet MS"/>
                <a:cs typeface="Trebuchet MS"/>
              </a:rPr>
              <a:t>~1,041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numeric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questions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“science”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category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789" y="2121692"/>
            <a:ext cx="9480708" cy="4598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MMLU</a:t>
            </a:r>
            <a:r>
              <a:rPr spc="-440" dirty="0"/>
              <a:t> </a:t>
            </a:r>
            <a:r>
              <a:rPr spc="-220" dirty="0"/>
              <a:t>(college</a:t>
            </a:r>
            <a:r>
              <a:rPr spc="-490" dirty="0"/>
              <a:t> </a:t>
            </a:r>
            <a:r>
              <a:rPr spc="-75" dirty="0"/>
              <a:t>physics)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37373"/>
            <a:ext cx="991806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102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multiple-</a:t>
            </a:r>
            <a:r>
              <a:rPr sz="1800" spc="-10" dirty="0">
                <a:latin typeface="Trebuchet MS"/>
                <a:cs typeface="Trebuchet MS"/>
              </a:rPr>
              <a:t>choice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topics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not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specified,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logistic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classifier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trained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embeddings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SciEval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705" y="2093832"/>
            <a:ext cx="9555067" cy="46338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MMLU</a:t>
            </a:r>
            <a:r>
              <a:rPr spc="-425" dirty="0"/>
              <a:t> </a:t>
            </a:r>
            <a:r>
              <a:rPr spc="-200" dirty="0"/>
              <a:t>(conceptual</a:t>
            </a:r>
            <a:r>
              <a:rPr spc="-420" dirty="0"/>
              <a:t> </a:t>
            </a:r>
            <a:r>
              <a:rPr spc="-65" dirty="0"/>
              <a:t>physics)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37373"/>
            <a:ext cx="991806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235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multiple-</a:t>
            </a:r>
            <a:r>
              <a:rPr sz="1800" spc="-10" dirty="0">
                <a:latin typeface="Trebuchet MS"/>
                <a:cs typeface="Trebuchet MS"/>
              </a:rPr>
              <a:t>choice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topics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not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specified,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logistic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classifier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trained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embeddings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SciEval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977" y="2093832"/>
            <a:ext cx="9536477" cy="46338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MMLU</a:t>
            </a:r>
            <a:r>
              <a:rPr spc="-445" dirty="0"/>
              <a:t> </a:t>
            </a:r>
            <a:r>
              <a:rPr spc="-270" dirty="0"/>
              <a:t>(high</a:t>
            </a:r>
            <a:r>
              <a:rPr spc="-470" dirty="0"/>
              <a:t> </a:t>
            </a:r>
            <a:r>
              <a:rPr spc="-75" dirty="0"/>
              <a:t>school</a:t>
            </a:r>
            <a:r>
              <a:rPr spc="-509" dirty="0"/>
              <a:t> </a:t>
            </a:r>
            <a:r>
              <a:rPr spc="-60" dirty="0"/>
              <a:t>physics)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337373"/>
            <a:ext cx="991806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151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multiple-</a:t>
            </a:r>
            <a:r>
              <a:rPr sz="1800" spc="-10" dirty="0">
                <a:latin typeface="Trebuchet MS"/>
                <a:cs typeface="Trebuchet MS"/>
              </a:rPr>
              <a:t>choice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topics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not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specified,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logistic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classifier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trained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question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embeddings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from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SciEval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dataset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977" y="2093832"/>
            <a:ext cx="9536477" cy="46338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0BB2C-C005-6AB4-09B5-EF86F1263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BB0D83-B042-404A-06CE-615194FCF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574" y="607377"/>
            <a:ext cx="89884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50" dirty="0"/>
              <a:t>PHYSICS</a:t>
            </a:r>
            <a:endParaRPr spc="-6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FEC2C05-6BC0-8372-5AA9-1FAB8B5CB68D}"/>
              </a:ext>
            </a:extLst>
          </p:cNvPr>
          <p:cNvSpPr txBox="1"/>
          <p:nvPr/>
        </p:nvSpPr>
        <p:spPr>
          <a:xfrm>
            <a:off x="917575" y="1337373"/>
            <a:ext cx="991806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University-level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1297 open (numeric formula) questions (999 without images)</a:t>
            </a:r>
          </a:p>
        </p:txBody>
      </p:sp>
      <p:pic>
        <p:nvPicPr>
          <p:cNvPr id="8" name="Picture 7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547ED7D2-39CF-2DC0-5407-157ACDF4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6341"/>
            <a:ext cx="6096000" cy="3048000"/>
          </a:xfrm>
          <a:prstGeom prst="rect">
            <a:avLst/>
          </a:prstGeom>
        </p:spPr>
      </p:pic>
      <p:pic>
        <p:nvPicPr>
          <p:cNvPr id="10" name="Picture 9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F9DD81F7-936A-35CE-2289-1A30D26DC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227" y="24384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5213-AC6B-BE8E-4A7D-EC47366A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272907-0E9E-76EB-094D-3B7ECD18F8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574" y="607377"/>
            <a:ext cx="89884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50" dirty="0"/>
              <a:t>MMMU</a:t>
            </a:r>
            <a:endParaRPr spc="-6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8B9B9A-243D-C41B-B6AE-AA953AF5A755}"/>
              </a:ext>
            </a:extLst>
          </p:cNvPr>
          <p:cNvSpPr txBox="1"/>
          <p:nvPr/>
        </p:nvSpPr>
        <p:spPr>
          <a:xfrm>
            <a:off x="917575" y="1337373"/>
            <a:ext cx="991806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College-level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408 multiple-choice physics questions, all with images </a:t>
            </a:r>
          </a:p>
        </p:txBody>
      </p:sp>
      <p:pic>
        <p:nvPicPr>
          <p:cNvPr id="5" name="Picture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470CA38C-5AA3-DBFD-D4B5-A9C62251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5" y="1953235"/>
            <a:ext cx="9809530" cy="49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9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91F5-FA20-6362-71DF-0B583976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6F4D2E-6BD2-4889-E569-249D885D9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574" y="607377"/>
            <a:ext cx="89884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50" dirty="0"/>
              <a:t>Olympiad-Bench</a:t>
            </a:r>
            <a:endParaRPr spc="-6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49BEF9-006C-7128-3E18-5CF47AEA3EC0}"/>
              </a:ext>
            </a:extLst>
          </p:cNvPr>
          <p:cNvSpPr txBox="1"/>
          <p:nvPr/>
        </p:nvSpPr>
        <p:spPr>
          <a:xfrm>
            <a:off x="917575" y="1337373"/>
            <a:ext cx="991806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Olympiad-level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rebuchet MS"/>
                <a:cs typeface="Trebuchet MS"/>
              </a:rPr>
              <a:t>456 multiple-choice physics questions, all with images </a:t>
            </a:r>
          </a:p>
        </p:txBody>
      </p:sp>
      <p:pic>
        <p:nvPicPr>
          <p:cNvPr id="6" name="Picture 5" descr="A graph of blue rectangular objects&#10;&#10;AI-generated content may be incorrect.">
            <a:extLst>
              <a:ext uri="{FF2B5EF4-FFF2-40B4-BE49-F238E27FC236}">
                <a16:creationId xmlns:a16="http://schemas.microsoft.com/office/drawing/2014/main" id="{C1FDB08A-8D1B-FFF8-16CC-DE920F4A5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19" y="1953235"/>
            <a:ext cx="9817781" cy="49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5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5D1D-73D7-2E76-F7EB-3BDCFE4D2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D97B-DB48-13C3-D37C-A1F146DA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4" y="607377"/>
            <a:ext cx="10664825" cy="677108"/>
          </a:xfrm>
        </p:spPr>
        <p:txBody>
          <a:bodyPr/>
          <a:lstStyle/>
          <a:p>
            <a:r>
              <a:rPr lang="en-US" dirty="0"/>
              <a:t>Expected contributions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B09CB-D925-3320-C6E7-A4EC72B32C36}"/>
              </a:ext>
            </a:extLst>
          </p:cNvPr>
          <p:cNvSpPr txBox="1"/>
          <p:nvPr/>
        </p:nvSpPr>
        <p:spPr>
          <a:xfrm>
            <a:off x="838200" y="2644170"/>
            <a:ext cx="1021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Resource-efficient adaptation of LLMs to STEM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Transparent reasoning traces (facts + algebra steps).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Open-source code, KG, and evaluation artifacts.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 applications in education, tutoring, scientific reasoning.</a:t>
            </a:r>
          </a:p>
        </p:txBody>
      </p:sp>
    </p:spTree>
    <p:extLst>
      <p:ext uri="{BB962C8B-B14F-4D97-AF65-F5344CB8AC3E}">
        <p14:creationId xmlns:p14="http://schemas.microsoft.com/office/powerpoint/2010/main" val="23148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7A29-C08C-1538-1643-01F6925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7A294-2CC5-7200-A539-FE0306A32B7E}"/>
              </a:ext>
            </a:extLst>
          </p:cNvPr>
          <p:cNvSpPr txBox="1"/>
          <p:nvPr/>
        </p:nvSpPr>
        <p:spPr>
          <a:xfrm>
            <a:off x="838200" y="2459504"/>
            <a:ext cx="10216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Language Models (LLMs) are strong in general conversation, but weak in physics problem solving.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Physics requires </a:t>
            </a:r>
            <a:r>
              <a:rPr lang="en-US" sz="2400" b="1" dirty="0"/>
              <a:t>conceptual reasoning </a:t>
            </a:r>
            <a:r>
              <a:rPr lang="en-US" sz="2400" dirty="0"/>
              <a:t>+</a:t>
            </a:r>
            <a:r>
              <a:rPr lang="en-US" sz="2400" b="1" dirty="0"/>
              <a:t> precise math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Goal: Make LLMs </a:t>
            </a:r>
            <a:r>
              <a:rPr lang="en-US" sz="2400" b="1" dirty="0"/>
              <a:t>transparent, accurate, efficient</a:t>
            </a:r>
            <a:r>
              <a:rPr lang="en-US" sz="2400" dirty="0"/>
              <a:t> and </a:t>
            </a:r>
            <a:r>
              <a:rPr lang="en-US" sz="2400" b="1" dirty="0"/>
              <a:t>adaptable </a:t>
            </a:r>
            <a:r>
              <a:rPr lang="en-US" sz="2400" dirty="0"/>
              <a:t>to other STEM fields.</a:t>
            </a:r>
          </a:p>
        </p:txBody>
      </p:sp>
    </p:spTree>
    <p:extLst>
      <p:ext uri="{BB962C8B-B14F-4D97-AF65-F5344CB8AC3E}">
        <p14:creationId xmlns:p14="http://schemas.microsoft.com/office/powerpoint/2010/main" val="2530343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7E4B-8032-E628-57BB-B1164E03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0312-6791-BACD-F2D8-0BC90BC3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4" y="607377"/>
            <a:ext cx="10664825" cy="677108"/>
          </a:xfrm>
        </p:spPr>
        <p:txBody>
          <a:bodyPr/>
          <a:lstStyle/>
          <a:p>
            <a:r>
              <a:rPr lang="en-US" dirty="0"/>
              <a:t>Risks &amp; Mitigation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AD86F-4283-18A3-03EE-F4E4A8EE8EDB}"/>
              </a:ext>
            </a:extLst>
          </p:cNvPr>
          <p:cNvSpPr txBox="1"/>
          <p:nvPr/>
        </p:nvSpPr>
        <p:spPr>
          <a:xfrm>
            <a:off x="838200" y="2459504"/>
            <a:ext cx="10216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Computational resources – API fallback.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Parsing difficulties – LLM-assisted extraction, additional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Knowledge Graph may underperform – hybrid or vector fallback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Insufficient accuracy gains – investigation, improvements, focus on transparency &amp; traceability</a:t>
            </a:r>
          </a:p>
        </p:txBody>
      </p:sp>
    </p:spTree>
    <p:extLst>
      <p:ext uri="{BB962C8B-B14F-4D97-AF65-F5344CB8AC3E}">
        <p14:creationId xmlns:p14="http://schemas.microsoft.com/office/powerpoint/2010/main" val="73622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02376-402A-186A-BA3A-8C928750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069B-70F4-4328-B2C6-C2F6AC97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4" y="607377"/>
            <a:ext cx="10664825" cy="67710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89159-12A1-89BB-1059-5F320127D249}"/>
              </a:ext>
            </a:extLst>
          </p:cNvPr>
          <p:cNvSpPr txBox="1"/>
          <p:nvPr/>
        </p:nvSpPr>
        <p:spPr>
          <a:xfrm>
            <a:off x="838200" y="264417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Novel agent combining </a:t>
            </a:r>
            <a:r>
              <a:rPr lang="en-US" sz="2400" b="1" dirty="0"/>
              <a:t>Knowledge Graphs </a:t>
            </a:r>
            <a:r>
              <a:rPr lang="en-US" sz="2400" dirty="0"/>
              <a:t>+ </a:t>
            </a:r>
            <a:r>
              <a:rPr lang="en-US" sz="2400" b="1" dirty="0"/>
              <a:t>Symbolic Math Tools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Systematic evaluation on physics benchmarks.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Aim: </a:t>
            </a:r>
            <a:r>
              <a:rPr lang="en-US" sz="2400" b="1" dirty="0"/>
              <a:t>accurate, explainable, and efficient</a:t>
            </a:r>
            <a:r>
              <a:rPr lang="en-US" sz="2400" dirty="0"/>
              <a:t> physics-aware LLM assistant.</a:t>
            </a:r>
          </a:p>
        </p:txBody>
      </p:sp>
    </p:spTree>
    <p:extLst>
      <p:ext uri="{BB962C8B-B14F-4D97-AF65-F5344CB8AC3E}">
        <p14:creationId xmlns:p14="http://schemas.microsoft.com/office/powerpoint/2010/main" val="288420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E7FD-AD39-6DF2-C5AC-2138AC28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9D08-FF36-8011-82BC-A0FA7FFD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025AE-85F1-151D-02C4-DE0CDD9D265D}"/>
              </a:ext>
            </a:extLst>
          </p:cNvPr>
          <p:cNvSpPr txBox="1"/>
          <p:nvPr/>
        </p:nvSpPr>
        <p:spPr>
          <a:xfrm>
            <a:off x="838200" y="2274838"/>
            <a:ext cx="10216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benchmarks covering </a:t>
            </a:r>
            <a:r>
              <a:rPr lang="en-US" sz="2400" b="1" dirty="0"/>
              <a:t>conceptual </a:t>
            </a:r>
            <a:r>
              <a:rPr lang="en-US" sz="2400" dirty="0"/>
              <a:t>+</a:t>
            </a:r>
            <a:r>
              <a:rPr lang="en-US" sz="2400" b="1" dirty="0"/>
              <a:t> numerical physics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</a:t>
            </a:r>
            <a:r>
              <a:rPr lang="en-US" sz="2400" b="1" dirty="0"/>
              <a:t>rich </a:t>
            </a:r>
            <a:r>
              <a:rPr lang="en-US" sz="2400" dirty="0"/>
              <a:t>and</a:t>
            </a:r>
            <a:r>
              <a:rPr lang="en-US" sz="2400" b="1" dirty="0"/>
              <a:t> structured well </a:t>
            </a:r>
            <a:r>
              <a:rPr lang="en-US" sz="2400" dirty="0"/>
              <a:t>knowledge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Parse and transform knowledge source into a </a:t>
            </a:r>
            <a:r>
              <a:rPr lang="en-US" sz="2400" b="1" dirty="0"/>
              <a:t>Knowledge Graph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</a:t>
            </a:r>
            <a:r>
              <a:rPr lang="en-US" sz="2400" b="1" dirty="0"/>
              <a:t>symbolic math verifier</a:t>
            </a:r>
            <a:r>
              <a:rPr lang="en-US" sz="2400" dirty="0"/>
              <a:t> integrates smoothly.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Orchestrate tools well, preventing agent from hallucinations or endless loops.</a:t>
            </a:r>
          </a:p>
        </p:txBody>
      </p:sp>
    </p:spTree>
    <p:extLst>
      <p:ext uri="{BB962C8B-B14F-4D97-AF65-F5344CB8AC3E}">
        <p14:creationId xmlns:p14="http://schemas.microsoft.com/office/powerpoint/2010/main" val="28945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275E7-652B-DEE0-7353-5CE1169FD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194F-E784-9E57-7850-104A2B9B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5AD18-4279-C5FF-C51C-3A5AD51853C1}"/>
              </a:ext>
            </a:extLst>
          </p:cNvPr>
          <p:cNvSpPr txBox="1"/>
          <p:nvPr/>
        </p:nvSpPr>
        <p:spPr>
          <a:xfrm>
            <a:off x="832379" y="1951672"/>
            <a:ext cx="10216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RQ1</a:t>
            </a:r>
            <a:r>
              <a:rPr lang="en-US" sz="2400" dirty="0"/>
              <a:t>: How does retrieval from a structured knowledge graph compare to vector-based retrieval for physics question answering?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RQ2</a:t>
            </a:r>
            <a:r>
              <a:rPr lang="en-US" sz="2400" dirty="0"/>
              <a:t>: What is the relative and combined impact of using knowledge retrieval and mathematical tools on the accuracy and reliability in multi-step derivations while ensuring physical consistency?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RQ3</a:t>
            </a:r>
            <a:r>
              <a:rPr lang="en-US" sz="2400" dirty="0"/>
              <a:t>: How does the proposed physics-informed LLM agent perform against general-purpose LLMs, physics-fine-tuned models, and state-of-the-art methods under the same evaluation setup?</a:t>
            </a:r>
          </a:p>
        </p:txBody>
      </p:sp>
    </p:spTree>
    <p:extLst>
      <p:ext uri="{BB962C8B-B14F-4D97-AF65-F5344CB8AC3E}">
        <p14:creationId xmlns:p14="http://schemas.microsoft.com/office/powerpoint/2010/main" val="122007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3618-A1B9-F67E-FAC1-CE202155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4B9F-8C8D-C618-81A6-8D0E7E0D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Sub-questions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5C60-8867-152A-98FE-9774B3639DB9}"/>
              </a:ext>
            </a:extLst>
          </p:cNvPr>
          <p:cNvSpPr txBox="1"/>
          <p:nvPr/>
        </p:nvSpPr>
        <p:spPr>
          <a:xfrm>
            <a:off x="832379" y="1951672"/>
            <a:ext cx="10216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KG construction and retrieval approaches perform the best in physics problem solving?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symbolic and (or) numeric tools perform the best in physics problem solving?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types of questions / topics in physics benefit most from KG retrieval and symbolic verification?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can retrieved subgraphs be linked back to the source textbook passages to enable citation, fact checking, and hallucination mitigation?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 (as needed or if time permits)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1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C49DC-B7C8-A80A-ACC3-5A8D7A7C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894A-8DDE-250F-E800-652968CA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4" y="607377"/>
            <a:ext cx="10664825" cy="1354217"/>
          </a:xfrm>
        </p:spPr>
        <p:txBody>
          <a:bodyPr/>
          <a:lstStyle/>
          <a:p>
            <a:r>
              <a:rPr lang="en-US" dirty="0"/>
              <a:t>Time-permitting research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327B6-BD79-B5D9-B4F4-5137E507F2DC}"/>
              </a:ext>
            </a:extLst>
          </p:cNvPr>
          <p:cNvSpPr txBox="1"/>
          <p:nvPr/>
        </p:nvSpPr>
        <p:spPr>
          <a:xfrm>
            <a:off x="832379" y="1579390"/>
            <a:ext cx="102166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an auxiliary corpus of solved Q&amp;A be leveraged for few-shot guidance or case-based retrieval to further improve the agent’s task execution?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the agent be extended to multimodal physics tasks (e.g., diagrams, plots), and what uplift results on multimodal benchmarks relative to generic and physics-tuned multimodal LLMs?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the approach scale to master’s/PhD/</a:t>
            </a:r>
            <a:r>
              <a:rPr lang="en-US" sz="2400" dirty="0" err="1"/>
              <a:t>olympiad</a:t>
            </a:r>
            <a:r>
              <a:rPr lang="en-US" sz="2400" dirty="0"/>
              <a:t>-level problems with an appropriately enriched knowledge base, and how does it compare with existing solutions on very challenging benchmarks?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verifiable rewards be defined for each reasoning step of the agent, enabling reinforcement learning to further improve performance and consistency?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 (if time permits and interesting questions arise)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13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FB05-D561-480C-195C-3BB653F6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BA00-6C12-1883-C491-70260D9E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 &amp;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91C4-8A14-DFEE-B6B9-8D38847D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31" y="1524000"/>
            <a:ext cx="10076538" cy="47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6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298E0-DA40-1CFF-E010-607C94FA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1AF3-A5C5-7C9C-C624-3A0EB82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8C1F2BB4-2D80-9663-6619-737B369F4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47" y="1308417"/>
            <a:ext cx="8784906" cy="52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4FB87-F3EF-C308-6207-FD4ABD7B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FDE1-D4E3-C2A1-1718-0FDD433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0446"/>
            <a:ext cx="5711826" cy="677108"/>
          </a:xfrm>
        </p:spPr>
        <p:txBody>
          <a:bodyPr/>
          <a:lstStyle/>
          <a:p>
            <a:r>
              <a:rPr lang="en-US" dirty="0"/>
              <a:t>Knowledge bases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71506-2FF8-3E7E-7AC0-31F392AF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28600"/>
            <a:ext cx="6547609" cy="64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</TotalTime>
  <Words>669</Words>
  <Application>Microsoft Macintosh PowerPoint</Application>
  <PresentationFormat>Widescreen</PresentationFormat>
  <Paragraphs>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Trebuchet MS</vt:lpstr>
      <vt:lpstr>Office Theme</vt:lpstr>
      <vt:lpstr>Enhancing Physics Problem Solving in LLM Agents with Knowledge Graphs and Symbolic Math Tools</vt:lpstr>
      <vt:lpstr>Motivation</vt:lpstr>
      <vt:lpstr>Challenges</vt:lpstr>
      <vt:lpstr>Research Questions</vt:lpstr>
      <vt:lpstr>Research Sub-questions</vt:lpstr>
      <vt:lpstr>Time-permitting research questions</vt:lpstr>
      <vt:lpstr>Research plan &amp; timeline</vt:lpstr>
      <vt:lpstr>System Design</vt:lpstr>
      <vt:lpstr>Knowledge bases</vt:lpstr>
      <vt:lpstr>Benchmarks</vt:lpstr>
      <vt:lpstr>SciEval Upper high school – early undergraduate physics 1,478 multiple-choice questions in “physics” category</vt:lpstr>
      <vt:lpstr>SCIMAT-2</vt:lpstr>
      <vt:lpstr>MMLU (college physics)</vt:lpstr>
      <vt:lpstr>MMLU (conceptual physics)</vt:lpstr>
      <vt:lpstr>MMLU (high school physics)</vt:lpstr>
      <vt:lpstr>PHYSICS</vt:lpstr>
      <vt:lpstr>MMMU</vt:lpstr>
      <vt:lpstr>Olympiad-Bench</vt:lpstr>
      <vt:lpstr>Expected contributions</vt:lpstr>
      <vt:lpstr>Risks &amp; Mitigation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Sviatoslav Gladkykh</cp:lastModifiedBy>
  <cp:revision>3</cp:revision>
  <dcterms:created xsi:type="dcterms:W3CDTF">2025-08-19T13:17:13Z</dcterms:created>
  <dcterms:modified xsi:type="dcterms:W3CDTF">2025-08-26T07:22:39Z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2025-08-14T00:00:00Z</vt:filetime>
  </property>
  <property fmtid="{D5CDD505-2E9C-101B-9397-08002B2CF9AE}" pid="3" name="LastSaved">
    <vt:filetime>2025-08-19T00:00:00Z</vt:filetime>
  </property>
</Properties>
</file>