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59" r:id="rId5"/>
    <p:sldId id="258" r:id="rId6"/>
    <p:sldId id="260" r:id="rId7"/>
    <p:sldId id="261" r:id="rId8"/>
    <p:sldId id="263" r:id="rId9"/>
    <p:sldId id="265" r:id="rId10"/>
    <p:sldId id="266" r:id="rId11"/>
    <p:sldId id="272" r:id="rId12"/>
    <p:sldId id="270" r:id="rId13"/>
    <p:sldId id="277" r:id="rId14"/>
    <p:sldId id="262" r:id="rId15"/>
    <p:sldId id="273" r:id="rId16"/>
    <p:sldId id="274" r:id="rId17"/>
    <p:sldId id="264" r:id="rId18"/>
    <p:sldId id="267" r:id="rId19"/>
    <p:sldId id="268" r:id="rId20"/>
    <p:sldId id="269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020C-DC0E-4A82-B387-913C153B8766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CEF4-7543-4094-A25B-9BFA57B0F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54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020C-DC0E-4A82-B387-913C153B8766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CEF4-7543-4094-A25B-9BFA57B0F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11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020C-DC0E-4A82-B387-913C153B8766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CEF4-7543-4094-A25B-9BFA57B0F64F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6132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020C-DC0E-4A82-B387-913C153B8766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CEF4-7543-4094-A25B-9BFA57B0F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823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020C-DC0E-4A82-B387-913C153B8766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CEF4-7543-4094-A25B-9BFA57B0F64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4477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020C-DC0E-4A82-B387-913C153B8766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CEF4-7543-4094-A25B-9BFA57B0F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298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020C-DC0E-4A82-B387-913C153B8766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CEF4-7543-4094-A25B-9BFA57B0F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18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020C-DC0E-4A82-B387-913C153B8766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CEF4-7543-4094-A25B-9BFA57B0F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7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020C-DC0E-4A82-B387-913C153B8766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CEF4-7543-4094-A25B-9BFA57B0F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33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020C-DC0E-4A82-B387-913C153B8766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CEF4-7543-4094-A25B-9BFA57B0F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17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020C-DC0E-4A82-B387-913C153B8766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CEF4-7543-4094-A25B-9BFA57B0F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81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020C-DC0E-4A82-B387-913C153B8766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CEF4-7543-4094-A25B-9BFA57B0F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39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020C-DC0E-4A82-B387-913C153B8766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CEF4-7543-4094-A25B-9BFA57B0F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92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020C-DC0E-4A82-B387-913C153B8766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CEF4-7543-4094-A25B-9BFA57B0F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31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020C-DC0E-4A82-B387-913C153B8766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CEF4-7543-4094-A25B-9BFA57B0F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12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020C-DC0E-4A82-B387-913C153B8766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CEF4-7543-4094-A25B-9BFA57B0F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90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A020C-DC0E-4A82-B387-913C153B8766}" type="datetimeFigureOut">
              <a:rPr lang="ru-RU" smtClean="0"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39CEF4-7543-4094-A25B-9BFA57B0F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37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spring.io/spring-framework/docs/current/reference/html/testing.html#testcontext-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15E4D-67AA-43D9-8292-DF823EFB09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Интеграционные тесты.</a:t>
            </a:r>
            <a:br>
              <a:rPr lang="ru-RU" dirty="0"/>
            </a:br>
            <a:r>
              <a:rPr lang="en-US" dirty="0"/>
              <a:t>Spring &amp; SQL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76534F-28E5-4482-B919-EE546EF844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095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B4FC3-1C7A-463E-88C0-379EF1C7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СУБД. </a:t>
            </a:r>
            <a:r>
              <a:rPr lang="en-US" dirty="0"/>
              <a:t>Standalone</a:t>
            </a:r>
            <a:r>
              <a:rPr lang="ru-RU" dirty="0"/>
              <a:t>. </a:t>
            </a:r>
            <a:r>
              <a:rPr lang="en-US" dirty="0"/>
              <a:t>TC</a:t>
            </a:r>
            <a:br>
              <a:rPr lang="ru-RU" dirty="0"/>
            </a:br>
            <a:r>
              <a:rPr lang="ru-RU" dirty="0"/>
              <a:t>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D9558B-4F6A-42BB-B109-29DCBD782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Итого, тесты дольше запускаются, особенно при первом запуске</a:t>
            </a:r>
          </a:p>
          <a:p>
            <a:r>
              <a:rPr lang="ru-RU" dirty="0"/>
              <a:t>Необъяснимые проблемы у Андрея***</a:t>
            </a:r>
          </a:p>
        </p:txBody>
      </p:sp>
    </p:spTree>
    <p:extLst>
      <p:ext uri="{BB962C8B-B14F-4D97-AF65-F5344CB8AC3E}">
        <p14:creationId xmlns:p14="http://schemas.microsoft.com/office/powerpoint/2010/main" val="3988832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F2824-27E3-4217-91DE-D0C09807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СУБД. Резюме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47C1C7-CDF4-4169-B9B1-34669F16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mock(</a:t>
            </a:r>
            <a:r>
              <a:rPr lang="en-US" dirty="0" err="1"/>
              <a:t>Repository.class</a:t>
            </a:r>
            <a:r>
              <a:rPr lang="en-US" dirty="0"/>
              <a:t>)</a:t>
            </a:r>
            <a:r>
              <a:rPr lang="ru-RU" dirty="0"/>
              <a:t> – </a:t>
            </a:r>
            <a:r>
              <a:rPr lang="ru-RU" dirty="0">
                <a:solidFill>
                  <a:srgbClr val="FF0000"/>
                </a:solidFill>
              </a:rPr>
              <a:t>не рекомендуется, только как вспомогательный инструмент во время разработки</a:t>
            </a:r>
            <a:r>
              <a:rPr lang="ru-RU" dirty="0"/>
              <a:t>. </a:t>
            </a:r>
            <a:endParaRPr lang="en-US" dirty="0"/>
          </a:p>
          <a:p>
            <a:r>
              <a:rPr lang="en-US" dirty="0"/>
              <a:t>In-memory DB</a:t>
            </a:r>
          </a:p>
          <a:p>
            <a:pPr lvl="1"/>
            <a:r>
              <a:rPr lang="en-US" dirty="0"/>
              <a:t>H2</a:t>
            </a:r>
            <a:r>
              <a:rPr lang="ru-RU" dirty="0"/>
              <a:t> – </a:t>
            </a:r>
            <a:r>
              <a:rPr lang="ru-RU" dirty="0">
                <a:solidFill>
                  <a:srgbClr val="FF0000"/>
                </a:solidFill>
              </a:rPr>
              <a:t>не рекомендуется</a:t>
            </a:r>
            <a:r>
              <a:rPr lang="ru-RU" dirty="0"/>
              <a:t>. </a:t>
            </a:r>
            <a:endParaRPr lang="en-US" dirty="0"/>
          </a:p>
          <a:p>
            <a:r>
              <a:rPr lang="en-US" dirty="0"/>
              <a:t>Standalone DB</a:t>
            </a:r>
          </a:p>
          <a:p>
            <a:pPr lvl="1"/>
            <a:r>
              <a:rPr lang="en-US" dirty="0"/>
              <a:t>Local DB/Remote test DB – </a:t>
            </a:r>
            <a:r>
              <a:rPr lang="ru-RU" dirty="0">
                <a:solidFill>
                  <a:srgbClr val="FF0000"/>
                </a:solidFill>
              </a:rPr>
              <a:t>не рекомендуется*</a:t>
            </a:r>
            <a:endParaRPr lang="en-US" strike="sngStrike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Testcontainers</a:t>
            </a:r>
            <a:r>
              <a:rPr lang="ru-RU" dirty="0"/>
              <a:t> – </a:t>
            </a:r>
            <a:r>
              <a:rPr lang="ru-RU" dirty="0">
                <a:solidFill>
                  <a:srgbClr val="00B050"/>
                </a:solidFill>
              </a:rPr>
              <a:t>рекомендуется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5661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95458-969C-4C55-A82E-10BADF30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 сервисов и </a:t>
            </a:r>
            <a:r>
              <a:rPr lang="en-US" dirty="0"/>
              <a:t>@</a:t>
            </a:r>
            <a:r>
              <a:rPr lang="en-US" dirty="0" err="1"/>
              <a:t>SpringBootTest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E3EAB3-56E7-490A-9A28-2385B26FE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Сторонние сервисы, которые долго инициализируются</a:t>
            </a:r>
            <a:br>
              <a:rPr lang="ru-RU" sz="2400" dirty="0"/>
            </a:br>
            <a:r>
              <a:rPr lang="ru-RU" sz="2400" dirty="0"/>
              <a:t>Пример: </a:t>
            </a:r>
            <a:r>
              <a:rPr lang="en-US" sz="2400" dirty="0" err="1"/>
              <a:t>SlowService</a:t>
            </a:r>
            <a:endParaRPr lang="en-US" sz="2400" dirty="0"/>
          </a:p>
          <a:p>
            <a:r>
              <a:rPr lang="ru-RU" sz="2400" dirty="0"/>
              <a:t>В тестовом классе </a:t>
            </a:r>
            <a:r>
              <a:rPr lang="ru-RU" sz="2400" dirty="0" err="1"/>
              <a:t>инжектим</a:t>
            </a:r>
            <a:r>
              <a:rPr lang="ru-RU" sz="2400" dirty="0"/>
              <a:t> только </a:t>
            </a:r>
            <a:r>
              <a:rPr lang="en-US" sz="2400" dirty="0"/>
              <a:t>Repository</a:t>
            </a:r>
            <a:r>
              <a:rPr lang="ru-RU" sz="2400" dirty="0"/>
              <a:t>, но не сервисы</a:t>
            </a:r>
          </a:p>
          <a:p>
            <a:r>
              <a:rPr lang="ru-RU" sz="2400" dirty="0"/>
              <a:t>Сервисы создаем руками</a:t>
            </a:r>
            <a:r>
              <a:rPr lang="en-US" sz="2400" dirty="0"/>
              <a:t>:</a:t>
            </a:r>
            <a:br>
              <a:rPr lang="ru-RU" sz="2400" dirty="0"/>
            </a:br>
            <a:r>
              <a:rPr lang="en-US" dirty="0" err="1"/>
              <a:t>AutowireCapableBeanFactory</a:t>
            </a:r>
            <a:r>
              <a:rPr lang="ru-RU" dirty="0"/>
              <a:t>.</a:t>
            </a:r>
            <a:r>
              <a:rPr lang="en-US" dirty="0" err="1"/>
              <a:t>applyBeanPostProcessors</a:t>
            </a:r>
            <a:r>
              <a:rPr lang="en-US" b="1" dirty="0" err="1"/>
              <a:t>Before</a:t>
            </a:r>
            <a:r>
              <a:rPr lang="en-US" dirty="0" err="1"/>
              <a:t>Initialization</a:t>
            </a:r>
            <a:r>
              <a:rPr lang="ru-RU" dirty="0"/>
              <a:t>()</a:t>
            </a:r>
            <a:br>
              <a:rPr lang="ru-RU" dirty="0"/>
            </a:br>
            <a:r>
              <a:rPr lang="en-US" dirty="0" err="1"/>
              <a:t>AutowireCapableBeanFactory</a:t>
            </a:r>
            <a:r>
              <a:rPr lang="ru-RU" dirty="0"/>
              <a:t>.</a:t>
            </a:r>
            <a:r>
              <a:rPr lang="en-US" dirty="0" err="1"/>
              <a:t>applyBeanPostProcessors</a:t>
            </a:r>
            <a:r>
              <a:rPr lang="en-US" b="1" dirty="0" err="1"/>
              <a:t>After</a:t>
            </a:r>
            <a:r>
              <a:rPr lang="en-US" dirty="0" err="1"/>
              <a:t>Initialization</a:t>
            </a:r>
            <a:r>
              <a:rPr lang="ru-RU" dirty="0"/>
              <a:t>()</a:t>
            </a:r>
          </a:p>
          <a:p>
            <a:r>
              <a:rPr lang="ru-RU" sz="2400" dirty="0"/>
              <a:t>Неидеально, но работает быстро</a:t>
            </a:r>
            <a:r>
              <a:rPr lang="en-US" sz="2400" dirty="0"/>
              <a:t> </a:t>
            </a:r>
            <a:r>
              <a:rPr lang="ru-RU" sz="2400" dirty="0"/>
              <a:t>и аспекты остаются на местах. 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88995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119C3-0898-4D2F-B7F8-D6D358D0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 сервисов. 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DBB1B9-D771-43BE-8E48-D6E1E8BC3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SlowApplication</a:t>
            </a:r>
            <a:r>
              <a:rPr lang="ru-RU" dirty="0"/>
              <a:t> – медленный сервис требует 10 секунд для инициализации</a:t>
            </a:r>
          </a:p>
          <a:p>
            <a:r>
              <a:rPr lang="en-US" dirty="0" err="1"/>
              <a:t>SlowTest</a:t>
            </a:r>
            <a:r>
              <a:rPr lang="ru-RU" dirty="0"/>
              <a:t> – тест долго </a:t>
            </a:r>
            <a:r>
              <a:rPr lang="ru-RU" dirty="0" err="1"/>
              <a:t>запускатся</a:t>
            </a:r>
            <a:endParaRPr lang="ru-RU" dirty="0"/>
          </a:p>
          <a:p>
            <a:r>
              <a:rPr lang="en-US" dirty="0" err="1"/>
              <a:t>SlowRepositoryOnlyTest</a:t>
            </a:r>
            <a:r>
              <a:rPr lang="ru-RU" dirty="0"/>
              <a:t> – </a:t>
            </a:r>
            <a:r>
              <a:rPr lang="en-US" dirty="0"/>
              <a:t>@</a:t>
            </a:r>
            <a:r>
              <a:rPr lang="en-US" dirty="0" err="1"/>
              <a:t>DataJpaTest</a:t>
            </a:r>
            <a:r>
              <a:rPr lang="en-US" dirty="0"/>
              <a:t> </a:t>
            </a:r>
            <a:r>
              <a:rPr lang="ru-RU" dirty="0"/>
              <a:t>не </a:t>
            </a:r>
            <a:r>
              <a:rPr lang="ru-RU" dirty="0" err="1"/>
              <a:t>работает,т.к</a:t>
            </a:r>
            <a:r>
              <a:rPr lang="ru-RU" dirty="0"/>
              <a:t>. хочется тестировать сервис</a:t>
            </a:r>
          </a:p>
          <a:p>
            <a:r>
              <a:rPr lang="en-US" dirty="0" err="1"/>
              <a:t>SlowManuallyTest</a:t>
            </a:r>
            <a:r>
              <a:rPr lang="ru-RU" dirty="0"/>
              <a:t> – руками создаем сервис и просим </a:t>
            </a:r>
            <a:r>
              <a:rPr lang="en-US" dirty="0" err="1"/>
              <a:t>ApplicationContext</a:t>
            </a:r>
            <a:r>
              <a:rPr lang="en-US" dirty="0"/>
              <a:t> </a:t>
            </a:r>
            <a:r>
              <a:rPr lang="ru-RU" dirty="0"/>
              <a:t>добавить аспекты. Если убрать «ручное </a:t>
            </a:r>
            <a:r>
              <a:rPr lang="ru-RU" dirty="0" err="1"/>
              <a:t>аспектирование</a:t>
            </a:r>
            <a:r>
              <a:rPr lang="ru-RU" dirty="0"/>
              <a:t>» – ошибка при сохранении, т.к. нет транзакции</a:t>
            </a:r>
          </a:p>
        </p:txBody>
      </p:sp>
    </p:spTree>
    <p:extLst>
      <p:ext uri="{BB962C8B-B14F-4D97-AF65-F5344CB8AC3E}">
        <p14:creationId xmlns:p14="http://schemas.microsoft.com/office/powerpoint/2010/main" val="978161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C1F09B-8C30-4382-BE50-598F646F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Наполнение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C4EC7-9120-4873-81C4-40C4FBD2F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05205" cy="3880773"/>
          </a:xfrm>
        </p:spPr>
        <p:txBody>
          <a:bodyPr/>
          <a:lstStyle/>
          <a:p>
            <a:r>
              <a:rPr lang="en-US" dirty="0"/>
              <a:t>@SQL/ </a:t>
            </a:r>
            <a:r>
              <a:rPr lang="en-US" dirty="0" err="1"/>
              <a:t>AbstractTransactionalSpringContextTest.executeSqlScripts</a:t>
            </a:r>
            <a:endParaRPr lang="en-US" dirty="0"/>
          </a:p>
          <a:p>
            <a:pPr lvl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+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работает</a:t>
            </a:r>
          </a:p>
          <a:p>
            <a:pPr lvl="1"/>
            <a:r>
              <a:rPr lang="ru-RU" dirty="0"/>
              <a:t>- </a:t>
            </a:r>
            <a:r>
              <a:rPr lang="ru-RU" dirty="0">
                <a:solidFill>
                  <a:srgbClr val="FF0000"/>
                </a:solidFill>
              </a:rPr>
              <a:t>При добавление обязательных полей нужно менять каждый </a:t>
            </a:r>
            <a:r>
              <a:rPr lang="en-US" dirty="0" err="1">
                <a:solidFill>
                  <a:srgbClr val="FF0000"/>
                </a:solidFill>
              </a:rPr>
              <a:t>sql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ru-RU" dirty="0">
                <a:solidFill>
                  <a:srgbClr val="FF0000"/>
                </a:solidFill>
              </a:rPr>
              <a:t>скрипт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- </a:t>
            </a:r>
            <a:r>
              <a:rPr lang="en-US" dirty="0" err="1">
                <a:solidFill>
                  <a:srgbClr val="FF0000"/>
                </a:solidFill>
              </a:rPr>
              <a:t>sql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ru-RU" dirty="0">
                <a:solidFill>
                  <a:srgbClr val="FF0000"/>
                </a:solidFill>
              </a:rPr>
              <a:t>скрипт тяжело читается (хуже только </a:t>
            </a:r>
            <a:r>
              <a:rPr lang="en-US" dirty="0" err="1">
                <a:solidFill>
                  <a:srgbClr val="FF0000"/>
                </a:solidFill>
              </a:rPr>
              <a:t>regexp</a:t>
            </a:r>
            <a:r>
              <a:rPr lang="en-US" dirty="0">
                <a:solidFill>
                  <a:srgbClr val="FF0000"/>
                </a:solidFill>
              </a:rPr>
              <a:t>’</a:t>
            </a:r>
            <a:r>
              <a:rPr lang="ru-RU" dirty="0">
                <a:solidFill>
                  <a:srgbClr val="FF0000"/>
                </a:solidFill>
              </a:rPr>
              <a:t>ы </a:t>
            </a:r>
            <a:r>
              <a:rPr lang="ru-RU" dirty="0">
                <a:solidFill>
                  <a:srgbClr val="FF0000"/>
                </a:solidFill>
                <a:sym typeface="Wingdings" panose="05000000000000000000" pitchFamily="2" charset="2"/>
              </a:rPr>
              <a:t> )</a:t>
            </a:r>
          </a:p>
          <a:p>
            <a:pPr lvl="1"/>
            <a:endParaRPr lang="en-US" dirty="0"/>
          </a:p>
          <a:p>
            <a:r>
              <a:rPr lang="en-US" dirty="0" err="1"/>
              <a:t>CustomTestDataBuilder</a:t>
            </a:r>
            <a:endParaRPr lang="ru-RU" dirty="0"/>
          </a:p>
          <a:p>
            <a:pPr lvl="1"/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+ работает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+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просто поддерживать и легко читать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требует </a:t>
            </a:r>
            <a:r>
              <a:rPr lang="en-US" dirty="0">
                <a:solidFill>
                  <a:srgbClr val="FF0000"/>
                </a:solidFill>
              </a:rPr>
              <a:t>JPA</a:t>
            </a:r>
            <a:r>
              <a:rPr lang="ru-RU" dirty="0">
                <a:solidFill>
                  <a:srgbClr val="FF0000"/>
                </a:solidFill>
              </a:rPr>
              <a:t> (или сложно поддерживать без </a:t>
            </a:r>
            <a:r>
              <a:rPr lang="en-US" dirty="0">
                <a:solidFill>
                  <a:srgbClr val="FF0000"/>
                </a:solidFill>
              </a:rPr>
              <a:t>JPA)</a:t>
            </a:r>
            <a:endParaRPr lang="ru-RU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072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92684-1135-443C-BB8E-20AE1CF3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Наполнение БД. </a:t>
            </a:r>
            <a:r>
              <a:rPr lang="en-US" dirty="0"/>
              <a:t>@SQL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E465-1917-4277-B67C-ED17626B8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545424-BF6E-4C1E-8A87-238446AF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19" y="1469639"/>
            <a:ext cx="9535856" cy="181000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9C3BBA-F501-492D-8BF6-35F19DFEA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19" y="3749374"/>
            <a:ext cx="3038899" cy="105742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289D0F-07BD-4E8E-A2D2-570948EDC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707" y="3506653"/>
            <a:ext cx="3913368" cy="260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31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24C6C2-B7FE-4CAD-A273-963266AA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CustomTestDataBuilder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11C43A-76DB-4E68-BC25-DC71F10B2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Отдельный </a:t>
            </a:r>
            <a:r>
              <a:rPr lang="en-US" dirty="0"/>
              <a:t>@Component </a:t>
            </a:r>
            <a:r>
              <a:rPr lang="ru-RU" dirty="0"/>
              <a:t>для тестов, который инициализирует БД </a:t>
            </a:r>
          </a:p>
        </p:txBody>
      </p:sp>
    </p:spTree>
    <p:extLst>
      <p:ext uri="{BB962C8B-B14F-4D97-AF65-F5344CB8AC3E}">
        <p14:creationId xmlns:p14="http://schemas.microsoft.com/office/powerpoint/2010/main" val="1207875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EC24FB-0D25-46F6-93A1-5E8A00D0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Изоляция тестов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D3AFBF-E938-403F-A88D-F849F7CC2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хочется:</a:t>
            </a:r>
          </a:p>
          <a:p>
            <a:pPr lvl="1"/>
            <a:r>
              <a:rPr lang="ru-RU" dirty="0"/>
              <a:t>Тест запускается</a:t>
            </a:r>
          </a:p>
          <a:p>
            <a:pPr lvl="1"/>
            <a:r>
              <a:rPr lang="ru-RU" dirty="0"/>
              <a:t>Тест наполняет БД</a:t>
            </a:r>
          </a:p>
          <a:p>
            <a:pPr lvl="1"/>
            <a:r>
              <a:rPr lang="ru-RU" dirty="0"/>
              <a:t>Тест делает какие-то проверки</a:t>
            </a:r>
          </a:p>
          <a:p>
            <a:pPr lvl="1"/>
            <a:r>
              <a:rPr lang="ru-RU" dirty="0"/>
              <a:t>Тест удаляет все из БД</a:t>
            </a:r>
          </a:p>
          <a:p>
            <a:pPr lvl="1"/>
            <a:r>
              <a:rPr lang="ru-RU" dirty="0"/>
              <a:t>…</a:t>
            </a:r>
          </a:p>
          <a:p>
            <a:pPr lvl="1"/>
            <a:r>
              <a:rPr lang="ru-RU" dirty="0"/>
              <a:t>Запускается тест2 и видит чистую БД </a:t>
            </a:r>
            <a:r>
              <a:rPr lang="ru-RU" dirty="0">
                <a:sym typeface="Wingdings" panose="05000000000000000000" pitchFamily="2" charset="2"/>
              </a:rPr>
              <a:t>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673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ECDC4-A216-43CC-8CA7-9EBFC631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295466" cy="1320800"/>
          </a:xfrm>
        </p:spPr>
        <p:txBody>
          <a:bodyPr>
            <a:normAutofit/>
          </a:bodyPr>
          <a:lstStyle/>
          <a:p>
            <a:r>
              <a:rPr lang="ru-RU" sz="2800" dirty="0"/>
              <a:t>Изоляция тестов.</a:t>
            </a:r>
            <a:br>
              <a:rPr lang="ru-RU" sz="2800" dirty="0"/>
            </a:br>
            <a:r>
              <a:rPr lang="ru-RU" sz="2800" dirty="0"/>
              <a:t> </a:t>
            </a:r>
            <a:r>
              <a:rPr lang="en-US" sz="2800" dirty="0"/>
              <a:t>@Transactional</a:t>
            </a:r>
            <a:r>
              <a:rPr lang="ru-RU" sz="2800" dirty="0"/>
              <a:t> перед тестом </a:t>
            </a:r>
            <a:r>
              <a:rPr lang="en-US" sz="2800" dirty="0"/>
              <a:t>@Rollback </a:t>
            </a:r>
            <a:r>
              <a:rPr lang="ru-RU" sz="2800" dirty="0"/>
              <a:t>после теста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7B64F3-1A56-4CEB-BADE-90062D94C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5356"/>
            <a:ext cx="8596668" cy="3880773"/>
          </a:xfrm>
        </p:spPr>
        <p:txBody>
          <a:bodyPr/>
          <a:lstStyle/>
          <a:p>
            <a:r>
              <a:rPr lang="ru-RU" dirty="0">
                <a:solidFill>
                  <a:srgbClr val="00B050"/>
                </a:solidFill>
              </a:rPr>
              <a:t>+ Работает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ru-RU" dirty="0">
              <a:solidFill>
                <a:srgbClr val="00B050"/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- Меняется логика:</a:t>
            </a:r>
            <a:br>
              <a:rPr lang="ru-RU" dirty="0">
                <a:solidFill>
                  <a:srgbClr val="FF0000"/>
                </a:solidFill>
              </a:rPr>
            </a:br>
            <a:r>
              <a:rPr lang="ru-RU" dirty="0">
                <a:solidFill>
                  <a:srgbClr val="FF0000"/>
                </a:solidFill>
              </a:rPr>
              <a:t> в боевом режиме транзакция открывается на уровне сервиса,</a:t>
            </a:r>
            <a:br>
              <a:rPr lang="ru-RU" dirty="0">
                <a:solidFill>
                  <a:srgbClr val="FF0000"/>
                </a:solidFill>
              </a:rPr>
            </a:br>
            <a:r>
              <a:rPr lang="ru-RU" dirty="0">
                <a:solidFill>
                  <a:srgbClr val="FF0000"/>
                </a:solidFill>
              </a:rPr>
              <a:t> в тесте – на уровне теста</a:t>
            </a:r>
          </a:p>
        </p:txBody>
      </p:sp>
      <p:pic>
        <p:nvPicPr>
          <p:cNvPr id="2050" name="Picture 2" descr="PlantUML Diagram">
            <a:extLst>
              <a:ext uri="{FF2B5EF4-FFF2-40B4-BE49-F238E27FC236}">
                <a16:creationId xmlns:a16="http://schemas.microsoft.com/office/drawing/2014/main" id="{C029336B-5270-45B8-95D0-023F2C0DC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56" y="3288555"/>
            <a:ext cx="550545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lantUML Diagram">
            <a:extLst>
              <a:ext uri="{FF2B5EF4-FFF2-40B4-BE49-F238E27FC236}">
                <a16:creationId xmlns:a16="http://schemas.microsoft.com/office/drawing/2014/main" id="{F599F7FD-E3F1-4DCB-AA07-607DAFFE1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356" y="3303588"/>
            <a:ext cx="551497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008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52CCA9-41FD-41E6-829D-BC97CC01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@Transactional </a:t>
            </a:r>
            <a:r>
              <a:rPr lang="ru-RU" dirty="0"/>
              <a:t>на уровне теста</a:t>
            </a:r>
            <a:br>
              <a:rPr lang="ru-RU" dirty="0"/>
            </a:br>
            <a:r>
              <a:rPr lang="ru-RU" dirty="0"/>
              <a:t>Что может пойти не так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40ED16-CD11-47CB-87F1-FD9DEA53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Данные не видны вне транзакции. </a:t>
            </a:r>
            <a:br>
              <a:rPr lang="ru-RU" dirty="0"/>
            </a:br>
            <a:r>
              <a:rPr lang="ru-RU" dirty="0"/>
              <a:t>Отладка через любимый </a:t>
            </a:r>
            <a:r>
              <a:rPr lang="en-US" dirty="0"/>
              <a:t>SQL </a:t>
            </a:r>
            <a:r>
              <a:rPr lang="ru-RU" dirty="0"/>
              <a:t>редактор не работает </a:t>
            </a:r>
            <a:r>
              <a:rPr lang="ru-RU" dirty="0">
                <a:sym typeface="Wingdings" panose="05000000000000000000" pitchFamily="2" charset="2"/>
              </a:rPr>
              <a:t> </a:t>
            </a:r>
            <a:endParaRPr lang="en-US" dirty="0"/>
          </a:p>
          <a:p>
            <a:r>
              <a:rPr lang="ru-RU" dirty="0"/>
              <a:t>Сервис стартует </a:t>
            </a:r>
            <a:r>
              <a:rPr lang="ru-RU" dirty="0" err="1"/>
              <a:t>дополительную</a:t>
            </a:r>
            <a:r>
              <a:rPr lang="ru-RU" dirty="0"/>
              <a:t> транзакцию и не видит данных, которые были заполнены тестом</a:t>
            </a:r>
            <a:r>
              <a:rPr lang="en-US" dirty="0"/>
              <a:t> </a:t>
            </a:r>
            <a:r>
              <a:rPr lang="ru-RU" dirty="0"/>
              <a:t>и как бы должны быть на месте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ParallelTransactionVisibility</a:t>
            </a:r>
            <a:r>
              <a:rPr lang="en-US" dirty="0"/>
              <a:t> - </a:t>
            </a:r>
            <a:r>
              <a:rPr lang="ru-RU" dirty="0"/>
              <a:t>работает</a:t>
            </a:r>
            <a:br>
              <a:rPr lang="en-US" dirty="0"/>
            </a:br>
            <a:r>
              <a:rPr lang="en-US" dirty="0" err="1">
                <a:solidFill>
                  <a:srgbClr val="FF0000"/>
                </a:solidFill>
              </a:rPr>
              <a:t>ParallelTransactionVisibilityTest</a:t>
            </a:r>
            <a:r>
              <a:rPr lang="ru-RU" dirty="0"/>
              <a:t> – падает</a:t>
            </a:r>
            <a:endParaRPr lang="en-US" dirty="0"/>
          </a:p>
          <a:p>
            <a:r>
              <a:rPr lang="ru-RU" dirty="0"/>
              <a:t>Сервис пытается прочитать </a:t>
            </a:r>
            <a:r>
              <a:rPr lang="en-US" dirty="0"/>
              <a:t>Lazy </a:t>
            </a:r>
            <a:r>
              <a:rPr lang="ru-RU" dirty="0"/>
              <a:t>коллекцию и падает, а тест – нет</a:t>
            </a:r>
            <a:br>
              <a:rPr lang="ru-RU" dirty="0"/>
            </a:br>
            <a:br>
              <a:rPr lang="ru-RU" dirty="0"/>
            </a:br>
            <a:r>
              <a:rPr lang="en-US" dirty="0" err="1">
                <a:solidFill>
                  <a:srgbClr val="FF0000"/>
                </a:solidFill>
              </a:rPr>
              <a:t>TransactionVisibilityLazyException</a:t>
            </a:r>
            <a:r>
              <a:rPr lang="ru-RU" dirty="0"/>
              <a:t> – падает</a:t>
            </a:r>
            <a:br>
              <a:rPr lang="ru-RU" dirty="0"/>
            </a:br>
            <a:r>
              <a:rPr lang="en-US" dirty="0" err="1">
                <a:solidFill>
                  <a:srgbClr val="00B050"/>
                </a:solidFill>
              </a:rPr>
              <a:t>TransactionVisibilityLazyExceptionTest</a:t>
            </a:r>
            <a:r>
              <a:rPr lang="ru-RU" dirty="0"/>
              <a:t> - работает</a:t>
            </a:r>
          </a:p>
          <a:p>
            <a:r>
              <a:rPr lang="ru-RU" dirty="0"/>
              <a:t>Сервис откатывает транзакцию и все превращается в тыкву. </a:t>
            </a:r>
          </a:p>
        </p:txBody>
      </p:sp>
    </p:spTree>
    <p:extLst>
      <p:ext uri="{BB962C8B-B14F-4D97-AF65-F5344CB8AC3E}">
        <p14:creationId xmlns:p14="http://schemas.microsoft.com/office/powerpoint/2010/main" val="100511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DE9D9A-72A3-49D2-828E-C88BC5CA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723C4F-31CA-4326-8A16-8ACD457BE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Все описанное здесь является результатом исключительно моего опыта и не является инвестиционной рекомендацией ©</a:t>
            </a:r>
          </a:p>
        </p:txBody>
      </p:sp>
    </p:spTree>
    <p:extLst>
      <p:ext uri="{BB962C8B-B14F-4D97-AF65-F5344CB8AC3E}">
        <p14:creationId xmlns:p14="http://schemas.microsoft.com/office/powerpoint/2010/main" val="3947489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02584-20AA-4D5E-9CFD-52A105BE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Изоляция тестов.</a:t>
            </a:r>
            <a:br>
              <a:rPr lang="ru-RU" dirty="0"/>
            </a:br>
            <a:r>
              <a:rPr lang="ru-RU" dirty="0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892AC6-6614-4A3B-AD15-887DD8610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Тесты не транзакционные</a:t>
            </a:r>
          </a:p>
          <a:p>
            <a:r>
              <a:rPr lang="ru-RU" dirty="0"/>
              <a:t>Данные очищаются ПЕРЕД и ПОСЛЕ тестов</a:t>
            </a:r>
          </a:p>
          <a:p>
            <a:endParaRPr lang="ru-RU" dirty="0"/>
          </a:p>
          <a:p>
            <a:r>
              <a:rPr lang="ru-RU" dirty="0">
                <a:solidFill>
                  <a:srgbClr val="00B050"/>
                </a:solidFill>
              </a:rPr>
              <a:t>+ работает, как надо</a:t>
            </a:r>
          </a:p>
          <a:p>
            <a:r>
              <a:rPr lang="ru-RU" dirty="0">
                <a:solidFill>
                  <a:srgbClr val="FF0000"/>
                </a:solidFill>
              </a:rPr>
              <a:t>- нужно самому следить за очисткой БД</a:t>
            </a:r>
          </a:p>
        </p:txBody>
      </p:sp>
    </p:spTree>
    <p:extLst>
      <p:ext uri="{BB962C8B-B14F-4D97-AF65-F5344CB8AC3E}">
        <p14:creationId xmlns:p14="http://schemas.microsoft.com/office/powerpoint/2010/main" val="985174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5A7352-4336-4928-B5D7-1B310747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Spring, </a:t>
            </a:r>
            <a:r>
              <a:rPr lang="ru-RU" dirty="0"/>
              <a:t>как же так?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869523-21C2-4E0B-938F-D4F19B18B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https://docs.spring.io/spring-framework/docs/current/reference/html/testing.html#testcontext-tx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7D6584-CBE7-42B7-BABD-703D051BE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6" y="3219229"/>
            <a:ext cx="11479227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6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24951-AC9F-444B-B64E-F46A1403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кодом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89E565-4DED-4153-BB24-AC1727970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73476"/>
          </a:xfrm>
        </p:spPr>
        <p:txBody>
          <a:bodyPr/>
          <a:lstStyle/>
          <a:p>
            <a:r>
              <a:rPr lang="ru-RU" dirty="0"/>
              <a:t>Код условно разделен на две части: </a:t>
            </a:r>
            <a:br>
              <a:rPr lang="ru-RU" dirty="0"/>
            </a:br>
            <a:r>
              <a:rPr lang="ru-RU" dirty="0"/>
              <a:t>* «</a:t>
            </a:r>
            <a:r>
              <a:rPr lang="ru-RU" dirty="0" err="1"/>
              <a:t>прод</a:t>
            </a:r>
            <a:r>
              <a:rPr lang="ru-RU" dirty="0"/>
              <a:t>» вариант, который будет запущен через </a:t>
            </a:r>
            <a:r>
              <a:rPr lang="en-US" dirty="0"/>
              <a:t>main</a:t>
            </a:r>
            <a:br>
              <a:rPr lang="en-US" dirty="0"/>
            </a:br>
            <a:r>
              <a:rPr lang="en-US" dirty="0"/>
              <a:t>* </a:t>
            </a:r>
            <a:r>
              <a:rPr lang="ru-RU" dirty="0"/>
              <a:t>тест, который должен падать или не падать, если в </a:t>
            </a:r>
            <a:r>
              <a:rPr lang="ru-RU" dirty="0" err="1"/>
              <a:t>прод</a:t>
            </a:r>
            <a:r>
              <a:rPr lang="ru-RU" dirty="0"/>
              <a:t> варианте есть или нет ошибок. </a:t>
            </a:r>
          </a:p>
          <a:p>
            <a:r>
              <a:rPr lang="ru-RU" dirty="0"/>
              <a:t>Для запуска </a:t>
            </a:r>
            <a:r>
              <a:rPr lang="ru-RU" dirty="0" err="1"/>
              <a:t>прод</a:t>
            </a:r>
            <a:r>
              <a:rPr lang="ru-RU" dirty="0"/>
              <a:t> варианта должен быть поднят </a:t>
            </a:r>
            <a:r>
              <a:rPr lang="en-US" dirty="0" err="1"/>
              <a:t>posgresql</a:t>
            </a:r>
            <a:r>
              <a:rPr lang="en-US" dirty="0"/>
              <a:t> </a:t>
            </a:r>
            <a:r>
              <a:rPr lang="ru-RU" dirty="0"/>
              <a:t>на локальной машине (см </a:t>
            </a:r>
            <a:r>
              <a:rPr lang="en-US" dirty="0" err="1"/>
              <a:t>jdbcUrl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application.properties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Корректное поведение, если оба варианта ведут себя одинаково: </a:t>
            </a:r>
          </a:p>
          <a:p>
            <a:pPr lvl="1"/>
            <a:r>
              <a:rPr lang="ru-RU" dirty="0"/>
              <a:t>падают – в коде ошибка и тест её поймал</a:t>
            </a:r>
          </a:p>
          <a:p>
            <a:pPr lvl="1"/>
            <a:r>
              <a:rPr lang="ru-RU" dirty="0"/>
              <a:t>работают – ошибки нет и тест это подтверждает</a:t>
            </a:r>
          </a:p>
          <a:p>
            <a:r>
              <a:rPr lang="ru-RU" dirty="0"/>
              <a:t>Если поведение различается, это плохо:</a:t>
            </a:r>
          </a:p>
          <a:p>
            <a:pPr lvl="1"/>
            <a:r>
              <a:rPr lang="ru-RU" dirty="0" err="1"/>
              <a:t>Прод</a:t>
            </a:r>
            <a:r>
              <a:rPr lang="ru-RU" dirty="0"/>
              <a:t> работает, тест упал – тест бесполезный, падает на ровном месте</a:t>
            </a:r>
          </a:p>
          <a:p>
            <a:pPr lvl="1"/>
            <a:r>
              <a:rPr lang="ru-RU" dirty="0" err="1"/>
              <a:t>Прод</a:t>
            </a:r>
            <a:r>
              <a:rPr lang="ru-RU" dirty="0"/>
              <a:t> упал, тест работает –  тест бесполезный, ему нельзя верить </a:t>
            </a:r>
          </a:p>
        </p:txBody>
      </p:sp>
    </p:spTree>
    <p:extLst>
      <p:ext uri="{BB962C8B-B14F-4D97-AF65-F5344CB8AC3E}">
        <p14:creationId xmlns:p14="http://schemas.microsoft.com/office/powerpoint/2010/main" val="277540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30DC2-E221-4ADA-80BA-A0395F7D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у нас есть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C55794-A5E0-4F3A-949B-B635AC3AB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Hibernate</a:t>
            </a:r>
          </a:p>
          <a:p>
            <a:r>
              <a:rPr lang="en-US" dirty="0"/>
              <a:t>Spring Boot/Data, Junit, Mockito</a:t>
            </a:r>
          </a:p>
          <a:p>
            <a:r>
              <a:rPr lang="ru-RU" dirty="0"/>
              <a:t>Архитектура </a:t>
            </a:r>
            <a:r>
              <a:rPr lang="en-US" dirty="0"/>
              <a:t>Controller</a:t>
            </a:r>
            <a:r>
              <a:rPr lang="ru-RU" dirty="0"/>
              <a:t> </a:t>
            </a:r>
            <a:r>
              <a:rPr lang="en-US" dirty="0"/>
              <a:t>-&gt; Service -&gt; Repository</a:t>
            </a:r>
          </a:p>
          <a:p>
            <a:r>
              <a:rPr lang="ru-RU" dirty="0"/>
              <a:t>Для управления транзакциями используется </a:t>
            </a:r>
            <a:r>
              <a:rPr lang="en-US" dirty="0"/>
              <a:t>@Transactional/</a:t>
            </a:r>
            <a:r>
              <a:rPr lang="en-US" dirty="0" err="1"/>
              <a:t>TransactionTemplate</a:t>
            </a:r>
            <a:endParaRPr lang="en-US" dirty="0"/>
          </a:p>
          <a:p>
            <a:r>
              <a:rPr lang="ru-RU" dirty="0"/>
              <a:t>Одна схема в </a:t>
            </a:r>
            <a:r>
              <a:rPr lang="en-US" dirty="0" err="1"/>
              <a:t>Postgresql</a:t>
            </a:r>
            <a:r>
              <a:rPr lang="en-US" dirty="0"/>
              <a:t>( </a:t>
            </a:r>
            <a:r>
              <a:rPr lang="en-US" dirty="0" err="1"/>
              <a:t>MsSQL</a:t>
            </a:r>
            <a:r>
              <a:rPr lang="en-US" dirty="0"/>
              <a:t>, Oracle, MySQL)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281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8E609-D571-4A7C-8AEE-F65AC95A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CD88C2-BD21-47A6-8B6E-654914442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Сделать тест максимально приближенным к реальному использованию</a:t>
            </a:r>
          </a:p>
          <a:p>
            <a:pPr lvl="1"/>
            <a:r>
              <a:rPr lang="ru-RU" dirty="0"/>
              <a:t>Используется</a:t>
            </a:r>
            <a:r>
              <a:rPr lang="ru-RU" b="1" dirty="0"/>
              <a:t> настоящая</a:t>
            </a:r>
            <a:r>
              <a:rPr lang="ru-RU" dirty="0"/>
              <a:t> БД</a:t>
            </a:r>
          </a:p>
          <a:p>
            <a:pPr lvl="1"/>
            <a:r>
              <a:rPr lang="ru-RU" dirty="0"/>
              <a:t>Используются реальные сервисы</a:t>
            </a:r>
          </a:p>
          <a:p>
            <a:r>
              <a:rPr lang="ru-RU" dirty="0"/>
              <a:t>Сделать тест, выполняющийся за минимальное время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06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3ABED-CD4E-4020-BA07-B430A1DF5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4F9DDA-934C-4409-8D17-0227BF14B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Запуск СУБД</a:t>
            </a:r>
          </a:p>
          <a:p>
            <a:r>
              <a:rPr lang="ru-RU" dirty="0"/>
              <a:t>Наполнение БД</a:t>
            </a:r>
            <a:endParaRPr lang="en-US" dirty="0"/>
          </a:p>
          <a:p>
            <a:r>
              <a:rPr lang="ru-RU" dirty="0"/>
              <a:t>Изоляция тестов друг от друга</a:t>
            </a:r>
          </a:p>
        </p:txBody>
      </p:sp>
    </p:spTree>
    <p:extLst>
      <p:ext uri="{BB962C8B-B14F-4D97-AF65-F5344CB8AC3E}">
        <p14:creationId xmlns:p14="http://schemas.microsoft.com/office/powerpoint/2010/main" val="1344873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F2824-27E3-4217-91DE-D0C09807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47C1C7-CDF4-4169-B9B1-34669F16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mock(</a:t>
            </a:r>
            <a:r>
              <a:rPr lang="en-US" dirty="0" err="1"/>
              <a:t>Repository.class</a:t>
            </a:r>
            <a:r>
              <a:rPr lang="en-US" dirty="0"/>
              <a:t>)</a:t>
            </a:r>
          </a:p>
          <a:p>
            <a:r>
              <a:rPr lang="en-US" dirty="0"/>
              <a:t>In-memory DB</a:t>
            </a:r>
          </a:p>
          <a:p>
            <a:pPr lvl="1"/>
            <a:r>
              <a:rPr lang="en-US" dirty="0"/>
              <a:t>H2</a:t>
            </a:r>
          </a:p>
          <a:p>
            <a:r>
              <a:rPr lang="en-US" dirty="0"/>
              <a:t>Standalone DB</a:t>
            </a:r>
          </a:p>
          <a:p>
            <a:pPr lvl="1"/>
            <a:r>
              <a:rPr lang="en-US" dirty="0"/>
              <a:t>Local DB/Remote test DB</a:t>
            </a:r>
          </a:p>
          <a:p>
            <a:pPr lvl="1"/>
            <a:r>
              <a:rPr lang="en-US" dirty="0" err="1"/>
              <a:t>Testcontainers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078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2B41E-DE96-4458-AD80-B6C585F5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СУБД. </a:t>
            </a:r>
            <a:r>
              <a:rPr lang="en-US" dirty="0"/>
              <a:t>In-memory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B833C3-72E7-47C4-93A5-7E030B201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Расхождение по функциональности на уровне </a:t>
            </a:r>
            <a:r>
              <a:rPr lang="en-US" dirty="0"/>
              <a:t>SQL</a:t>
            </a:r>
            <a:br>
              <a:rPr lang="en-US" dirty="0"/>
            </a:br>
            <a:r>
              <a:rPr lang="en-US" dirty="0"/>
              <a:t>&lt;Example&gt;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+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быстро</a:t>
            </a:r>
          </a:p>
          <a:p>
            <a:r>
              <a:rPr lang="ru-RU" dirty="0">
                <a:solidFill>
                  <a:srgbClr val="FF0000"/>
                </a:solidFill>
              </a:rPr>
              <a:t>- не работает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Example: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BootstrapFullText</a:t>
            </a:r>
            <a:r>
              <a:rPr lang="en-US" dirty="0">
                <a:solidFill>
                  <a:schemeClr val="tx1"/>
                </a:solidFill>
              </a:rPr>
              <a:t>.java – </a:t>
            </a:r>
            <a:r>
              <a:rPr lang="ru-RU" dirty="0">
                <a:solidFill>
                  <a:schemeClr val="tx1"/>
                </a:solidFill>
              </a:rPr>
              <a:t>работает на настоящей БД</a:t>
            </a:r>
          </a:p>
          <a:p>
            <a:r>
              <a:rPr lang="en-US" dirty="0">
                <a:solidFill>
                  <a:srgbClr val="FF0000"/>
                </a:solidFill>
              </a:rPr>
              <a:t>BootstrapFullTextH2Test</a:t>
            </a:r>
            <a:r>
              <a:rPr lang="ru-RU" dirty="0">
                <a:solidFill>
                  <a:schemeClr val="tx1"/>
                </a:solidFill>
              </a:rPr>
              <a:t> - падает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420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67F80-5BB7-40A1-ADF4-1317B09F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СУБД. </a:t>
            </a:r>
            <a:r>
              <a:rPr lang="en-US" dirty="0"/>
              <a:t>Standalone</a:t>
            </a:r>
            <a:r>
              <a:rPr lang="ru-RU" dirty="0"/>
              <a:t>. </a:t>
            </a:r>
            <a:r>
              <a:rPr lang="en-US" dirty="0"/>
              <a:t>TC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50F996-5076-447E-BD93-89E8DF83D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613435"/>
          </a:xfrm>
        </p:spPr>
        <p:txBody>
          <a:bodyPr>
            <a:normAutofit/>
          </a:bodyPr>
          <a:lstStyle/>
          <a:p>
            <a:r>
              <a:rPr lang="en-US" dirty="0" err="1"/>
              <a:t>Testcontainers</a:t>
            </a:r>
            <a:endParaRPr lang="en-US" dirty="0"/>
          </a:p>
          <a:p>
            <a:r>
              <a:rPr lang="ru-RU" dirty="0"/>
              <a:t>Позволяет в </a:t>
            </a:r>
            <a:r>
              <a:rPr lang="ru-RU" dirty="0" err="1"/>
              <a:t>рантайме</a:t>
            </a:r>
            <a:r>
              <a:rPr lang="ru-RU" dirty="0"/>
              <a:t> запустить докер образ с </a:t>
            </a:r>
            <a:r>
              <a:rPr lang="en-US" dirty="0" err="1"/>
              <a:t>postgresql</a:t>
            </a:r>
            <a:r>
              <a:rPr lang="ru-RU" dirty="0"/>
              <a:t>*, всего ли добавив </a:t>
            </a:r>
            <a:r>
              <a:rPr lang="en-US" dirty="0" err="1"/>
              <a:t>tc</a:t>
            </a:r>
            <a:r>
              <a:rPr lang="en-US" dirty="0"/>
              <a:t>: </a:t>
            </a:r>
            <a:r>
              <a:rPr lang="ru-RU" dirty="0"/>
              <a:t>к существующему </a:t>
            </a:r>
            <a:r>
              <a:rPr lang="en-US" dirty="0"/>
              <a:t>JDBC </a:t>
            </a:r>
            <a:r>
              <a:rPr lang="en-US" dirty="0" err="1"/>
              <a:t>url</a:t>
            </a:r>
            <a:endParaRPr lang="en-US" dirty="0"/>
          </a:p>
          <a:p>
            <a:r>
              <a:rPr lang="ru-RU" dirty="0"/>
              <a:t>Было:</a:t>
            </a:r>
          </a:p>
          <a:p>
            <a:r>
              <a:rPr lang="ru-RU" dirty="0"/>
              <a:t>Стало: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Example: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BootstrapFullText</a:t>
            </a:r>
            <a:r>
              <a:rPr lang="en-US" dirty="0">
                <a:solidFill>
                  <a:schemeClr val="tx1"/>
                </a:solidFill>
              </a:rPr>
              <a:t>.java – </a:t>
            </a:r>
            <a:r>
              <a:rPr lang="ru-RU" dirty="0">
                <a:solidFill>
                  <a:schemeClr val="tx1"/>
                </a:solidFill>
              </a:rPr>
              <a:t>работает на настоящей БД</a:t>
            </a:r>
          </a:p>
          <a:p>
            <a:r>
              <a:rPr lang="ru-RU" dirty="0">
                <a:solidFill>
                  <a:schemeClr val="tx1"/>
                </a:solidFill>
              </a:rPr>
              <a:t>– работает на </a:t>
            </a:r>
            <a:r>
              <a:rPr lang="ru-RU" dirty="0" err="1">
                <a:solidFill>
                  <a:schemeClr val="tx1"/>
                </a:solidFill>
              </a:rPr>
              <a:t>контейнезированной</a:t>
            </a:r>
            <a:r>
              <a:rPr lang="ru-RU" dirty="0">
                <a:solidFill>
                  <a:schemeClr val="tx1"/>
                </a:solidFill>
              </a:rPr>
              <a:t> БД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BootstrapFullTextTCTest</a:t>
            </a:r>
            <a:br>
              <a:rPr lang="ru-RU" dirty="0"/>
            </a:b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5ED994-A4AA-47E5-8FD2-0F6E61FE7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973" y="3271815"/>
            <a:ext cx="6382641" cy="31436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F593607-A830-4593-B0CC-D3F17C02D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973" y="3616319"/>
            <a:ext cx="7144747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6756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25788</TotalTime>
  <Words>759</Words>
  <Application>Microsoft Office PowerPoint</Application>
  <PresentationFormat>Широкоэкранный</PresentationFormat>
  <Paragraphs>108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Trebuchet MS</vt:lpstr>
      <vt:lpstr>Wingdings</vt:lpstr>
      <vt:lpstr>Wingdings 3</vt:lpstr>
      <vt:lpstr>Аспект</vt:lpstr>
      <vt:lpstr>Интеграционные тесты. Spring &amp; SQL</vt:lpstr>
      <vt:lpstr>Disclaimer</vt:lpstr>
      <vt:lpstr>Как работать с кодом</vt:lpstr>
      <vt:lpstr>Что у нас есть</vt:lpstr>
      <vt:lpstr>Задача</vt:lpstr>
      <vt:lpstr>Проблемы</vt:lpstr>
      <vt:lpstr>Запуск СУБД</vt:lpstr>
      <vt:lpstr>Запуск СУБД. In-memory</vt:lpstr>
      <vt:lpstr>Запуск СУБД. Standalone. TC</vt:lpstr>
      <vt:lpstr>Запуск СУБД. Standalone. TC Проблемы</vt:lpstr>
      <vt:lpstr>Запуск СУБД. Резюме</vt:lpstr>
      <vt:lpstr>Много сервисов и @SpringBootTest</vt:lpstr>
      <vt:lpstr>Много сервисов. Код</vt:lpstr>
      <vt:lpstr>Наполнение БД</vt:lpstr>
      <vt:lpstr>Наполнение БД. @SQL</vt:lpstr>
      <vt:lpstr>CustomTestDataBuilder</vt:lpstr>
      <vt:lpstr>Изоляция тестов</vt:lpstr>
      <vt:lpstr>Изоляция тестов.  @Transactional перед тестом @Rollback после теста</vt:lpstr>
      <vt:lpstr>@Transactional на уровне теста Что может пойти не так</vt:lpstr>
      <vt:lpstr>Изоляция тестов. Решение</vt:lpstr>
      <vt:lpstr>Spring, как же так?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Интеграционные тесты. Spring &amp; SQL</dc:title>
  <dc:creator>Andrey Tarasov</dc:creator>
  <cp:lastModifiedBy>Andrey Tarasov</cp:lastModifiedBy>
  <cp:revision>53</cp:revision>
  <dcterms:created xsi:type="dcterms:W3CDTF">2022-01-17T16:58:01Z</dcterms:created>
  <dcterms:modified xsi:type="dcterms:W3CDTF">2022-02-04T14:46:40Z</dcterms:modified>
</cp:coreProperties>
</file>