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Acceptance Sampling - 7 Steps with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Illustrated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Step 1: Define the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7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dirty="0"/>
              <a:t>Acceptance sampling is a quality control method used to decide whether to accept or reject a batch (lot) of products </a:t>
            </a:r>
          </a:p>
          <a:p>
            <a:r>
              <a:rPr dirty="0"/>
              <a:t>based on the inspection of a sample rather than the entire lot.</a:t>
            </a:r>
          </a:p>
          <a:p>
            <a:endParaRPr dirty="0"/>
          </a:p>
          <a:p>
            <a:r>
              <a:rPr dirty="0"/>
              <a:t>It is typically used when:</a:t>
            </a:r>
          </a:p>
          <a:p>
            <a:r>
              <a:rPr dirty="0"/>
              <a:t>- 100% inspection is too costly or time-consuming</a:t>
            </a:r>
          </a:p>
          <a:p>
            <a:r>
              <a:rPr dirty="0"/>
              <a:t>- The inspection is destructive (e.g., crash testing, food testing)</a:t>
            </a:r>
          </a:p>
          <a:p>
            <a:r>
              <a:rPr dirty="0"/>
              <a:t>- Speed is essential in decision-making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A company receives a shipment of 20,000 screws from a supplier. Rather than checking each screw, the company decides </a:t>
            </a:r>
          </a:p>
          <a:p>
            <a:r>
              <a:rPr dirty="0"/>
              <a:t>to use acceptance sampling to inspect a small portion. If the sample meets the quality standard, the shipment is accepted. </a:t>
            </a:r>
          </a:p>
          <a:p>
            <a:r>
              <a:rPr dirty="0"/>
              <a:t>If not, the entire lot is rejected or subjected to further inspection.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Step 2: Select the 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dirty="0"/>
              <a:t>The "lot" is the batch of items from which the sample will be drawn. A well-defined lot is essential for valid sampling.</a:t>
            </a:r>
          </a:p>
          <a:p>
            <a:endParaRPr dirty="0"/>
          </a:p>
          <a:p>
            <a:r>
              <a:rPr dirty="0"/>
              <a:t>A lot should be:</a:t>
            </a:r>
          </a:p>
          <a:p>
            <a:r>
              <a:rPr dirty="0"/>
              <a:t>- Clearly defined (e.g., quantity, production time, origin)</a:t>
            </a:r>
          </a:p>
          <a:p>
            <a:r>
              <a:rPr dirty="0"/>
              <a:t>- Homogeneous (produced under similar conditions)</a:t>
            </a:r>
          </a:p>
          <a:p>
            <a:r>
              <a:rPr dirty="0"/>
              <a:t>- Traceable and separated from other lots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A company manufactures LED light bulbs. On Monday's second shift, the production line completed a lot of 5,000 bulbs.</a:t>
            </a:r>
          </a:p>
          <a:p>
            <a:r>
              <a:rPr dirty="0"/>
              <a:t>All were produced using the same materials, machines, and labor.</a:t>
            </a:r>
          </a:p>
          <a:p>
            <a:endParaRPr dirty="0"/>
          </a:p>
          <a:p>
            <a:r>
              <a:rPr dirty="0"/>
              <a:t>This batch is now identified as one inspection lot for acceptance sampling. Its uniformity ensures that the sample results</a:t>
            </a:r>
          </a:p>
          <a:p>
            <a:r>
              <a:rPr dirty="0"/>
              <a:t>can reliably reflect the quality of the entire lot.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Step 3: Choose the Sampling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40000" lnSpcReduction="20000"/>
          </a:bodyPr>
          <a:lstStyle/>
          <a:p>
            <a:endParaRPr dirty="0"/>
          </a:p>
          <a:p>
            <a:r>
              <a:rPr dirty="0"/>
              <a:t>A sampling plan defines how many items to inspect and the criteria for acceptance or rejection. It includes:</a:t>
            </a:r>
          </a:p>
          <a:p>
            <a:r>
              <a:rPr dirty="0"/>
              <a:t>- Sample size (n): how many items to inspect</a:t>
            </a:r>
          </a:p>
          <a:p>
            <a:r>
              <a:rPr dirty="0"/>
              <a:t>- Acceptance number (c): the maximum number of defects allowed in the sample</a:t>
            </a:r>
          </a:p>
          <a:p>
            <a:endParaRPr dirty="0"/>
          </a:p>
          <a:p>
            <a:r>
              <a:rPr dirty="0"/>
              <a:t>The plan is chosen based on:</a:t>
            </a:r>
          </a:p>
          <a:p>
            <a:r>
              <a:rPr dirty="0"/>
              <a:t>- Lot size</a:t>
            </a:r>
          </a:p>
          <a:p>
            <a:r>
              <a:rPr dirty="0"/>
              <a:t>- Acceptable Quality Level (AQL)</a:t>
            </a:r>
          </a:p>
          <a:p>
            <a:r>
              <a:rPr dirty="0"/>
              <a:t>- Inspection level (e.g., General Level II)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For a lot of 5,000 LED bulbs, the company chooses:</a:t>
            </a:r>
          </a:p>
          <a:p>
            <a:r>
              <a:rPr dirty="0"/>
              <a:t>- AQL = 1.5%</a:t>
            </a:r>
          </a:p>
          <a:p>
            <a:r>
              <a:rPr dirty="0"/>
              <a:t>- Inspection Level = General II</a:t>
            </a:r>
          </a:p>
          <a:p>
            <a:endParaRPr dirty="0"/>
          </a:p>
          <a:p>
            <a:r>
              <a:rPr dirty="0"/>
              <a:t>According to the sampling standard (e.g., ISO 2859-1), the corresponding sampling plan is:</a:t>
            </a:r>
          </a:p>
          <a:p>
            <a:r>
              <a:rPr dirty="0"/>
              <a:t>- Sample size: 200 bulbs</a:t>
            </a:r>
          </a:p>
          <a:p>
            <a:r>
              <a:rPr dirty="0"/>
              <a:t>- Acceptance number (c): 5</a:t>
            </a:r>
          </a:p>
          <a:p>
            <a:endParaRPr dirty="0"/>
          </a:p>
          <a:p>
            <a:r>
              <a:rPr dirty="0"/>
              <a:t>This means: If 5 or fewer defective bulbs are found in the 200, the lot is accepted. If 6 or more are found, the lot is rejected.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99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Step 4: Randomly Select 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090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dirty="0"/>
              <a:t>Once the sample size is determined, the sample must be selected randomly to ensure it represents the entire lot.</a:t>
            </a:r>
          </a:p>
          <a:p>
            <a:endParaRPr dirty="0"/>
          </a:p>
          <a:p>
            <a:r>
              <a:rPr dirty="0"/>
              <a:t>Methods of random selection include:</a:t>
            </a:r>
          </a:p>
          <a:p>
            <a:r>
              <a:rPr dirty="0"/>
              <a:t>- Random number generator</a:t>
            </a:r>
          </a:p>
          <a:p>
            <a:r>
              <a:rPr dirty="0"/>
              <a:t>- Systematic sampling (e.g., every nth item)</a:t>
            </a:r>
          </a:p>
          <a:p>
            <a:r>
              <a:rPr dirty="0"/>
              <a:t>- Physical randomization (e.g., mix and draw)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From a lot of 5,000 LED bulbs, the sampling plan calls for a sample of 200 bulbs.</a:t>
            </a:r>
          </a:p>
          <a:p>
            <a:endParaRPr dirty="0"/>
          </a:p>
          <a:p>
            <a:r>
              <a:rPr dirty="0"/>
              <a:t>Method: Systematic Sampling</a:t>
            </a:r>
          </a:p>
          <a:p>
            <a:r>
              <a:rPr dirty="0"/>
              <a:t>- Divide 5,000 by 200 = 25</a:t>
            </a:r>
          </a:p>
          <a:p>
            <a:r>
              <a:rPr dirty="0"/>
              <a:t>- Choose a random starting point (e.g., item #13)</a:t>
            </a:r>
          </a:p>
          <a:p>
            <a:r>
              <a:rPr dirty="0"/>
              <a:t>- Select every 25th bulb thereafter (13, 38, 63, ...) until 200 bulbs are selected</a:t>
            </a:r>
          </a:p>
          <a:p>
            <a:endParaRPr dirty="0"/>
          </a:p>
          <a:p>
            <a:r>
              <a:rPr dirty="0"/>
              <a:t>This method ensures that the sample is evenly spread and unbiased.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1143000"/>
          </a:xfrm>
        </p:spPr>
        <p:txBody>
          <a:bodyPr/>
          <a:lstStyle/>
          <a:p>
            <a:r>
              <a:rPr dirty="0"/>
              <a:t>Step 5: Inspect 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90" y="902110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dirty="0"/>
              <a:t>Each item in the sample is inspected for defects or nonconformities. The inspection can be visual, functional, or dimensional,</a:t>
            </a:r>
          </a:p>
          <a:p>
            <a:r>
              <a:rPr dirty="0"/>
              <a:t>depending on product requirements.</a:t>
            </a:r>
          </a:p>
          <a:p>
            <a:endParaRPr dirty="0"/>
          </a:p>
          <a:p>
            <a:r>
              <a:rPr dirty="0"/>
              <a:t>Key inspection types:</a:t>
            </a:r>
          </a:p>
          <a:p>
            <a:r>
              <a:rPr dirty="0"/>
              <a:t>- Visual: appearance, cracks, discoloration</a:t>
            </a:r>
          </a:p>
          <a:p>
            <a:r>
              <a:rPr dirty="0"/>
              <a:t>- Functional: performance test (e.g., does it work?)</a:t>
            </a:r>
          </a:p>
          <a:p>
            <a:r>
              <a:rPr dirty="0"/>
              <a:t>- Dimensional: size, fit, and alignment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From the sample of 200 LED bulbs:</a:t>
            </a:r>
          </a:p>
          <a:p>
            <a:r>
              <a:rPr dirty="0"/>
              <a:t>- 3 bulbs do not light up (functional defect)</a:t>
            </a:r>
          </a:p>
          <a:p>
            <a:r>
              <a:rPr dirty="0"/>
              <a:t>- 1 bulb has a cracked glass shell (visual defect)</a:t>
            </a:r>
          </a:p>
          <a:p>
            <a:endParaRPr dirty="0"/>
          </a:p>
          <a:p>
            <a:r>
              <a:rPr dirty="0"/>
              <a:t>Total defects found: 4</a:t>
            </a:r>
          </a:p>
          <a:p>
            <a:endParaRPr dirty="0"/>
          </a:p>
          <a:p>
            <a:r>
              <a:rPr dirty="0"/>
              <a:t>These are recorded and compared to the acceptance number (c = 5). Since 4 &lt;= 5, the lot is accepted.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Step 6: Make a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26" y="961104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dirty="0"/>
              <a:t>After inspecting the sample, the number of defects found is compared to the acceptance number (c) in the sampling plan.</a:t>
            </a:r>
          </a:p>
          <a:p>
            <a:endParaRPr dirty="0"/>
          </a:p>
          <a:p>
            <a:r>
              <a:rPr dirty="0"/>
              <a:t>Decision Rule:</a:t>
            </a:r>
          </a:p>
          <a:p>
            <a:r>
              <a:rPr dirty="0"/>
              <a:t>- If defects &lt;= c: Accept the lot</a:t>
            </a:r>
          </a:p>
          <a:p>
            <a:r>
              <a:rPr dirty="0"/>
              <a:t>- If defects &gt; c: Reject the lot</a:t>
            </a:r>
          </a:p>
          <a:p>
            <a:endParaRPr dirty="0"/>
          </a:p>
          <a:p>
            <a:r>
              <a:rPr dirty="0"/>
              <a:t>This decision determines whether the entire lot is allowed to move forward (e.g., shipping, production, or storage).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From the inspected sample of 200 LED bulbs:</a:t>
            </a:r>
          </a:p>
          <a:p>
            <a:r>
              <a:rPr dirty="0"/>
              <a:t>- 7 defective bulbs were found</a:t>
            </a:r>
          </a:p>
          <a:p>
            <a:r>
              <a:rPr dirty="0"/>
              <a:t>- Acceptance number (c) = 5</a:t>
            </a:r>
          </a:p>
          <a:p>
            <a:endParaRPr dirty="0"/>
          </a:p>
          <a:p>
            <a:r>
              <a:rPr dirty="0"/>
              <a:t>Since 7 &gt; 5, the lot is rejected. The batch does not meet the quality standard and must be handled according to company policy.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Step 7: Take Follow-up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61"/>
            <a:ext cx="8229600" cy="4525963"/>
          </a:xfrm>
        </p:spPr>
        <p:txBody>
          <a:bodyPr>
            <a:normAutofit fontScale="40000" lnSpcReduction="20000"/>
          </a:bodyPr>
          <a:lstStyle/>
          <a:p>
            <a:endParaRPr dirty="0"/>
          </a:p>
          <a:p>
            <a:r>
              <a:rPr dirty="0"/>
              <a:t>After the decision to accept or reject the lot, appropriate follow-up actions must be taken. These actions ensure that quality issues</a:t>
            </a:r>
          </a:p>
          <a:p>
            <a:r>
              <a:rPr dirty="0"/>
              <a:t>are addressed and that only conforming products are delivered or used.</a:t>
            </a:r>
          </a:p>
          <a:p>
            <a:endParaRPr dirty="0"/>
          </a:p>
          <a:p>
            <a:r>
              <a:rPr dirty="0"/>
              <a:t>Typical actions include:</a:t>
            </a:r>
          </a:p>
          <a:p>
            <a:r>
              <a:rPr dirty="0"/>
              <a:t>- Accepted lot: Proceed with shipping, use in production, or storage</a:t>
            </a:r>
          </a:p>
          <a:p>
            <a:r>
              <a:rPr dirty="0"/>
              <a:t>- Rejected lot: Perform 100% inspection, rework, return to supplier, or scrap the lot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The lot of 5,000 LED bulbs was rejected because 7 defects were found in a sample of 200 (exceeding the acceptance number of 5).</a:t>
            </a:r>
          </a:p>
          <a:p>
            <a:endParaRPr dirty="0"/>
          </a:p>
          <a:p>
            <a:r>
              <a:rPr dirty="0"/>
              <a:t>Follow-up action options:</a:t>
            </a:r>
          </a:p>
          <a:p>
            <a:r>
              <a:rPr dirty="0"/>
              <a:t>1. 100% inspection: Inspect all 5,000 bulbs and remove defects</a:t>
            </a:r>
          </a:p>
          <a:p>
            <a:r>
              <a:rPr dirty="0"/>
              <a:t>2. Rework: Repair defective bulbs and re-inspect</a:t>
            </a:r>
          </a:p>
          <a:p>
            <a:r>
              <a:rPr dirty="0"/>
              <a:t>3. Return: Send the lot back to the supplier with a rejection report</a:t>
            </a:r>
          </a:p>
          <a:p>
            <a:r>
              <a:rPr dirty="0"/>
              <a:t>4. Scrap or downgrade: Dispose of or sell as lower-grade items</a:t>
            </a:r>
          </a:p>
          <a:p>
            <a:endParaRPr dirty="0"/>
          </a:p>
          <a:p>
            <a:r>
              <a:rPr dirty="0"/>
              <a:t>These steps ensure quality is maintained and customers receive reliable products.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1023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Acceptance Sampling - 7 Steps with Examples</vt:lpstr>
      <vt:lpstr>Step 1: Define the Purpose</vt:lpstr>
      <vt:lpstr>Step 2: Select the Lot</vt:lpstr>
      <vt:lpstr>Step 3: Choose the Sampling Plan</vt:lpstr>
      <vt:lpstr>Step 4: Randomly Select the Sample</vt:lpstr>
      <vt:lpstr>Step 5: Inspect the Sample</vt:lpstr>
      <vt:lpstr>Step 6: Make a Decision</vt:lpstr>
      <vt:lpstr>Step 7: Take Follow-up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Gladstone Rose</cp:lastModifiedBy>
  <cp:revision>7</cp:revision>
  <dcterms:created xsi:type="dcterms:W3CDTF">2013-01-27T09:14:16Z</dcterms:created>
  <dcterms:modified xsi:type="dcterms:W3CDTF">2025-07-15T14:48:49Z</dcterms:modified>
  <cp:category/>
</cp:coreProperties>
</file>