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38AA155-696D-4A46-B1AC-53019267CAFA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2467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AE85D50-FC82-4D06-AD85-D44000F9092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D9DDA1A1-853A-48E7-8DB1-26AFEC9B922D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8/11/2019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1A14F7C-A3AA-46B9-9F28-4DDA9F93CEAE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1392480" y="2260800"/>
            <a:ext cx="540972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 b="1" strike="noStrike" spc="-1">
                <a:solidFill>
                  <a:srgbClr val="000000"/>
                </a:solidFill>
                <a:latin typeface="Times New Roman"/>
              </a:rPr>
              <a:t>CSS</a:t>
            </a:r>
            <a:endParaRPr lang="en-US" sz="6000" b="0" strike="noStrike" spc="-1">
              <a:latin typeface="Arial"/>
            </a:endParaRPr>
          </a:p>
        </p:txBody>
      </p:sp>
      <p:pic>
        <p:nvPicPr>
          <p:cNvPr id="48" name="Picture 4"/>
          <p:cNvPicPr/>
          <p:nvPr/>
        </p:nvPicPr>
        <p:blipFill>
          <a:blip r:embed="rId3"/>
          <a:stretch/>
        </p:blipFill>
        <p:spPr>
          <a:xfrm>
            <a:off x="609480" y="228600"/>
            <a:ext cx="8237880" cy="1523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304920" y="887040"/>
            <a:ext cx="8305560" cy="40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Border Width</a:t>
            </a:r>
            <a:endParaRPr lang="en-US" sz="2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p.one {</a:t>
            </a:r>
            <a:r>
              <a:rPr dirty="0"/>
              <a:t/>
            </a:r>
            <a:br>
              <a:rPr dirty="0"/>
            </a:b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    		border-style: solid;</a:t>
            </a:r>
            <a:r>
              <a:rPr dirty="0"/>
              <a:t/>
            </a:r>
            <a:br>
              <a:rPr dirty="0"/>
            </a:b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    		border-width: 5px;</a:t>
            </a:r>
            <a:r>
              <a:rPr dirty="0"/>
              <a:t/>
            </a:r>
            <a:br>
              <a:rPr dirty="0"/>
            </a:b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	           }</a:t>
            </a:r>
            <a:endParaRPr lang="en-US" sz="2000" b="0" strike="noStrike" spc="-1" dirty="0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Border Color</a:t>
            </a:r>
            <a:endParaRPr lang="en-US" sz="2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	p.one {</a:t>
            </a:r>
            <a:r>
              <a:rPr dirty="0"/>
              <a:t/>
            </a:r>
            <a:br>
              <a:rPr dirty="0"/>
            </a:b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    		border-style: solid;</a:t>
            </a:r>
            <a:r>
              <a:rPr dirty="0"/>
              <a:t/>
            </a:r>
            <a:br>
              <a:rPr dirty="0"/>
            </a:b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   		 border-color: red;</a:t>
            </a:r>
            <a:r>
              <a:rPr dirty="0"/>
              <a:t/>
            </a:r>
            <a:br>
              <a:rPr dirty="0"/>
            </a:b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	          }</a:t>
            </a:r>
            <a:r>
              <a:rPr dirty="0"/>
              <a:t/>
            </a:r>
            <a:br>
              <a:rPr dirty="0"/>
            </a:b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pic>
        <p:nvPicPr>
          <p:cNvPr id="74" name="Picture 4"/>
          <p:cNvPicPr/>
          <p:nvPr/>
        </p:nvPicPr>
        <p:blipFill>
          <a:blip r:embed="rId2"/>
          <a:stretch/>
        </p:blipFill>
        <p:spPr>
          <a:xfrm>
            <a:off x="6369480" y="0"/>
            <a:ext cx="2478240" cy="1523520"/>
          </a:xfrm>
          <a:prstGeom prst="rect">
            <a:avLst/>
          </a:prstGeom>
          <a:ln>
            <a:noFill/>
          </a:ln>
        </p:spPr>
      </p:pic>
      <p:sp>
        <p:nvSpPr>
          <p:cNvPr id="75" name="CustomShape 2"/>
          <p:cNvSpPr/>
          <p:nvPr/>
        </p:nvSpPr>
        <p:spPr>
          <a:xfrm>
            <a:off x="2286000" y="181800"/>
            <a:ext cx="51433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1F497D"/>
                </a:solidFill>
                <a:latin typeface="Times New Roman"/>
              </a:rPr>
              <a:t>CSS BORDERS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80880" y="1295280"/>
            <a:ext cx="8305560" cy="545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The CSS margin properties are used to create space around elements, outside of any defined borders.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	p 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Calibri"/>
              </a:rPr>
              <a:t>{</a:t>
            </a:r>
            <a:r>
              <a:rPr dirty="0"/>
              <a:t/>
            </a:r>
            <a:br>
              <a:rPr dirty="0"/>
            </a:b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    		margin-top: 100px;</a:t>
            </a:r>
            <a:r>
              <a:rPr dirty="0"/>
              <a:t/>
            </a:r>
            <a:br>
              <a:rPr dirty="0"/>
            </a:b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    		margin-bottom: 100px;</a:t>
            </a:r>
            <a:r>
              <a:rPr dirty="0"/>
              <a:t/>
            </a:r>
            <a:br>
              <a:rPr dirty="0"/>
            </a:b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    		margin-right: 150px;</a:t>
            </a:r>
            <a:r>
              <a:rPr dirty="0"/>
              <a:t/>
            </a:r>
            <a:br>
              <a:rPr dirty="0"/>
            </a:b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    		margin-left: 80px;</a:t>
            </a:r>
            <a:r>
              <a:rPr dirty="0"/>
              <a:t/>
            </a:r>
            <a:br>
              <a:rPr dirty="0"/>
            </a:b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	  }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	</a:t>
            </a:r>
            <a:endParaRPr lang="en-US" sz="2000" b="0" strike="noStrike" spc="-1" dirty="0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0000"/>
                </a:solidFill>
                <a:latin typeface="Times New Roman"/>
              </a:rPr>
              <a:t>Short Hand Property</a:t>
            </a:r>
            <a:endParaRPr lang="en-US" sz="2000" b="0" strike="noStrike" spc="-1" dirty="0">
              <a:latin typeface="Arial"/>
            </a:endParaRPr>
          </a:p>
          <a:p>
            <a:pPr marL="1257480" lvl="2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margin: 25px 50px 75px 100px;</a:t>
            </a:r>
            <a:endParaRPr lang="en-US" sz="2000" b="0" strike="noStrike" spc="-1" dirty="0">
              <a:latin typeface="Arial"/>
            </a:endParaRPr>
          </a:p>
          <a:p>
            <a:pPr marL="1714680" lvl="3" indent="-3427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top margin is 25px</a:t>
            </a:r>
            <a:endParaRPr lang="en-US" sz="1800" b="0" strike="noStrike" spc="-1" dirty="0">
              <a:latin typeface="Arial"/>
            </a:endParaRPr>
          </a:p>
          <a:p>
            <a:pPr marL="1714680" lvl="3" indent="-3427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right margin is 50px</a:t>
            </a:r>
            <a:endParaRPr lang="en-US" sz="1800" b="0" strike="noStrike" spc="-1" dirty="0">
              <a:latin typeface="Arial"/>
            </a:endParaRPr>
          </a:p>
          <a:p>
            <a:pPr marL="1714680" lvl="3" indent="-3427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bottom margin is 75px</a:t>
            </a:r>
            <a:endParaRPr lang="en-US" sz="1800" b="0" strike="noStrike" spc="-1" dirty="0">
              <a:latin typeface="Arial"/>
            </a:endParaRPr>
          </a:p>
          <a:p>
            <a:pPr marL="1714680" lvl="3" indent="-3427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left margin is 100px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77" name="Picture 4"/>
          <p:cNvPicPr/>
          <p:nvPr/>
        </p:nvPicPr>
        <p:blipFill>
          <a:blip r:embed="rId2"/>
          <a:stretch/>
        </p:blipFill>
        <p:spPr>
          <a:xfrm>
            <a:off x="6369480" y="0"/>
            <a:ext cx="2478240" cy="1294920"/>
          </a:xfrm>
          <a:prstGeom prst="rect">
            <a:avLst/>
          </a:prstGeom>
          <a:ln>
            <a:noFill/>
          </a:ln>
        </p:spPr>
      </p:pic>
      <p:sp>
        <p:nvSpPr>
          <p:cNvPr id="78" name="CustomShape 2"/>
          <p:cNvSpPr/>
          <p:nvPr/>
        </p:nvSpPr>
        <p:spPr>
          <a:xfrm>
            <a:off x="2209680" y="381240"/>
            <a:ext cx="51433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1F497D"/>
                </a:solidFill>
                <a:latin typeface="Times New Roman"/>
              </a:rPr>
              <a:t>CSS MARGINES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80880" y="1295280"/>
            <a:ext cx="8305560" cy="545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	</a:t>
            </a:r>
            <a:endParaRPr lang="en-US" sz="2000" b="0" strike="noStrike" spc="-1" dirty="0">
              <a:latin typeface="Arial"/>
            </a:endParaRPr>
          </a:p>
          <a:p>
            <a:pPr marL="1257480" lvl="2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margin: 25px 50px 75px;</a:t>
            </a:r>
            <a:endParaRPr lang="en-US" sz="2000" b="0" strike="noStrike" spc="-1" dirty="0">
              <a:latin typeface="Arial"/>
            </a:endParaRPr>
          </a:p>
          <a:p>
            <a:pPr marL="9144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1714680" lvl="3" indent="-3427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top margin is 25px</a:t>
            </a:r>
            <a:endParaRPr lang="en-US" sz="1800" b="0" strike="noStrike" spc="-1" dirty="0">
              <a:latin typeface="Arial"/>
            </a:endParaRPr>
          </a:p>
          <a:p>
            <a:pPr marL="1714680" lvl="3" indent="-3427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right and left margins are 50px</a:t>
            </a:r>
            <a:endParaRPr lang="en-US" sz="1800" b="0" strike="noStrike" spc="-1" dirty="0">
              <a:latin typeface="Arial"/>
            </a:endParaRPr>
          </a:p>
          <a:p>
            <a:pPr marL="1714680" lvl="3" indent="-3427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bottom margin is 75px</a:t>
            </a:r>
            <a:endParaRPr lang="en-US" sz="1800" b="0" strike="noStrike" spc="-1" dirty="0">
              <a:latin typeface="Arial"/>
            </a:endParaRPr>
          </a:p>
          <a:p>
            <a:pPr marL="1371600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1257480" lvl="2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margin: 25px 50px;</a:t>
            </a:r>
            <a:endParaRPr lang="en-US" sz="2000" b="0" strike="noStrike" spc="-1" dirty="0">
              <a:latin typeface="Arial"/>
            </a:endParaRPr>
          </a:p>
          <a:p>
            <a:pPr marL="9144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1714680" lvl="3" indent="-3427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top and bottom margins are 25px</a:t>
            </a:r>
            <a:endParaRPr lang="en-US" sz="2000" b="0" strike="noStrike" spc="-1" dirty="0">
              <a:latin typeface="Arial"/>
            </a:endParaRPr>
          </a:p>
          <a:p>
            <a:pPr marL="1714680" lvl="3" indent="-3427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right and left margins are 50px</a:t>
            </a:r>
            <a:endParaRPr lang="en-US" sz="2000" b="0" strike="noStrike" spc="-1" dirty="0">
              <a:latin typeface="Arial"/>
            </a:endParaRPr>
          </a:p>
          <a:p>
            <a:pPr marL="13716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1257480" lvl="2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margin: 25px;</a:t>
            </a:r>
            <a:endParaRPr lang="en-US" sz="2000" b="0" strike="noStrike" spc="-1" dirty="0">
              <a:latin typeface="Arial"/>
            </a:endParaRPr>
          </a:p>
          <a:p>
            <a:pPr marL="9144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1714680" lvl="3" indent="-3427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all four margins are 25px</a:t>
            </a:r>
            <a:endParaRPr lang="en-US" sz="2000" b="0" strike="noStrike" spc="-1" dirty="0">
              <a:latin typeface="Arial"/>
            </a:endParaRPr>
          </a:p>
          <a:p>
            <a:pPr marL="13716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13716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pic>
        <p:nvPicPr>
          <p:cNvPr id="80" name="Picture 4"/>
          <p:cNvPicPr/>
          <p:nvPr/>
        </p:nvPicPr>
        <p:blipFill>
          <a:blip r:embed="rId2"/>
          <a:stretch/>
        </p:blipFill>
        <p:spPr>
          <a:xfrm>
            <a:off x="6369480" y="0"/>
            <a:ext cx="2478240" cy="1294920"/>
          </a:xfrm>
          <a:prstGeom prst="rect">
            <a:avLst/>
          </a:prstGeom>
          <a:ln>
            <a:noFill/>
          </a:ln>
        </p:spPr>
      </p:pic>
      <p:sp>
        <p:nvSpPr>
          <p:cNvPr id="81" name="CustomShape 2"/>
          <p:cNvSpPr/>
          <p:nvPr/>
        </p:nvSpPr>
        <p:spPr>
          <a:xfrm>
            <a:off x="2209680" y="381240"/>
            <a:ext cx="51433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1F497D"/>
                </a:solidFill>
                <a:latin typeface="Times New Roman"/>
              </a:rPr>
              <a:t>CSS MARGINES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80880" y="1295280"/>
            <a:ext cx="8305560" cy="43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The CSS padding properties are used to generate space around an element's content, inside of any defined borders.</a:t>
            </a:r>
            <a:endParaRPr lang="en-US" sz="2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	div {</a:t>
            </a:r>
            <a:r>
              <a:rPr dirty="0"/>
              <a:t/>
            </a:r>
            <a:br>
              <a:rPr dirty="0"/>
            </a:b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    		padding-top: 50px;</a:t>
            </a:r>
            <a:r>
              <a:rPr dirty="0"/>
              <a:t/>
            </a:r>
            <a:br>
              <a:rPr dirty="0"/>
            </a:b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    		padding-right: 30px;</a:t>
            </a:r>
            <a:r>
              <a:rPr dirty="0"/>
              <a:t/>
            </a:r>
            <a:br>
              <a:rPr dirty="0"/>
            </a:b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    		padding-bottom: 50px;</a:t>
            </a:r>
            <a:r>
              <a:rPr dirty="0"/>
              <a:t/>
            </a:r>
            <a:br>
              <a:rPr dirty="0"/>
            </a:b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    		padding-left: 80px;</a:t>
            </a:r>
            <a:r>
              <a:rPr dirty="0"/>
              <a:t/>
            </a:r>
            <a:br>
              <a:rPr dirty="0"/>
            </a:b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	     }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	</a:t>
            </a:r>
            <a:endParaRPr lang="en-US" sz="2000" b="0" strike="noStrike" spc="-1" dirty="0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0000"/>
                </a:solidFill>
                <a:latin typeface="Times New Roman"/>
              </a:rPr>
              <a:t>Short Hand Property</a:t>
            </a:r>
            <a:endParaRPr lang="en-US" sz="2000" b="0" strike="noStrike" spc="-1" dirty="0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div {</a:t>
            </a:r>
            <a:endParaRPr lang="en-US" sz="2000" b="0" strike="noStrike" spc="-1" dirty="0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	padding: 25px 50px 75px 100px;</a:t>
            </a:r>
            <a:endParaRPr lang="en-US" sz="2000" b="0" strike="noStrike" spc="-1" dirty="0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       }</a:t>
            </a:r>
            <a:endParaRPr lang="en-US" sz="2000" b="0" strike="noStrike" spc="-1" dirty="0">
              <a:latin typeface="Arial"/>
            </a:endParaRPr>
          </a:p>
          <a:p>
            <a:pPr marL="13716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pic>
        <p:nvPicPr>
          <p:cNvPr id="83" name="Picture 4"/>
          <p:cNvPicPr/>
          <p:nvPr/>
        </p:nvPicPr>
        <p:blipFill>
          <a:blip r:embed="rId2"/>
          <a:stretch/>
        </p:blipFill>
        <p:spPr>
          <a:xfrm>
            <a:off x="6369480" y="0"/>
            <a:ext cx="2478240" cy="1294920"/>
          </a:xfrm>
          <a:prstGeom prst="rect">
            <a:avLst/>
          </a:prstGeom>
          <a:ln>
            <a:noFill/>
          </a:ln>
        </p:spPr>
      </p:pic>
      <p:sp>
        <p:nvSpPr>
          <p:cNvPr id="84" name="CustomShape 2"/>
          <p:cNvSpPr/>
          <p:nvPr/>
        </p:nvSpPr>
        <p:spPr>
          <a:xfrm>
            <a:off x="2209680" y="381240"/>
            <a:ext cx="51433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1F497D"/>
                </a:solidFill>
                <a:latin typeface="Times New Roman"/>
              </a:rPr>
              <a:t>CSS PADDING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04920" y="1828800"/>
            <a:ext cx="8305560" cy="283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The height and width properties are used to set the height and width of an element.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000" spc="-1" dirty="0" smtClean="0">
                <a:solidFill>
                  <a:srgbClr val="000000"/>
                </a:solidFill>
                <a:latin typeface="Calibri"/>
              </a:rPr>
              <a:t>div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 {</a:t>
            </a:r>
            <a:r>
              <a:rPr dirty="0"/>
              <a:t/>
            </a:r>
            <a:br>
              <a:rPr dirty="0"/>
            </a:b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    		height: 200px;</a:t>
            </a:r>
            <a:r>
              <a:rPr dirty="0"/>
              <a:t/>
            </a:r>
            <a:br>
              <a:rPr dirty="0"/>
            </a:b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    		width: 50%;</a:t>
            </a:r>
            <a:r>
              <a:rPr dirty="0"/>
              <a:t/>
            </a:r>
            <a:br>
              <a:rPr dirty="0"/>
            </a:b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   		background-color: 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powderblue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;</a:t>
            </a:r>
            <a:r>
              <a:rPr dirty="0"/>
              <a:t/>
            </a:r>
            <a:br>
              <a:rPr dirty="0"/>
            </a:b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	     }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	</a:t>
            </a:r>
            <a:endParaRPr lang="en-US" sz="2000" b="0" strike="noStrike" spc="-1" dirty="0">
              <a:latin typeface="Arial"/>
            </a:endParaRPr>
          </a:p>
          <a:p>
            <a:pPr marL="13716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pic>
        <p:nvPicPr>
          <p:cNvPr id="86" name="Picture 4"/>
          <p:cNvPicPr/>
          <p:nvPr/>
        </p:nvPicPr>
        <p:blipFill>
          <a:blip r:embed="rId2"/>
          <a:stretch/>
        </p:blipFill>
        <p:spPr>
          <a:xfrm>
            <a:off x="6369480" y="0"/>
            <a:ext cx="2478240" cy="129492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2133720" y="647640"/>
            <a:ext cx="51433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1F497D"/>
                </a:solidFill>
                <a:latin typeface="Times New Roman"/>
              </a:rPr>
              <a:t>CSS Height and Width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80880" y="1143000"/>
            <a:ext cx="8305560" cy="55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An outline is a line that is drawn around elements, OUTSIDE the borders, to make the element "stand out".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	</a:t>
            </a:r>
            <a:endParaRPr lang="en-US" sz="2000" b="0" strike="noStrike" spc="-1" dirty="0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0000"/>
                </a:solidFill>
                <a:latin typeface="Times New Roman"/>
              </a:rPr>
              <a:t>outline-style</a:t>
            </a:r>
            <a:endParaRPr lang="en-US" sz="2000" b="0" strike="noStrike" spc="-1" dirty="0">
              <a:latin typeface="Arial"/>
            </a:endParaRPr>
          </a:p>
          <a:p>
            <a:pPr marL="137160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Same as border style.</a:t>
            </a:r>
            <a:endParaRPr lang="en-US" sz="2000" b="0" strike="noStrike" spc="-1" dirty="0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0000"/>
                </a:solidFill>
                <a:latin typeface="Times New Roman"/>
              </a:rPr>
              <a:t>outline-color</a:t>
            </a:r>
            <a:endParaRPr lang="en-US" sz="2000" b="0" strike="noStrike" spc="-1" dirty="0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  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p.ex1 {</a:t>
            </a:r>
            <a:r>
              <a:rPr dirty="0"/>
              <a:t/>
            </a:r>
            <a:br>
              <a:rPr dirty="0"/>
            </a:b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    	border: 1px solid black;</a:t>
            </a:r>
            <a:r>
              <a:rPr dirty="0"/>
              <a:t/>
            </a:r>
            <a:br>
              <a:rPr dirty="0"/>
            </a:b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    	outline-style: solid;</a:t>
            </a:r>
            <a:r>
              <a:rPr dirty="0"/>
              <a:t/>
            </a:r>
            <a:br>
              <a:rPr dirty="0"/>
            </a:b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    	outline-color: red;</a:t>
            </a:r>
            <a:r>
              <a:rPr dirty="0"/>
              <a:t/>
            </a:r>
            <a:br>
              <a:rPr dirty="0"/>
            </a:b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             }</a:t>
            </a:r>
            <a:endParaRPr lang="en-US" sz="2000" b="0" strike="noStrike" spc="-1" dirty="0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0000"/>
                </a:solidFill>
                <a:latin typeface="Times New Roman"/>
              </a:rPr>
              <a:t>outline-width</a:t>
            </a:r>
            <a:endParaRPr lang="en-US" sz="2000" b="0" strike="noStrike" spc="-1" dirty="0">
              <a:latin typeface="Arial"/>
            </a:endParaRPr>
          </a:p>
          <a:p>
            <a:pPr marL="2114640" lvl="4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thin (typically 1px)</a:t>
            </a:r>
            <a:endParaRPr lang="en-US" sz="2000" b="0" strike="noStrike" spc="-1" dirty="0">
              <a:latin typeface="Arial"/>
            </a:endParaRPr>
          </a:p>
          <a:p>
            <a:pPr marL="2171880" lvl="4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medium (typically 3px)</a:t>
            </a:r>
            <a:endParaRPr lang="en-US" sz="2000" b="0" strike="noStrike" spc="-1" dirty="0">
              <a:latin typeface="Arial"/>
            </a:endParaRPr>
          </a:p>
          <a:p>
            <a:pPr marL="2171880" lvl="4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thick (typically 5px)</a:t>
            </a:r>
            <a:endParaRPr lang="en-US" sz="2000" b="0" strike="noStrike" spc="-1" dirty="0">
              <a:latin typeface="Arial"/>
            </a:endParaRPr>
          </a:p>
          <a:p>
            <a:pPr marL="2171880" lvl="4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A specific size (in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/>
              </a:rPr>
              <a:t>px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/>
              </a:rPr>
              <a:t>pt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, cm,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/>
              </a:rPr>
              <a:t>em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/>
              </a:rPr>
              <a:t>etc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 marL="9144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pic>
        <p:nvPicPr>
          <p:cNvPr id="89" name="Picture 4"/>
          <p:cNvPicPr/>
          <p:nvPr/>
        </p:nvPicPr>
        <p:blipFill>
          <a:blip r:embed="rId2"/>
          <a:stretch/>
        </p:blipFill>
        <p:spPr>
          <a:xfrm>
            <a:off x="6369480" y="0"/>
            <a:ext cx="2478240" cy="129492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2209680" y="381240"/>
            <a:ext cx="51433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1F497D"/>
                </a:solidFill>
                <a:latin typeface="Times New Roman"/>
              </a:rPr>
              <a:t>CSS OUTLINE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80880" y="1143000"/>
            <a:ext cx="8305560" cy="228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Outline - Shorthand property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	</a:t>
            </a:r>
            <a:endParaRPr lang="en-US" sz="20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p.ex3 {</a:t>
            </a:r>
            <a:endParaRPr lang="en-US" sz="20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outline: 5px solid yellow;</a:t>
            </a:r>
            <a:endParaRPr lang="en-US" sz="20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}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92" name="Picture 4"/>
          <p:cNvPicPr/>
          <p:nvPr/>
        </p:nvPicPr>
        <p:blipFill>
          <a:blip r:embed="rId2"/>
          <a:stretch/>
        </p:blipFill>
        <p:spPr>
          <a:xfrm>
            <a:off x="6369480" y="0"/>
            <a:ext cx="2478240" cy="129492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2209680" y="381240"/>
            <a:ext cx="51433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1F497D"/>
                </a:solidFill>
                <a:latin typeface="Times New Roman"/>
              </a:rPr>
              <a:t>CSS OUTLINE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80880" y="941760"/>
            <a:ext cx="8305560" cy="55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The CSS font properties define the font family, boldness, size, and the style of a text.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	</a:t>
            </a:r>
            <a:endParaRPr lang="en-US" sz="2000" b="0" strike="noStrike" spc="-1" dirty="0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0000"/>
                </a:solidFill>
                <a:latin typeface="Times New Roman"/>
              </a:rPr>
              <a:t>Font Family</a:t>
            </a:r>
            <a:endParaRPr lang="en-US" sz="2000" b="0" strike="noStrike" spc="-1" dirty="0">
              <a:latin typeface="Arial"/>
            </a:endParaRPr>
          </a:p>
          <a:p>
            <a:pPr marL="137160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p {</a:t>
            </a:r>
            <a:r>
              <a:rPr dirty="0"/>
              <a:t/>
            </a:r>
            <a:br>
              <a:rPr dirty="0"/>
            </a:b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    font-family: "Times New Roman", Times, serif;</a:t>
            </a:r>
            <a:r>
              <a:rPr dirty="0"/>
              <a:t/>
            </a:r>
            <a:br>
              <a:rPr dirty="0"/>
            </a:b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}</a:t>
            </a:r>
            <a:endParaRPr lang="en-US" sz="2000" b="0" strike="noStrike" spc="-1" dirty="0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0000"/>
                </a:solidFill>
                <a:latin typeface="Times New Roman"/>
              </a:rPr>
              <a:t>Font Style</a:t>
            </a:r>
            <a:endParaRPr lang="en-US" sz="2000" b="0" strike="noStrike" spc="-1" dirty="0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  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p.normal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 {</a:t>
            </a:r>
            <a:r>
              <a:rPr dirty="0"/>
              <a:t/>
            </a:r>
            <a:br>
              <a:rPr dirty="0"/>
            </a:b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    	font-style: normal;</a:t>
            </a:r>
            <a:r>
              <a:rPr dirty="0"/>
              <a:t/>
            </a:r>
            <a:br>
              <a:rPr dirty="0"/>
            </a:b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	}</a:t>
            </a:r>
            <a:endParaRPr lang="en-US" sz="2000" b="0" strike="noStrike" spc="-1" dirty="0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p.italic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 {</a:t>
            </a:r>
            <a:r>
              <a:rPr dirty="0"/>
              <a:t/>
            </a:r>
            <a:br>
              <a:rPr dirty="0"/>
            </a:b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                font-style: italic;</a:t>
            </a:r>
            <a:r>
              <a:rPr dirty="0"/>
              <a:t/>
            </a:r>
            <a:br>
              <a:rPr dirty="0"/>
            </a:b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	}</a:t>
            </a:r>
            <a:endParaRPr lang="en-US" sz="2000" b="0" strike="noStrike" spc="-1" dirty="0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p.oblique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 {</a:t>
            </a:r>
            <a:r>
              <a:rPr dirty="0"/>
              <a:t/>
            </a:r>
            <a:br>
              <a:rPr dirty="0"/>
            </a:b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    	font-style: oblique;</a:t>
            </a:r>
            <a:r>
              <a:rPr dirty="0"/>
              <a:t/>
            </a:r>
            <a:br>
              <a:rPr dirty="0"/>
            </a:b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	}</a:t>
            </a:r>
            <a:endParaRPr lang="en-US" sz="2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pic>
        <p:nvPicPr>
          <p:cNvPr id="95" name="Picture 4"/>
          <p:cNvPicPr/>
          <p:nvPr/>
        </p:nvPicPr>
        <p:blipFill>
          <a:blip r:embed="rId2"/>
          <a:stretch/>
        </p:blipFill>
        <p:spPr>
          <a:xfrm>
            <a:off x="6369480" y="0"/>
            <a:ext cx="2478240" cy="1294920"/>
          </a:xfrm>
          <a:prstGeom prst="rect">
            <a:avLst/>
          </a:prstGeom>
          <a:ln>
            <a:noFill/>
          </a:ln>
        </p:spPr>
      </p:pic>
      <p:sp>
        <p:nvSpPr>
          <p:cNvPr id="96" name="CustomShape 2"/>
          <p:cNvSpPr/>
          <p:nvPr/>
        </p:nvSpPr>
        <p:spPr>
          <a:xfrm>
            <a:off x="2209680" y="381240"/>
            <a:ext cx="51433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1F497D"/>
                </a:solidFill>
                <a:latin typeface="Times New Roman"/>
              </a:rPr>
              <a:t>CSS FONTS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80880" y="941760"/>
            <a:ext cx="8305560" cy="55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2000" b="0" strike="noStrike" spc="-1" dirty="0" smtClean="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/>
              </a:rPr>
              <a:t>	</a:t>
            </a:r>
            <a:endParaRPr lang="en-US" sz="2000" b="0" strike="noStrike" spc="-1" dirty="0" smtClean="0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 smtClean="0">
                <a:solidFill>
                  <a:srgbClr val="000000"/>
                </a:solidFill>
                <a:latin typeface="Times New Roman"/>
              </a:rPr>
              <a:t>Font Size</a:t>
            </a:r>
            <a:endParaRPr lang="en-US" sz="2000" b="0" strike="noStrike" spc="-1" dirty="0" smtClean="0">
              <a:latin typeface="Arial"/>
            </a:endParaRPr>
          </a:p>
          <a:p>
            <a:pPr marL="2286000" lvl="2"/>
            <a:r>
              <a:rPr lang="en-US" sz="2000" dirty="0"/>
              <a:t>h1 {</a:t>
            </a:r>
            <a:br>
              <a:rPr lang="en-US" sz="2000" dirty="0"/>
            </a:br>
            <a:r>
              <a:rPr lang="en-US" sz="2000" dirty="0"/>
              <a:t>  font-size: 40px;</a:t>
            </a:r>
            <a:br>
              <a:rPr lang="en-US" sz="2000" dirty="0"/>
            </a:br>
            <a:r>
              <a:rPr lang="en-US" sz="2000" dirty="0" smtClean="0"/>
              <a:t>}</a:t>
            </a:r>
          </a:p>
          <a:p>
            <a:pPr marL="2286000" lvl="2"/>
            <a:r>
              <a:rPr lang="en-US" sz="2000" dirty="0"/>
              <a:t>p {</a:t>
            </a:r>
            <a:br>
              <a:rPr lang="en-US" sz="2000" dirty="0"/>
            </a:br>
            <a:r>
              <a:rPr lang="en-US" sz="2000" dirty="0"/>
              <a:t>  font-size: 14px;</a:t>
            </a:r>
            <a:br>
              <a:rPr lang="en-US" sz="2000" dirty="0"/>
            </a:br>
            <a:r>
              <a:rPr lang="en-US" sz="2000" dirty="0" smtClean="0"/>
              <a:t>}</a:t>
            </a: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0000"/>
                </a:solidFill>
                <a:latin typeface="Times New Roman"/>
              </a:rPr>
              <a:t>Font </a:t>
            </a:r>
            <a:r>
              <a:rPr lang="en-US" sz="2000" b="1" spc="-1" dirty="0" smtClean="0">
                <a:solidFill>
                  <a:srgbClr val="000000"/>
                </a:solidFill>
                <a:latin typeface="Times New Roman"/>
              </a:rPr>
              <a:t>Weight</a:t>
            </a:r>
            <a:endParaRPr lang="en-US" sz="2000" spc="-1" dirty="0"/>
          </a:p>
          <a:p>
            <a:pPr marL="2286000" lvl="2"/>
            <a:r>
              <a:rPr lang="de-DE" sz="2000" dirty="0"/>
              <a:t>p.normal {</a:t>
            </a:r>
            <a:br>
              <a:rPr lang="de-DE" sz="2000" dirty="0"/>
            </a:br>
            <a:r>
              <a:rPr lang="de-DE" sz="2000" dirty="0"/>
              <a:t>  font-weight: normal;</a:t>
            </a:r>
            <a:br>
              <a:rPr lang="de-DE" sz="2000" dirty="0"/>
            </a:br>
            <a:r>
              <a:rPr lang="de-DE" sz="2000" dirty="0"/>
              <a:t>}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>p.thick {</a:t>
            </a:r>
            <a:br>
              <a:rPr lang="de-DE" sz="2000" dirty="0"/>
            </a:br>
            <a:r>
              <a:rPr lang="de-DE" sz="2000" dirty="0"/>
              <a:t>  font-weight: bold;</a:t>
            </a:r>
            <a:br>
              <a:rPr lang="de-DE" sz="2000" dirty="0"/>
            </a:br>
            <a:r>
              <a:rPr lang="de-DE" sz="2000" dirty="0"/>
              <a:t>}</a:t>
            </a:r>
            <a:endParaRPr lang="en-US" sz="2000" dirty="0" smtClean="0"/>
          </a:p>
        </p:txBody>
      </p:sp>
      <p:pic>
        <p:nvPicPr>
          <p:cNvPr id="95" name="Picture 4"/>
          <p:cNvPicPr/>
          <p:nvPr/>
        </p:nvPicPr>
        <p:blipFill>
          <a:blip r:embed="rId2"/>
          <a:stretch/>
        </p:blipFill>
        <p:spPr>
          <a:xfrm>
            <a:off x="6369480" y="0"/>
            <a:ext cx="2478240" cy="1294920"/>
          </a:xfrm>
          <a:prstGeom prst="rect">
            <a:avLst/>
          </a:prstGeom>
          <a:ln>
            <a:noFill/>
          </a:ln>
        </p:spPr>
      </p:pic>
      <p:sp>
        <p:nvSpPr>
          <p:cNvPr id="96" name="CustomShape 2"/>
          <p:cNvSpPr/>
          <p:nvPr/>
        </p:nvSpPr>
        <p:spPr>
          <a:xfrm>
            <a:off x="2209680" y="381240"/>
            <a:ext cx="51433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1F497D"/>
                </a:solidFill>
                <a:latin typeface="Times New Roman"/>
              </a:rPr>
              <a:t>CSS FONTS</a:t>
            </a:r>
            <a:endParaRPr lang="en-US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74535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685800" y="762120"/>
            <a:ext cx="65527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2060"/>
                </a:solidFill>
                <a:latin typeface="Times New Roman"/>
              </a:rPr>
              <a:t>CSS Introduction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380880" y="2047320"/>
            <a:ext cx="8381520" cy="414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CSS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 stands for 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ascading 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S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tyle 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S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heets.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CSS describes 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how HTML elements are to be displayed on screen, paper, or in other media.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CSS 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saves a lot of work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. It can control the layout of multiple web pages all at once.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External stylesheets are stored in 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CSS files.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457200"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</p:txBody>
      </p:sp>
      <p:pic>
        <p:nvPicPr>
          <p:cNvPr id="51" name="Picture 4"/>
          <p:cNvPicPr/>
          <p:nvPr/>
        </p:nvPicPr>
        <p:blipFill>
          <a:blip r:embed="rId2"/>
          <a:stretch/>
        </p:blipFill>
        <p:spPr>
          <a:xfrm>
            <a:off x="6589080" y="0"/>
            <a:ext cx="2478240" cy="1523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2971800" y="848520"/>
            <a:ext cx="321156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1F497D"/>
                </a:solidFill>
                <a:latin typeface="Times New Roman"/>
              </a:rPr>
              <a:t>CSS Syntax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53" name="Picture 8"/>
          <p:cNvPicPr/>
          <p:nvPr/>
        </p:nvPicPr>
        <p:blipFill>
          <a:blip r:embed="rId2"/>
          <a:stretch/>
        </p:blipFill>
        <p:spPr>
          <a:xfrm>
            <a:off x="6369480" y="76320"/>
            <a:ext cx="2478240" cy="1294920"/>
          </a:xfrm>
          <a:prstGeom prst="rect">
            <a:avLst/>
          </a:prstGeom>
          <a:ln>
            <a:noFill/>
          </a:ln>
        </p:spPr>
      </p:pic>
      <p:pic>
        <p:nvPicPr>
          <p:cNvPr id="54" name="Picture 2"/>
          <p:cNvPicPr/>
          <p:nvPr/>
        </p:nvPicPr>
        <p:blipFill>
          <a:blip r:embed="rId3"/>
          <a:stretch/>
        </p:blipFill>
        <p:spPr>
          <a:xfrm>
            <a:off x="1600200" y="1623960"/>
            <a:ext cx="5419440" cy="1133280"/>
          </a:xfrm>
          <a:prstGeom prst="rect">
            <a:avLst/>
          </a:prstGeom>
          <a:ln>
            <a:noFill/>
          </a:ln>
        </p:spPr>
      </p:pic>
      <p:sp>
        <p:nvSpPr>
          <p:cNvPr id="55" name="CustomShape 2"/>
          <p:cNvSpPr/>
          <p:nvPr/>
        </p:nvSpPr>
        <p:spPr>
          <a:xfrm>
            <a:off x="762120" y="2962440"/>
            <a:ext cx="8381520" cy="341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The selector points to the HTML element you want to style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.</a:t>
            </a:r>
            <a:endParaRPr lang="en-US" sz="2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The declaration block contains one or more declarations separated by semicolons.</a:t>
            </a:r>
            <a:endParaRPr lang="en-US" sz="2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Each declaration includes a CSS property name and a value, separated by a colon.</a:t>
            </a:r>
            <a:endParaRPr lang="en-US" sz="2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A CSS declaration always ends with a semicolon, and declaration blocks are surrounded by curly braces.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457200"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380880" y="1197000"/>
            <a:ext cx="8305560" cy="55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1" strike="noStrike" spc="-1">
                <a:solidFill>
                  <a:srgbClr val="000000"/>
                </a:solidFill>
                <a:latin typeface="Times New Roman"/>
              </a:rPr>
              <a:t>The element Selector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The element selector selects elements based on the element name.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 startAt="2"/>
            </a:pPr>
            <a:r>
              <a:rPr lang="en-US" sz="2000" b="1" strike="noStrike" spc="-1">
                <a:solidFill>
                  <a:srgbClr val="000000"/>
                </a:solidFill>
                <a:latin typeface="Times New Roman"/>
              </a:rPr>
              <a:t>The id Selector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The id selector uses the id attribute of an HTML element to select a specific element.</a:t>
            </a:r>
            <a:endParaRPr lang="en-US" sz="2000" b="0" strike="noStrike" spc="-1"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To select an element with a specific id, write a hash (#) character, followed by the id of the element.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 startAt="3"/>
            </a:pPr>
            <a:r>
              <a:rPr lang="en-US" sz="2000" b="1" strike="noStrike" spc="-1">
                <a:solidFill>
                  <a:srgbClr val="000000"/>
                </a:solidFill>
                <a:latin typeface="Times New Roman"/>
              </a:rPr>
              <a:t>The class Selector</a:t>
            </a:r>
            <a:endParaRPr lang="en-US" sz="2000" b="0" strike="noStrike" spc="-1"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The class selector selects elements with a specific class attribute.</a:t>
            </a:r>
            <a:endParaRPr lang="en-US" sz="2000" b="0" strike="noStrike" spc="-1"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To select elements with a specific class, write a period (.) character, followed by the name of the class.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57" name="Picture 4"/>
          <p:cNvPicPr/>
          <p:nvPr/>
        </p:nvPicPr>
        <p:blipFill>
          <a:blip r:embed="rId2"/>
          <a:stretch/>
        </p:blipFill>
        <p:spPr>
          <a:xfrm>
            <a:off x="6369480" y="0"/>
            <a:ext cx="2478240" cy="1523520"/>
          </a:xfrm>
          <a:prstGeom prst="rect">
            <a:avLst/>
          </a:prstGeom>
          <a:ln>
            <a:noFill/>
          </a:ln>
        </p:spPr>
      </p:pic>
      <p:sp>
        <p:nvSpPr>
          <p:cNvPr id="58" name="CustomShape 2"/>
          <p:cNvSpPr/>
          <p:nvPr/>
        </p:nvSpPr>
        <p:spPr>
          <a:xfrm>
            <a:off x="2362320" y="500400"/>
            <a:ext cx="51433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1F497D"/>
                </a:solidFill>
                <a:latin typeface="Times New Roman"/>
              </a:rPr>
              <a:t>CSS Selectors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304920" y="887040"/>
            <a:ext cx="8305560" cy="740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2000" b="1" strike="noStrike" spc="-1">
                <a:solidFill>
                  <a:srgbClr val="000000"/>
                </a:solidFill>
                <a:latin typeface="Times New Roman"/>
              </a:rPr>
              <a:t>External style sheet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With an external style sheet, you can change the look of an entire website by changing just one file.</a:t>
            </a:r>
            <a:endParaRPr lang="en-US" sz="2000" b="0" strike="noStrike" spc="-1"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&lt;head&gt;</a:t>
            </a:r>
            <a:r>
              <a:t/>
            </a:r>
            <a:br/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&lt;link rel="stylesheet" type="text/css" href=“mystyle.css"&gt;</a:t>
            </a:r>
            <a:r>
              <a:t/>
            </a:r>
            <a:br/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&lt;/head&gt;</a:t>
            </a:r>
            <a:endParaRPr lang="en-US" sz="20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"/>
              <a:buAutoNum type="arabicPeriod" startAt="2"/>
            </a:pPr>
            <a:r>
              <a:rPr lang="en-US" sz="2000" b="1" strike="noStrike" spc="-1">
                <a:solidFill>
                  <a:srgbClr val="000000"/>
                </a:solidFill>
                <a:latin typeface="Times New Roman"/>
              </a:rPr>
              <a:t>Internal Style Sheet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An internal style sheet may be used if one single page has a unique style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.</a:t>
            </a:r>
            <a:endParaRPr lang="en-US" sz="20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"/>
              <a:buAutoNum type="arabicPeriod" startAt="3"/>
            </a:pPr>
            <a:r>
              <a:rPr lang="en-US" sz="2000" b="1" strike="noStrike" spc="-1">
                <a:solidFill>
                  <a:srgbClr val="000000"/>
                </a:solidFill>
                <a:latin typeface="Times New Roman"/>
              </a:rPr>
              <a:t>Inline Styles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An inline style may be used to apply a unique style for a single element.</a:t>
            </a:r>
            <a:endParaRPr lang="en-US" sz="2000" b="0" strike="noStrike" spc="-1"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To use inline styles, add the style attribute to the relevant element. The style attribute can contain any CSS property.</a:t>
            </a:r>
            <a:endParaRPr lang="en-US" sz="2000" b="0" strike="noStrike" spc="-1"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&lt;h1 style="color:blue;margin-left:30px;"&gt;This is a heading&lt;/h1&gt;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60" name="Picture 4"/>
          <p:cNvPicPr/>
          <p:nvPr/>
        </p:nvPicPr>
        <p:blipFill>
          <a:blip r:embed="rId2"/>
          <a:stretch/>
        </p:blipFill>
        <p:spPr>
          <a:xfrm>
            <a:off x="6369480" y="0"/>
            <a:ext cx="2478240" cy="1523520"/>
          </a:xfrm>
          <a:prstGeom prst="rect">
            <a:avLst/>
          </a:prstGeom>
          <a:ln>
            <a:noFill/>
          </a:ln>
        </p:spPr>
      </p:pic>
      <p:sp>
        <p:nvSpPr>
          <p:cNvPr id="61" name="CustomShape 2"/>
          <p:cNvSpPr/>
          <p:nvPr/>
        </p:nvSpPr>
        <p:spPr>
          <a:xfrm>
            <a:off x="2286000" y="181800"/>
            <a:ext cx="51433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1F497D"/>
                </a:solidFill>
                <a:latin typeface="Times New Roman"/>
              </a:rPr>
              <a:t>Three Ways to Insert CSS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304920" y="887040"/>
            <a:ext cx="8305560" cy="710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The CSS background properties are used to define the background effects for elements.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CSS background properties: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background-color</a:t>
            </a:r>
            <a:endParaRPr lang="en-US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	   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body {</a:t>
            </a:r>
            <a:r>
              <a:t/>
            </a:r>
            <a:br/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    		background-color: lightblue;</a:t>
            </a:r>
            <a:r>
              <a:t/>
            </a:r>
            <a:br/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		}</a:t>
            </a:r>
            <a:endParaRPr lang="en-US" sz="2000" b="0" strike="noStrike" spc="-1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background-image</a:t>
            </a:r>
            <a:endParaRPr lang="en-US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	   body {</a:t>
            </a:r>
            <a:r>
              <a:t/>
            </a:r>
            <a:br/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    		background-image: url("paper.gif");</a:t>
            </a:r>
            <a:r>
              <a:t/>
            </a:r>
            <a:br/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	             }</a:t>
            </a:r>
            <a:endParaRPr lang="en-US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background-repeat</a:t>
            </a:r>
            <a:endParaRPr lang="en-US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	body {</a:t>
            </a:r>
            <a:r>
              <a:t/>
            </a:r>
            <a:br/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    		background-image: url("gradient_bg.png");</a:t>
            </a:r>
            <a:r>
              <a:t/>
            </a:r>
            <a:br/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    		background-repeat: repeat-x;</a:t>
            </a:r>
            <a:r>
              <a:t/>
            </a:r>
            <a:br/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	         }</a:t>
            </a:r>
            <a:endParaRPr lang="en-US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2286000" y="181800"/>
            <a:ext cx="51433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1F497D"/>
                </a:solidFill>
                <a:latin typeface="Times New Roman"/>
              </a:rPr>
              <a:t>CSS BACKGROUNDS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304920" y="887040"/>
            <a:ext cx="8305560" cy="496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background-position</a:t>
            </a:r>
            <a:endParaRPr lang="en-US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	   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body {</a:t>
            </a:r>
            <a:r>
              <a:t/>
            </a:r>
            <a:br/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   		 background-image: url("img_tree.png");</a:t>
            </a:r>
            <a:r>
              <a:t/>
            </a:r>
            <a:br/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   		 background-repeat: no-repeat;</a:t>
            </a:r>
            <a:r>
              <a:t/>
            </a:r>
            <a:br/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   		 background-position: right top;</a:t>
            </a:r>
            <a:r>
              <a:t/>
            </a:r>
            <a:br/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		}</a:t>
            </a:r>
            <a:endParaRPr lang="en-US" sz="2000" b="0" strike="noStrike" spc="-1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background-attachment</a:t>
            </a:r>
            <a:endParaRPr lang="en-US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	   body {</a:t>
            </a:r>
            <a:r>
              <a:t/>
            </a:r>
            <a:br/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   		background-image: url("img_tree.png");</a:t>
            </a:r>
            <a:r>
              <a:t/>
            </a:r>
            <a:br/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    		background-repeat: no-repeat;</a:t>
            </a:r>
            <a:r>
              <a:t/>
            </a:r>
            <a:br/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    		background-position: right top;</a:t>
            </a:r>
            <a:r>
              <a:t/>
            </a:r>
            <a:br/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    		background-attachment: fixed;</a:t>
            </a:r>
            <a:r>
              <a:t/>
            </a:r>
            <a:br/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	              }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65" name="Picture 4"/>
          <p:cNvPicPr/>
          <p:nvPr/>
        </p:nvPicPr>
        <p:blipFill>
          <a:blip r:embed="rId2"/>
          <a:stretch/>
        </p:blipFill>
        <p:spPr>
          <a:xfrm>
            <a:off x="6369480" y="0"/>
            <a:ext cx="2478240" cy="1523520"/>
          </a:xfrm>
          <a:prstGeom prst="rect">
            <a:avLst/>
          </a:prstGeom>
          <a:ln>
            <a:noFill/>
          </a:ln>
        </p:spPr>
      </p:pic>
      <p:sp>
        <p:nvSpPr>
          <p:cNvPr id="66" name="CustomShape 2"/>
          <p:cNvSpPr/>
          <p:nvPr/>
        </p:nvSpPr>
        <p:spPr>
          <a:xfrm>
            <a:off x="2286000" y="181800"/>
            <a:ext cx="51433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1F497D"/>
                </a:solidFill>
                <a:latin typeface="Times New Roman"/>
              </a:rPr>
              <a:t>CSS BACKGROUNDS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380880" y="1295280"/>
            <a:ext cx="8305560" cy="43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latin typeface="Times New Roman"/>
              </a:rPr>
              <a:t>Short Hand Property</a:t>
            </a:r>
            <a:endParaRPr lang="en-US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	    body {</a:t>
            </a:r>
            <a:r>
              <a:t/>
            </a:r>
            <a:br/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    		background: #ffffff url("img_tree.png") no-repeat right top;</a:t>
            </a:r>
            <a:r>
              <a:t/>
            </a:r>
            <a:br/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		}</a:t>
            </a:r>
            <a:endParaRPr lang="en-US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latin typeface="Times New Roman"/>
              </a:rPr>
              <a:t>Order of the property</a:t>
            </a:r>
            <a:endParaRPr lang="en-US" sz="2000" b="0" strike="noStrike" spc="-1">
              <a:latin typeface="Arial"/>
            </a:endParaRPr>
          </a:p>
          <a:p>
            <a:pPr marL="1257480" lvl="2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Background-color</a:t>
            </a:r>
            <a:endParaRPr lang="en-US" sz="2000" b="0" strike="noStrike" spc="-1">
              <a:latin typeface="Arial"/>
            </a:endParaRPr>
          </a:p>
          <a:p>
            <a:pPr marL="1257480" lvl="2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Background-image</a:t>
            </a:r>
            <a:endParaRPr lang="en-US" sz="2000" b="0" strike="noStrike" spc="-1">
              <a:latin typeface="Arial"/>
            </a:endParaRPr>
          </a:p>
          <a:p>
            <a:pPr marL="1257480" lvl="2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Background-repeat</a:t>
            </a:r>
            <a:endParaRPr lang="en-US" sz="2000" b="0" strike="noStrike" spc="-1">
              <a:latin typeface="Arial"/>
            </a:endParaRPr>
          </a:p>
          <a:p>
            <a:pPr marL="1257480" lvl="2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Background-attachment</a:t>
            </a:r>
            <a:endParaRPr lang="en-US" sz="2000" b="0" strike="noStrike" spc="-1">
              <a:latin typeface="Arial"/>
            </a:endParaRPr>
          </a:p>
          <a:p>
            <a:pPr marL="1257480" lvl="2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Background-position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68" name="Picture 4"/>
          <p:cNvPicPr/>
          <p:nvPr/>
        </p:nvPicPr>
        <p:blipFill>
          <a:blip r:embed="rId2"/>
          <a:stretch/>
        </p:blipFill>
        <p:spPr>
          <a:xfrm>
            <a:off x="6369480" y="0"/>
            <a:ext cx="2478240" cy="1523520"/>
          </a:xfrm>
          <a:prstGeom prst="rect">
            <a:avLst/>
          </a:prstGeom>
          <a:ln>
            <a:noFill/>
          </a:ln>
        </p:spPr>
      </p:pic>
      <p:sp>
        <p:nvSpPr>
          <p:cNvPr id="69" name="CustomShape 2"/>
          <p:cNvSpPr/>
          <p:nvPr/>
        </p:nvSpPr>
        <p:spPr>
          <a:xfrm>
            <a:off x="2286000" y="181800"/>
            <a:ext cx="51433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1F497D"/>
                </a:solidFill>
                <a:latin typeface="Times New Roman"/>
              </a:rPr>
              <a:t>CSS BACKGROUNDS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304920" y="705240"/>
            <a:ext cx="8305560" cy="68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Border Style</a:t>
            </a: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	    The border-style property specifies what kind of border to display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en-US" sz="2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The following values are allowed:</a:t>
            </a:r>
            <a:endParaRPr lang="en-US" sz="2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dotted - Defines a dotted border</a:t>
            </a:r>
            <a:endParaRPr lang="en-US" sz="2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dashed - Defines a dashed border</a:t>
            </a:r>
            <a:endParaRPr lang="en-US" sz="2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solid - Defines a solid border</a:t>
            </a:r>
            <a:endParaRPr lang="en-US" sz="2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double - Defines a double border</a:t>
            </a:r>
            <a:endParaRPr lang="en-US" sz="2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groove - Defines a 3D grooved border. The effect depends on the border-color value</a:t>
            </a:r>
            <a:endParaRPr lang="en-US" sz="2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ridge - Defines a 3D ridged border. The effect depends on the border-color value</a:t>
            </a:r>
            <a:endParaRPr lang="en-US" sz="2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inset - Defines a 3D inset border. The effect depends on the border-color value</a:t>
            </a:r>
            <a:endParaRPr lang="en-US" sz="2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outset - Defines a 3D outset border. The effect depends on the border-color value</a:t>
            </a:r>
            <a:endParaRPr lang="en-US" sz="2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none - Defines no border</a:t>
            </a:r>
            <a:endParaRPr lang="en-US" sz="2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hidden - Defines a hidden border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2286000" y="181800"/>
            <a:ext cx="51433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1F497D"/>
                </a:solidFill>
                <a:latin typeface="Times New Roman"/>
              </a:rPr>
              <a:t>CSS BORDERS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72" name="Picture 7"/>
          <p:cNvPicPr/>
          <p:nvPr/>
        </p:nvPicPr>
        <p:blipFill>
          <a:blip r:embed="rId2"/>
          <a:stretch/>
        </p:blipFill>
        <p:spPr>
          <a:xfrm>
            <a:off x="6369480" y="0"/>
            <a:ext cx="2478240" cy="1523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2640</TotalTime>
  <Words>345</Words>
  <Application>Microsoft Office PowerPoint</Application>
  <PresentationFormat>On-screen Show (4:3)</PresentationFormat>
  <Paragraphs>170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Tags</dc:title>
  <dc:subject/>
  <dc:creator>Meenu</dc:creator>
  <dc:description/>
  <cp:lastModifiedBy>DREAM</cp:lastModifiedBy>
  <cp:revision>130</cp:revision>
  <dcterms:created xsi:type="dcterms:W3CDTF">2006-08-16T00:00:00Z</dcterms:created>
  <dcterms:modified xsi:type="dcterms:W3CDTF">2019-08-11T17:46:24Z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17</vt:i4>
  </property>
</Properties>
</file>