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4" r:id="rId35"/>
    <p:sldId id="289" r:id="rId36"/>
    <p:sldId id="290" r:id="rId37"/>
    <p:sldId id="291" r:id="rId38"/>
    <p:sldId id="292"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Chivo" panose="020B0604020202020204" charset="0"/>
      <p:regular r:id="rId45"/>
      <p:bold r:id="rId46"/>
      <p:italic r:id="rId47"/>
      <p:boldItalic r:id="rId48"/>
    </p:embeddedFont>
    <p:embeddedFont>
      <p:font typeface="Consolas" panose="020B0609020204030204" pitchFamily="49" charset="0"/>
      <p:regular r:id="rId49"/>
      <p:bold r:id="rId50"/>
      <p:italic r:id="rId51"/>
      <p:boldItalic r:id="rId52"/>
    </p:embeddedFont>
    <p:embeddedFont>
      <p:font typeface="Lora" panose="020B0604020202020204" charset="0"/>
      <p:regular r:id="rId53"/>
      <p:bold r:id="rId54"/>
      <p:italic r:id="rId55"/>
      <p:boldItalic r:id="rId56"/>
    </p:embeddedFont>
    <p:embeddedFont>
      <p:font typeface="Open Sans" panose="020B0606030504020204" pitchFamily="34" charset="0"/>
      <p:regular r:id="rId57"/>
      <p:bold r:id="rId58"/>
      <p:italic r:id="rId59"/>
      <p:boldItalic r:id="rId60"/>
    </p:embeddedFont>
    <p:embeddedFont>
      <p:font typeface="Roboto" panose="020B0604020202020204" charset="0"/>
      <p:regular r:id="rId61"/>
      <p:bold r:id="rId62"/>
      <p:italic r:id="rId63"/>
      <p:boldItalic r:id="rId64"/>
    </p:embeddedFont>
    <p:embeddedFont>
      <p:font typeface="Roboto Slab" panose="020B0604020202020204" charset="0"/>
      <p:regular r:id="rId65"/>
      <p:bold r:id="rId66"/>
    </p:embeddedFont>
    <p:embeddedFont>
      <p:font typeface="Trebuchet MS" panose="020B0603020202020204" pitchFamily="34" charset="0"/>
      <p:regular r:id="rId67"/>
      <p:bold r:id="rId68"/>
      <p:italic r:id="rId69"/>
      <p:boldItalic r:id="rId70"/>
    </p:embeddedFont>
    <p:embeddedFont>
      <p:font typeface="Verdana" panose="020B060403050404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font" Target="fonts/font23.fntdata"/><Relationship Id="rId68" Type="http://schemas.openxmlformats.org/officeDocument/2006/relationships/font" Target="fonts/font28.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3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font" Target="fonts/font26.fntdata"/><Relationship Id="rId74" Type="http://schemas.openxmlformats.org/officeDocument/2006/relationships/font" Target="fonts/font3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61"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font" Target="fonts/font25.fntdata"/><Relationship Id="rId73" Type="http://schemas.openxmlformats.org/officeDocument/2006/relationships/font" Target="fonts/font33.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font" Target="fonts/font24.fntdata"/><Relationship Id="rId69" Type="http://schemas.openxmlformats.org/officeDocument/2006/relationships/font" Target="fonts/font29.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1.fntdata"/><Relationship Id="rId72" Type="http://schemas.openxmlformats.org/officeDocument/2006/relationships/font" Target="fonts/font3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font" Target="fonts/font27.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70" Type="http://schemas.openxmlformats.org/officeDocument/2006/relationships/font" Target="fonts/font30.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ljaviador.com/introduccion-a-javae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mebooks.es/arquitectura-clienteservidor/"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geniovirtual.com/fundamentos-de-desarrollo-web/"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ingeniovirtual.com/fundamentos-de-desarrollo-web/"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ingeniovirtual.com/fundamentos-de-desarrollo-web/"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ingeniovirtual.com/fundamentos-de-desarrollo-web/"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ingeniovirtual.com/fundamentos-de-desarrollo-web/"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stackify.com/tomcat-vs-jetty-vs-glassfish-vs-wildfly/"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srccodes.com/p/article/3/Tomcat-Hello-World-Servlet-using-Eclipse-ID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srccodes.com/p/article/3/Tomcat-Hello-World-Servlet-using-Eclipse-ID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srccodes.com/p/article/3/Tomcat-Hello-World-Servlet-using-Eclipse-ID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srccodes.com/p/article/3/Tomcat-Hello-World-Servlet-using-Eclipse-ID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srccodes.com/p/article/3/Tomcat-Hello-World-Servlet-using-Eclipse-ID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codejava.net/coding/java-servlet-and-jsp-hello-world-tutorial-with-eclipse-maven-and-apache-tomcat"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cgrw01.cgr.go.cr/rup/RUP.es/LargeProjects/tech.j2ee/guidances/concepts/javabean_D488CF3B.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es.wikipedia.org/wiki/JavaBean"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es.wikipedia.org/wiki/JavaBean"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arquitecturajava.com/ejemplo-de-jpa/"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arquitecturajava.com/ejemplo-de-jpa/"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oracle.com/technetwork/es/articles/java/java-ee-pas-pres-futuro-5295002-esa.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ljaviador.com/introduccion-a-javae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vistas.uis.edu.co/index.php/revistagti/article/view/4867/566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f1413b4fd_1_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f1413b4f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http://eljaviador.com/introduccion-a-javaee.html</a:t>
            </a:r>
            <a:endParaRPr sz="90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f1413b4fd_1_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f1413b4f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f1413b4fd_1_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f1413b4fd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f1413b4fd_1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f1413b4fd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1413b4fd_2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1413b4fd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f1413b4fd_2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f1413b4fd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f1413b4fd_2_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f1413b4fd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555555"/>
                </a:solidFill>
                <a:highlight>
                  <a:srgbClr val="FFFFFF"/>
                </a:highlight>
                <a:latin typeface="Verdana"/>
                <a:ea typeface="Verdana"/>
                <a:cs typeface="Verdana"/>
                <a:sym typeface="Verdana"/>
              </a:rPr>
              <a:t>Además cada contenedor proporciona una serie de servicios que el componente puede utilizar. El contenedor es el encargado de gestionar el ciclo de vida de los componentes, realizar la reserva de recursos, etc. Algunos de estos servicios son servicios declarativos, esto quiere decir que algunos servicios se declaran en vez de programarse. La declaración se realiza mediante </a:t>
            </a:r>
            <a:r>
              <a:rPr lang="en" sz="900" b="1">
                <a:solidFill>
                  <a:srgbClr val="555555"/>
                </a:solidFill>
                <a:highlight>
                  <a:srgbClr val="FFFFFF"/>
                </a:highlight>
                <a:latin typeface="Verdana"/>
                <a:ea typeface="Verdana"/>
                <a:cs typeface="Verdana"/>
                <a:sym typeface="Verdana"/>
              </a:rPr>
              <a:t>descriptores de despliegue.</a:t>
            </a:r>
            <a:r>
              <a:rPr lang="en" sz="900">
                <a:solidFill>
                  <a:srgbClr val="555555"/>
                </a:solidFill>
                <a:highlight>
                  <a:srgbClr val="FFFFFF"/>
                </a:highlight>
                <a:latin typeface="Verdana"/>
                <a:ea typeface="Verdana"/>
                <a:cs typeface="Verdana"/>
                <a:sym typeface="Verdana"/>
              </a:rPr>
              <a:t> Cada módulo dispone de un descriptor de despliegue. El descriptor de despliegue no es más que un archivo XML que describe como se deben desplegar esos componentes en el contenedor del servidor de aplicaciones</a:t>
            </a:r>
            <a:endParaRPr sz="900">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f1413b4fd_2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f1413b4fd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555555"/>
                </a:solidFill>
                <a:highlight>
                  <a:srgbClr val="FFFFFF"/>
                </a:highlight>
                <a:latin typeface="Verdana"/>
                <a:ea typeface="Verdana"/>
                <a:cs typeface="Verdana"/>
                <a:sym typeface="Verdana"/>
              </a:rPr>
              <a:t>Además cada contenedor proporciona una serie de servicios que el componente puede utilizar. El contenedor es el encargado de gestionar el ciclo de vida de los componentes, realizar la reserva de recursos, etc. Algunos de estos servicios son servicios declarativos, esto quiere decir que algunos servicios se declaran en vez de programarse. La declaración se realiza mediante </a:t>
            </a:r>
            <a:r>
              <a:rPr lang="en" sz="900" b="1">
                <a:solidFill>
                  <a:srgbClr val="555555"/>
                </a:solidFill>
                <a:highlight>
                  <a:srgbClr val="FFFFFF"/>
                </a:highlight>
                <a:latin typeface="Verdana"/>
                <a:ea typeface="Verdana"/>
                <a:cs typeface="Verdana"/>
                <a:sym typeface="Verdana"/>
              </a:rPr>
              <a:t>descriptores de despliegue.</a:t>
            </a:r>
            <a:r>
              <a:rPr lang="en" sz="900">
                <a:solidFill>
                  <a:srgbClr val="555555"/>
                </a:solidFill>
                <a:highlight>
                  <a:srgbClr val="FFFFFF"/>
                </a:highlight>
                <a:latin typeface="Verdana"/>
                <a:ea typeface="Verdana"/>
                <a:cs typeface="Verdana"/>
                <a:sym typeface="Verdana"/>
              </a:rPr>
              <a:t> Cada módulo dispone de un descriptor de despliegue. El descriptor de despliegue no es más que un archivo XML que describe como se deben desplegar esos componentes en el contenedor del servidor de aplicaciones</a:t>
            </a:r>
            <a:endParaRPr sz="900">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f1413b4fd_2_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f1413b4fd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f1413b4fd_2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f1413b4fd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1413b4fd_2_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1413b4fd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http://somebooks.es/arquitectura-clienteservidor/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f1413b4fd_2_6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f1413b4fd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https://www.ingeniovirtual.com/fundamentos-de-desarrollo-web/</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f1413b4fd_2_7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f1413b4fd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https://www.ingeniovirtual.com/fundamentos-de-desarrollo-web/</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f1413b4fd_2_8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f1413b4fd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https://www.ingeniovirtual.com/fundamentos-de-desarrollo-web/</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f1413b4fd_2_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f1413b4fd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https://www.ingeniovirtual.com/fundamentos-de-desarrollo-web/</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f1413b4fd_2_1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f1413b4fd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https://www.ingeniovirtual.com/fundamentos-de-desarrollo-web/</a:t>
            </a:r>
            <a:endParaRPr/>
          </a:p>
          <a:p>
            <a:pPr marL="0" lvl="0" indent="0" algn="l" rtl="0">
              <a:spcBef>
                <a:spcPts val="0"/>
              </a:spcBef>
              <a:spcAft>
                <a:spcPts val="0"/>
              </a:spcAft>
              <a:buNone/>
            </a:pPr>
            <a:r>
              <a:rPr lang="en" u="sng">
                <a:solidFill>
                  <a:schemeClr val="hlink"/>
                </a:solidFill>
                <a:hlinkClick r:id="rId4"/>
              </a:rPr>
              <a:t>https://stackify.com/tomcat-vs-jetty-vs-glassfish-vs-wildfly/</a:t>
            </a: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f1413b4fd_2_1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f1413b4fd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http://www.srccodes.com/p/article/3/Tomcat-Hello-World-Servlet-using-Eclipse-IDE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f1413b4fd_2_14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f1413b4fd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http://www.srccodes.com/p/article/3/Tomcat-Hello-World-Servlet-using-Eclipse-IDE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f1413b4fd_2_1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f1413b4fd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http://www.srccodes.com/p/article/3/Tomcat-Hello-World-Servlet-using-Eclipse-IDE</a:t>
            </a:r>
            <a:endParaRPr/>
          </a:p>
          <a:p>
            <a:pPr marL="0" lvl="0" indent="0" algn="l" rtl="0">
              <a:spcBef>
                <a:spcPts val="0"/>
              </a:spcBef>
              <a:spcAft>
                <a:spcPts val="0"/>
              </a:spcAft>
              <a:buNone/>
            </a:pPr>
            <a:endParaRPr/>
          </a:p>
          <a:p>
            <a:pPr marL="0" lvl="0" indent="0" algn="l" rtl="0">
              <a:spcBef>
                <a:spcPts val="0"/>
              </a:spcBef>
              <a:spcAft>
                <a:spcPts val="0"/>
              </a:spcAft>
              <a:buNone/>
            </a:pPr>
            <a:r>
              <a:rPr lang="en"/>
              <a:t>Comentar post y get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f1413b4fd_2_16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f1413b4fd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http://www.srccodes.com/p/article/3/Tomcat-Hello-World-Servlet-using-Eclipse-IDE</a:t>
            </a:r>
            <a:endParaRPr/>
          </a:p>
          <a:p>
            <a:pPr marL="0" lvl="0" indent="0" algn="l" rtl="0">
              <a:spcBef>
                <a:spcPts val="0"/>
              </a:spcBef>
              <a:spcAft>
                <a:spcPts val="0"/>
              </a:spcAft>
              <a:buNone/>
            </a:pPr>
            <a:endParaRPr/>
          </a:p>
          <a:p>
            <a:pPr marL="0" lvl="0" indent="0" algn="l" rtl="0">
              <a:spcBef>
                <a:spcPts val="0"/>
              </a:spcBef>
              <a:spcAft>
                <a:spcPts val="0"/>
              </a:spcAft>
              <a:buNone/>
            </a:pPr>
            <a:r>
              <a:rPr lang="en" sz="1000">
                <a:solidFill>
                  <a:schemeClr val="dk2"/>
                </a:solidFill>
                <a:highlight>
                  <a:srgbClr val="FFFFFF"/>
                </a:highlight>
              </a:rPr>
              <a:t>Add your code inside 'doGet' method. 'setContentType' method of HttpServletResponse sets content type of the response to 'text/html' which is the standard MIME content type for Html pages. 'getWriter' method of the response object returns a PrintWriter object. This will be used to print our "Hello World!" string in the browser.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f1413b4fd_2_17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f1413b4fd_2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http://www.srccodes.com/p/article/3/Tomcat-Hello-World-Servlet-using-Eclipse-IDE</a:t>
            </a:r>
            <a:endParaRPr/>
          </a:p>
          <a:p>
            <a:pPr marL="0" lvl="0" indent="0" algn="l" rtl="0">
              <a:spcBef>
                <a:spcPts val="0"/>
              </a:spcBef>
              <a:spcAft>
                <a:spcPts val="0"/>
              </a:spcAft>
              <a:buNone/>
            </a:pPr>
            <a:endParaRPr/>
          </a:p>
          <a:p>
            <a:pPr marL="0" lvl="0" indent="0" algn="l" rtl="0">
              <a:spcBef>
                <a:spcPts val="0"/>
              </a:spcBef>
              <a:spcAft>
                <a:spcPts val="0"/>
              </a:spcAft>
              <a:buNone/>
            </a:pPr>
            <a:r>
              <a:rPr lang="en" sz="1000">
                <a:solidFill>
                  <a:schemeClr val="dk2"/>
                </a:solidFill>
                <a:highlight>
                  <a:srgbClr val="FFFFFF"/>
                </a:highlight>
              </a:rPr>
              <a:t>Add your code inside 'doGet' method. 'setContentType' method of HttpServletResponse sets content type of the response to 'text/html' which is the standard MIME content type for Html pages. 'getWriter' method of the response object returns a PrintWriter object. This will be used to print our "Hello World!" string in the browser.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f1413b4fd_2_19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f1413b4fd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https://www.codejava.net/coding/java-servlet-and-jsp-hello-world-tutorial-with-eclipse-maven-and-apache-tomcat</a:t>
            </a:r>
            <a:endParaRPr/>
          </a:p>
          <a:p>
            <a:pPr marL="0" lvl="0" indent="0" algn="l" rtl="0">
              <a:spcBef>
                <a:spcPts val="0"/>
              </a:spcBef>
              <a:spcAft>
                <a:spcPts val="0"/>
              </a:spcAft>
              <a:buNone/>
            </a:pPr>
            <a:r>
              <a:rPr lang="en"/>
              <a:t>Ejecutar</a:t>
            </a: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ebb10eb53_0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ebb10eb5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https://cgrw01.cgr.go.cr/rup/RUP.es/LargeProjects/tech.j2ee/guidances/concepts/javabean_D488CF3B.html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ebb10eb53_0_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ebb10eb5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https://es.wikipedia.org/wiki/JavaBean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ebb10eb5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ebb10eb5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https://es.wikipedia.org/wiki/JavaBean</a:t>
            </a:r>
            <a:endParaRPr/>
          </a:p>
        </p:txBody>
      </p:sp>
    </p:spTree>
    <p:extLst>
      <p:ext uri="{BB962C8B-B14F-4D97-AF65-F5344CB8AC3E}">
        <p14:creationId xmlns:p14="http://schemas.microsoft.com/office/powerpoint/2010/main" val="3058441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eb893149b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eb89314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ebb10eb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ebb10eb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ebb10eb5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ebb10eb5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https://www.arquitecturajava.com/ejemplo-de-jpa/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ebb10eb5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ebb10eb5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https://www.arquitecturajava.com/ejemplo-de-jpa/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d069beb57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d069beb5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0675" algn="l" rtl="0">
              <a:lnSpc>
                <a:spcPct val="90000"/>
              </a:lnSpc>
              <a:spcBef>
                <a:spcPts val="800"/>
              </a:spcBef>
              <a:spcAft>
                <a:spcPts val="0"/>
              </a:spcAft>
              <a:buClr>
                <a:srgbClr val="333333"/>
              </a:buClr>
              <a:buSzPts val="1450"/>
              <a:buFont typeface="Roboto"/>
              <a:buChar char="▰"/>
            </a:pPr>
            <a:r>
              <a:rPr lang="en" sz="900">
                <a:solidFill>
                  <a:schemeClr val="dk1"/>
                </a:solidFill>
                <a:highlight>
                  <a:schemeClr val="lt1"/>
                </a:highlight>
              </a:rPr>
              <a:t>Java EE es una plataforma cuyo objetivo es facilitar la creación de programas para entornos corporativos utilizando Java.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eebba24d5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eebba24d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300"/>
              </a:spcBef>
              <a:spcAft>
                <a:spcPts val="0"/>
              </a:spcAft>
              <a:buNone/>
            </a:pPr>
            <a:r>
              <a:rPr lang="en" u="sng">
                <a:solidFill>
                  <a:schemeClr val="hlink"/>
                </a:solidFill>
                <a:hlinkClick r:id="rId3"/>
              </a:rPr>
              <a:t>https://www.oracle.com/technetwork/es/articles/java/java-ee-pas-pres-futuro-5295002-esa.html</a:t>
            </a:r>
            <a:endParaRPr sz="900">
              <a:solidFill>
                <a:schemeClr val="dk1"/>
              </a:solidFill>
              <a:highlight>
                <a:srgbClr val="FFFFFF"/>
              </a:highlight>
            </a:endParaRPr>
          </a:p>
          <a:p>
            <a:pPr marL="457200" lvl="0" indent="-285750" algn="l" rtl="0">
              <a:lnSpc>
                <a:spcPct val="115000"/>
              </a:lnSpc>
              <a:spcBef>
                <a:spcPts val="2600"/>
              </a:spcBef>
              <a:spcAft>
                <a:spcPts val="0"/>
              </a:spcAft>
              <a:buClr>
                <a:schemeClr val="dk1"/>
              </a:buClr>
              <a:buSzPts val="900"/>
              <a:buChar char="●"/>
            </a:pPr>
            <a:r>
              <a:rPr lang="en" sz="900">
                <a:solidFill>
                  <a:schemeClr val="dk1"/>
                </a:solidFill>
                <a:highlight>
                  <a:srgbClr val="FFFFFF"/>
                </a:highlight>
              </a:rPr>
              <a:t>Primera generación: En este primer paso de la tecnología, la mayor característica se da por el hecho de que los componentes como JAX-WS están embebidos en el JDK. Estos módulos son los mismos que se han eliminado en la versión 11 del JDK;</a:t>
            </a:r>
            <a:endParaRPr sz="900">
              <a:solidFill>
                <a:schemeClr val="dk1"/>
              </a:solidFill>
              <a:highlight>
                <a:srgbClr val="FFFFFF"/>
              </a:highlight>
            </a:endParaRPr>
          </a:p>
          <a:p>
            <a:pPr marL="457200" lvl="0" indent="-285750" algn="l" rtl="0">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Segunda generación: La segunda generación se caracteriza por la nueva nomenclatura, el J2EE además de una plataforma específica es la primera interacción de Java EE fuera del JDK. Se inició con el J2EE 1.2 en diciembre de 1999 y fue hasta la versión J2EE 1.4 en noviembre de 2003;</a:t>
            </a:r>
            <a:endParaRPr sz="900">
              <a:solidFill>
                <a:schemeClr val="dk1"/>
              </a:solidFill>
              <a:highlight>
                <a:srgbClr val="FFFFFF"/>
              </a:highlight>
            </a:endParaRPr>
          </a:p>
          <a:p>
            <a:pPr marL="457200" lvl="0" indent="-285750" algn="l" rtl="0">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La tercera generación: En esa época existían dos puntos principales, el primero fue la nueva nomenclatura de Java EE, JEE sin el '2', además de la transición de Sun a Oracle. Se inició con Java EE 5 en mayo de 2006 y se fue desarrollando hasta el 31 de agosto de 2017 con Java EE 8.</a:t>
            </a:r>
            <a:endParaRPr sz="900">
              <a:solidFill>
                <a:schemeClr val="dk1"/>
              </a:solidFill>
              <a:highlight>
                <a:srgbClr val="FFFFFF"/>
              </a:highlight>
            </a:endParaRPr>
          </a:p>
          <a:p>
            <a:pPr marL="457200" lvl="0" indent="-285750" algn="l" rtl="0">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Cuarta generación: Actualmente nos encontramos en la cuarta generación que se caracteriza por la donación de Oracle a la Fundación Eclipse. Con esto, todo el código, especificación y TCK se envían a la Fundación Eclipse, se define una nueva estructura organizativa y el proyecto tiene un nuevo nombre, Jakarta EE, y un nuevo logo, ambos seleccionados de manera transparente y con la contribución de la comunidad.</a:t>
            </a:r>
            <a:endParaRPr sz="900">
              <a:solidFill>
                <a:schemeClr val="dk1"/>
              </a:solidFill>
              <a:highlight>
                <a:srgbClr val="FFFFFF"/>
              </a:highlight>
            </a:endParaRPr>
          </a:p>
          <a:p>
            <a:pPr marL="0" lvl="0" indent="0" algn="l" rtl="0">
              <a:spcBef>
                <a:spcPts val="26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f1413b4fd_0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f1413b4f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http://eljaviador.com/introduccion-a-javaee.html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f1413b4fd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f1413b4f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Clr>
                <a:schemeClr val="dk1"/>
              </a:buClr>
              <a:buSzPts val="1100"/>
              <a:buFont typeface="Arial"/>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f1413b4fd_1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f1413b4f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f1413b4fd_1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f1413b4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r>
              <a:rPr lang="en" u="sng">
                <a:solidFill>
                  <a:schemeClr val="hlink"/>
                </a:solidFill>
                <a:hlinkClick r:id="rId3"/>
              </a:rPr>
              <a:t>https://revistas.uis.edu.co/index.php/revistagti/article/view/4867/5669</a:t>
            </a:r>
            <a:endParaRPr>
              <a:solidFill>
                <a:schemeClr val="dk1"/>
              </a:solidFill>
              <a:latin typeface="Verdana"/>
              <a:ea typeface="Verdana"/>
              <a:cs typeface="Verdana"/>
              <a:sym typeface="Verdana"/>
            </a:endParaRPr>
          </a:p>
          <a:p>
            <a:pPr marL="0" lvl="0" indent="0" algn="just" rtl="0">
              <a:lnSpc>
                <a:spcPct val="115000"/>
              </a:lnSpc>
              <a:spcBef>
                <a:spcPts val="1000"/>
              </a:spcBef>
              <a:spcAft>
                <a:spcPts val="0"/>
              </a:spcAft>
              <a:buNone/>
            </a:pPr>
            <a:endParaRPr>
              <a:solidFill>
                <a:schemeClr val="dk1"/>
              </a:solidFill>
              <a:latin typeface="Verdana"/>
              <a:ea typeface="Verdana"/>
              <a:cs typeface="Verdana"/>
              <a:sym typeface="Verdana"/>
            </a:endParaRPr>
          </a:p>
          <a:p>
            <a:pPr marL="0" lvl="0" indent="0" algn="l" rtl="0">
              <a:lnSpc>
                <a:spcPct val="115000"/>
              </a:lnSpc>
              <a:spcBef>
                <a:spcPts val="1000"/>
              </a:spcBef>
              <a:spcAft>
                <a:spcPts val="0"/>
              </a:spcAft>
              <a:buNone/>
            </a:pPr>
            <a:endParaRPr>
              <a:solidFill>
                <a:schemeClr val="dk1"/>
              </a:solidFill>
            </a:endParaRPr>
          </a:p>
          <a:p>
            <a:pPr marL="0" lvl="0" indent="0" algn="l" rtl="0">
              <a:spcBef>
                <a:spcPts val="0"/>
              </a:spcBef>
              <a:spcAft>
                <a:spcPts val="0"/>
              </a:spcAft>
              <a:buNone/>
            </a:pPr>
            <a:endParaRPr sz="90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lvl1pPr lvl="0" rtl="0">
              <a:spcBef>
                <a:spcPts val="0"/>
              </a:spcBef>
              <a:spcAft>
                <a:spcPts val="0"/>
              </a:spcAft>
              <a:buSzPts val="5800"/>
              <a:buNone/>
              <a:defRPr sz="5800"/>
            </a:lvl1pPr>
            <a:lvl2pPr lvl="1" rtl="0">
              <a:spcBef>
                <a:spcPts val="0"/>
              </a:spcBef>
              <a:spcAft>
                <a:spcPts val="0"/>
              </a:spcAft>
              <a:buSzPts val="5800"/>
              <a:buNone/>
              <a:defRPr sz="5800"/>
            </a:lvl2pPr>
            <a:lvl3pPr lvl="2" rtl="0">
              <a:spcBef>
                <a:spcPts val="0"/>
              </a:spcBef>
              <a:spcAft>
                <a:spcPts val="0"/>
              </a:spcAft>
              <a:buSzPts val="5800"/>
              <a:buNone/>
              <a:defRPr sz="5800"/>
            </a:lvl3pPr>
            <a:lvl4pPr lvl="3" rtl="0">
              <a:spcBef>
                <a:spcPts val="0"/>
              </a:spcBef>
              <a:spcAft>
                <a:spcPts val="0"/>
              </a:spcAft>
              <a:buSzPts val="5800"/>
              <a:buNone/>
              <a:defRPr sz="5800"/>
            </a:lvl4pPr>
            <a:lvl5pPr lvl="4" rtl="0">
              <a:spcBef>
                <a:spcPts val="0"/>
              </a:spcBef>
              <a:spcAft>
                <a:spcPts val="0"/>
              </a:spcAft>
              <a:buSzPts val="5800"/>
              <a:buNone/>
              <a:defRPr sz="5800"/>
            </a:lvl5pPr>
            <a:lvl6pPr lvl="5" rtl="0">
              <a:spcBef>
                <a:spcPts val="0"/>
              </a:spcBef>
              <a:spcAft>
                <a:spcPts val="0"/>
              </a:spcAft>
              <a:buSzPts val="5800"/>
              <a:buNone/>
              <a:defRPr sz="5800"/>
            </a:lvl6pPr>
            <a:lvl7pPr lvl="6" rtl="0">
              <a:spcBef>
                <a:spcPts val="0"/>
              </a:spcBef>
              <a:spcAft>
                <a:spcPts val="0"/>
              </a:spcAft>
              <a:buSzPts val="5800"/>
              <a:buNone/>
              <a:defRPr sz="5800"/>
            </a:lvl7pPr>
            <a:lvl8pPr lvl="7" rtl="0">
              <a:spcBef>
                <a:spcPts val="0"/>
              </a:spcBef>
              <a:spcAft>
                <a:spcPts val="0"/>
              </a:spcAft>
              <a:buSzPts val="5800"/>
              <a:buNone/>
              <a:defRPr sz="5800"/>
            </a:lvl8pPr>
            <a:lvl9pPr lvl="8" rtl="0">
              <a:spcBef>
                <a:spcPts val="0"/>
              </a:spcBef>
              <a:spcAft>
                <a:spcPts val="0"/>
              </a:spcAft>
              <a:buSzPts val="5800"/>
              <a:buNone/>
              <a:defRPr sz="5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 name="Google Shape;122;p1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6"/>
        <p:cNvGrpSpPr/>
        <p:nvPr/>
      </p:nvGrpSpPr>
      <p:grpSpPr>
        <a:xfrm>
          <a:off x="0" y="0"/>
          <a:ext cx="0" cy="0"/>
          <a:chOff x="0" y="0"/>
          <a:chExt cx="0" cy="0"/>
        </a:xfrm>
      </p:grpSpPr>
      <p:sp>
        <p:nvSpPr>
          <p:cNvPr id="137" name="Google Shape;137;p13"/>
          <p:cNvSpPr txBox="1">
            <a:spLocks noGrp="1"/>
          </p:cNvSpPr>
          <p:nvPr>
            <p:ph type="title"/>
          </p:nvPr>
        </p:nvSpPr>
        <p:spPr>
          <a:xfrm>
            <a:off x="507870" y="457110"/>
            <a:ext cx="6447300" cy="990300"/>
          </a:xfrm>
          <a:prstGeom prst="rect">
            <a:avLst/>
          </a:prstGeom>
          <a:noFill/>
          <a:ln>
            <a:noFill/>
          </a:ln>
        </p:spPr>
        <p:txBody>
          <a:bodyPr spcFirstLastPara="1" wrap="square" lIns="0" tIns="0" rIns="0" bIns="0" anchor="ctr" anchorCtr="0">
            <a:noAutofit/>
          </a:bodyPr>
          <a:lstStyle>
            <a:lvl1pPr marL="0" marR="0" lvl="0" indent="0" algn="l" rtl="0">
              <a:spcBef>
                <a:spcPts val="0"/>
              </a:spcBef>
              <a:spcAft>
                <a:spcPts val="0"/>
              </a:spcAft>
              <a:buSzPts val="3200"/>
              <a:buNone/>
              <a:defRPr sz="1800" b="0" i="0" u="none" strike="noStrike" cap="none"/>
            </a:lvl1pPr>
            <a:lvl2pPr marL="0" marR="0" lvl="1" indent="0" algn="l" rtl="0">
              <a:spcBef>
                <a:spcPts val="0"/>
              </a:spcBef>
              <a:spcAft>
                <a:spcPts val="0"/>
              </a:spcAft>
              <a:buSzPts val="3200"/>
              <a:buNone/>
              <a:defRPr sz="1800" b="0" i="0" u="none" strike="noStrike" cap="none"/>
            </a:lvl2pPr>
            <a:lvl3pPr marL="0" marR="0" lvl="2" indent="0" algn="l" rtl="0">
              <a:spcBef>
                <a:spcPts val="0"/>
              </a:spcBef>
              <a:spcAft>
                <a:spcPts val="0"/>
              </a:spcAft>
              <a:buSzPts val="3200"/>
              <a:buNone/>
              <a:defRPr sz="1800" b="0" i="0" u="none" strike="noStrike" cap="none"/>
            </a:lvl3pPr>
            <a:lvl4pPr marL="0" marR="0" lvl="3" indent="0" algn="l" rtl="0">
              <a:spcBef>
                <a:spcPts val="0"/>
              </a:spcBef>
              <a:spcAft>
                <a:spcPts val="0"/>
              </a:spcAft>
              <a:buSzPts val="3200"/>
              <a:buNone/>
              <a:defRPr sz="1800" b="0" i="0" u="none" strike="noStrike" cap="none"/>
            </a:lvl4pPr>
            <a:lvl5pPr marL="0" marR="0" lvl="4" indent="0" algn="l" rtl="0">
              <a:spcBef>
                <a:spcPts val="0"/>
              </a:spcBef>
              <a:spcAft>
                <a:spcPts val="0"/>
              </a:spcAft>
              <a:buSzPts val="3200"/>
              <a:buNone/>
              <a:defRPr sz="1800" b="0" i="0" u="none" strike="noStrike" cap="none"/>
            </a:lvl5pPr>
            <a:lvl6pPr marL="0" marR="0" lvl="5" indent="0" algn="l" rtl="0">
              <a:spcBef>
                <a:spcPts val="0"/>
              </a:spcBef>
              <a:spcAft>
                <a:spcPts val="0"/>
              </a:spcAft>
              <a:buSzPts val="3200"/>
              <a:buNone/>
              <a:defRPr sz="1800" b="0" i="0" u="none" strike="noStrike" cap="none"/>
            </a:lvl6pPr>
            <a:lvl7pPr marL="0" marR="0" lvl="6" indent="0" algn="l" rtl="0">
              <a:spcBef>
                <a:spcPts val="0"/>
              </a:spcBef>
              <a:spcAft>
                <a:spcPts val="0"/>
              </a:spcAft>
              <a:buSzPts val="3200"/>
              <a:buNone/>
              <a:defRPr sz="1800" b="0" i="0" u="none" strike="noStrike" cap="none"/>
            </a:lvl7pPr>
            <a:lvl8pPr marL="0" marR="0" lvl="7" indent="0" algn="l" rtl="0">
              <a:spcBef>
                <a:spcPts val="0"/>
              </a:spcBef>
              <a:spcAft>
                <a:spcPts val="0"/>
              </a:spcAft>
              <a:buSzPts val="3200"/>
              <a:buNone/>
              <a:defRPr sz="1800" b="0" i="0" u="none" strike="noStrike" cap="none"/>
            </a:lvl8pPr>
            <a:lvl9pPr marL="0" marR="0" lvl="8" indent="0" algn="l" rtl="0">
              <a:spcBef>
                <a:spcPts val="0"/>
              </a:spcBef>
              <a:spcAft>
                <a:spcPts val="0"/>
              </a:spcAft>
              <a:buSzPts val="3200"/>
              <a:buNone/>
              <a:defRPr sz="1800" b="0" i="0" u="none" strike="noStrike" cap="none"/>
            </a:lvl9pPr>
          </a:lstStyle>
          <a:p>
            <a:endParaRPr/>
          </a:p>
        </p:txBody>
      </p:sp>
      <p:sp>
        <p:nvSpPr>
          <p:cNvPr id="138" name="Google Shape;138;p13"/>
          <p:cNvSpPr txBox="1">
            <a:spLocks noGrp="1"/>
          </p:cNvSpPr>
          <p:nvPr>
            <p:ph type="body" idx="1"/>
          </p:nvPr>
        </p:nvSpPr>
        <p:spPr>
          <a:xfrm>
            <a:off x="507870" y="1620540"/>
            <a:ext cx="6447300" cy="2910300"/>
          </a:xfrm>
          <a:prstGeom prst="rect">
            <a:avLst/>
          </a:prstGeom>
          <a:noFill/>
          <a:ln>
            <a:noFill/>
          </a:ln>
        </p:spPr>
        <p:txBody>
          <a:bodyPr spcFirstLastPara="1" wrap="square" lIns="0" tIns="0" rIns="0" bIns="0" anchor="t" anchorCtr="0">
            <a:noAutofit/>
          </a:bodyPr>
          <a:lstStyle>
            <a:lvl1pPr marL="457200" marR="0" lvl="0" indent="-228600" algn="l" rtl="0">
              <a:spcBef>
                <a:spcPts val="600"/>
              </a:spcBef>
              <a:spcAft>
                <a:spcPts val="0"/>
              </a:spcAft>
              <a:buSzPts val="2400"/>
              <a:buNone/>
              <a:defRPr sz="1800" b="0" i="0" u="none" strike="noStrike" cap="none"/>
            </a:lvl1pPr>
            <a:lvl2pPr marL="914400" marR="0" lvl="1" indent="-228600" algn="l" rtl="0">
              <a:spcBef>
                <a:spcPts val="480"/>
              </a:spcBef>
              <a:spcAft>
                <a:spcPts val="0"/>
              </a:spcAft>
              <a:buSzPts val="2400"/>
              <a:buNone/>
              <a:defRPr sz="1800" b="0" i="0" u="none" strike="noStrike" cap="none"/>
            </a:lvl2pPr>
            <a:lvl3pPr marL="1371600" marR="0" lvl="2" indent="-228600" algn="l" rtl="0">
              <a:spcBef>
                <a:spcPts val="480"/>
              </a:spcBef>
              <a:spcAft>
                <a:spcPts val="0"/>
              </a:spcAft>
              <a:buSzPts val="2400"/>
              <a:buNone/>
              <a:defRPr sz="1800" b="0" i="0" u="none" strike="noStrike" cap="none"/>
            </a:lvl3pPr>
            <a:lvl4pPr marL="1828800" marR="0" lvl="3" indent="-228600" algn="l" rtl="0">
              <a:spcBef>
                <a:spcPts val="360"/>
              </a:spcBef>
              <a:spcAft>
                <a:spcPts val="0"/>
              </a:spcAft>
              <a:buSzPts val="2400"/>
              <a:buNone/>
              <a:defRPr sz="1800" b="0" i="0" u="none" strike="noStrike" cap="none"/>
            </a:lvl4pPr>
            <a:lvl5pPr marL="2286000" marR="0" lvl="4" indent="-228600" algn="l" rtl="0">
              <a:spcBef>
                <a:spcPts val="360"/>
              </a:spcBef>
              <a:spcAft>
                <a:spcPts val="0"/>
              </a:spcAft>
              <a:buSzPts val="2400"/>
              <a:buNone/>
              <a:defRPr sz="1800" b="0" i="0" u="none" strike="noStrike" cap="none"/>
            </a:lvl5pPr>
            <a:lvl6pPr marL="2743200" marR="0" lvl="5" indent="-228600" algn="l" rtl="0">
              <a:spcBef>
                <a:spcPts val="360"/>
              </a:spcBef>
              <a:spcAft>
                <a:spcPts val="0"/>
              </a:spcAft>
              <a:buSzPts val="2400"/>
              <a:buNone/>
              <a:defRPr sz="1800" b="0" i="0" u="none" strike="noStrike" cap="none"/>
            </a:lvl6pPr>
            <a:lvl7pPr marL="3200400" marR="0" lvl="6" indent="-228600" algn="l" rtl="0">
              <a:spcBef>
                <a:spcPts val="360"/>
              </a:spcBef>
              <a:spcAft>
                <a:spcPts val="0"/>
              </a:spcAft>
              <a:buSzPts val="2400"/>
              <a:buNone/>
              <a:defRPr sz="1800" b="0" i="0" u="none" strike="noStrike" cap="none"/>
            </a:lvl7pPr>
            <a:lvl8pPr marL="3657600" marR="0" lvl="7" indent="-228600" algn="l" rtl="0">
              <a:spcBef>
                <a:spcPts val="360"/>
              </a:spcBef>
              <a:spcAft>
                <a:spcPts val="0"/>
              </a:spcAft>
              <a:buSzPts val="2400"/>
              <a:buNone/>
              <a:defRPr sz="1800" b="0" i="0" u="none" strike="noStrike" cap="none"/>
            </a:lvl8pPr>
            <a:lvl9pPr marL="4114800" marR="0" lvl="8" indent="-228600" algn="l" rtl="0">
              <a:spcBef>
                <a:spcPts val="360"/>
              </a:spcBef>
              <a:spcAft>
                <a:spcPts val="0"/>
              </a:spcAft>
              <a:buSzPts val="2400"/>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 name="Google Shape;44;p4"/>
          <p:cNvSpPr txBox="1">
            <a:spLocks noGrp="1"/>
          </p:cNvSpPr>
          <p:nvPr>
            <p:ph type="body" idx="1"/>
          </p:nvPr>
        </p:nvSpPr>
        <p:spPr>
          <a:xfrm>
            <a:off x="1006900" y="677700"/>
            <a:ext cx="4936800" cy="3409800"/>
          </a:xfrm>
          <a:prstGeom prst="rect">
            <a:avLst/>
          </a:prstGeom>
        </p:spPr>
        <p:txBody>
          <a:bodyPr spcFirstLastPara="1" wrap="square" lIns="0" tIns="0" rIns="0" bIns="0" anchor="t" anchorCtr="0">
            <a:noAutofit/>
          </a:bodyPr>
          <a:lstStyle>
            <a:lvl1pPr marL="457200" lvl="0" indent="-419100" rtl="0">
              <a:spcBef>
                <a:spcPts val="600"/>
              </a:spcBef>
              <a:spcAft>
                <a:spcPts val="0"/>
              </a:spcAft>
              <a:buClr>
                <a:srgbClr val="FFFFFF"/>
              </a:buClr>
              <a:buSzPts val="3000"/>
              <a:buChar char="▰"/>
              <a:defRPr sz="3000">
                <a:solidFill>
                  <a:srgbClr val="FFFFFF"/>
                </a:solidFill>
              </a:defRPr>
            </a:lvl1pPr>
            <a:lvl2pPr marL="914400" lvl="1" indent="-419100" rtl="0">
              <a:spcBef>
                <a:spcPts val="0"/>
              </a:spcBef>
              <a:spcAft>
                <a:spcPts val="0"/>
              </a:spcAft>
              <a:buClr>
                <a:srgbClr val="FFFFFF"/>
              </a:buClr>
              <a:buSzPts val="3000"/>
              <a:buChar char="▰"/>
              <a:defRPr sz="3000">
                <a:solidFill>
                  <a:srgbClr val="FFFFFF"/>
                </a:solidFill>
              </a:defRPr>
            </a:lvl2pPr>
            <a:lvl3pPr marL="1371600" lvl="2" indent="-419100" rtl="0">
              <a:spcBef>
                <a:spcPts val="0"/>
              </a:spcBef>
              <a:spcAft>
                <a:spcPts val="0"/>
              </a:spcAft>
              <a:buClr>
                <a:srgbClr val="FFFFFF"/>
              </a:buClr>
              <a:buSzPts val="3000"/>
              <a:buChar char="▰"/>
              <a:defRPr sz="3000">
                <a:solidFill>
                  <a:srgbClr val="FFFFFF"/>
                </a:solidFill>
              </a:defRPr>
            </a:lvl3pPr>
            <a:lvl4pPr marL="1828800" lvl="3" indent="-419100" rtl="0">
              <a:spcBef>
                <a:spcPts val="0"/>
              </a:spcBef>
              <a:spcAft>
                <a:spcPts val="0"/>
              </a:spcAft>
              <a:buClr>
                <a:srgbClr val="FFFFFF"/>
              </a:buClr>
              <a:buSzPts val="3000"/>
              <a:buChar char="▰"/>
              <a:defRPr sz="3000">
                <a:solidFill>
                  <a:srgbClr val="FFFFFF"/>
                </a:solidFill>
              </a:defRPr>
            </a:lvl4pPr>
            <a:lvl5pPr marL="2286000" lvl="4" indent="-419100" rtl="0">
              <a:spcBef>
                <a:spcPts val="0"/>
              </a:spcBef>
              <a:spcAft>
                <a:spcPts val="0"/>
              </a:spcAft>
              <a:buClr>
                <a:srgbClr val="FFFFFF"/>
              </a:buClr>
              <a:buSzPts val="3000"/>
              <a:buChar char="▰"/>
              <a:defRPr sz="3000">
                <a:solidFill>
                  <a:srgbClr val="FFFFFF"/>
                </a:solidFill>
              </a:defRPr>
            </a:lvl5pPr>
            <a:lvl6pPr marL="2743200" lvl="5" indent="-419100" rtl="0">
              <a:spcBef>
                <a:spcPts val="0"/>
              </a:spcBef>
              <a:spcAft>
                <a:spcPts val="0"/>
              </a:spcAft>
              <a:buClr>
                <a:srgbClr val="FFFFFF"/>
              </a:buClr>
              <a:buSzPts val="3000"/>
              <a:buChar char="▰"/>
              <a:defRPr sz="3000">
                <a:solidFill>
                  <a:srgbClr val="FFFFFF"/>
                </a:solidFill>
              </a:defRPr>
            </a:lvl6pPr>
            <a:lvl7pPr marL="3200400" lvl="6" indent="-419100" rtl="0">
              <a:spcBef>
                <a:spcPts val="0"/>
              </a:spcBef>
              <a:spcAft>
                <a:spcPts val="0"/>
              </a:spcAft>
              <a:buClr>
                <a:srgbClr val="FFFFFF"/>
              </a:buClr>
              <a:buSzPts val="3000"/>
              <a:buChar char="▰"/>
              <a:defRPr sz="3000">
                <a:solidFill>
                  <a:srgbClr val="FFFFFF"/>
                </a:solidFill>
              </a:defRPr>
            </a:lvl7pPr>
            <a:lvl8pPr marL="3657600" lvl="7" indent="-419100" rtl="0">
              <a:spcBef>
                <a:spcPts val="0"/>
              </a:spcBef>
              <a:spcAft>
                <a:spcPts val="0"/>
              </a:spcAft>
              <a:buClr>
                <a:srgbClr val="FFFFFF"/>
              </a:buClr>
              <a:buSzPts val="3000"/>
              <a:buChar char="▰"/>
              <a:defRPr sz="3000">
                <a:solidFill>
                  <a:srgbClr val="FFFFFF"/>
                </a:solidFill>
              </a:defRPr>
            </a:lvl8pPr>
            <a:lvl9pPr marL="4114800" lvl="8" indent="-419100" rtl="0">
              <a:spcBef>
                <a:spcPts val="0"/>
              </a:spcBef>
              <a:spcAft>
                <a:spcPts val="0"/>
              </a:spcAft>
              <a:buClr>
                <a:srgbClr val="FFFFFF"/>
              </a:buClr>
              <a:buSzPts val="3000"/>
              <a:buChar char="▰"/>
              <a:defRPr sz="3000">
                <a:solidFill>
                  <a:srgbClr val="FFFFFF"/>
                </a:solidFill>
              </a:defRPr>
            </a:lvl9pPr>
          </a:lstStyle>
          <a:p>
            <a:endParaRPr/>
          </a:p>
        </p:txBody>
      </p:sp>
      <p:sp>
        <p:nvSpPr>
          <p:cNvPr id="45" name="Google Shape;45;p4"/>
          <p:cNvSpPr txBox="1"/>
          <p:nvPr/>
        </p:nvSpPr>
        <p:spPr>
          <a:xfrm>
            <a:off x="239550" y="339696"/>
            <a:ext cx="777000" cy="6537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 name="Google Shape;68;p6"/>
          <p:cNvSpPr txBox="1">
            <a:spLocks noGrp="1"/>
          </p:cNvSpPr>
          <p:nvPr>
            <p:ph type="title"/>
          </p:nvPr>
        </p:nvSpPr>
        <p:spPr>
          <a:xfrm>
            <a:off x="457200" y="2394450"/>
            <a:ext cx="4114800" cy="4206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9" name="Google Shape;69;p6"/>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0" name="Google Shape;70;p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0" name="Google Shape;80;p7"/>
          <p:cNvSpPr txBox="1">
            <a:spLocks noGrp="1"/>
          </p:cNvSpPr>
          <p:nvPr>
            <p:ph type="body" idx="1"/>
          </p:nvPr>
        </p:nvSpPr>
        <p:spPr>
          <a:xfrm>
            <a:off x="3200375" y="1909300"/>
            <a:ext cx="2493600" cy="30165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1" name="Google Shape;81;p7"/>
          <p:cNvSpPr txBox="1">
            <a:spLocks noGrp="1"/>
          </p:cNvSpPr>
          <p:nvPr>
            <p:ph type="body" idx="2"/>
          </p:nvPr>
        </p:nvSpPr>
        <p:spPr>
          <a:xfrm>
            <a:off x="6193205" y="1909300"/>
            <a:ext cx="2493600" cy="30165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82" name="Google Shape;82;p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8"/>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3" name="Google Shape;93;p8"/>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4" name="Google Shape;94;p8"/>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5" name="Google Shape;95;p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 name="Google Shape;104;p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5" name="Google Shape;105;p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 name="Google Shape;113;p10"/>
          <p:cNvSpPr txBox="1">
            <a:spLocks noGrp="1"/>
          </p:cNvSpPr>
          <p:nvPr>
            <p:ph type="body" idx="1"/>
          </p:nvPr>
        </p:nvSpPr>
        <p:spPr>
          <a:xfrm>
            <a:off x="457200" y="1844275"/>
            <a:ext cx="2190000" cy="2709300"/>
          </a:xfrm>
          <a:prstGeom prst="rect">
            <a:avLst/>
          </a:prstGeom>
        </p:spPr>
        <p:txBody>
          <a:bodyPr spcFirstLastPara="1" wrap="square" lIns="0" tIns="0" rIns="0" bIns="0" anchor="t" anchorCtr="0">
            <a:noAutofit/>
          </a:bodyPr>
          <a:lstStyle>
            <a:lvl1pPr marL="457200" lvl="0" indent="-228600" rtl="0">
              <a:spcBef>
                <a:spcPts val="360"/>
              </a:spcBef>
              <a:spcAft>
                <a:spcPts val="0"/>
              </a:spcAft>
              <a:buSzPts val="1600"/>
              <a:buNone/>
              <a:defRPr sz="1600"/>
            </a:lvl1pPr>
          </a:lstStyle>
          <a:p>
            <a:endParaRPr/>
          </a:p>
        </p:txBody>
      </p:sp>
      <p:sp>
        <p:nvSpPr>
          <p:cNvPr id="114" name="Google Shape;114;p1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CA388"/>
            </a:gs>
            <a:gs pos="100000">
              <a:srgbClr val="A6D683"/>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1pPr>
            <a:lvl2pPr lvl="1"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2pPr>
            <a:lvl3pPr lvl="2"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3pPr>
            <a:lvl4pPr lvl="3"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4pPr>
            <a:lvl5pPr lvl="4"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5pPr>
            <a:lvl6pPr lvl="5"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6pPr>
            <a:lvl7pPr lvl="6"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7pPr>
            <a:lvl8pPr lvl="7"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8pPr>
            <a:lvl9pPr lvl="8" rt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marL="914400" lvl="1"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marL="1371600" lvl="2"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marL="1828800" lvl="3"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marL="2286000" lvl="4"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marL="2743200" lvl="5"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marL="3200400" lvl="6"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marL="3657600" lvl="7"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marL="4114800" lvl="8" indent="-381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rtl="0">
              <a:buNone/>
              <a:defRPr sz="1200">
                <a:solidFill>
                  <a:srgbClr val="9EB3C2"/>
                </a:solidFill>
                <a:latin typeface="Chivo"/>
                <a:ea typeface="Chivo"/>
                <a:cs typeface="Chivo"/>
                <a:sym typeface="Chivo"/>
              </a:defRPr>
            </a:lvl1pPr>
            <a:lvl2pPr lvl="1" rtl="0">
              <a:buNone/>
              <a:defRPr sz="1200">
                <a:solidFill>
                  <a:srgbClr val="9EB3C2"/>
                </a:solidFill>
                <a:latin typeface="Chivo"/>
                <a:ea typeface="Chivo"/>
                <a:cs typeface="Chivo"/>
                <a:sym typeface="Chivo"/>
              </a:defRPr>
            </a:lvl2pPr>
            <a:lvl3pPr lvl="2" rtl="0">
              <a:buNone/>
              <a:defRPr sz="1200">
                <a:solidFill>
                  <a:srgbClr val="9EB3C2"/>
                </a:solidFill>
                <a:latin typeface="Chivo"/>
                <a:ea typeface="Chivo"/>
                <a:cs typeface="Chivo"/>
                <a:sym typeface="Chivo"/>
              </a:defRPr>
            </a:lvl3pPr>
            <a:lvl4pPr lvl="3" rtl="0">
              <a:buNone/>
              <a:defRPr sz="1200">
                <a:solidFill>
                  <a:srgbClr val="9EB3C2"/>
                </a:solidFill>
                <a:latin typeface="Chivo"/>
                <a:ea typeface="Chivo"/>
                <a:cs typeface="Chivo"/>
                <a:sym typeface="Chivo"/>
              </a:defRPr>
            </a:lvl4pPr>
            <a:lvl5pPr lvl="4" rtl="0">
              <a:buNone/>
              <a:defRPr sz="1200">
                <a:solidFill>
                  <a:srgbClr val="9EB3C2"/>
                </a:solidFill>
                <a:latin typeface="Chivo"/>
                <a:ea typeface="Chivo"/>
                <a:cs typeface="Chivo"/>
                <a:sym typeface="Chivo"/>
              </a:defRPr>
            </a:lvl5pPr>
            <a:lvl6pPr lvl="5" rtl="0">
              <a:buNone/>
              <a:defRPr sz="1200">
                <a:solidFill>
                  <a:srgbClr val="9EB3C2"/>
                </a:solidFill>
                <a:latin typeface="Chivo"/>
                <a:ea typeface="Chivo"/>
                <a:cs typeface="Chivo"/>
                <a:sym typeface="Chivo"/>
              </a:defRPr>
            </a:lvl6pPr>
            <a:lvl7pPr lvl="6" rtl="0">
              <a:buNone/>
              <a:defRPr sz="1200">
                <a:solidFill>
                  <a:srgbClr val="9EB3C2"/>
                </a:solidFill>
                <a:latin typeface="Chivo"/>
                <a:ea typeface="Chivo"/>
                <a:cs typeface="Chivo"/>
                <a:sym typeface="Chivo"/>
              </a:defRPr>
            </a:lvl7pPr>
            <a:lvl8pPr lvl="7" rtl="0">
              <a:buNone/>
              <a:defRPr sz="1200">
                <a:solidFill>
                  <a:srgbClr val="9EB3C2"/>
                </a:solidFill>
                <a:latin typeface="Chivo"/>
                <a:ea typeface="Chivo"/>
                <a:cs typeface="Chivo"/>
                <a:sym typeface="Chivo"/>
              </a:defRPr>
            </a:lvl8pPr>
            <a:lvl9pPr lvl="8" rtl="0">
              <a:buNone/>
              <a:defRPr sz="1200">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hyperlink" Target="https://www.ecured.cu/Red" TargetMode="External"/><Relationship Id="rId5" Type="http://schemas.openxmlformats.org/officeDocument/2006/relationships/hyperlink" Target="https://www.ecured.cu/Tipos_de_servidores_de_red" TargetMode="External"/><Relationship Id="rId4" Type="http://schemas.openxmlformats.org/officeDocument/2006/relationships/hyperlink" Target="https://www.ecured.cu/index.php?title=Conexiones&amp;action=edit&amp;redlink=1"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hyperlink" Target="http://www.edu4java.com/es/servlet/servlet1.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es.wikipedia.org/wiki/Clase_(programaci%C3%B3n_orientada_a_objetos)"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mjremijan.github.io/java-ee-technologi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42"/>
        <p:cNvGrpSpPr/>
        <p:nvPr/>
      </p:nvGrpSpPr>
      <p:grpSpPr>
        <a:xfrm>
          <a:off x="0" y="0"/>
          <a:ext cx="0" cy="0"/>
          <a:chOff x="0" y="0"/>
          <a:chExt cx="0" cy="0"/>
        </a:xfrm>
      </p:grpSpPr>
      <p:sp>
        <p:nvSpPr>
          <p:cNvPr id="143" name="Google Shape;143;p14"/>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Curso JAVA</a:t>
            </a:r>
            <a:endParaRPr/>
          </a:p>
          <a:p>
            <a:pPr marL="0" lvl="0" indent="0" algn="l" rtl="0">
              <a:spcBef>
                <a:spcPts val="0"/>
              </a:spcBef>
              <a:spcAft>
                <a:spcPts val="0"/>
              </a:spcAft>
              <a:buNone/>
            </a:pPr>
            <a:r>
              <a:rPr lang="en"/>
              <a:t>Empresarial</a:t>
            </a:r>
            <a:endParaRPr/>
          </a:p>
        </p:txBody>
      </p:sp>
      <p:pic>
        <p:nvPicPr>
          <p:cNvPr id="144" name="Google Shape;144;p14"/>
          <p:cNvPicPr preferRelativeResize="0"/>
          <p:nvPr/>
        </p:nvPicPr>
        <p:blipFill>
          <a:blip r:embed="rId3">
            <a:alphaModFix/>
          </a:blip>
          <a:stretch>
            <a:fillRect/>
          </a:stretch>
        </p:blipFill>
        <p:spPr>
          <a:xfrm>
            <a:off x="7140150" y="3981375"/>
            <a:ext cx="1913925" cy="1071800"/>
          </a:xfrm>
          <a:prstGeom prst="rect">
            <a:avLst/>
          </a:prstGeom>
          <a:noFill/>
          <a:ln>
            <a:noFill/>
          </a:ln>
        </p:spPr>
      </p:pic>
      <p:sp>
        <p:nvSpPr>
          <p:cNvPr id="145" name="Google Shape;145;p14"/>
          <p:cNvSpPr txBox="1"/>
          <p:nvPr/>
        </p:nvSpPr>
        <p:spPr>
          <a:xfrm>
            <a:off x="203850" y="4620000"/>
            <a:ext cx="6543900" cy="3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hivo"/>
                <a:ea typeface="Chivo"/>
                <a:cs typeface="Chivo"/>
                <a:sym typeface="Chivo"/>
              </a:rPr>
              <a:t>Gladys Carrillo</a:t>
            </a:r>
            <a:endParaRPr>
              <a:latin typeface="Chivo"/>
              <a:ea typeface="Chivo"/>
              <a:cs typeface="Chivo"/>
              <a:sym typeface="Chivo"/>
            </a:endParaRPr>
          </a:p>
          <a:p>
            <a:pPr marL="0" lvl="0" indent="0" algn="l" rtl="0">
              <a:spcBef>
                <a:spcPts val="0"/>
              </a:spcBef>
              <a:spcAft>
                <a:spcPts val="0"/>
              </a:spcAft>
              <a:buNone/>
            </a:pPr>
            <a:r>
              <a:rPr lang="en">
                <a:latin typeface="Chivo"/>
                <a:ea typeface="Chivo"/>
                <a:cs typeface="Chivo"/>
                <a:sym typeface="Chivo"/>
              </a:rPr>
              <a:t>2019</a:t>
            </a:r>
            <a:endParaRPr>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09"/>
        <p:cNvGrpSpPr/>
        <p:nvPr/>
      </p:nvGrpSpPr>
      <p:grpSpPr>
        <a:xfrm>
          <a:off x="0" y="0"/>
          <a:ext cx="0" cy="0"/>
          <a:chOff x="0" y="0"/>
          <a:chExt cx="0" cy="0"/>
        </a:xfrm>
      </p:grpSpPr>
      <p:sp>
        <p:nvSpPr>
          <p:cNvPr id="210" name="Google Shape;210;p23"/>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p>
        </p:txBody>
      </p:sp>
      <p:sp>
        <p:nvSpPr>
          <p:cNvPr id="211" name="Google Shape;211;p2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10</a:t>
            </a:fld>
            <a:endParaRPr/>
          </a:p>
        </p:txBody>
      </p:sp>
      <p:sp>
        <p:nvSpPr>
          <p:cNvPr id="212" name="Google Shape;212;p23"/>
          <p:cNvSpPr txBox="1"/>
          <p:nvPr/>
        </p:nvSpPr>
        <p:spPr>
          <a:xfrm>
            <a:off x="465725" y="1610225"/>
            <a:ext cx="4895400" cy="3217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2C3E50"/>
              </a:buClr>
              <a:buSzPts val="2000"/>
              <a:buAutoNum type="arabicPeriod"/>
            </a:pPr>
            <a:r>
              <a:rPr lang="en" sz="2000" b="1">
                <a:solidFill>
                  <a:srgbClr val="2C3E50"/>
                </a:solidFill>
                <a:highlight>
                  <a:srgbClr val="FFFFFF"/>
                </a:highlight>
              </a:rPr>
              <a:t>Client tier:</a:t>
            </a:r>
            <a:r>
              <a:rPr lang="en" sz="2000">
                <a:solidFill>
                  <a:srgbClr val="2C3E50"/>
                </a:solidFill>
                <a:highlight>
                  <a:srgbClr val="FFFFFF"/>
                </a:highlight>
              </a:rPr>
              <a:t> Componentes que corren en la máquina del cliente.</a:t>
            </a:r>
            <a:endParaRPr sz="2000">
              <a:solidFill>
                <a:srgbClr val="2C3E50"/>
              </a:solidFill>
              <a:highlight>
                <a:srgbClr val="FFFFFF"/>
              </a:highlight>
            </a:endParaRPr>
          </a:p>
          <a:p>
            <a:pPr marL="457200" lvl="0" indent="-355600" algn="l" rtl="0">
              <a:lnSpc>
                <a:spcPct val="115000"/>
              </a:lnSpc>
              <a:spcBef>
                <a:spcPts val="0"/>
              </a:spcBef>
              <a:spcAft>
                <a:spcPts val="0"/>
              </a:spcAft>
              <a:buClr>
                <a:srgbClr val="2C3E50"/>
              </a:buClr>
              <a:buSzPts val="2000"/>
              <a:buAutoNum type="arabicPeriod"/>
            </a:pPr>
            <a:r>
              <a:rPr lang="en" sz="2000" b="1">
                <a:solidFill>
                  <a:srgbClr val="2C3E50"/>
                </a:solidFill>
                <a:highlight>
                  <a:srgbClr val="FFFFFF"/>
                </a:highlight>
              </a:rPr>
              <a:t>Web tier:</a:t>
            </a:r>
            <a:r>
              <a:rPr lang="en" sz="2000">
                <a:solidFill>
                  <a:srgbClr val="2C3E50"/>
                </a:solidFill>
                <a:highlight>
                  <a:srgbClr val="FFFFFF"/>
                </a:highlight>
              </a:rPr>
              <a:t> Componentes que corren en un </a:t>
            </a:r>
            <a:r>
              <a:rPr lang="en" sz="2000" b="1">
                <a:solidFill>
                  <a:srgbClr val="2C3E50"/>
                </a:solidFill>
                <a:highlight>
                  <a:srgbClr val="FFFFFF"/>
                </a:highlight>
              </a:rPr>
              <a:t>contenedor web</a:t>
            </a:r>
            <a:r>
              <a:rPr lang="en" sz="2000">
                <a:solidFill>
                  <a:srgbClr val="2C3E50"/>
                </a:solidFill>
                <a:highlight>
                  <a:srgbClr val="FFFFFF"/>
                </a:highlight>
              </a:rPr>
              <a:t>.</a:t>
            </a:r>
            <a:endParaRPr sz="2000">
              <a:solidFill>
                <a:srgbClr val="2C3E50"/>
              </a:solidFill>
              <a:highlight>
                <a:srgbClr val="FFFFFF"/>
              </a:highlight>
            </a:endParaRPr>
          </a:p>
          <a:p>
            <a:pPr marL="457200" lvl="0" indent="-355600" algn="l" rtl="0">
              <a:lnSpc>
                <a:spcPct val="115000"/>
              </a:lnSpc>
              <a:spcBef>
                <a:spcPts val="0"/>
              </a:spcBef>
              <a:spcAft>
                <a:spcPts val="0"/>
              </a:spcAft>
              <a:buClr>
                <a:srgbClr val="2C3E50"/>
              </a:buClr>
              <a:buSzPts val="2000"/>
              <a:buAutoNum type="arabicPeriod"/>
            </a:pPr>
            <a:r>
              <a:rPr lang="en" sz="2000" b="1">
                <a:solidFill>
                  <a:srgbClr val="2C3E50"/>
                </a:solidFill>
                <a:highlight>
                  <a:srgbClr val="FFFFFF"/>
                </a:highlight>
              </a:rPr>
              <a:t>Business tier:</a:t>
            </a:r>
            <a:r>
              <a:rPr lang="en" sz="2000">
                <a:solidFill>
                  <a:srgbClr val="2C3E50"/>
                </a:solidFill>
                <a:highlight>
                  <a:srgbClr val="FFFFFF"/>
                </a:highlight>
              </a:rPr>
              <a:t> Componentes que corren en un </a:t>
            </a:r>
            <a:r>
              <a:rPr lang="en" sz="2000" b="1">
                <a:solidFill>
                  <a:srgbClr val="2C3E50"/>
                </a:solidFill>
                <a:highlight>
                  <a:srgbClr val="FFFFFF"/>
                </a:highlight>
              </a:rPr>
              <a:t>contenedor de negocio</a:t>
            </a:r>
            <a:r>
              <a:rPr lang="en" sz="2000">
                <a:solidFill>
                  <a:srgbClr val="2C3E50"/>
                </a:solidFill>
                <a:highlight>
                  <a:srgbClr val="FFFFFF"/>
                </a:highlight>
              </a:rPr>
              <a:t>.</a:t>
            </a:r>
            <a:endParaRPr sz="2000">
              <a:solidFill>
                <a:srgbClr val="2C3E50"/>
              </a:solidFill>
              <a:highlight>
                <a:srgbClr val="FFFFFF"/>
              </a:highlight>
            </a:endParaRPr>
          </a:p>
          <a:p>
            <a:pPr marL="457200" lvl="0" indent="-355600" algn="l" rtl="0">
              <a:lnSpc>
                <a:spcPct val="115000"/>
              </a:lnSpc>
              <a:spcBef>
                <a:spcPts val="0"/>
              </a:spcBef>
              <a:spcAft>
                <a:spcPts val="0"/>
              </a:spcAft>
              <a:buClr>
                <a:srgbClr val="2C3E50"/>
              </a:buClr>
              <a:buSzPts val="2000"/>
              <a:buAutoNum type="arabicPeriod"/>
            </a:pPr>
            <a:r>
              <a:rPr lang="en" sz="2000" b="1">
                <a:solidFill>
                  <a:srgbClr val="2C3E50"/>
                </a:solidFill>
                <a:highlight>
                  <a:srgbClr val="FFFFFF"/>
                </a:highlight>
              </a:rPr>
              <a:t>EIS tier:</a:t>
            </a:r>
            <a:r>
              <a:rPr lang="en" sz="2000">
                <a:solidFill>
                  <a:srgbClr val="2C3E50"/>
                </a:solidFill>
                <a:highlight>
                  <a:srgbClr val="FFFFFF"/>
                </a:highlight>
              </a:rPr>
              <a:t> Acceso a bases de datos y software heredado.</a:t>
            </a:r>
            <a:endParaRPr sz="2000">
              <a:solidFill>
                <a:srgbClr val="2C3E50"/>
              </a:solidFill>
              <a:highlight>
                <a:srgbClr val="FFFFFF"/>
              </a:highlight>
            </a:endParaRPr>
          </a:p>
          <a:p>
            <a:pPr marL="457200" lvl="0" indent="0" algn="l" rtl="0">
              <a:spcBef>
                <a:spcPts val="800"/>
              </a:spcBef>
              <a:spcAft>
                <a:spcPts val="0"/>
              </a:spcAft>
              <a:buNone/>
            </a:pPr>
            <a:endParaRPr sz="1800" b="1">
              <a:solidFill>
                <a:srgbClr val="2C3E50"/>
              </a:solidFill>
              <a:highlight>
                <a:srgbClr val="FFFFFF"/>
              </a:highlight>
            </a:endParaRPr>
          </a:p>
        </p:txBody>
      </p:sp>
      <p:pic>
        <p:nvPicPr>
          <p:cNvPr id="213" name="Google Shape;213;p23"/>
          <p:cNvPicPr preferRelativeResize="0"/>
          <p:nvPr/>
        </p:nvPicPr>
        <p:blipFill>
          <a:blip r:embed="rId3">
            <a:alphaModFix/>
          </a:blip>
          <a:stretch>
            <a:fillRect/>
          </a:stretch>
        </p:blipFill>
        <p:spPr>
          <a:xfrm>
            <a:off x="5285051" y="1946400"/>
            <a:ext cx="3814375" cy="263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17"/>
        <p:cNvGrpSpPr/>
        <p:nvPr/>
      </p:nvGrpSpPr>
      <p:grpSpPr>
        <a:xfrm>
          <a:off x="0" y="0"/>
          <a:ext cx="0" cy="0"/>
          <a:chOff x="0" y="0"/>
          <a:chExt cx="0" cy="0"/>
        </a:xfrm>
      </p:grpSpPr>
      <p:sp>
        <p:nvSpPr>
          <p:cNvPr id="218" name="Google Shape;218;p24"/>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p>
        </p:txBody>
      </p:sp>
      <p:sp>
        <p:nvSpPr>
          <p:cNvPr id="219" name="Google Shape;219;p2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11</a:t>
            </a:fld>
            <a:endParaRPr/>
          </a:p>
        </p:txBody>
      </p:sp>
      <p:pic>
        <p:nvPicPr>
          <p:cNvPr id="220" name="Google Shape;220;p24"/>
          <p:cNvPicPr preferRelativeResize="0"/>
          <p:nvPr/>
        </p:nvPicPr>
        <p:blipFill>
          <a:blip r:embed="rId3">
            <a:alphaModFix/>
          </a:blip>
          <a:stretch>
            <a:fillRect/>
          </a:stretch>
        </p:blipFill>
        <p:spPr>
          <a:xfrm>
            <a:off x="3376525" y="1116350"/>
            <a:ext cx="3478075" cy="38618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24"/>
        <p:cNvGrpSpPr/>
        <p:nvPr/>
      </p:nvGrpSpPr>
      <p:grpSpPr>
        <a:xfrm>
          <a:off x="0" y="0"/>
          <a:ext cx="0" cy="0"/>
          <a:chOff x="0" y="0"/>
          <a:chExt cx="0" cy="0"/>
        </a:xfrm>
      </p:grpSpPr>
      <p:sp>
        <p:nvSpPr>
          <p:cNvPr id="225" name="Google Shape;225;p25"/>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solidFill>
                <a:schemeClr val="lt1"/>
              </a:solidFill>
            </a:endParaRPr>
          </a:p>
          <a:p>
            <a:pPr marL="0" lvl="0" indent="0" algn="l" rtl="0">
              <a:spcBef>
                <a:spcPts val="0"/>
              </a:spcBef>
              <a:spcAft>
                <a:spcPts val="0"/>
              </a:spcAft>
              <a:buNone/>
            </a:pPr>
            <a:r>
              <a:rPr lang="en">
                <a:solidFill>
                  <a:schemeClr val="lt1"/>
                </a:solidFill>
              </a:rPr>
              <a:t>Capa cliente</a:t>
            </a:r>
            <a:endParaRPr>
              <a:solidFill>
                <a:schemeClr val="lt1"/>
              </a:solidFill>
            </a:endParaRPr>
          </a:p>
        </p:txBody>
      </p:sp>
      <p:sp>
        <p:nvSpPr>
          <p:cNvPr id="226" name="Google Shape;226;p2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12</a:t>
            </a:fld>
            <a:endParaRPr/>
          </a:p>
        </p:txBody>
      </p:sp>
      <p:pic>
        <p:nvPicPr>
          <p:cNvPr id="227" name="Google Shape;227;p25"/>
          <p:cNvPicPr preferRelativeResize="0"/>
          <p:nvPr/>
        </p:nvPicPr>
        <p:blipFill>
          <a:blip r:embed="rId3">
            <a:alphaModFix/>
          </a:blip>
          <a:stretch>
            <a:fillRect/>
          </a:stretch>
        </p:blipFill>
        <p:spPr>
          <a:xfrm>
            <a:off x="2197425" y="1699975"/>
            <a:ext cx="4314825" cy="265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31"/>
        <p:cNvGrpSpPr/>
        <p:nvPr/>
      </p:nvGrpSpPr>
      <p:grpSpPr>
        <a:xfrm>
          <a:off x="0" y="0"/>
          <a:ext cx="0" cy="0"/>
          <a:chOff x="0" y="0"/>
          <a:chExt cx="0" cy="0"/>
        </a:xfrm>
      </p:grpSpPr>
      <p:sp>
        <p:nvSpPr>
          <p:cNvPr id="232" name="Google Shape;232;p26"/>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solidFill>
                <a:schemeClr val="lt1"/>
              </a:solidFill>
            </a:endParaRPr>
          </a:p>
          <a:p>
            <a:pPr marL="0" lvl="0" indent="0" algn="l" rtl="0">
              <a:spcBef>
                <a:spcPts val="0"/>
              </a:spcBef>
              <a:spcAft>
                <a:spcPts val="0"/>
              </a:spcAft>
              <a:buNone/>
            </a:pPr>
            <a:r>
              <a:rPr lang="en">
                <a:solidFill>
                  <a:schemeClr val="lt1"/>
                </a:solidFill>
              </a:rPr>
              <a:t>Capa web</a:t>
            </a:r>
            <a:endParaRPr>
              <a:solidFill>
                <a:schemeClr val="lt1"/>
              </a:solidFill>
            </a:endParaRPr>
          </a:p>
        </p:txBody>
      </p:sp>
      <p:sp>
        <p:nvSpPr>
          <p:cNvPr id="233" name="Google Shape;233;p2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13</a:t>
            </a:fld>
            <a:endParaRPr/>
          </a:p>
        </p:txBody>
      </p:sp>
      <p:pic>
        <p:nvPicPr>
          <p:cNvPr id="234" name="Google Shape;234;p26"/>
          <p:cNvPicPr preferRelativeResize="0"/>
          <p:nvPr/>
        </p:nvPicPr>
        <p:blipFill>
          <a:blip r:embed="rId3">
            <a:alphaModFix/>
          </a:blip>
          <a:stretch>
            <a:fillRect/>
          </a:stretch>
        </p:blipFill>
        <p:spPr>
          <a:xfrm>
            <a:off x="3663825" y="1260175"/>
            <a:ext cx="4886325" cy="3533775"/>
          </a:xfrm>
          <a:prstGeom prst="rect">
            <a:avLst/>
          </a:prstGeom>
          <a:noFill/>
          <a:ln>
            <a:noFill/>
          </a:ln>
        </p:spPr>
      </p:pic>
      <p:sp>
        <p:nvSpPr>
          <p:cNvPr id="235" name="Google Shape;235;p26"/>
          <p:cNvSpPr txBox="1"/>
          <p:nvPr/>
        </p:nvSpPr>
        <p:spPr>
          <a:xfrm>
            <a:off x="583625" y="2070650"/>
            <a:ext cx="2800200" cy="2026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hivo"/>
              <a:buChar char="●"/>
            </a:pPr>
            <a:r>
              <a:rPr lang="en">
                <a:latin typeface="Chivo"/>
                <a:ea typeface="Chivo"/>
                <a:cs typeface="Chivo"/>
                <a:sym typeface="Chivo"/>
              </a:rPr>
              <a:t>Servlets</a:t>
            </a:r>
            <a:endParaRPr>
              <a:latin typeface="Chivo"/>
              <a:ea typeface="Chivo"/>
              <a:cs typeface="Chivo"/>
              <a:sym typeface="Chivo"/>
            </a:endParaRPr>
          </a:p>
          <a:p>
            <a:pPr marL="457200" lvl="0" indent="-317500" algn="l" rtl="0">
              <a:spcBef>
                <a:spcPts val="0"/>
              </a:spcBef>
              <a:spcAft>
                <a:spcPts val="0"/>
              </a:spcAft>
              <a:buSzPts val="1400"/>
              <a:buFont typeface="Chivo"/>
              <a:buChar char="●"/>
            </a:pPr>
            <a:r>
              <a:rPr lang="en">
                <a:latin typeface="Chivo"/>
                <a:ea typeface="Chivo"/>
                <a:cs typeface="Chivo"/>
                <a:sym typeface="Chivo"/>
              </a:rPr>
              <a:t>Páginas web con JavaServer Pages o JavaServer Faces</a:t>
            </a:r>
            <a:endParaRPr>
              <a:latin typeface="Chivo"/>
              <a:ea typeface="Chivo"/>
              <a:cs typeface="Chivo"/>
              <a:sym typeface="Chivo"/>
            </a:endParaRPr>
          </a:p>
          <a:p>
            <a:pPr marL="457200" lvl="0" indent="-317500" algn="l" rtl="0">
              <a:spcBef>
                <a:spcPts val="0"/>
              </a:spcBef>
              <a:spcAft>
                <a:spcPts val="0"/>
              </a:spcAft>
              <a:buSzPts val="1400"/>
              <a:buFont typeface="Chivo"/>
              <a:buChar char="●"/>
            </a:pPr>
            <a:r>
              <a:rPr lang="en">
                <a:latin typeface="Chivo"/>
                <a:ea typeface="Chivo"/>
                <a:cs typeface="Chivo"/>
                <a:sym typeface="Chivo"/>
              </a:rPr>
              <a:t>JavaBeans</a:t>
            </a:r>
            <a:endParaRPr>
              <a:latin typeface="Chivo"/>
              <a:ea typeface="Chivo"/>
              <a:cs typeface="Chivo"/>
              <a:sym typeface="Chiv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39"/>
        <p:cNvGrpSpPr/>
        <p:nvPr/>
      </p:nvGrpSpPr>
      <p:grpSpPr>
        <a:xfrm>
          <a:off x="0" y="0"/>
          <a:ext cx="0" cy="0"/>
          <a:chOff x="0" y="0"/>
          <a:chExt cx="0" cy="0"/>
        </a:xfrm>
      </p:grpSpPr>
      <p:sp>
        <p:nvSpPr>
          <p:cNvPr id="240" name="Google Shape;240;p27"/>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solidFill>
                <a:schemeClr val="lt1"/>
              </a:solidFill>
            </a:endParaRPr>
          </a:p>
          <a:p>
            <a:pPr marL="0" lvl="0" indent="0" algn="l" rtl="0">
              <a:spcBef>
                <a:spcPts val="0"/>
              </a:spcBef>
              <a:spcAft>
                <a:spcPts val="0"/>
              </a:spcAft>
              <a:buNone/>
            </a:pPr>
            <a:r>
              <a:rPr lang="en">
                <a:solidFill>
                  <a:schemeClr val="lt1"/>
                </a:solidFill>
              </a:rPr>
              <a:t>Capa de negocios</a:t>
            </a:r>
            <a:endParaRPr>
              <a:solidFill>
                <a:schemeClr val="lt1"/>
              </a:solidFill>
            </a:endParaRPr>
          </a:p>
        </p:txBody>
      </p:sp>
      <p:sp>
        <p:nvSpPr>
          <p:cNvPr id="241" name="Google Shape;241;p2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14</a:t>
            </a:fld>
            <a:endParaRPr/>
          </a:p>
        </p:txBody>
      </p:sp>
      <p:sp>
        <p:nvSpPr>
          <p:cNvPr id="242" name="Google Shape;242;p27"/>
          <p:cNvSpPr txBox="1"/>
          <p:nvPr/>
        </p:nvSpPr>
        <p:spPr>
          <a:xfrm>
            <a:off x="583625" y="2070650"/>
            <a:ext cx="2800200" cy="2026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hivo"/>
              <a:buChar char="●"/>
            </a:pPr>
            <a:r>
              <a:rPr lang="en">
                <a:latin typeface="Chivo"/>
                <a:ea typeface="Chivo"/>
                <a:cs typeface="Chivo"/>
                <a:sym typeface="Chivo"/>
              </a:rPr>
              <a:t>Soportan el código para implementar la lógica del negocio y se ejecutan en el contenedor EJB</a:t>
            </a:r>
            <a:endParaRPr>
              <a:latin typeface="Chivo"/>
              <a:ea typeface="Chivo"/>
              <a:cs typeface="Chivo"/>
              <a:sym typeface="Chivo"/>
            </a:endParaRPr>
          </a:p>
        </p:txBody>
      </p:sp>
      <p:pic>
        <p:nvPicPr>
          <p:cNvPr id="243" name="Google Shape;243;p27"/>
          <p:cNvPicPr preferRelativeResize="0"/>
          <p:nvPr/>
        </p:nvPicPr>
        <p:blipFill>
          <a:blip r:embed="rId3">
            <a:alphaModFix/>
          </a:blip>
          <a:stretch>
            <a:fillRect/>
          </a:stretch>
        </p:blipFill>
        <p:spPr>
          <a:xfrm>
            <a:off x="3791574" y="1249975"/>
            <a:ext cx="4566251" cy="3813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47"/>
        <p:cNvGrpSpPr/>
        <p:nvPr/>
      </p:nvGrpSpPr>
      <p:grpSpPr>
        <a:xfrm>
          <a:off x="0" y="0"/>
          <a:ext cx="0" cy="0"/>
          <a:chOff x="0" y="0"/>
          <a:chExt cx="0" cy="0"/>
        </a:xfrm>
      </p:grpSpPr>
      <p:sp>
        <p:nvSpPr>
          <p:cNvPr id="248" name="Google Shape;248;p28"/>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Arquitectura multicapas:</a:t>
            </a:r>
            <a:endParaRPr>
              <a:solidFill>
                <a:schemeClr val="lt1"/>
              </a:solidFill>
            </a:endParaRPr>
          </a:p>
          <a:p>
            <a:pPr marL="0" lvl="0" indent="0" algn="l" rtl="0">
              <a:spcBef>
                <a:spcPts val="0"/>
              </a:spcBef>
              <a:spcAft>
                <a:spcPts val="0"/>
              </a:spcAft>
              <a:buNone/>
            </a:pPr>
            <a:r>
              <a:rPr lang="en">
                <a:solidFill>
                  <a:schemeClr val="lt1"/>
                </a:solidFill>
              </a:rPr>
              <a:t>Capa de datos</a:t>
            </a:r>
            <a:endParaRPr>
              <a:solidFill>
                <a:schemeClr val="lt1"/>
              </a:solidFill>
            </a:endParaRPr>
          </a:p>
        </p:txBody>
      </p:sp>
      <p:sp>
        <p:nvSpPr>
          <p:cNvPr id="249" name="Google Shape;249;p2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15</a:t>
            </a:fld>
            <a:endParaRPr/>
          </a:p>
        </p:txBody>
      </p:sp>
      <p:sp>
        <p:nvSpPr>
          <p:cNvPr id="250" name="Google Shape;250;p28"/>
          <p:cNvSpPr txBox="1"/>
          <p:nvPr/>
        </p:nvSpPr>
        <p:spPr>
          <a:xfrm>
            <a:off x="583625" y="2070650"/>
            <a:ext cx="3301200" cy="2026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hivo"/>
              <a:buChar char="●"/>
            </a:pPr>
            <a:r>
              <a:rPr lang="en">
                <a:latin typeface="Chivo"/>
                <a:ea typeface="Chivo"/>
                <a:cs typeface="Chivo"/>
                <a:sym typeface="Chivo"/>
              </a:rPr>
              <a:t>Software que da soporte a las infraestructuras de datos de la empresa</a:t>
            </a:r>
            <a:endParaRPr>
              <a:latin typeface="Chivo"/>
              <a:ea typeface="Chivo"/>
              <a:cs typeface="Chivo"/>
              <a:sym typeface="Chivo"/>
            </a:endParaRPr>
          </a:p>
          <a:p>
            <a:pPr marL="914400" lvl="1" indent="-317500" algn="l" rtl="0">
              <a:spcBef>
                <a:spcPts val="0"/>
              </a:spcBef>
              <a:spcAft>
                <a:spcPts val="0"/>
              </a:spcAft>
              <a:buSzPts val="1400"/>
              <a:buFont typeface="Chivo"/>
              <a:buChar char="○"/>
            </a:pPr>
            <a:r>
              <a:rPr lang="en">
                <a:latin typeface="Chivo"/>
                <a:ea typeface="Chivo"/>
                <a:cs typeface="Chivo"/>
                <a:sym typeface="Chivo"/>
              </a:rPr>
              <a:t>Bases de datos</a:t>
            </a:r>
            <a:endParaRPr>
              <a:latin typeface="Chivo"/>
              <a:ea typeface="Chivo"/>
              <a:cs typeface="Chivo"/>
              <a:sym typeface="Chivo"/>
            </a:endParaRPr>
          </a:p>
          <a:p>
            <a:pPr marL="914400" lvl="1" indent="-317500" algn="l" rtl="0">
              <a:spcBef>
                <a:spcPts val="0"/>
              </a:spcBef>
              <a:spcAft>
                <a:spcPts val="0"/>
              </a:spcAft>
              <a:buSzPts val="1400"/>
              <a:buFont typeface="Chivo"/>
              <a:buChar char="○"/>
            </a:pPr>
            <a:r>
              <a:rPr lang="en">
                <a:latin typeface="Chivo"/>
                <a:ea typeface="Chivo"/>
                <a:cs typeface="Chivo"/>
                <a:sym typeface="Chivo"/>
              </a:rPr>
              <a:t>ERP</a:t>
            </a:r>
            <a:endParaRPr>
              <a:latin typeface="Chivo"/>
              <a:ea typeface="Chivo"/>
              <a:cs typeface="Chivo"/>
              <a:sym typeface="Chivo"/>
            </a:endParaRPr>
          </a:p>
          <a:p>
            <a:pPr marL="914400" lvl="1" indent="-317500" algn="l" rtl="0">
              <a:spcBef>
                <a:spcPts val="0"/>
              </a:spcBef>
              <a:spcAft>
                <a:spcPts val="0"/>
              </a:spcAft>
              <a:buSzPts val="1400"/>
              <a:buFont typeface="Chivo"/>
              <a:buChar char="○"/>
            </a:pPr>
            <a:r>
              <a:rPr lang="en">
                <a:latin typeface="Chivo"/>
                <a:ea typeface="Chivo"/>
                <a:cs typeface="Chivo"/>
                <a:sym typeface="Chivo"/>
              </a:rPr>
              <a:t>Otros sistemas de información</a:t>
            </a:r>
            <a:endParaRPr>
              <a:latin typeface="Chivo"/>
              <a:ea typeface="Chivo"/>
              <a:cs typeface="Chivo"/>
              <a:sym typeface="Chivo"/>
            </a:endParaRPr>
          </a:p>
        </p:txBody>
      </p:sp>
      <p:pic>
        <p:nvPicPr>
          <p:cNvPr id="251" name="Google Shape;251;p28"/>
          <p:cNvPicPr preferRelativeResize="0"/>
          <p:nvPr/>
        </p:nvPicPr>
        <p:blipFill>
          <a:blip r:embed="rId3">
            <a:alphaModFix/>
          </a:blip>
          <a:stretch>
            <a:fillRect/>
          </a:stretch>
        </p:blipFill>
        <p:spPr>
          <a:xfrm>
            <a:off x="4088900" y="1029400"/>
            <a:ext cx="3766479" cy="4005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55"/>
        <p:cNvGrpSpPr/>
        <p:nvPr/>
      </p:nvGrpSpPr>
      <p:grpSpPr>
        <a:xfrm>
          <a:off x="0" y="0"/>
          <a:ext cx="0" cy="0"/>
          <a:chOff x="0" y="0"/>
          <a:chExt cx="0" cy="0"/>
        </a:xfrm>
      </p:grpSpPr>
      <p:sp>
        <p:nvSpPr>
          <p:cNvPr id="256" name="Google Shape;256;p29"/>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Tipos de contenedores</a:t>
            </a:r>
            <a:endParaRPr>
              <a:solidFill>
                <a:schemeClr val="lt1"/>
              </a:solidFill>
            </a:endParaRPr>
          </a:p>
        </p:txBody>
      </p:sp>
      <p:sp>
        <p:nvSpPr>
          <p:cNvPr id="257" name="Google Shape;257;p2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16</a:t>
            </a:fld>
            <a:endParaRPr/>
          </a:p>
        </p:txBody>
      </p:sp>
      <p:sp>
        <p:nvSpPr>
          <p:cNvPr id="258" name="Google Shape;258;p29"/>
          <p:cNvSpPr txBox="1"/>
          <p:nvPr/>
        </p:nvSpPr>
        <p:spPr>
          <a:xfrm>
            <a:off x="583625" y="1499700"/>
            <a:ext cx="3301200" cy="259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50" b="1">
                <a:solidFill>
                  <a:srgbClr val="333333"/>
                </a:solidFill>
                <a:highlight>
                  <a:srgbClr val="FFFFFF"/>
                </a:highlight>
              </a:rPr>
              <a:t>Java EE Server: </a:t>
            </a:r>
            <a:r>
              <a:rPr lang="en" sz="1050">
                <a:solidFill>
                  <a:srgbClr val="333333"/>
                </a:solidFill>
                <a:highlight>
                  <a:srgbClr val="FFFFFF"/>
                </a:highlight>
              </a:rPr>
              <a:t>La porción de tiempo de ejecución de un producto Java EE. provee los contenedores web y de ejb.</a:t>
            </a:r>
            <a:endParaRPr sz="1050">
              <a:solidFill>
                <a:srgbClr val="333333"/>
              </a:solidFill>
              <a:highlight>
                <a:srgbClr val="FFFFFF"/>
              </a:highlight>
            </a:endParaRPr>
          </a:p>
          <a:p>
            <a:pPr marL="457200" marR="0" lvl="0" indent="0" algn="l" rtl="0">
              <a:lnSpc>
                <a:spcPct val="100000"/>
              </a:lnSpc>
              <a:spcBef>
                <a:spcPts val="0"/>
              </a:spcBef>
              <a:spcAft>
                <a:spcPts val="0"/>
              </a:spcAft>
              <a:buNone/>
            </a:pPr>
            <a:endParaRPr sz="1100">
              <a:solidFill>
                <a:schemeClr val="dk1"/>
              </a:solidFill>
            </a:endParaRPr>
          </a:p>
          <a:p>
            <a:pPr marL="457200" marR="0" lvl="0" indent="-317500" algn="l" rtl="0">
              <a:lnSpc>
                <a:spcPct val="100000"/>
              </a:lnSpc>
              <a:spcBef>
                <a:spcPts val="0"/>
              </a:spcBef>
              <a:spcAft>
                <a:spcPts val="0"/>
              </a:spcAft>
              <a:buSzPts val="1400"/>
              <a:buFont typeface="Chivo"/>
              <a:buChar char="●"/>
            </a:pPr>
            <a:r>
              <a:rPr lang="en" sz="1050" b="1">
                <a:solidFill>
                  <a:srgbClr val="333333"/>
                </a:solidFill>
                <a:highlight>
                  <a:srgbClr val="FFFFFF"/>
                </a:highlight>
              </a:rPr>
              <a:t>Contenedor EJB: </a:t>
            </a:r>
            <a:r>
              <a:rPr lang="en" sz="1050">
                <a:solidFill>
                  <a:srgbClr val="333333"/>
                </a:solidFill>
                <a:highlight>
                  <a:srgbClr val="FFFFFF"/>
                </a:highlight>
              </a:rPr>
              <a:t>Maneja la ejecución de los enterprise beans.</a:t>
            </a:r>
            <a:endParaRPr sz="1050">
              <a:solidFill>
                <a:srgbClr val="333333"/>
              </a:solidFill>
              <a:highlight>
                <a:srgbClr val="FFFFFF"/>
              </a:highlight>
            </a:endParaRPr>
          </a:p>
          <a:p>
            <a:pPr marL="457200" marR="0" lvl="0" indent="0" algn="l" rtl="0">
              <a:lnSpc>
                <a:spcPct val="100000"/>
              </a:lnSpc>
              <a:spcBef>
                <a:spcPts val="0"/>
              </a:spcBef>
              <a:spcAft>
                <a:spcPts val="0"/>
              </a:spcAft>
              <a:buNone/>
            </a:pPr>
            <a:endParaRPr sz="1100">
              <a:solidFill>
                <a:schemeClr val="dk1"/>
              </a:solidFill>
            </a:endParaRPr>
          </a:p>
          <a:p>
            <a:pPr marL="457200" marR="0" lvl="0" indent="-317500" algn="l" rtl="0">
              <a:lnSpc>
                <a:spcPct val="100000"/>
              </a:lnSpc>
              <a:spcBef>
                <a:spcPts val="0"/>
              </a:spcBef>
              <a:spcAft>
                <a:spcPts val="0"/>
              </a:spcAft>
              <a:buSzPts val="1400"/>
              <a:buFont typeface="Chivo"/>
              <a:buChar char="●"/>
            </a:pPr>
            <a:r>
              <a:rPr lang="en" sz="1050" b="1">
                <a:solidFill>
                  <a:srgbClr val="333333"/>
                </a:solidFill>
                <a:highlight>
                  <a:srgbClr val="FFFFFF"/>
                </a:highlight>
              </a:rPr>
              <a:t>Contenedor Web: </a:t>
            </a:r>
            <a:r>
              <a:rPr lang="en" sz="1050">
                <a:solidFill>
                  <a:srgbClr val="333333"/>
                </a:solidFill>
                <a:highlight>
                  <a:srgbClr val="FFFFFF"/>
                </a:highlight>
              </a:rPr>
              <a:t>Maneja la ejecución de las paginas web, servlets y algunos componentes ejb para las aplicaciones Java EE.</a:t>
            </a:r>
            <a:endParaRPr sz="1050">
              <a:solidFill>
                <a:srgbClr val="333333"/>
              </a:solidFill>
              <a:highlight>
                <a:srgbClr val="FFFFFF"/>
              </a:highlight>
            </a:endParaRPr>
          </a:p>
          <a:p>
            <a:pPr marL="457200" marR="0" lvl="0" indent="0" algn="l" rtl="0">
              <a:lnSpc>
                <a:spcPct val="100000"/>
              </a:lnSpc>
              <a:spcBef>
                <a:spcPts val="0"/>
              </a:spcBef>
              <a:spcAft>
                <a:spcPts val="0"/>
              </a:spcAft>
              <a:buNone/>
            </a:pPr>
            <a:endParaRPr sz="1100">
              <a:solidFill>
                <a:schemeClr val="dk1"/>
              </a:solidFill>
            </a:endParaRPr>
          </a:p>
          <a:p>
            <a:pPr marL="457200" marR="0" lvl="0" indent="-317500" algn="l" rtl="0">
              <a:lnSpc>
                <a:spcPct val="100000"/>
              </a:lnSpc>
              <a:spcBef>
                <a:spcPts val="0"/>
              </a:spcBef>
              <a:spcAft>
                <a:spcPts val="0"/>
              </a:spcAft>
              <a:buClr>
                <a:srgbClr val="000000"/>
              </a:buClr>
              <a:buSzPts val="1400"/>
              <a:buFont typeface="Chivo"/>
              <a:buChar char="●"/>
            </a:pPr>
            <a:r>
              <a:rPr lang="en" sz="1050" b="1">
                <a:solidFill>
                  <a:srgbClr val="333333"/>
                </a:solidFill>
                <a:highlight>
                  <a:srgbClr val="FFFFFF"/>
                </a:highlight>
              </a:rPr>
              <a:t>Contenedor de aplicación cliente: </a:t>
            </a:r>
            <a:r>
              <a:rPr lang="en" sz="1050">
                <a:solidFill>
                  <a:srgbClr val="333333"/>
                </a:solidFill>
                <a:highlight>
                  <a:srgbClr val="FFFFFF"/>
                </a:highlight>
              </a:rPr>
              <a:t>Maneja la ejecución de la aplicación cliente no necesita un servidor de aplicaciones.</a:t>
            </a:r>
            <a:endParaRPr>
              <a:latin typeface="Chivo"/>
              <a:ea typeface="Chivo"/>
              <a:cs typeface="Chivo"/>
              <a:sym typeface="Chivo"/>
            </a:endParaRPr>
          </a:p>
        </p:txBody>
      </p:sp>
      <p:pic>
        <p:nvPicPr>
          <p:cNvPr id="259" name="Google Shape;259;p29"/>
          <p:cNvPicPr preferRelativeResize="0"/>
          <p:nvPr/>
        </p:nvPicPr>
        <p:blipFill>
          <a:blip r:embed="rId3">
            <a:alphaModFix/>
          </a:blip>
          <a:stretch>
            <a:fillRect/>
          </a:stretch>
        </p:blipFill>
        <p:spPr>
          <a:xfrm>
            <a:off x="4265825" y="985200"/>
            <a:ext cx="4005900" cy="400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63"/>
        <p:cNvGrpSpPr/>
        <p:nvPr/>
      </p:nvGrpSpPr>
      <p:grpSpPr>
        <a:xfrm>
          <a:off x="0" y="0"/>
          <a:ext cx="0" cy="0"/>
          <a:chOff x="0" y="0"/>
          <a:chExt cx="0" cy="0"/>
        </a:xfrm>
      </p:grpSpPr>
      <p:sp>
        <p:nvSpPr>
          <p:cNvPr id="264" name="Google Shape;264;p30"/>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Despliegue de Aplicaciones JAVAEE</a:t>
            </a:r>
            <a:endParaRPr>
              <a:solidFill>
                <a:schemeClr val="lt1"/>
              </a:solidFill>
            </a:endParaRPr>
          </a:p>
        </p:txBody>
      </p:sp>
      <p:sp>
        <p:nvSpPr>
          <p:cNvPr id="265" name="Google Shape;265;p3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17</a:t>
            </a:fld>
            <a:endParaRPr/>
          </a:p>
        </p:txBody>
      </p:sp>
      <p:sp>
        <p:nvSpPr>
          <p:cNvPr id="266" name="Google Shape;266;p30"/>
          <p:cNvSpPr txBox="1"/>
          <p:nvPr/>
        </p:nvSpPr>
        <p:spPr>
          <a:xfrm>
            <a:off x="583625" y="1499700"/>
            <a:ext cx="8238300" cy="25974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555555"/>
              </a:buClr>
              <a:buSzPts val="1800"/>
              <a:buFont typeface="Verdana"/>
              <a:buChar char="●"/>
            </a:pPr>
            <a:r>
              <a:rPr lang="en" sz="1800" b="1">
                <a:solidFill>
                  <a:srgbClr val="555555"/>
                </a:solidFill>
                <a:highlight>
                  <a:srgbClr val="FFFFFF"/>
                </a:highlight>
                <a:latin typeface="Verdana"/>
                <a:ea typeface="Verdana"/>
                <a:cs typeface="Verdana"/>
                <a:sym typeface="Verdana"/>
              </a:rPr>
              <a:t>Archivos JAR</a:t>
            </a:r>
            <a:r>
              <a:rPr lang="en" sz="1800">
                <a:solidFill>
                  <a:srgbClr val="555555"/>
                </a:solidFill>
                <a:highlight>
                  <a:srgbClr val="FFFFFF"/>
                </a:highlight>
                <a:latin typeface="Verdana"/>
                <a:ea typeface="Verdana"/>
                <a:cs typeface="Verdana"/>
                <a:sym typeface="Verdana"/>
              </a:rPr>
              <a:t> (Java Archive): Los archivos JAR permiten agrupar distintos archivos .java en uno solo. Es el empleado para empaquetar componentes EJBs.</a:t>
            </a:r>
            <a:endParaRPr sz="1800">
              <a:solidFill>
                <a:srgbClr val="555555"/>
              </a:solidFill>
              <a:highlight>
                <a:srgbClr val="FFFFFF"/>
              </a:highlight>
              <a:latin typeface="Verdana"/>
              <a:ea typeface="Verdana"/>
              <a:cs typeface="Verdana"/>
              <a:sym typeface="Verdana"/>
            </a:endParaRPr>
          </a:p>
          <a:p>
            <a:pPr marL="457200" lvl="0" indent="-342900" algn="just" rtl="0">
              <a:lnSpc>
                <a:spcPct val="115000"/>
              </a:lnSpc>
              <a:spcBef>
                <a:spcPts val="0"/>
              </a:spcBef>
              <a:spcAft>
                <a:spcPts val="0"/>
              </a:spcAft>
              <a:buClr>
                <a:srgbClr val="555555"/>
              </a:buClr>
              <a:buSzPts val="1800"/>
              <a:buFont typeface="Verdana"/>
              <a:buChar char="●"/>
            </a:pPr>
            <a:r>
              <a:rPr lang="en" sz="1800" b="1">
                <a:solidFill>
                  <a:srgbClr val="555555"/>
                </a:solidFill>
                <a:highlight>
                  <a:srgbClr val="FFFFFF"/>
                </a:highlight>
                <a:latin typeface="Verdana"/>
                <a:ea typeface="Verdana"/>
                <a:cs typeface="Verdana"/>
                <a:sym typeface="Verdana"/>
              </a:rPr>
              <a:t>Archivos WAR</a:t>
            </a:r>
            <a:r>
              <a:rPr lang="en" sz="1800">
                <a:solidFill>
                  <a:srgbClr val="555555"/>
                </a:solidFill>
                <a:highlight>
                  <a:srgbClr val="FFFFFF"/>
                </a:highlight>
                <a:latin typeface="Verdana"/>
                <a:ea typeface="Verdana"/>
                <a:cs typeface="Verdana"/>
                <a:sym typeface="Verdana"/>
              </a:rPr>
              <a:t> (Web Application Archive): Los archivos WAR permiten empaquetar en una sola unidad aplicaciones web completas (servlets, páginas JSPs, contenido estático como imágenes y otros recursos Web).</a:t>
            </a:r>
            <a:endParaRPr sz="1800">
              <a:solidFill>
                <a:srgbClr val="555555"/>
              </a:solidFill>
              <a:highlight>
                <a:srgbClr val="FFFFFF"/>
              </a:highlight>
              <a:latin typeface="Verdana"/>
              <a:ea typeface="Verdana"/>
              <a:cs typeface="Verdana"/>
              <a:sym typeface="Verdana"/>
            </a:endParaRPr>
          </a:p>
          <a:p>
            <a:pPr marL="457200" lvl="0" indent="-342900" algn="just" rtl="0">
              <a:lnSpc>
                <a:spcPct val="115000"/>
              </a:lnSpc>
              <a:spcBef>
                <a:spcPts val="0"/>
              </a:spcBef>
              <a:spcAft>
                <a:spcPts val="0"/>
              </a:spcAft>
              <a:buClr>
                <a:srgbClr val="555555"/>
              </a:buClr>
              <a:buSzPts val="1800"/>
              <a:buFont typeface="Verdana"/>
              <a:buChar char="●"/>
            </a:pPr>
            <a:r>
              <a:rPr lang="en" sz="1800" b="1">
                <a:solidFill>
                  <a:srgbClr val="555555"/>
                </a:solidFill>
                <a:highlight>
                  <a:srgbClr val="FFFFFF"/>
                </a:highlight>
                <a:latin typeface="Verdana"/>
                <a:ea typeface="Verdana"/>
                <a:cs typeface="Verdana"/>
                <a:sym typeface="Verdana"/>
              </a:rPr>
              <a:t>Archivos EAR</a:t>
            </a:r>
            <a:r>
              <a:rPr lang="en" sz="1800">
                <a:solidFill>
                  <a:srgbClr val="555555"/>
                </a:solidFill>
                <a:highlight>
                  <a:srgbClr val="FFFFFF"/>
                </a:highlight>
                <a:latin typeface="Verdana"/>
                <a:ea typeface="Verdana"/>
                <a:cs typeface="Verdana"/>
                <a:sym typeface="Verdana"/>
              </a:rPr>
              <a:t> (Enterprise Application Archive): Los archivos EAR son archivos desplegables en servidores de aplicaciones JEE. Contienen archivos WAR y EJBs empaquetados en ficheros JAR.</a:t>
            </a:r>
            <a:endParaRPr sz="1800">
              <a:solidFill>
                <a:srgbClr val="555555"/>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None/>
            </a:pPr>
            <a:endParaRPr sz="1800" b="1">
              <a:solidFill>
                <a:srgbClr val="333333"/>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70"/>
        <p:cNvGrpSpPr/>
        <p:nvPr/>
      </p:nvGrpSpPr>
      <p:grpSpPr>
        <a:xfrm>
          <a:off x="0" y="0"/>
          <a:ext cx="0" cy="0"/>
          <a:chOff x="0" y="0"/>
          <a:chExt cx="0" cy="0"/>
        </a:xfrm>
      </p:grpSpPr>
      <p:sp>
        <p:nvSpPr>
          <p:cNvPr id="271" name="Google Shape;271;p31"/>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2. Servlets y JavaServer Pages</a:t>
            </a:r>
            <a:endParaRPr/>
          </a:p>
        </p:txBody>
      </p:sp>
      <p:pic>
        <p:nvPicPr>
          <p:cNvPr id="272" name="Google Shape;272;p31"/>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Contenido</a:t>
            </a:r>
            <a:endParaRPr/>
          </a:p>
        </p:txBody>
      </p:sp>
      <p:sp>
        <p:nvSpPr>
          <p:cNvPr id="278" name="Google Shape;278;p32"/>
          <p:cNvSpPr txBox="1">
            <a:spLocks noGrp="1"/>
          </p:cNvSpPr>
          <p:nvPr>
            <p:ph type="body" idx="1"/>
          </p:nvPr>
        </p:nvSpPr>
        <p:spPr>
          <a:xfrm>
            <a:off x="1476200" y="1909300"/>
            <a:ext cx="7210500" cy="2764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a:solidFill>
                  <a:schemeClr val="dk1"/>
                </a:solidFill>
              </a:rPr>
              <a:t>Arquitectura Cliente Servidor</a:t>
            </a:r>
            <a:endParaRPr>
              <a:solidFill>
                <a:schemeClr val="dk1"/>
              </a:solidFill>
            </a:endParaRPr>
          </a:p>
          <a:p>
            <a:pPr marL="457200" lvl="0" indent="-381000" algn="l" rtl="0">
              <a:spcBef>
                <a:spcPts val="0"/>
              </a:spcBef>
              <a:spcAft>
                <a:spcPts val="0"/>
              </a:spcAft>
              <a:buSzPts val="2400"/>
              <a:buChar char="▰"/>
            </a:pPr>
            <a:r>
              <a:rPr lang="en">
                <a:solidFill>
                  <a:schemeClr val="dk1"/>
                </a:solidFill>
              </a:rPr>
              <a:t>Protocolos de desarrollo web</a:t>
            </a:r>
            <a:endParaRPr>
              <a:solidFill>
                <a:schemeClr val="dk1"/>
              </a:solidFill>
            </a:endParaRPr>
          </a:p>
          <a:p>
            <a:pPr marL="457200" lvl="0" indent="-381000" algn="l" rtl="0">
              <a:spcBef>
                <a:spcPts val="0"/>
              </a:spcBef>
              <a:spcAft>
                <a:spcPts val="0"/>
              </a:spcAft>
              <a:buSzPts val="2400"/>
              <a:buChar char="▰"/>
            </a:pPr>
            <a:r>
              <a:rPr lang="en">
                <a:solidFill>
                  <a:schemeClr val="dk1"/>
                </a:solidFill>
              </a:rPr>
              <a:t>Servlets</a:t>
            </a:r>
            <a:endParaRPr>
              <a:solidFill>
                <a:schemeClr val="dk1"/>
              </a:solidFill>
            </a:endParaRPr>
          </a:p>
          <a:p>
            <a:pPr marL="457200" lvl="0" indent="-381000" algn="l" rtl="0">
              <a:spcBef>
                <a:spcPts val="0"/>
              </a:spcBef>
              <a:spcAft>
                <a:spcPts val="0"/>
              </a:spcAft>
              <a:buSzPts val="2400"/>
              <a:buChar char="▰"/>
            </a:pPr>
            <a:r>
              <a:rPr lang="en">
                <a:solidFill>
                  <a:schemeClr val="dk1"/>
                </a:solidFill>
              </a:rPr>
              <a:t>JSP</a:t>
            </a:r>
            <a:endParaRPr>
              <a:solidFill>
                <a:schemeClr val="dk1"/>
              </a:solidFill>
            </a:endParaRPr>
          </a:p>
          <a:p>
            <a:pPr marL="457200" lvl="0" indent="-381000" algn="l" rtl="0">
              <a:spcBef>
                <a:spcPts val="0"/>
              </a:spcBef>
              <a:spcAft>
                <a:spcPts val="0"/>
              </a:spcAft>
              <a:buClr>
                <a:schemeClr val="dk1"/>
              </a:buClr>
              <a:buSzPts val="2400"/>
              <a:buChar char="▰"/>
            </a:pPr>
            <a:r>
              <a:rPr lang="en">
                <a:solidFill>
                  <a:schemeClr val="dk1"/>
                </a:solidFill>
              </a:rPr>
              <a:t>JavaBean</a:t>
            </a:r>
            <a:endParaRPr>
              <a:solidFill>
                <a:schemeClr val="dk1"/>
              </a:solidFill>
            </a:endParaRPr>
          </a:p>
          <a:p>
            <a:pPr marL="457200" lvl="0" indent="0" algn="l" rtl="0">
              <a:spcBef>
                <a:spcPts val="600"/>
              </a:spcBef>
              <a:spcAft>
                <a:spcPts val="0"/>
              </a:spcAft>
              <a:buNone/>
            </a:pPr>
            <a:endParaRPr/>
          </a:p>
        </p:txBody>
      </p:sp>
      <p:sp>
        <p:nvSpPr>
          <p:cNvPr id="279" name="Google Shape;279;p3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49"/>
        <p:cNvGrpSpPr/>
        <p:nvPr/>
      </p:nvGrpSpPr>
      <p:grpSpPr>
        <a:xfrm>
          <a:off x="0" y="0"/>
          <a:ext cx="0" cy="0"/>
          <a:chOff x="0" y="0"/>
          <a:chExt cx="0" cy="0"/>
        </a:xfrm>
      </p:grpSpPr>
      <p:sp>
        <p:nvSpPr>
          <p:cNvPr id="150" name="Google Shape;150;p15"/>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Introducción a JAVA EE</a:t>
            </a:r>
            <a:endParaRPr/>
          </a:p>
        </p:txBody>
      </p:sp>
      <p:pic>
        <p:nvPicPr>
          <p:cNvPr id="151" name="Google Shape;151;p15"/>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83"/>
        <p:cNvGrpSpPr/>
        <p:nvPr/>
      </p:nvGrpSpPr>
      <p:grpSpPr>
        <a:xfrm>
          <a:off x="0" y="0"/>
          <a:ext cx="0" cy="0"/>
          <a:chOff x="0" y="0"/>
          <a:chExt cx="0" cy="0"/>
        </a:xfrm>
      </p:grpSpPr>
      <p:sp>
        <p:nvSpPr>
          <p:cNvPr id="284" name="Google Shape;284;p33"/>
          <p:cNvSpPr txBox="1">
            <a:spLocks noGrp="1"/>
          </p:cNvSpPr>
          <p:nvPr>
            <p:ph type="title" idx="4294967295"/>
          </p:nvPr>
        </p:nvSpPr>
        <p:spPr>
          <a:xfrm>
            <a:off x="259225" y="-1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Arquitectura </a:t>
            </a:r>
            <a:endParaRPr/>
          </a:p>
          <a:p>
            <a:pPr marL="0" lvl="0" indent="0" algn="l" rtl="0">
              <a:spcBef>
                <a:spcPts val="0"/>
              </a:spcBef>
              <a:spcAft>
                <a:spcPts val="0"/>
              </a:spcAft>
              <a:buNone/>
            </a:pPr>
            <a:r>
              <a:rPr lang="en"/>
              <a:t>cliente-servidor</a:t>
            </a:r>
            <a:endParaRPr/>
          </a:p>
        </p:txBody>
      </p:sp>
      <p:sp>
        <p:nvSpPr>
          <p:cNvPr id="285" name="Google Shape;285;p3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20</a:t>
            </a:fld>
            <a:endParaRPr/>
          </a:p>
        </p:txBody>
      </p:sp>
      <p:pic>
        <p:nvPicPr>
          <p:cNvPr id="286" name="Google Shape;286;p33"/>
          <p:cNvPicPr preferRelativeResize="0"/>
          <p:nvPr/>
        </p:nvPicPr>
        <p:blipFill>
          <a:blip r:embed="rId3">
            <a:alphaModFix/>
          </a:blip>
          <a:stretch>
            <a:fillRect/>
          </a:stretch>
        </p:blipFill>
        <p:spPr>
          <a:xfrm>
            <a:off x="6261625" y="515825"/>
            <a:ext cx="2816050" cy="1355875"/>
          </a:xfrm>
          <a:prstGeom prst="rect">
            <a:avLst/>
          </a:prstGeom>
          <a:noFill/>
          <a:ln>
            <a:noFill/>
          </a:ln>
        </p:spPr>
      </p:pic>
      <p:sp>
        <p:nvSpPr>
          <p:cNvPr id="287" name="Google Shape;287;p33"/>
          <p:cNvSpPr txBox="1"/>
          <p:nvPr/>
        </p:nvSpPr>
        <p:spPr>
          <a:xfrm>
            <a:off x="249350" y="1495725"/>
            <a:ext cx="8440200" cy="1275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highlight>
                  <a:srgbClr val="FFFFFF"/>
                </a:highlight>
                <a:latin typeface="Roboto"/>
                <a:ea typeface="Roboto"/>
                <a:cs typeface="Roboto"/>
                <a:sym typeface="Roboto"/>
              </a:rPr>
              <a:t>Persigue el objetivo de procesar la información de un modo distribuido. </a:t>
            </a:r>
            <a:endParaRPr sz="1800">
              <a:highlight>
                <a:srgbClr val="FFFFFF"/>
              </a:highlight>
              <a:latin typeface="Roboto"/>
              <a:ea typeface="Roboto"/>
              <a:cs typeface="Roboto"/>
              <a:sym typeface="Roboto"/>
            </a:endParaRPr>
          </a:p>
          <a:p>
            <a:pPr marL="914400" lvl="1" indent="-342900" algn="l" rtl="0">
              <a:spcBef>
                <a:spcPts val="0"/>
              </a:spcBef>
              <a:spcAft>
                <a:spcPts val="0"/>
              </a:spcAft>
              <a:buSzPts val="1800"/>
              <a:buFont typeface="Roboto"/>
              <a:buChar char="○"/>
            </a:pPr>
            <a:r>
              <a:rPr lang="en" sz="1800">
                <a:highlight>
                  <a:srgbClr val="FFFFFF"/>
                </a:highlight>
                <a:latin typeface="Roboto"/>
                <a:ea typeface="Roboto"/>
                <a:cs typeface="Roboto"/>
                <a:sym typeface="Roboto"/>
              </a:rPr>
              <a:t>Los usuarios finales pueden estar dispersos en un área geográfica más o menos extensa y acceder a un conjunto común de recursos compartidos.</a:t>
            </a:r>
            <a:endParaRPr sz="1800">
              <a:highlight>
                <a:srgbClr val="FFFFFF"/>
              </a:highlight>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en" sz="1800" b="1">
                <a:highlight>
                  <a:srgbClr val="FFFFFF"/>
                </a:highlight>
                <a:latin typeface="Roboto"/>
                <a:ea typeface="Roboto"/>
                <a:cs typeface="Roboto"/>
                <a:sym typeface="Roboto"/>
              </a:rPr>
              <a:t>Cliente:</a:t>
            </a:r>
            <a:r>
              <a:rPr lang="en" sz="1800">
                <a:highlight>
                  <a:srgbClr val="FFFFFF"/>
                </a:highlight>
                <a:latin typeface="Roboto"/>
                <a:ea typeface="Roboto"/>
                <a:cs typeface="Roboto"/>
                <a:sym typeface="Roboto"/>
              </a:rPr>
              <a:t> Programa ejecutable que participa activamente en el establecimiento de las </a:t>
            </a:r>
            <a:r>
              <a:rPr lang="en" sz="1800">
                <a:highlight>
                  <a:srgbClr val="FFFFFF"/>
                </a:highlight>
                <a:uFill>
                  <a:noFill/>
                </a:uFill>
                <a:latin typeface="Roboto"/>
                <a:ea typeface="Roboto"/>
                <a:cs typeface="Roboto"/>
                <a:sym typeface="Roboto"/>
                <a:hlinkClick r:id="rId4"/>
              </a:rPr>
              <a:t>conexiones</a:t>
            </a:r>
            <a:r>
              <a:rPr lang="en" sz="1800">
                <a:highlight>
                  <a:srgbClr val="FFFFFF"/>
                </a:highlight>
                <a:latin typeface="Roboto"/>
                <a:ea typeface="Roboto"/>
                <a:cs typeface="Roboto"/>
                <a:sym typeface="Roboto"/>
              </a:rPr>
              <a:t>. Envía una petición al </a:t>
            </a:r>
            <a:r>
              <a:rPr lang="en" sz="1800">
                <a:highlight>
                  <a:srgbClr val="FFFFFF"/>
                </a:highlight>
                <a:uFill>
                  <a:noFill/>
                </a:uFill>
                <a:latin typeface="Roboto"/>
                <a:ea typeface="Roboto"/>
                <a:cs typeface="Roboto"/>
                <a:sym typeface="Roboto"/>
                <a:hlinkClick r:id="rId5"/>
              </a:rPr>
              <a:t>servidor</a:t>
            </a:r>
            <a:r>
              <a:rPr lang="en" sz="1800">
                <a:highlight>
                  <a:srgbClr val="FFFFFF"/>
                </a:highlight>
                <a:latin typeface="Roboto"/>
                <a:ea typeface="Roboto"/>
                <a:cs typeface="Roboto"/>
                <a:sym typeface="Roboto"/>
              </a:rPr>
              <a:t> y se queda esperando por una respuesta. Su tiempo de vida es finito una vez que son servidas sus solicitudes, termina el trabajo.</a:t>
            </a:r>
            <a:endParaRPr sz="1800">
              <a:highlight>
                <a:srgbClr val="FFFFFF"/>
              </a:highlight>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en" sz="1800" b="1">
                <a:highlight>
                  <a:srgbClr val="FFFFFF"/>
                </a:highlight>
                <a:latin typeface="Roboto"/>
                <a:ea typeface="Roboto"/>
                <a:cs typeface="Roboto"/>
                <a:sym typeface="Roboto"/>
              </a:rPr>
              <a:t>Servidor:</a:t>
            </a:r>
            <a:r>
              <a:rPr lang="en" sz="1800">
                <a:highlight>
                  <a:srgbClr val="FFFFFF"/>
                </a:highlight>
                <a:latin typeface="Roboto"/>
                <a:ea typeface="Roboto"/>
                <a:cs typeface="Roboto"/>
                <a:sym typeface="Roboto"/>
              </a:rPr>
              <a:t> Es un programa que ofrece un servicio que se puede obtener en una </a:t>
            </a:r>
            <a:r>
              <a:rPr lang="en" sz="1800">
                <a:highlight>
                  <a:srgbClr val="FFFFFF"/>
                </a:highlight>
                <a:uFill>
                  <a:noFill/>
                </a:uFill>
                <a:latin typeface="Roboto"/>
                <a:ea typeface="Roboto"/>
                <a:cs typeface="Roboto"/>
                <a:sym typeface="Roboto"/>
                <a:hlinkClick r:id="rId6"/>
              </a:rPr>
              <a:t>red</a:t>
            </a:r>
            <a:r>
              <a:rPr lang="en" sz="1800">
                <a:highlight>
                  <a:srgbClr val="FFFFFF"/>
                </a:highlight>
                <a:latin typeface="Roboto"/>
                <a:ea typeface="Roboto"/>
                <a:cs typeface="Roboto"/>
                <a:sym typeface="Roboto"/>
              </a:rPr>
              <a:t>. Acepta la petición desde la red, realiza el servicio y devuelve el resultado al solicitante</a:t>
            </a:r>
            <a:endParaRPr sz="1800">
              <a:highlight>
                <a:srgbClr val="FFFFFF"/>
              </a:highlight>
              <a:latin typeface="Roboto"/>
              <a:ea typeface="Roboto"/>
              <a:cs typeface="Roboto"/>
              <a:sym typeface="Roboto"/>
            </a:endParaRPr>
          </a:p>
          <a:p>
            <a:pPr marL="457200" lvl="0" indent="0" algn="l" rtl="0">
              <a:spcBef>
                <a:spcPts val="900"/>
              </a:spcBef>
              <a:spcAft>
                <a:spcPts val="0"/>
              </a:spcAft>
              <a:buNone/>
            </a:pPr>
            <a:endParaRPr sz="1800">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91"/>
        <p:cNvGrpSpPr/>
        <p:nvPr/>
      </p:nvGrpSpPr>
      <p:grpSpPr>
        <a:xfrm>
          <a:off x="0" y="0"/>
          <a:ext cx="0" cy="0"/>
          <a:chOff x="0" y="0"/>
          <a:chExt cx="0" cy="0"/>
        </a:xfrm>
      </p:grpSpPr>
      <p:sp>
        <p:nvSpPr>
          <p:cNvPr id="292" name="Google Shape;292;p34"/>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Protocolos en el </a:t>
            </a:r>
            <a:endParaRPr/>
          </a:p>
          <a:p>
            <a:pPr marL="0" lvl="0" indent="0" algn="l" rtl="0">
              <a:spcBef>
                <a:spcPts val="0"/>
              </a:spcBef>
              <a:spcAft>
                <a:spcPts val="0"/>
              </a:spcAft>
              <a:buNone/>
            </a:pPr>
            <a:r>
              <a:rPr lang="en"/>
              <a:t>Desarrollo</a:t>
            </a:r>
            <a:endParaRPr/>
          </a:p>
          <a:p>
            <a:pPr marL="0" lvl="0" indent="0" algn="l" rtl="0">
              <a:spcBef>
                <a:spcPts val="0"/>
              </a:spcBef>
              <a:spcAft>
                <a:spcPts val="0"/>
              </a:spcAft>
              <a:buNone/>
            </a:pPr>
            <a:r>
              <a:rPr lang="en"/>
              <a:t>web</a:t>
            </a:r>
            <a:endParaRPr/>
          </a:p>
        </p:txBody>
      </p:sp>
      <p:sp>
        <p:nvSpPr>
          <p:cNvPr id="293" name="Google Shape;29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21</a:t>
            </a:fld>
            <a:endParaRPr/>
          </a:p>
        </p:txBody>
      </p:sp>
      <p:sp>
        <p:nvSpPr>
          <p:cNvPr id="294" name="Google Shape;294;p34"/>
          <p:cNvSpPr txBox="1"/>
          <p:nvPr/>
        </p:nvSpPr>
        <p:spPr>
          <a:xfrm>
            <a:off x="249350" y="1495725"/>
            <a:ext cx="8484300" cy="3135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highlight>
                  <a:srgbClr val="FFFFFF"/>
                </a:highlight>
              </a:rPr>
              <a:t>Conjuntos de normas que permiten compartir datos </a:t>
            </a:r>
            <a:endParaRPr sz="1800">
              <a:highlight>
                <a:srgbClr val="FFFFFF"/>
              </a:highlight>
            </a:endParaRPr>
          </a:p>
          <a:p>
            <a:pPr marL="457200" lvl="0" indent="0" algn="l" rtl="0">
              <a:spcBef>
                <a:spcPts val="0"/>
              </a:spcBef>
              <a:spcAft>
                <a:spcPts val="0"/>
              </a:spcAft>
              <a:buNone/>
            </a:pPr>
            <a:r>
              <a:rPr lang="en" sz="1800">
                <a:highlight>
                  <a:srgbClr val="FFFFFF"/>
                </a:highlight>
              </a:rPr>
              <a:t>entre diferentes equipos y dispositivos </a:t>
            </a:r>
            <a:endParaRPr sz="1800">
              <a:highlight>
                <a:srgbClr val="FFFFFF"/>
              </a:highlight>
            </a:endParaRPr>
          </a:p>
          <a:p>
            <a:pPr marL="457200" lvl="0" indent="0" algn="l" rtl="0">
              <a:spcBef>
                <a:spcPts val="0"/>
              </a:spcBef>
              <a:spcAft>
                <a:spcPts val="0"/>
              </a:spcAft>
              <a:buNone/>
            </a:pPr>
            <a:r>
              <a:rPr lang="en" sz="1800">
                <a:highlight>
                  <a:srgbClr val="FFFFFF"/>
                </a:highlight>
              </a:rPr>
              <a:t>independientemente de su arquitectura o su sistema operativo. </a:t>
            </a:r>
            <a:endParaRPr sz="1800">
              <a:highlight>
                <a:srgbClr val="FFFFFF"/>
              </a:highlight>
            </a:endParaRPr>
          </a:p>
          <a:p>
            <a:pPr marL="457200" lvl="0" indent="-342900" algn="l" rtl="0">
              <a:spcBef>
                <a:spcPts val="0"/>
              </a:spcBef>
              <a:spcAft>
                <a:spcPts val="0"/>
              </a:spcAft>
              <a:buSzPts val="1800"/>
              <a:buChar char="●"/>
            </a:pPr>
            <a:r>
              <a:rPr lang="en" sz="1800">
                <a:highlight>
                  <a:srgbClr val="FFFFFF"/>
                </a:highlight>
              </a:rPr>
              <a:t>Se utilizan a modo de estándares para garantizar el funcionamiento de todo en Internet.</a:t>
            </a:r>
            <a:endParaRPr sz="1800">
              <a:highlight>
                <a:srgbClr val="FFFFFF"/>
              </a:highlight>
            </a:endParaRPr>
          </a:p>
          <a:p>
            <a:pPr marL="457200" lvl="0" indent="-342900" algn="l" rtl="0">
              <a:spcBef>
                <a:spcPts val="0"/>
              </a:spcBef>
              <a:spcAft>
                <a:spcPts val="0"/>
              </a:spcAft>
              <a:buSzPts val="1800"/>
              <a:buChar char="●"/>
            </a:pPr>
            <a:r>
              <a:rPr lang="en" sz="1800">
                <a:highlight>
                  <a:srgbClr val="FFFFFF"/>
                </a:highlight>
              </a:rPr>
              <a:t>Describen procesos como:</a:t>
            </a:r>
            <a:endParaRPr sz="1800">
              <a:highlight>
                <a:srgbClr val="FFFFFF"/>
              </a:highlight>
            </a:endParaRPr>
          </a:p>
          <a:p>
            <a:pPr marL="914400" lvl="1" indent="-317500" algn="l" rtl="0">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el formato y la estructura del mensaje</a:t>
            </a:r>
            <a:endParaRPr>
              <a:solidFill>
                <a:srgbClr val="313131"/>
              </a:solidFill>
              <a:highlight>
                <a:srgbClr val="FFFFFF"/>
              </a:highlight>
              <a:latin typeface="Open Sans"/>
              <a:ea typeface="Open Sans"/>
              <a:cs typeface="Open Sans"/>
              <a:sym typeface="Open Sans"/>
            </a:endParaRPr>
          </a:p>
          <a:p>
            <a:pPr marL="914400" lvl="1" indent="-317500" algn="l" rtl="0">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el método por el cual los dispositivos van a compartir información</a:t>
            </a:r>
            <a:endParaRPr>
              <a:solidFill>
                <a:srgbClr val="313131"/>
              </a:solidFill>
              <a:highlight>
                <a:srgbClr val="FFFFFF"/>
              </a:highlight>
              <a:latin typeface="Open Sans"/>
              <a:ea typeface="Open Sans"/>
              <a:cs typeface="Open Sans"/>
              <a:sym typeface="Open Sans"/>
            </a:endParaRPr>
          </a:p>
          <a:p>
            <a:pPr marL="914400" lvl="1" indent="-317500" algn="l" rtl="0">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cómo se transmiten mensajes de error</a:t>
            </a:r>
            <a:endParaRPr>
              <a:solidFill>
                <a:srgbClr val="313131"/>
              </a:solidFill>
              <a:highlight>
                <a:srgbClr val="FFFFFF"/>
              </a:highlight>
              <a:latin typeface="Open Sans"/>
              <a:ea typeface="Open Sans"/>
              <a:cs typeface="Open Sans"/>
              <a:sym typeface="Open Sans"/>
            </a:endParaRPr>
          </a:p>
          <a:p>
            <a:pPr marL="914400" lvl="1" indent="-317500" algn="l" rtl="0">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la configuración de la transmisión de datos</a:t>
            </a:r>
            <a:endParaRPr>
              <a:solidFill>
                <a:srgbClr val="313131"/>
              </a:solidFill>
              <a:highlight>
                <a:srgbClr val="FFFFFF"/>
              </a:highlight>
              <a:latin typeface="Open Sans"/>
              <a:ea typeface="Open Sans"/>
              <a:cs typeface="Open Sans"/>
              <a:sym typeface="Open Sans"/>
            </a:endParaRPr>
          </a:p>
          <a:p>
            <a:pPr marL="457200" lvl="0" indent="0" algn="l" rtl="0">
              <a:spcBef>
                <a:spcPts val="4500"/>
              </a:spcBef>
              <a:spcAft>
                <a:spcPts val="0"/>
              </a:spcAft>
              <a:buNone/>
            </a:pPr>
            <a:endParaRPr sz="1800">
              <a:highlight>
                <a:srgbClr val="FFFFFF"/>
              </a:highlight>
            </a:endParaRPr>
          </a:p>
        </p:txBody>
      </p:sp>
      <p:pic>
        <p:nvPicPr>
          <p:cNvPr id="295" name="Google Shape;295;p34"/>
          <p:cNvPicPr preferRelativeResize="0"/>
          <p:nvPr/>
        </p:nvPicPr>
        <p:blipFill>
          <a:blip r:embed="rId3">
            <a:alphaModFix/>
          </a:blip>
          <a:stretch>
            <a:fillRect/>
          </a:stretch>
        </p:blipFill>
        <p:spPr>
          <a:xfrm>
            <a:off x="6213925" y="498750"/>
            <a:ext cx="2895575" cy="15034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99"/>
        <p:cNvGrpSpPr/>
        <p:nvPr/>
      </p:nvGrpSpPr>
      <p:grpSpPr>
        <a:xfrm>
          <a:off x="0" y="0"/>
          <a:ext cx="0" cy="0"/>
          <a:chOff x="0" y="0"/>
          <a:chExt cx="0" cy="0"/>
        </a:xfrm>
      </p:grpSpPr>
      <p:sp>
        <p:nvSpPr>
          <p:cNvPr id="300" name="Google Shape;300;p35"/>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Protocolos en el </a:t>
            </a:r>
            <a:endParaRPr/>
          </a:p>
          <a:p>
            <a:pPr marL="0" lvl="0" indent="0" algn="l" rtl="0">
              <a:spcBef>
                <a:spcPts val="0"/>
              </a:spcBef>
              <a:spcAft>
                <a:spcPts val="0"/>
              </a:spcAft>
              <a:buNone/>
            </a:pPr>
            <a:r>
              <a:rPr lang="en"/>
              <a:t>Desarrollo</a:t>
            </a:r>
            <a:endParaRPr/>
          </a:p>
          <a:p>
            <a:pPr marL="0" lvl="0" indent="0" algn="l" rtl="0">
              <a:spcBef>
                <a:spcPts val="0"/>
              </a:spcBef>
              <a:spcAft>
                <a:spcPts val="0"/>
              </a:spcAft>
              <a:buNone/>
            </a:pPr>
            <a:r>
              <a:rPr lang="en"/>
              <a:t>web</a:t>
            </a:r>
            <a:endParaRPr/>
          </a:p>
        </p:txBody>
      </p:sp>
      <p:sp>
        <p:nvSpPr>
          <p:cNvPr id="301" name="Google Shape;301;p3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22</a:t>
            </a:fld>
            <a:endParaRPr/>
          </a:p>
        </p:txBody>
      </p:sp>
      <p:sp>
        <p:nvSpPr>
          <p:cNvPr id="302" name="Google Shape;302;p35"/>
          <p:cNvSpPr txBox="1"/>
          <p:nvPr/>
        </p:nvSpPr>
        <p:spPr>
          <a:xfrm>
            <a:off x="249350" y="1495725"/>
            <a:ext cx="8484300" cy="313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Ejemplo protocolos utilizados entre un servidor web y navegador del cliente</a:t>
            </a:r>
            <a:endParaRPr sz="1200">
              <a:highlight>
                <a:srgbClr val="FFFFFF"/>
              </a:highlight>
            </a:endParaRPr>
          </a:p>
          <a:p>
            <a:pPr marL="457200" lvl="0" indent="-304800" algn="l" rtl="0">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de aplicación: HTTP (protocolo de transferencia de hipertexto). Este protocolo rige la forma de comunicarse el servidor web con el cliente web. Así mismo dicho protocolo está compuesto por otros inferiores que rigen la forma en que se transporta la información entre cliente y servidor.</a:t>
            </a:r>
            <a:endParaRPr sz="1200">
              <a:highlight>
                <a:srgbClr val="FFFFFF"/>
              </a:highlight>
              <a:latin typeface="Open Sans"/>
              <a:ea typeface="Open Sans"/>
              <a:cs typeface="Open Sans"/>
              <a:sym typeface="Open Sans"/>
            </a:endParaRPr>
          </a:p>
          <a:p>
            <a:pPr marL="457200" lvl="0" indent="-304800" algn="l" rtl="0">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de transporte:  TCP (protocolo de control de transmisión). Este protocolo divide la información en pequeños trozos llamados segmentos que se envían al cliente. Además controla con qué frecuencia se deben enviar dichos segmentos y sus tamaños.</a:t>
            </a:r>
            <a:endParaRPr sz="1200">
              <a:highlight>
                <a:srgbClr val="FFFFFF"/>
              </a:highlight>
              <a:latin typeface="Open Sans"/>
              <a:ea typeface="Open Sans"/>
              <a:cs typeface="Open Sans"/>
              <a:sym typeface="Open Sans"/>
            </a:endParaRPr>
          </a:p>
          <a:p>
            <a:pPr marL="457200" lvl="0" indent="-304800" algn="l" rtl="0">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Internetwork: también conocido como protocolo IP. Este protocolo toma los segmentos que le envía el protocolo TCP, los empaqueta y dice la mejor ruta para su envío.</a:t>
            </a:r>
            <a:endParaRPr sz="1200">
              <a:highlight>
                <a:srgbClr val="FFFFFF"/>
              </a:highlight>
              <a:latin typeface="Open Sans"/>
              <a:ea typeface="Open Sans"/>
              <a:cs typeface="Open Sans"/>
              <a:sym typeface="Open Sans"/>
            </a:endParaRPr>
          </a:p>
          <a:p>
            <a:pPr marL="457200" lvl="0" indent="-304800" algn="l" rtl="0">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Protocolos de acceso a la red: aquí tenemos varios protocolos que lo que hacen es administrar los paquetes y su trasmisión física a través de la red</a:t>
            </a:r>
            <a:endParaRPr sz="1200">
              <a:highlight>
                <a:srgbClr val="FFFFFF"/>
              </a:highlight>
              <a:latin typeface="Open Sans"/>
              <a:ea typeface="Open Sans"/>
              <a:cs typeface="Open Sans"/>
              <a:sym typeface="Open Sans"/>
            </a:endParaRPr>
          </a:p>
          <a:p>
            <a:pPr marL="457200" lvl="0" indent="0" algn="l" rtl="0">
              <a:spcBef>
                <a:spcPts val="4500"/>
              </a:spcBef>
              <a:spcAft>
                <a:spcPts val="0"/>
              </a:spcAft>
              <a:buNone/>
            </a:pPr>
            <a:endParaRPr sz="120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06"/>
        <p:cNvGrpSpPr/>
        <p:nvPr/>
      </p:nvGrpSpPr>
      <p:grpSpPr>
        <a:xfrm>
          <a:off x="0" y="0"/>
          <a:ext cx="0" cy="0"/>
          <a:chOff x="0" y="0"/>
          <a:chExt cx="0" cy="0"/>
        </a:xfrm>
      </p:grpSpPr>
      <p:sp>
        <p:nvSpPr>
          <p:cNvPr id="307" name="Google Shape;307;p36"/>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Protocolos en el </a:t>
            </a:r>
            <a:endParaRPr/>
          </a:p>
          <a:p>
            <a:pPr marL="0" lvl="0" indent="0" algn="l" rtl="0">
              <a:spcBef>
                <a:spcPts val="0"/>
              </a:spcBef>
              <a:spcAft>
                <a:spcPts val="0"/>
              </a:spcAft>
              <a:buNone/>
            </a:pPr>
            <a:r>
              <a:rPr lang="en"/>
              <a:t>Desarrollo</a:t>
            </a:r>
            <a:endParaRPr/>
          </a:p>
          <a:p>
            <a:pPr marL="0" lvl="0" indent="0" algn="l" rtl="0">
              <a:spcBef>
                <a:spcPts val="0"/>
              </a:spcBef>
              <a:spcAft>
                <a:spcPts val="0"/>
              </a:spcAft>
              <a:buNone/>
            </a:pPr>
            <a:r>
              <a:rPr lang="en"/>
              <a:t>web</a:t>
            </a:r>
            <a:endParaRPr/>
          </a:p>
        </p:txBody>
      </p:sp>
      <p:sp>
        <p:nvSpPr>
          <p:cNvPr id="308" name="Google Shape;308;p3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23</a:t>
            </a:fld>
            <a:endParaRPr/>
          </a:p>
        </p:txBody>
      </p:sp>
      <p:pic>
        <p:nvPicPr>
          <p:cNvPr id="309" name="Google Shape;309;p36"/>
          <p:cNvPicPr preferRelativeResize="0"/>
          <p:nvPr/>
        </p:nvPicPr>
        <p:blipFill>
          <a:blip r:embed="rId3">
            <a:alphaModFix/>
          </a:blip>
          <a:stretch>
            <a:fillRect/>
          </a:stretch>
        </p:blipFill>
        <p:spPr>
          <a:xfrm>
            <a:off x="2418500" y="1167075"/>
            <a:ext cx="3662325" cy="331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13"/>
        <p:cNvGrpSpPr/>
        <p:nvPr/>
      </p:nvGrpSpPr>
      <p:grpSpPr>
        <a:xfrm>
          <a:off x="0" y="0"/>
          <a:ext cx="0" cy="0"/>
          <a:chOff x="0" y="0"/>
          <a:chExt cx="0" cy="0"/>
        </a:xfrm>
      </p:grpSpPr>
      <p:sp>
        <p:nvSpPr>
          <p:cNvPr id="314" name="Google Shape;314;p37"/>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Servlets</a:t>
            </a:r>
            <a:endParaRPr/>
          </a:p>
        </p:txBody>
      </p:sp>
      <p:sp>
        <p:nvSpPr>
          <p:cNvPr id="315" name="Google Shape;315;p3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24</a:t>
            </a:fld>
            <a:endParaRPr/>
          </a:p>
        </p:txBody>
      </p:sp>
      <p:sp>
        <p:nvSpPr>
          <p:cNvPr id="316" name="Google Shape;316;p37"/>
          <p:cNvSpPr txBox="1"/>
          <p:nvPr/>
        </p:nvSpPr>
        <p:spPr>
          <a:xfrm>
            <a:off x="259225" y="1409800"/>
            <a:ext cx="8592300" cy="143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800">
                <a:solidFill>
                  <a:schemeClr val="dk1"/>
                </a:solidFill>
                <a:highlight>
                  <a:srgbClr val="FFFFFF"/>
                </a:highlight>
              </a:rPr>
              <a:t>Sirven para extender las capacidades de respuesta de un servidor a los clientes.</a:t>
            </a:r>
            <a:endParaRPr sz="180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en" sz="1800">
                <a:solidFill>
                  <a:schemeClr val="dk1"/>
                </a:solidFill>
                <a:highlight>
                  <a:srgbClr val="FFFFFF"/>
                </a:highlight>
              </a:rPr>
              <a:t>Objeto java que pertenece a una clase que extiende javax.servlet.http.HttpServlet.</a:t>
            </a:r>
            <a:endParaRPr sz="180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en" sz="1800">
                <a:solidFill>
                  <a:schemeClr val="dk1"/>
                </a:solidFill>
                <a:highlight>
                  <a:srgbClr val="FFFFFF"/>
                </a:highlight>
              </a:rPr>
              <a:t>Un servlet podría ser responsable de procesar los datos desde un formulario en HTML como registrar la transacción, actualizar una base de datos, contactar algún sistema</a:t>
            </a:r>
            <a:endParaRPr sz="1800">
              <a:solidFill>
                <a:schemeClr val="dk1"/>
              </a:solidFill>
              <a:highlight>
                <a:srgbClr val="FFFFFF"/>
              </a:highlight>
            </a:endParaRPr>
          </a:p>
          <a:p>
            <a:pPr marL="457200" lvl="0" indent="0" algn="l" rtl="0">
              <a:spcBef>
                <a:spcPts val="0"/>
              </a:spcBef>
              <a:spcAft>
                <a:spcPts val="0"/>
              </a:spcAft>
              <a:buNone/>
            </a:pPr>
            <a:r>
              <a:rPr lang="en" sz="1800">
                <a:solidFill>
                  <a:schemeClr val="dk1"/>
                </a:solidFill>
                <a:highlight>
                  <a:srgbClr val="FFFFFF"/>
                </a:highlight>
              </a:rPr>
              <a:t>remoto y retornar un </a:t>
            </a:r>
            <a:endParaRPr sz="1800">
              <a:solidFill>
                <a:schemeClr val="dk1"/>
              </a:solidFill>
              <a:highlight>
                <a:srgbClr val="FFFFFF"/>
              </a:highlight>
            </a:endParaRPr>
          </a:p>
          <a:p>
            <a:pPr marL="457200" lvl="0" indent="0" algn="l" rtl="0">
              <a:spcBef>
                <a:spcPts val="0"/>
              </a:spcBef>
              <a:spcAft>
                <a:spcPts val="0"/>
              </a:spcAft>
              <a:buNone/>
            </a:pPr>
            <a:r>
              <a:rPr lang="en" sz="1800">
                <a:solidFill>
                  <a:schemeClr val="dk1"/>
                </a:solidFill>
                <a:highlight>
                  <a:srgbClr val="FFFFFF"/>
                </a:highlight>
              </a:rPr>
              <a:t>documento dinámico </a:t>
            </a:r>
            <a:endParaRPr sz="1800">
              <a:solidFill>
                <a:schemeClr val="dk1"/>
              </a:solidFill>
              <a:highlight>
                <a:srgbClr val="FFFFFF"/>
              </a:highlight>
            </a:endParaRPr>
          </a:p>
          <a:p>
            <a:pPr marL="457200" lvl="0" indent="0" algn="l" rtl="0">
              <a:spcBef>
                <a:spcPts val="0"/>
              </a:spcBef>
              <a:spcAft>
                <a:spcPts val="0"/>
              </a:spcAft>
              <a:buNone/>
            </a:pPr>
            <a:r>
              <a:rPr lang="en" sz="1800">
                <a:solidFill>
                  <a:schemeClr val="dk1"/>
                </a:solidFill>
                <a:highlight>
                  <a:srgbClr val="FFFFFF"/>
                </a:highlight>
              </a:rPr>
              <a:t>o redirigir a otro servlet </a:t>
            </a:r>
            <a:endParaRPr sz="1800">
              <a:solidFill>
                <a:schemeClr val="dk1"/>
              </a:solidFill>
              <a:highlight>
                <a:srgbClr val="FFFFFF"/>
              </a:highlight>
            </a:endParaRPr>
          </a:p>
          <a:p>
            <a:pPr marL="457200" lvl="0" indent="0" algn="l" rtl="0">
              <a:spcBef>
                <a:spcPts val="0"/>
              </a:spcBef>
              <a:spcAft>
                <a:spcPts val="0"/>
              </a:spcAft>
              <a:buNone/>
            </a:pPr>
            <a:r>
              <a:rPr lang="en" sz="1800">
                <a:solidFill>
                  <a:schemeClr val="dk1"/>
                </a:solidFill>
                <a:highlight>
                  <a:srgbClr val="FFFFFF"/>
                </a:highlight>
              </a:rPr>
              <a:t>u alguna otra cosa.</a:t>
            </a:r>
            <a:endParaRPr sz="1800">
              <a:solidFill>
                <a:schemeClr val="dk1"/>
              </a:solidFill>
              <a:highlight>
                <a:srgbClr val="FFFFFF"/>
              </a:highlight>
            </a:endParaRPr>
          </a:p>
        </p:txBody>
      </p:sp>
      <p:pic>
        <p:nvPicPr>
          <p:cNvPr id="317" name="Google Shape;317;p37"/>
          <p:cNvPicPr preferRelativeResize="0"/>
          <p:nvPr/>
        </p:nvPicPr>
        <p:blipFill>
          <a:blip r:embed="rId3">
            <a:alphaModFix/>
          </a:blip>
          <a:stretch>
            <a:fillRect/>
          </a:stretch>
        </p:blipFill>
        <p:spPr>
          <a:xfrm>
            <a:off x="3369513" y="3175600"/>
            <a:ext cx="5591175" cy="1828800"/>
          </a:xfrm>
          <a:prstGeom prst="rect">
            <a:avLst/>
          </a:prstGeom>
          <a:noFill/>
          <a:ln>
            <a:noFill/>
          </a:ln>
        </p:spPr>
      </p:pic>
      <p:sp>
        <p:nvSpPr>
          <p:cNvPr id="318" name="Google Shape;318;p37"/>
          <p:cNvSpPr txBox="1"/>
          <p:nvPr/>
        </p:nvSpPr>
        <p:spPr>
          <a:xfrm>
            <a:off x="3868675" y="4919200"/>
            <a:ext cx="3619500" cy="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hlink"/>
                </a:solidFill>
                <a:hlinkClick r:id="rId4"/>
              </a:rPr>
              <a:t>http://www.edu4java.com/es/servlet/servlet1.html</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22"/>
        <p:cNvGrpSpPr/>
        <p:nvPr/>
      </p:nvGrpSpPr>
      <p:grpSpPr>
        <a:xfrm>
          <a:off x="0" y="0"/>
          <a:ext cx="0" cy="0"/>
          <a:chOff x="0" y="0"/>
          <a:chExt cx="0" cy="0"/>
        </a:xfrm>
      </p:grpSpPr>
      <p:sp>
        <p:nvSpPr>
          <p:cNvPr id="323" name="Google Shape;323;p38"/>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Contenedores de</a:t>
            </a:r>
            <a:endParaRPr/>
          </a:p>
          <a:p>
            <a:pPr marL="0" lvl="0" indent="0" algn="l" rtl="0">
              <a:spcBef>
                <a:spcPts val="0"/>
              </a:spcBef>
              <a:spcAft>
                <a:spcPts val="0"/>
              </a:spcAft>
              <a:buNone/>
            </a:pPr>
            <a:r>
              <a:rPr lang="en"/>
              <a:t>Servlets</a:t>
            </a:r>
            <a:endParaRPr/>
          </a:p>
        </p:txBody>
      </p:sp>
      <p:sp>
        <p:nvSpPr>
          <p:cNvPr id="324" name="Google Shape;324;p3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25</a:t>
            </a:fld>
            <a:endParaRPr/>
          </a:p>
        </p:txBody>
      </p:sp>
      <p:sp>
        <p:nvSpPr>
          <p:cNvPr id="325" name="Google Shape;325;p38"/>
          <p:cNvSpPr txBox="1"/>
          <p:nvPr/>
        </p:nvSpPr>
        <p:spPr>
          <a:xfrm>
            <a:off x="259225" y="1462850"/>
            <a:ext cx="8592300" cy="13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highlight>
                  <a:srgbClr val="FFFFFF"/>
                </a:highlight>
                <a:latin typeface="Verdana"/>
                <a:ea typeface="Verdana"/>
                <a:cs typeface="Verdana"/>
                <a:sym typeface="Verdana"/>
              </a:rPr>
              <a:t>Un contenedor de Servlet es un programa capaz de recibir peticiones de páginas web y redireccionar estas peticiones a un objeto Servlet.</a:t>
            </a:r>
            <a:endParaRPr sz="1800">
              <a:solidFill>
                <a:schemeClr val="dk1"/>
              </a:solidFill>
              <a:highlight>
                <a:srgbClr val="FFFFFF"/>
              </a:highlight>
              <a:latin typeface="Verdana"/>
              <a:ea typeface="Verdana"/>
              <a:cs typeface="Verdana"/>
              <a:sym typeface="Verdana"/>
            </a:endParaRPr>
          </a:p>
          <a:p>
            <a:pPr marL="0" lvl="0" indent="0" algn="l" rtl="0">
              <a:spcBef>
                <a:spcPts val="0"/>
              </a:spcBef>
              <a:spcAft>
                <a:spcPts val="0"/>
              </a:spcAft>
              <a:buNone/>
            </a:pPr>
            <a:r>
              <a:rPr lang="en" sz="1800" b="1">
                <a:solidFill>
                  <a:schemeClr val="dk1"/>
                </a:solidFill>
                <a:highlight>
                  <a:srgbClr val="FFFFFF"/>
                </a:highlight>
                <a:latin typeface="Verdana"/>
                <a:ea typeface="Verdana"/>
                <a:cs typeface="Verdana"/>
                <a:sym typeface="Verdana"/>
              </a:rPr>
              <a:t>Cómo funciona?</a:t>
            </a:r>
            <a:endParaRPr sz="1800" b="1">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endParaRPr sz="1800">
              <a:solidFill>
                <a:schemeClr val="dk1"/>
              </a:solidFill>
              <a:highlight>
                <a:srgbClr val="FFFFFF"/>
              </a:highlight>
              <a:latin typeface="Verdana"/>
              <a:ea typeface="Verdana"/>
              <a:cs typeface="Verdana"/>
              <a:sym typeface="Verdana"/>
            </a:endParaRPr>
          </a:p>
          <a:p>
            <a:pPr marL="457200" marR="139700" lvl="0" indent="-342900" algn="l" rtl="0">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Browser pide una página al servidor HTTP que es un contenedor de Servlets</a:t>
            </a:r>
            <a:endParaRPr sz="1800">
              <a:solidFill>
                <a:schemeClr val="dk1"/>
              </a:solidFill>
              <a:highlight>
                <a:srgbClr val="FFFFFF"/>
              </a:highlight>
              <a:latin typeface="Verdana"/>
              <a:ea typeface="Verdana"/>
              <a:cs typeface="Verdana"/>
              <a:sym typeface="Verdana"/>
            </a:endParaRPr>
          </a:p>
          <a:p>
            <a:pPr marL="457200" marR="139700" lvl="0" indent="-342900" algn="l" rtl="0">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contenedor de Servlets delega la petición a un Servlet en particular elegido de entre los Servlets que contiene.</a:t>
            </a:r>
            <a:endParaRPr sz="1800">
              <a:solidFill>
                <a:schemeClr val="dk1"/>
              </a:solidFill>
              <a:highlight>
                <a:srgbClr val="FFFFFF"/>
              </a:highlight>
              <a:latin typeface="Verdana"/>
              <a:ea typeface="Verdana"/>
              <a:cs typeface="Verdana"/>
              <a:sym typeface="Verdana"/>
            </a:endParaRPr>
          </a:p>
          <a:p>
            <a:pPr marL="457200" marR="139700" lvl="0" indent="-342900" algn="l" rtl="0">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Servlet, que es una objeto java, se encarga de generar el texto de la página web que se entrega al contenedor.</a:t>
            </a:r>
            <a:endParaRPr sz="1800">
              <a:solidFill>
                <a:schemeClr val="dk1"/>
              </a:solidFill>
              <a:highlight>
                <a:srgbClr val="FFFFFF"/>
              </a:highlight>
              <a:latin typeface="Verdana"/>
              <a:ea typeface="Verdana"/>
              <a:cs typeface="Verdana"/>
              <a:sym typeface="Verdana"/>
            </a:endParaRPr>
          </a:p>
          <a:p>
            <a:pPr marL="457200" marR="139700" lvl="0" indent="-342900" algn="l" rtl="0">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contenedor devuelve la página web al Browser que la solicitó.</a:t>
            </a:r>
            <a:endParaRPr sz="1800">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endParaRPr sz="1800">
              <a:solidFill>
                <a:schemeClr val="dk1"/>
              </a:solidFill>
              <a:highlight>
                <a:srgbClr val="FFFFFF"/>
              </a:highlight>
              <a:latin typeface="Verdana"/>
              <a:ea typeface="Verdana"/>
              <a:cs typeface="Verdana"/>
              <a:sym typeface="Verdana"/>
            </a:endParaRPr>
          </a:p>
        </p:txBody>
      </p:sp>
      <p:pic>
        <p:nvPicPr>
          <p:cNvPr id="326" name="Google Shape;326;p38"/>
          <p:cNvPicPr preferRelativeResize="0"/>
          <p:nvPr/>
        </p:nvPicPr>
        <p:blipFill>
          <a:blip r:embed="rId3">
            <a:alphaModFix/>
          </a:blip>
          <a:stretch>
            <a:fillRect/>
          </a:stretch>
        </p:blipFill>
        <p:spPr>
          <a:xfrm>
            <a:off x="6829650" y="390550"/>
            <a:ext cx="2237599" cy="1120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30"/>
        <p:cNvGrpSpPr/>
        <p:nvPr/>
      </p:nvGrpSpPr>
      <p:grpSpPr>
        <a:xfrm>
          <a:off x="0" y="0"/>
          <a:ext cx="0" cy="0"/>
          <a:chOff x="0" y="0"/>
          <a:chExt cx="0" cy="0"/>
        </a:xfrm>
      </p:grpSpPr>
      <p:sp>
        <p:nvSpPr>
          <p:cNvPr id="331" name="Google Shape;331;p39"/>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Mi primer Servlet</a:t>
            </a:r>
            <a:endParaRPr/>
          </a:p>
        </p:txBody>
      </p:sp>
      <p:sp>
        <p:nvSpPr>
          <p:cNvPr id="332" name="Google Shape;332;p3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26</a:t>
            </a:fld>
            <a:endParaRPr/>
          </a:p>
        </p:txBody>
      </p:sp>
      <p:sp>
        <p:nvSpPr>
          <p:cNvPr id="333" name="Google Shape;333;p39"/>
          <p:cNvSpPr txBox="1"/>
          <p:nvPr/>
        </p:nvSpPr>
        <p:spPr>
          <a:xfrm>
            <a:off x="259225" y="1462850"/>
            <a:ext cx="8592300" cy="1384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solidFill>
                  <a:schemeClr val="dk1"/>
                </a:solidFill>
                <a:highlight>
                  <a:srgbClr val="FFFFFF"/>
                </a:highlight>
                <a:latin typeface="Verdana"/>
                <a:ea typeface="Verdana"/>
                <a:cs typeface="Verdana"/>
                <a:sym typeface="Verdana"/>
              </a:rPr>
              <a:t>En Eclipse</a:t>
            </a:r>
            <a:endParaRPr sz="1800">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r>
              <a:rPr lang="en" sz="1800">
                <a:solidFill>
                  <a:schemeClr val="dk1"/>
                </a:solidFill>
                <a:highlight>
                  <a:srgbClr val="FFFFFF"/>
                </a:highlight>
                <a:latin typeface="Verdana"/>
                <a:ea typeface="Verdana"/>
                <a:cs typeface="Verdana"/>
                <a:sym typeface="Verdana"/>
              </a:rPr>
              <a:t>	New Project -&gt; Web-&gt; Dynamic Web Project</a:t>
            </a:r>
            <a:endParaRPr sz="1800">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endParaRPr sz="1800">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r>
              <a:rPr lang="en" sz="1800">
                <a:solidFill>
                  <a:schemeClr val="dk1"/>
                </a:solidFill>
                <a:highlight>
                  <a:srgbClr val="FFFFFF"/>
                </a:highlight>
                <a:latin typeface="Verdana"/>
                <a:ea typeface="Verdana"/>
                <a:cs typeface="Verdana"/>
                <a:sym typeface="Verdana"/>
              </a:rPr>
              <a:t>Nombre del proyecto HolaMundoServlet.  </a:t>
            </a:r>
            <a:endParaRPr sz="1800">
              <a:solidFill>
                <a:schemeClr val="dk1"/>
              </a:solidFill>
              <a:highlight>
                <a:srgbClr val="FFFFFF"/>
              </a:highlight>
              <a:latin typeface="Verdana"/>
              <a:ea typeface="Verdana"/>
              <a:cs typeface="Verdana"/>
              <a:sym typeface="Verdana"/>
            </a:endParaRPr>
          </a:p>
          <a:p>
            <a:pPr marL="457200" lvl="0" indent="0" algn="l" rtl="0">
              <a:spcBef>
                <a:spcPts val="0"/>
              </a:spcBef>
              <a:spcAft>
                <a:spcPts val="0"/>
              </a:spcAft>
              <a:buNone/>
            </a:pPr>
            <a:r>
              <a:rPr lang="en" sz="1800">
                <a:solidFill>
                  <a:schemeClr val="dk1"/>
                </a:solidFill>
                <a:highlight>
                  <a:srgbClr val="FFFFFF"/>
                </a:highlight>
                <a:latin typeface="Verdana"/>
                <a:ea typeface="Verdana"/>
                <a:cs typeface="Verdana"/>
                <a:sym typeface="Verdana"/>
              </a:rPr>
              <a:t>Seguir el wizard </a:t>
            </a:r>
            <a:endParaRPr sz="1800">
              <a:solidFill>
                <a:schemeClr val="dk1"/>
              </a:solidFill>
              <a:highlight>
                <a:srgbClr val="FFFFFF"/>
              </a:highlight>
              <a:latin typeface="Verdana"/>
              <a:ea typeface="Verdana"/>
              <a:cs typeface="Verdana"/>
              <a:sym typeface="Verdana"/>
            </a:endParaRPr>
          </a:p>
        </p:txBody>
      </p:sp>
      <p:pic>
        <p:nvPicPr>
          <p:cNvPr id="334" name="Google Shape;334;p39"/>
          <p:cNvPicPr preferRelativeResize="0"/>
          <p:nvPr/>
        </p:nvPicPr>
        <p:blipFill>
          <a:blip r:embed="rId3">
            <a:alphaModFix/>
          </a:blip>
          <a:stretch>
            <a:fillRect/>
          </a:stretch>
        </p:blipFill>
        <p:spPr>
          <a:xfrm>
            <a:off x="5013550" y="3000050"/>
            <a:ext cx="2788961" cy="1991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38"/>
        <p:cNvGrpSpPr/>
        <p:nvPr/>
      </p:nvGrpSpPr>
      <p:grpSpPr>
        <a:xfrm>
          <a:off x="0" y="0"/>
          <a:ext cx="0" cy="0"/>
          <a:chOff x="0" y="0"/>
          <a:chExt cx="0" cy="0"/>
        </a:xfrm>
      </p:grpSpPr>
      <p:sp>
        <p:nvSpPr>
          <p:cNvPr id="339" name="Google Shape;339;p40"/>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Mi primer Servlet</a:t>
            </a:r>
            <a:endParaRPr/>
          </a:p>
        </p:txBody>
      </p:sp>
      <p:sp>
        <p:nvSpPr>
          <p:cNvPr id="340" name="Google Shape;340;p4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27</a:t>
            </a:fld>
            <a:endParaRPr/>
          </a:p>
        </p:txBody>
      </p:sp>
      <p:pic>
        <p:nvPicPr>
          <p:cNvPr id="341" name="Google Shape;341;p40"/>
          <p:cNvPicPr preferRelativeResize="0"/>
          <p:nvPr/>
        </p:nvPicPr>
        <p:blipFill>
          <a:blip r:embed="rId3">
            <a:alphaModFix/>
          </a:blip>
          <a:stretch>
            <a:fillRect/>
          </a:stretch>
        </p:blipFill>
        <p:spPr>
          <a:xfrm>
            <a:off x="893125" y="1498700"/>
            <a:ext cx="4963636" cy="349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45"/>
        <p:cNvGrpSpPr/>
        <p:nvPr/>
      </p:nvGrpSpPr>
      <p:grpSpPr>
        <a:xfrm>
          <a:off x="0" y="0"/>
          <a:ext cx="0" cy="0"/>
          <a:chOff x="0" y="0"/>
          <a:chExt cx="0" cy="0"/>
        </a:xfrm>
      </p:grpSpPr>
      <p:sp>
        <p:nvSpPr>
          <p:cNvPr id="346" name="Google Shape;346;p41"/>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Mi primer Servlet</a:t>
            </a:r>
            <a:endParaRPr/>
          </a:p>
        </p:txBody>
      </p:sp>
      <p:sp>
        <p:nvSpPr>
          <p:cNvPr id="347" name="Google Shape;347;p4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28</a:t>
            </a:fld>
            <a:endParaRPr/>
          </a:p>
        </p:txBody>
      </p:sp>
      <p:pic>
        <p:nvPicPr>
          <p:cNvPr id="348" name="Google Shape;348;p41"/>
          <p:cNvPicPr preferRelativeResize="0"/>
          <p:nvPr/>
        </p:nvPicPr>
        <p:blipFill>
          <a:blip r:embed="rId3">
            <a:alphaModFix/>
          </a:blip>
          <a:stretch>
            <a:fillRect/>
          </a:stretch>
        </p:blipFill>
        <p:spPr>
          <a:xfrm>
            <a:off x="893125" y="1498700"/>
            <a:ext cx="5608819" cy="3492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52"/>
        <p:cNvGrpSpPr/>
        <p:nvPr/>
      </p:nvGrpSpPr>
      <p:grpSpPr>
        <a:xfrm>
          <a:off x="0" y="0"/>
          <a:ext cx="0" cy="0"/>
          <a:chOff x="0" y="0"/>
          <a:chExt cx="0" cy="0"/>
        </a:xfrm>
      </p:grpSpPr>
      <p:sp>
        <p:nvSpPr>
          <p:cNvPr id="353" name="Google Shape;353;p42"/>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Mi primer Servlet</a:t>
            </a:r>
            <a:endParaRPr/>
          </a:p>
        </p:txBody>
      </p:sp>
      <p:sp>
        <p:nvSpPr>
          <p:cNvPr id="354" name="Google Shape;354;p4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29</a:t>
            </a:fld>
            <a:endParaRPr/>
          </a:p>
        </p:txBody>
      </p:sp>
      <p:sp>
        <p:nvSpPr>
          <p:cNvPr id="355" name="Google Shape;355;p42"/>
          <p:cNvSpPr txBox="1"/>
          <p:nvPr/>
        </p:nvSpPr>
        <p:spPr>
          <a:xfrm>
            <a:off x="0" y="2063300"/>
            <a:ext cx="8586300" cy="936600"/>
          </a:xfrm>
          <a:prstGeom prst="rect">
            <a:avLst/>
          </a:prstGeom>
          <a:noFill/>
          <a:ln>
            <a:noFill/>
          </a:ln>
        </p:spPr>
        <p:txBody>
          <a:bodyPr spcFirstLastPara="1" wrap="square" lIns="91425" tIns="91425" rIns="91425" bIns="91425" anchor="t" anchorCtr="0">
            <a:noAutofit/>
          </a:bodyPr>
          <a:lstStyle/>
          <a:p>
            <a:pPr marL="127000" marR="127000" lvl="0" indent="0" algn="l" rtl="0">
              <a:lnSpc>
                <a:spcPct val="115000"/>
              </a:lnSpc>
              <a:spcBef>
                <a:spcPts val="0"/>
              </a:spcBef>
              <a:spcAft>
                <a:spcPts val="0"/>
              </a:spcAft>
              <a:buNone/>
            </a:pPr>
            <a:r>
              <a:rPr lang="en">
                <a:solidFill>
                  <a:srgbClr val="110000"/>
                </a:solidFill>
                <a:highlight>
                  <a:srgbClr val="FFFFFF"/>
                </a:highlight>
                <a:latin typeface="Consolas"/>
                <a:ea typeface="Consolas"/>
                <a:cs typeface="Consolas"/>
                <a:sym typeface="Consolas"/>
              </a:rPr>
              <a:t> protected void doGet(HttpServletRequest request, HttpServletResponse response) throws ServletException, IOException {</a:t>
            </a:r>
            <a:endParaRPr>
              <a:solidFill>
                <a:srgbClr val="110000"/>
              </a:solidFill>
              <a:highlight>
                <a:srgbClr val="FFFFFF"/>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response.setContentType("text/html");</a:t>
            </a:r>
            <a:endParaRPr>
              <a:solidFill>
                <a:srgbClr val="110000"/>
              </a:solidFill>
              <a:highlight>
                <a:srgbClr val="E0E0E0"/>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PrintWriter printWriter  = response.getWriter();</a:t>
            </a:r>
            <a:endParaRPr>
              <a:solidFill>
                <a:srgbClr val="110000"/>
              </a:solidFill>
              <a:highlight>
                <a:srgbClr val="E0E0E0"/>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printWriter.println("&lt;h1&gt;Hello World!&lt;/h1&gt;");</a:t>
            </a:r>
            <a:endParaRPr>
              <a:solidFill>
                <a:srgbClr val="110000"/>
              </a:solidFill>
              <a:highlight>
                <a:srgbClr val="E0E0E0"/>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n">
                <a:solidFill>
                  <a:srgbClr val="110000"/>
                </a:solidFill>
                <a:highlight>
                  <a:srgbClr val="FFFFFF"/>
                </a:highlight>
                <a:latin typeface="Consolas"/>
                <a:ea typeface="Consolas"/>
                <a:cs typeface="Consolas"/>
                <a:sym typeface="Consolas"/>
              </a:rPr>
              <a:t>    }</a:t>
            </a:r>
            <a:endParaRPr>
              <a:solidFill>
                <a:srgbClr val="110000"/>
              </a:solidFill>
              <a:highlight>
                <a:srgbClr val="FFFFFF"/>
              </a:highlight>
              <a:latin typeface="Consolas"/>
              <a:ea typeface="Consolas"/>
              <a:cs typeface="Consolas"/>
              <a:sym typeface="Consolas"/>
            </a:endParaRPr>
          </a:p>
        </p:txBody>
      </p:sp>
      <p:pic>
        <p:nvPicPr>
          <p:cNvPr id="356" name="Google Shape;356;p42"/>
          <p:cNvPicPr preferRelativeResize="0"/>
          <p:nvPr/>
        </p:nvPicPr>
        <p:blipFill>
          <a:blip r:embed="rId3">
            <a:alphaModFix/>
          </a:blip>
          <a:stretch>
            <a:fillRect/>
          </a:stretch>
        </p:blipFill>
        <p:spPr>
          <a:xfrm>
            <a:off x="4039625" y="3828450"/>
            <a:ext cx="3635299" cy="78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Contenido</a:t>
            </a:r>
            <a:endParaRPr/>
          </a:p>
        </p:txBody>
      </p:sp>
      <p:sp>
        <p:nvSpPr>
          <p:cNvPr id="157" name="Google Shape;157;p16"/>
          <p:cNvSpPr txBox="1">
            <a:spLocks noGrp="1"/>
          </p:cNvSpPr>
          <p:nvPr>
            <p:ph type="body" idx="1"/>
          </p:nvPr>
        </p:nvSpPr>
        <p:spPr>
          <a:xfrm>
            <a:off x="1476200" y="1909300"/>
            <a:ext cx="7210500" cy="2764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a:solidFill>
                  <a:schemeClr val="dk1"/>
                </a:solidFill>
              </a:rPr>
              <a:t>Introducción a EE</a:t>
            </a:r>
            <a:endParaRPr>
              <a:solidFill>
                <a:schemeClr val="dk1"/>
              </a:solidFill>
            </a:endParaRPr>
          </a:p>
          <a:p>
            <a:pPr marL="457200" lvl="0" indent="-381000" algn="l" rtl="0">
              <a:spcBef>
                <a:spcPts val="0"/>
              </a:spcBef>
              <a:spcAft>
                <a:spcPts val="0"/>
              </a:spcAft>
              <a:buSzPts val="2400"/>
              <a:buChar char="▰"/>
            </a:pPr>
            <a:r>
              <a:rPr lang="en">
                <a:solidFill>
                  <a:schemeClr val="dk1"/>
                </a:solidFill>
              </a:rPr>
              <a:t>Tecnologías de la plataforma EE</a:t>
            </a:r>
            <a:endParaRPr>
              <a:solidFill>
                <a:schemeClr val="dk1"/>
              </a:solidFill>
            </a:endParaRPr>
          </a:p>
          <a:p>
            <a:pPr marL="457200" lvl="0" indent="-381000" algn="l" rtl="0">
              <a:spcBef>
                <a:spcPts val="0"/>
              </a:spcBef>
              <a:spcAft>
                <a:spcPts val="0"/>
              </a:spcAft>
              <a:buSzPts val="2400"/>
              <a:buChar char="▰"/>
            </a:pPr>
            <a:r>
              <a:rPr lang="en">
                <a:solidFill>
                  <a:schemeClr val="dk1"/>
                </a:solidFill>
              </a:rPr>
              <a:t>Arquitectura multicapas</a:t>
            </a:r>
            <a:endParaRPr>
              <a:solidFill>
                <a:schemeClr val="dk1"/>
              </a:solidFill>
            </a:endParaRPr>
          </a:p>
          <a:p>
            <a:pPr marL="457200" lvl="0" indent="-381000" algn="l" rtl="0">
              <a:spcBef>
                <a:spcPts val="0"/>
              </a:spcBef>
              <a:spcAft>
                <a:spcPts val="0"/>
              </a:spcAft>
              <a:buSzPts val="2400"/>
              <a:buChar char="▰"/>
            </a:pPr>
            <a:r>
              <a:rPr lang="en">
                <a:solidFill>
                  <a:schemeClr val="dk1"/>
                </a:solidFill>
              </a:rPr>
              <a:t>Contenedores y despligue de aplicaciones EE</a:t>
            </a:r>
            <a:endParaRPr>
              <a:solidFill>
                <a:schemeClr val="dk1"/>
              </a:solidFill>
            </a:endParaRPr>
          </a:p>
          <a:p>
            <a:pPr marL="457200" lvl="0" indent="0" algn="l" rtl="0">
              <a:spcBef>
                <a:spcPts val="600"/>
              </a:spcBef>
              <a:spcAft>
                <a:spcPts val="0"/>
              </a:spcAft>
              <a:buNone/>
            </a:pPr>
            <a:endParaRPr/>
          </a:p>
        </p:txBody>
      </p:sp>
      <p:sp>
        <p:nvSpPr>
          <p:cNvPr id="158" name="Google Shape;158;p1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60"/>
        <p:cNvGrpSpPr/>
        <p:nvPr/>
      </p:nvGrpSpPr>
      <p:grpSpPr>
        <a:xfrm>
          <a:off x="0" y="0"/>
          <a:ext cx="0" cy="0"/>
          <a:chOff x="0" y="0"/>
          <a:chExt cx="0" cy="0"/>
        </a:xfrm>
      </p:grpSpPr>
      <p:sp>
        <p:nvSpPr>
          <p:cNvPr id="361" name="Google Shape;361;p43"/>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JSP</a:t>
            </a:r>
            <a:endParaRPr/>
          </a:p>
        </p:txBody>
      </p:sp>
      <p:sp>
        <p:nvSpPr>
          <p:cNvPr id="362" name="Google Shape;362;p4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30</a:t>
            </a:fld>
            <a:endParaRPr/>
          </a:p>
        </p:txBody>
      </p:sp>
      <p:sp>
        <p:nvSpPr>
          <p:cNvPr id="363" name="Google Shape;363;p43"/>
          <p:cNvSpPr txBox="1"/>
          <p:nvPr/>
        </p:nvSpPr>
        <p:spPr>
          <a:xfrm>
            <a:off x="517300" y="1628525"/>
            <a:ext cx="8069100" cy="1371300"/>
          </a:xfrm>
          <a:prstGeom prst="rect">
            <a:avLst/>
          </a:prstGeom>
          <a:noFill/>
          <a:ln>
            <a:noFill/>
          </a:ln>
        </p:spPr>
        <p:txBody>
          <a:bodyPr spcFirstLastPara="1" wrap="square" lIns="91425" tIns="91425" rIns="91425" bIns="91425" anchor="t" anchorCtr="0">
            <a:noAutofit/>
          </a:bodyPr>
          <a:lstStyle/>
          <a:p>
            <a:pPr marL="127000" marR="127000" lvl="0" indent="0" algn="l" rtl="0">
              <a:lnSpc>
                <a:spcPct val="115000"/>
              </a:lnSpc>
              <a:spcBef>
                <a:spcPts val="0"/>
              </a:spcBef>
              <a:spcAft>
                <a:spcPts val="0"/>
              </a:spcAft>
              <a:buNone/>
            </a:pPr>
            <a:r>
              <a:rPr lang="en" sz="1800">
                <a:solidFill>
                  <a:srgbClr val="313131"/>
                </a:solidFill>
                <a:highlight>
                  <a:srgbClr val="FFFFFF"/>
                </a:highlight>
                <a:latin typeface="Open Sans"/>
                <a:ea typeface="Open Sans"/>
                <a:cs typeface="Open Sans"/>
                <a:sym typeface="Open Sans"/>
              </a:rPr>
              <a:t>Java Server Pages(JSP) tecnología orientada a crear páginas web con programación en Java.</a:t>
            </a:r>
            <a:endParaRPr sz="1800">
              <a:solidFill>
                <a:srgbClr val="313131"/>
              </a:solidFill>
              <a:highlight>
                <a:srgbClr val="FFFFFF"/>
              </a:highlight>
              <a:latin typeface="Open Sans"/>
              <a:ea typeface="Open Sans"/>
              <a:cs typeface="Open Sans"/>
              <a:sym typeface="Open Sans"/>
            </a:endParaRPr>
          </a:p>
          <a:p>
            <a:pPr marL="127000" marR="127000" lvl="0" indent="0" algn="l" rtl="0">
              <a:lnSpc>
                <a:spcPct val="115000"/>
              </a:lnSpc>
              <a:spcBef>
                <a:spcPts val="0"/>
              </a:spcBef>
              <a:spcAft>
                <a:spcPts val="0"/>
              </a:spcAft>
              <a:buNone/>
            </a:pPr>
            <a:r>
              <a:rPr lang="en" sz="1800">
                <a:solidFill>
                  <a:srgbClr val="313131"/>
                </a:solidFill>
                <a:highlight>
                  <a:srgbClr val="FFFFFF"/>
                </a:highlight>
                <a:latin typeface="Open Sans"/>
                <a:ea typeface="Open Sans"/>
                <a:cs typeface="Open Sans"/>
                <a:sym typeface="Open Sans"/>
              </a:rPr>
              <a:t>Páginas web son archivos con extensión .jsp que incluyen, dentro de la estructura de etiquetas HTML, las sentencias Java a ejecutar en el servidor. </a:t>
            </a:r>
            <a:endParaRPr sz="1800">
              <a:solidFill>
                <a:srgbClr val="313131"/>
              </a:solidFill>
              <a:highlight>
                <a:srgbClr val="FFFFFF"/>
              </a:highlight>
              <a:latin typeface="Open Sans"/>
              <a:ea typeface="Open Sans"/>
              <a:cs typeface="Open Sans"/>
              <a:sym typeface="Open Sans"/>
            </a:endParaRPr>
          </a:p>
        </p:txBody>
      </p:sp>
      <p:pic>
        <p:nvPicPr>
          <p:cNvPr id="364" name="Google Shape;364;p43"/>
          <p:cNvPicPr preferRelativeResize="0"/>
          <p:nvPr/>
        </p:nvPicPr>
        <p:blipFill>
          <a:blip r:embed="rId3">
            <a:alphaModFix/>
          </a:blip>
          <a:stretch>
            <a:fillRect/>
          </a:stretch>
        </p:blipFill>
        <p:spPr>
          <a:xfrm>
            <a:off x="3803850" y="3080325"/>
            <a:ext cx="2937264" cy="1838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68"/>
        <p:cNvGrpSpPr/>
        <p:nvPr/>
      </p:nvGrpSpPr>
      <p:grpSpPr>
        <a:xfrm>
          <a:off x="0" y="0"/>
          <a:ext cx="0" cy="0"/>
          <a:chOff x="0" y="0"/>
          <a:chExt cx="0" cy="0"/>
        </a:xfrm>
      </p:grpSpPr>
      <p:sp>
        <p:nvSpPr>
          <p:cNvPr id="369" name="Google Shape;369;p44"/>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JSP</a:t>
            </a:r>
            <a:endParaRPr/>
          </a:p>
        </p:txBody>
      </p:sp>
      <p:sp>
        <p:nvSpPr>
          <p:cNvPr id="370" name="Google Shape;370;p4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31</a:t>
            </a:fld>
            <a:endParaRPr/>
          </a:p>
        </p:txBody>
      </p:sp>
      <p:pic>
        <p:nvPicPr>
          <p:cNvPr id="371" name="Google Shape;371;p44"/>
          <p:cNvPicPr preferRelativeResize="0"/>
          <p:nvPr/>
        </p:nvPicPr>
        <p:blipFill>
          <a:blip r:embed="rId3">
            <a:alphaModFix/>
          </a:blip>
          <a:stretch>
            <a:fillRect/>
          </a:stretch>
        </p:blipFill>
        <p:spPr>
          <a:xfrm>
            <a:off x="679425" y="1498700"/>
            <a:ext cx="3880446" cy="3492401"/>
          </a:xfrm>
          <a:prstGeom prst="rect">
            <a:avLst/>
          </a:prstGeom>
          <a:noFill/>
          <a:ln>
            <a:noFill/>
          </a:ln>
        </p:spPr>
      </p:pic>
      <p:pic>
        <p:nvPicPr>
          <p:cNvPr id="372" name="Google Shape;372;p44"/>
          <p:cNvPicPr preferRelativeResize="0"/>
          <p:nvPr/>
        </p:nvPicPr>
        <p:blipFill>
          <a:blip r:embed="rId4">
            <a:alphaModFix/>
          </a:blip>
          <a:stretch>
            <a:fillRect/>
          </a:stretch>
        </p:blipFill>
        <p:spPr>
          <a:xfrm>
            <a:off x="4716650" y="1595376"/>
            <a:ext cx="4385425" cy="1801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76"/>
        <p:cNvGrpSpPr/>
        <p:nvPr/>
      </p:nvGrpSpPr>
      <p:grpSpPr>
        <a:xfrm>
          <a:off x="0" y="0"/>
          <a:ext cx="0" cy="0"/>
          <a:chOff x="0" y="0"/>
          <a:chExt cx="0" cy="0"/>
        </a:xfrm>
      </p:grpSpPr>
      <p:sp>
        <p:nvSpPr>
          <p:cNvPr id="377" name="Google Shape;377;p45"/>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JavaBean</a:t>
            </a:r>
            <a:endParaRPr/>
          </a:p>
        </p:txBody>
      </p:sp>
      <p:sp>
        <p:nvSpPr>
          <p:cNvPr id="378" name="Google Shape;378;p4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32</a:t>
            </a:fld>
            <a:endParaRPr/>
          </a:p>
        </p:txBody>
      </p:sp>
      <p:sp>
        <p:nvSpPr>
          <p:cNvPr id="379" name="Google Shape;379;p45"/>
          <p:cNvSpPr txBox="1"/>
          <p:nvPr/>
        </p:nvSpPr>
        <p:spPr>
          <a:xfrm>
            <a:off x="527150" y="1651575"/>
            <a:ext cx="7604100" cy="13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highlight>
                  <a:srgbClr val="FFFFFF"/>
                </a:highlight>
              </a:rPr>
              <a:t>El objetivo de los JavaBeans es proporcionar unas unidades reutilizables y autosuficientes que los desarrolladores puedan manipular mediante programación</a:t>
            </a:r>
            <a:endParaRPr sz="1800">
              <a:solidFill>
                <a:schemeClr val="dk1"/>
              </a:solidFill>
              <a:highlight>
                <a:srgbClr val="FFFFFF"/>
              </a:highlight>
            </a:endParaRPr>
          </a:p>
          <a:p>
            <a:pPr marL="0" lvl="0" indent="0" algn="l" rtl="0">
              <a:spcBef>
                <a:spcPts val="0"/>
              </a:spcBef>
              <a:spcAft>
                <a:spcPts val="0"/>
              </a:spcAft>
              <a:buNone/>
            </a:pPr>
            <a:endParaRPr sz="1800">
              <a:solidFill>
                <a:schemeClr val="dk1"/>
              </a:solidFill>
              <a:highlight>
                <a:srgbClr val="FFFFFF"/>
              </a:highlight>
            </a:endParaRPr>
          </a:p>
          <a:p>
            <a:pPr marL="0" lvl="0" indent="0" algn="l" rtl="0">
              <a:spcBef>
                <a:spcPts val="0"/>
              </a:spcBef>
              <a:spcAft>
                <a:spcPts val="0"/>
              </a:spcAft>
              <a:buNone/>
            </a:pPr>
            <a:r>
              <a:rPr lang="en" sz="1800">
                <a:solidFill>
                  <a:schemeClr val="dk1"/>
                </a:solidFill>
                <a:highlight>
                  <a:srgbClr val="FFFFFF"/>
                </a:highlight>
              </a:rPr>
              <a:t> En J2EE, los JavaBeans sencillos se utilizan habitualmente desde JSP, donde proporcionan una separación de la presentación en HTML y el código Java, que lo contienen los JavaBeans.</a:t>
            </a:r>
            <a:endParaRPr sz="1800">
              <a:solidFill>
                <a:schemeClr val="dk1"/>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83"/>
        <p:cNvGrpSpPr/>
        <p:nvPr/>
      </p:nvGrpSpPr>
      <p:grpSpPr>
        <a:xfrm>
          <a:off x="0" y="0"/>
          <a:ext cx="0" cy="0"/>
          <a:chOff x="0" y="0"/>
          <a:chExt cx="0" cy="0"/>
        </a:xfrm>
      </p:grpSpPr>
      <p:sp>
        <p:nvSpPr>
          <p:cNvPr id="384" name="Google Shape;384;p46"/>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JavaBean</a:t>
            </a:r>
            <a:endParaRPr/>
          </a:p>
        </p:txBody>
      </p:sp>
      <p:sp>
        <p:nvSpPr>
          <p:cNvPr id="385" name="Google Shape;385;p4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33</a:t>
            </a:fld>
            <a:endParaRPr/>
          </a:p>
        </p:txBody>
      </p:sp>
      <p:sp>
        <p:nvSpPr>
          <p:cNvPr id="386" name="Google Shape;386;p46"/>
          <p:cNvSpPr txBox="1"/>
          <p:nvPr/>
        </p:nvSpPr>
        <p:spPr>
          <a:xfrm>
            <a:off x="527150" y="1651575"/>
            <a:ext cx="7604100" cy="134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800">
                <a:solidFill>
                  <a:srgbClr val="222222"/>
                </a:solidFill>
                <a:highlight>
                  <a:srgbClr val="FFFFFF"/>
                </a:highlight>
              </a:rPr>
              <a:t>Para funcionar como una </a:t>
            </a:r>
            <a:r>
              <a:rPr lang="en" sz="1800">
                <a:solidFill>
                  <a:srgbClr val="0B0080"/>
                </a:solidFill>
                <a:highlight>
                  <a:srgbClr val="FFFFFF"/>
                </a:highlight>
                <a:uFill>
                  <a:noFill/>
                </a:uFill>
                <a:hlinkClick r:id="rId3"/>
              </a:rPr>
              <a:t>clase</a:t>
            </a:r>
            <a:r>
              <a:rPr lang="en" sz="1800">
                <a:solidFill>
                  <a:srgbClr val="222222"/>
                </a:solidFill>
                <a:highlight>
                  <a:srgbClr val="FFFFFF"/>
                </a:highlight>
              </a:rPr>
              <a:t> JavaBean, una clase debe obedecer ciertas convenciones sobre nomenclatura de métodos, construcción y comportamiento.</a:t>
            </a:r>
            <a:endParaRPr sz="1800">
              <a:solidFill>
                <a:srgbClr val="222222"/>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n" sz="1800">
                <a:solidFill>
                  <a:srgbClr val="222222"/>
                </a:solidFill>
                <a:highlight>
                  <a:srgbClr val="FFFFFF"/>
                </a:highlight>
              </a:rPr>
              <a:t>Las convenciones requeridas son:</a:t>
            </a:r>
            <a:endParaRPr sz="1800">
              <a:solidFill>
                <a:srgbClr val="222222"/>
              </a:solidFill>
              <a:highlight>
                <a:srgbClr val="FFFFFF"/>
              </a:highlight>
            </a:endParaRPr>
          </a:p>
          <a:p>
            <a:pPr marL="685800" lvl="0" indent="-342900" algn="l" rtl="0">
              <a:lnSpc>
                <a:spcPct val="115000"/>
              </a:lnSpc>
              <a:spcBef>
                <a:spcPts val="600"/>
              </a:spcBef>
              <a:spcAft>
                <a:spcPts val="0"/>
              </a:spcAft>
              <a:buClr>
                <a:srgbClr val="222222"/>
              </a:buClr>
              <a:buSzPts val="1800"/>
              <a:buChar char="●"/>
            </a:pPr>
            <a:r>
              <a:rPr lang="en" sz="1800">
                <a:solidFill>
                  <a:srgbClr val="222222"/>
                </a:solidFill>
                <a:highlight>
                  <a:srgbClr val="FFFFFF"/>
                </a:highlight>
              </a:rPr>
              <a:t>Debe tener un constructor sin argumentos.</a:t>
            </a:r>
            <a:endParaRPr sz="1800">
              <a:solidFill>
                <a:srgbClr val="222222"/>
              </a:solidFill>
              <a:highlight>
                <a:srgbClr val="FFFFFF"/>
              </a:highlight>
            </a:endParaRPr>
          </a:p>
          <a:p>
            <a:pPr marL="685800" lvl="0" indent="-342900" algn="l" rtl="0">
              <a:lnSpc>
                <a:spcPct val="115000"/>
              </a:lnSpc>
              <a:spcBef>
                <a:spcPts val="0"/>
              </a:spcBef>
              <a:spcAft>
                <a:spcPts val="0"/>
              </a:spcAft>
              <a:buClr>
                <a:srgbClr val="222222"/>
              </a:buClr>
              <a:buSzPts val="1800"/>
              <a:buChar char="●"/>
            </a:pPr>
            <a:r>
              <a:rPr lang="en" sz="1800">
                <a:solidFill>
                  <a:srgbClr val="222222"/>
                </a:solidFill>
                <a:highlight>
                  <a:srgbClr val="FFFFFF"/>
                </a:highlight>
              </a:rPr>
              <a:t>Sus atributos de clase deben ser privados.</a:t>
            </a:r>
            <a:endParaRPr sz="1800">
              <a:solidFill>
                <a:srgbClr val="222222"/>
              </a:solidFill>
              <a:highlight>
                <a:srgbClr val="FFFFFF"/>
              </a:highlight>
            </a:endParaRPr>
          </a:p>
          <a:p>
            <a:pPr marL="685800" lvl="0" indent="-342900" algn="l" rtl="0">
              <a:lnSpc>
                <a:spcPct val="115000"/>
              </a:lnSpc>
              <a:spcBef>
                <a:spcPts val="0"/>
              </a:spcBef>
              <a:spcAft>
                <a:spcPts val="0"/>
              </a:spcAft>
              <a:buClr>
                <a:srgbClr val="222222"/>
              </a:buClr>
              <a:buSzPts val="1800"/>
              <a:buChar char="●"/>
            </a:pPr>
            <a:r>
              <a:rPr lang="en" sz="1800">
                <a:solidFill>
                  <a:srgbClr val="222222"/>
                </a:solidFill>
                <a:highlight>
                  <a:srgbClr val="FFFFFF"/>
                </a:highlight>
              </a:rPr>
              <a:t>Sus propiedades deben ser accesibles mediante métodos get y set que siguen una convención de nomenclatura estándar.</a:t>
            </a:r>
            <a:endParaRPr sz="1800">
              <a:solidFill>
                <a:srgbClr val="222222"/>
              </a:solidFill>
              <a:highlight>
                <a:srgbClr val="FFFFFF"/>
              </a:highlight>
            </a:endParaRPr>
          </a:p>
          <a:p>
            <a:pPr marL="685800" lvl="0" indent="-342900" algn="l" rtl="0">
              <a:lnSpc>
                <a:spcPct val="115000"/>
              </a:lnSpc>
              <a:spcBef>
                <a:spcPts val="0"/>
              </a:spcBef>
              <a:spcAft>
                <a:spcPts val="0"/>
              </a:spcAft>
              <a:buClr>
                <a:srgbClr val="222222"/>
              </a:buClr>
              <a:buSzPts val="1800"/>
              <a:buChar char="●"/>
            </a:pPr>
            <a:r>
              <a:rPr lang="en" sz="1800">
                <a:solidFill>
                  <a:srgbClr val="222222"/>
                </a:solidFill>
                <a:highlight>
                  <a:srgbClr val="FFFFFF"/>
                </a:highlight>
              </a:rPr>
              <a:t>Debe ser serializable.</a:t>
            </a:r>
            <a:endParaRPr sz="1800">
              <a:solidFill>
                <a:srgbClr val="222222"/>
              </a:solidFill>
              <a:highlight>
                <a:srgbClr val="FFFFFF"/>
              </a:highlight>
            </a:endParaRPr>
          </a:p>
          <a:p>
            <a:pPr marL="0" lvl="0" indent="0" algn="l" rtl="0">
              <a:spcBef>
                <a:spcPts val="100"/>
              </a:spcBef>
              <a:spcAft>
                <a:spcPts val="0"/>
              </a:spcAft>
              <a:buNone/>
            </a:pPr>
            <a:endParaRPr sz="180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83"/>
        <p:cNvGrpSpPr/>
        <p:nvPr/>
      </p:nvGrpSpPr>
      <p:grpSpPr>
        <a:xfrm>
          <a:off x="0" y="0"/>
          <a:ext cx="0" cy="0"/>
          <a:chOff x="0" y="0"/>
          <a:chExt cx="0" cy="0"/>
        </a:xfrm>
      </p:grpSpPr>
      <p:sp>
        <p:nvSpPr>
          <p:cNvPr id="384" name="Google Shape;384;p46"/>
          <p:cNvSpPr txBox="1">
            <a:spLocks noGrp="1"/>
          </p:cNvSpPr>
          <p:nvPr>
            <p:ph type="title" idx="4294967295"/>
          </p:nvPr>
        </p:nvSpPr>
        <p:spPr>
          <a:xfrm>
            <a:off x="24056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EC" dirty="0"/>
              <a:t>Interfaz </a:t>
            </a:r>
            <a:r>
              <a:rPr lang="es-EC" dirty="0" err="1"/>
              <a:t>Serializable</a:t>
            </a:r>
            <a:endParaRPr dirty="0"/>
          </a:p>
        </p:txBody>
      </p:sp>
      <p:sp>
        <p:nvSpPr>
          <p:cNvPr id="385" name="Google Shape;385;p4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34</a:t>
            </a:fld>
            <a:endParaRPr/>
          </a:p>
        </p:txBody>
      </p:sp>
      <p:sp>
        <p:nvSpPr>
          <p:cNvPr id="386" name="Google Shape;386;p46"/>
          <p:cNvSpPr txBox="1"/>
          <p:nvPr/>
        </p:nvSpPr>
        <p:spPr>
          <a:xfrm>
            <a:off x="527150" y="1651575"/>
            <a:ext cx="7604100" cy="2509878"/>
          </a:xfrm>
          <a:prstGeom prst="rect">
            <a:avLst/>
          </a:prstGeom>
          <a:noFill/>
          <a:ln>
            <a:noFill/>
          </a:ln>
        </p:spPr>
        <p:txBody>
          <a:bodyPr spcFirstLastPara="1" wrap="square" lIns="91425" tIns="91425" rIns="91425" bIns="91425" anchor="t" anchorCtr="0">
            <a:noAutofit/>
          </a:bodyPr>
          <a:lstStyle/>
          <a:p>
            <a:pPr lvl="0" algn="just">
              <a:lnSpc>
                <a:spcPct val="115000"/>
              </a:lnSpc>
              <a:spcBef>
                <a:spcPts val="500"/>
              </a:spcBef>
              <a:buClr>
                <a:schemeClr val="dk1"/>
              </a:buClr>
              <a:buSzPts val="1100"/>
            </a:pPr>
            <a:r>
              <a:rPr lang="es-EC" sz="1800" dirty="0">
                <a:highlight>
                  <a:srgbClr val="FFFFFF"/>
                </a:highlight>
              </a:rPr>
              <a:t>Serialización de objetos permite convertir cualquier objeto cuya clase implemente la interface </a:t>
            </a:r>
            <a:r>
              <a:rPr lang="es-EC" sz="1800" i="1" dirty="0" err="1">
                <a:highlight>
                  <a:srgbClr val="FFFFFF"/>
                </a:highlight>
              </a:rPr>
              <a:t>Serializable</a:t>
            </a:r>
            <a:r>
              <a:rPr lang="es-EC" sz="1800" dirty="0">
                <a:highlight>
                  <a:srgbClr val="FFFFFF"/>
                </a:highlight>
              </a:rPr>
              <a:t> en una secuencia de bytes que pueden ser posteriormente leídos para restaurar el objeto original. </a:t>
            </a:r>
          </a:p>
          <a:p>
            <a:pPr lvl="0" algn="just">
              <a:lnSpc>
                <a:spcPct val="115000"/>
              </a:lnSpc>
              <a:spcBef>
                <a:spcPts val="500"/>
              </a:spcBef>
              <a:buClr>
                <a:schemeClr val="dk1"/>
              </a:buClr>
              <a:buSzPts val="1100"/>
            </a:pPr>
            <a:endParaRPr lang="es-EC" sz="1800" dirty="0">
              <a:solidFill>
                <a:schemeClr val="dk1"/>
              </a:solidFill>
              <a:highlight>
                <a:srgbClr val="FFFFFF"/>
              </a:highlight>
            </a:endParaRPr>
          </a:p>
          <a:p>
            <a:pPr lvl="0" algn="just">
              <a:lnSpc>
                <a:spcPct val="115000"/>
              </a:lnSpc>
              <a:spcBef>
                <a:spcPts val="500"/>
              </a:spcBef>
              <a:buClr>
                <a:schemeClr val="dk1"/>
              </a:buClr>
              <a:buSzPts val="1100"/>
            </a:pPr>
            <a:r>
              <a:rPr lang="es-EC" sz="1800" dirty="0">
                <a:highlight>
                  <a:srgbClr val="FFFFFF"/>
                </a:highlight>
              </a:rPr>
              <a:t>Un objeto se puede serializar si implementa la interface </a:t>
            </a:r>
            <a:r>
              <a:rPr lang="es-EC" sz="1800" i="1" dirty="0" err="1">
                <a:highlight>
                  <a:srgbClr val="FFFFFF"/>
                </a:highlight>
              </a:rPr>
              <a:t>Serializable</a:t>
            </a:r>
            <a:r>
              <a:rPr lang="es-EC" sz="1800" dirty="0">
                <a:highlight>
                  <a:srgbClr val="FFFFFF"/>
                </a:highlight>
              </a:rPr>
              <a:t>. Esta interface no declara ninguna función miembro, se trata de una interface vacío.</a:t>
            </a:r>
            <a:endParaRPr sz="1800" dirty="0">
              <a:solidFill>
                <a:schemeClr val="dk1"/>
              </a:solidFill>
              <a:highlight>
                <a:srgbClr val="FFFFFF"/>
              </a:highlight>
            </a:endParaRPr>
          </a:p>
        </p:txBody>
      </p:sp>
    </p:spTree>
    <p:extLst>
      <p:ext uri="{BB962C8B-B14F-4D97-AF65-F5344CB8AC3E}">
        <p14:creationId xmlns:p14="http://schemas.microsoft.com/office/powerpoint/2010/main" val="2930923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90"/>
        <p:cNvGrpSpPr/>
        <p:nvPr/>
      </p:nvGrpSpPr>
      <p:grpSpPr>
        <a:xfrm>
          <a:off x="0" y="0"/>
          <a:ext cx="0" cy="0"/>
          <a:chOff x="0" y="0"/>
          <a:chExt cx="0" cy="0"/>
        </a:xfrm>
      </p:grpSpPr>
      <p:sp>
        <p:nvSpPr>
          <p:cNvPr id="391" name="Google Shape;391;p47"/>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2. JAVA Persistence API (JPA)</a:t>
            </a:r>
            <a:endParaRPr/>
          </a:p>
        </p:txBody>
      </p:sp>
      <p:pic>
        <p:nvPicPr>
          <p:cNvPr id="392" name="Google Shape;392;p47"/>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396"/>
        <p:cNvGrpSpPr/>
        <p:nvPr/>
      </p:nvGrpSpPr>
      <p:grpSpPr>
        <a:xfrm>
          <a:off x="0" y="0"/>
          <a:ext cx="0" cy="0"/>
          <a:chOff x="0" y="0"/>
          <a:chExt cx="0" cy="0"/>
        </a:xfrm>
      </p:grpSpPr>
      <p:sp>
        <p:nvSpPr>
          <p:cNvPr id="397" name="Google Shape;397;p48"/>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JPA</a:t>
            </a:r>
            <a:endParaRPr/>
          </a:p>
        </p:txBody>
      </p:sp>
      <p:sp>
        <p:nvSpPr>
          <p:cNvPr id="398" name="Google Shape;398;p4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36</a:t>
            </a:fld>
            <a:endParaRPr/>
          </a:p>
        </p:txBody>
      </p:sp>
      <p:sp>
        <p:nvSpPr>
          <p:cNvPr id="399" name="Google Shape;399;p48"/>
          <p:cNvSpPr txBox="1"/>
          <p:nvPr/>
        </p:nvSpPr>
        <p:spPr>
          <a:xfrm>
            <a:off x="517300" y="1628525"/>
            <a:ext cx="8069100" cy="1371300"/>
          </a:xfrm>
          <a:prstGeom prst="rect">
            <a:avLst/>
          </a:prstGeom>
          <a:noFill/>
          <a:ln>
            <a:noFill/>
          </a:ln>
        </p:spPr>
        <p:txBody>
          <a:bodyPr spcFirstLastPara="1" wrap="square" lIns="91425" tIns="91425" rIns="91425" bIns="91425" anchor="t" anchorCtr="0">
            <a:noAutofit/>
          </a:bodyPr>
          <a:lstStyle/>
          <a:p>
            <a:pPr marL="127000" marR="127000" lvl="0" indent="0" algn="l" rtl="0">
              <a:lnSpc>
                <a:spcPct val="115000"/>
              </a:lnSpc>
              <a:spcBef>
                <a:spcPts val="0"/>
              </a:spcBef>
              <a:spcAft>
                <a:spcPts val="0"/>
              </a:spcAft>
              <a:buNone/>
            </a:pPr>
            <a:r>
              <a:rPr lang="en" sz="2400">
                <a:solidFill>
                  <a:schemeClr val="dk1"/>
                </a:solidFill>
                <a:highlight>
                  <a:srgbClr val="FFFFFF"/>
                </a:highlight>
                <a:latin typeface="Lora"/>
                <a:ea typeface="Lora"/>
                <a:cs typeface="Lora"/>
                <a:sym typeface="Lora"/>
              </a:rPr>
              <a:t>Especificación de Java encargada de automatizar la persistencia de los objetos en una base de datos .</a:t>
            </a:r>
            <a:endParaRPr sz="2400">
              <a:solidFill>
                <a:schemeClr val="dk1"/>
              </a:solidFill>
              <a:highlight>
                <a:srgbClr val="FFFFFF"/>
              </a:highlight>
              <a:latin typeface="Lora"/>
              <a:ea typeface="Lora"/>
              <a:cs typeface="Lora"/>
              <a:sym typeface="Lora"/>
            </a:endParaRPr>
          </a:p>
          <a:p>
            <a:pPr marL="127000" marR="127000" lvl="0" indent="0" algn="l" rtl="0">
              <a:lnSpc>
                <a:spcPct val="115000"/>
              </a:lnSpc>
              <a:spcBef>
                <a:spcPts val="0"/>
              </a:spcBef>
              <a:spcAft>
                <a:spcPts val="0"/>
              </a:spcAft>
              <a:buNone/>
            </a:pPr>
            <a:endParaRPr sz="2400">
              <a:solidFill>
                <a:schemeClr val="dk1"/>
              </a:solidFill>
              <a:highlight>
                <a:srgbClr val="FFFFFF"/>
              </a:highlight>
              <a:latin typeface="Lora"/>
              <a:ea typeface="Lora"/>
              <a:cs typeface="Lora"/>
              <a:sym typeface="Lora"/>
            </a:endParaRPr>
          </a:p>
          <a:p>
            <a:pPr marL="127000" marR="127000" lvl="0" indent="0" algn="l" rtl="0">
              <a:lnSpc>
                <a:spcPct val="115000"/>
              </a:lnSpc>
              <a:spcBef>
                <a:spcPts val="0"/>
              </a:spcBef>
              <a:spcAft>
                <a:spcPts val="0"/>
              </a:spcAft>
              <a:buNone/>
            </a:pPr>
            <a:r>
              <a:rPr lang="en" sz="2400">
                <a:solidFill>
                  <a:schemeClr val="dk1"/>
                </a:solidFill>
                <a:highlight>
                  <a:srgbClr val="FFFFFF"/>
                </a:highlight>
                <a:latin typeface="Lora"/>
                <a:ea typeface="Lora"/>
                <a:cs typeface="Lora"/>
                <a:sym typeface="Lora"/>
              </a:rPr>
              <a:t>Existen varias implementaciones para la especificación como openjpa, eclipselink, hibernate.</a:t>
            </a:r>
            <a:endParaRPr sz="2400">
              <a:solidFill>
                <a:schemeClr val="dk1"/>
              </a:solidFill>
              <a:highlight>
                <a:srgbClr val="FFFFFF"/>
              </a:highlight>
              <a:latin typeface="Lora"/>
              <a:ea typeface="Lora"/>
              <a:cs typeface="Lora"/>
              <a:sym typeface="Lor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403"/>
        <p:cNvGrpSpPr/>
        <p:nvPr/>
      </p:nvGrpSpPr>
      <p:grpSpPr>
        <a:xfrm>
          <a:off x="0" y="0"/>
          <a:ext cx="0" cy="0"/>
          <a:chOff x="0" y="0"/>
          <a:chExt cx="0" cy="0"/>
        </a:xfrm>
      </p:grpSpPr>
      <p:sp>
        <p:nvSpPr>
          <p:cNvPr id="404" name="Google Shape;404;p49"/>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JPA</a:t>
            </a:r>
            <a:endParaRPr/>
          </a:p>
        </p:txBody>
      </p:sp>
      <p:sp>
        <p:nvSpPr>
          <p:cNvPr id="405" name="Google Shape;405;p4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37</a:t>
            </a:fld>
            <a:endParaRPr/>
          </a:p>
        </p:txBody>
      </p:sp>
      <p:pic>
        <p:nvPicPr>
          <p:cNvPr id="406" name="Google Shape;406;p49"/>
          <p:cNvPicPr preferRelativeResize="0"/>
          <p:nvPr/>
        </p:nvPicPr>
        <p:blipFill>
          <a:blip r:embed="rId3">
            <a:alphaModFix/>
          </a:blip>
          <a:stretch>
            <a:fillRect/>
          </a:stretch>
        </p:blipFill>
        <p:spPr>
          <a:xfrm>
            <a:off x="953800" y="1500950"/>
            <a:ext cx="2753267" cy="3492400"/>
          </a:xfrm>
          <a:prstGeom prst="rect">
            <a:avLst/>
          </a:prstGeom>
          <a:noFill/>
          <a:ln>
            <a:noFill/>
          </a:ln>
        </p:spPr>
      </p:pic>
      <p:sp>
        <p:nvSpPr>
          <p:cNvPr id="407" name="Google Shape;407;p49"/>
          <p:cNvSpPr txBox="1"/>
          <p:nvPr/>
        </p:nvSpPr>
        <p:spPr>
          <a:xfrm>
            <a:off x="3998850" y="1146000"/>
            <a:ext cx="4840200" cy="11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50" b="1">
                <a:solidFill>
                  <a:schemeClr val="dk1"/>
                </a:solidFill>
                <a:highlight>
                  <a:srgbClr val="FFFFFF"/>
                </a:highlight>
                <a:latin typeface="Lora"/>
                <a:ea typeface="Lora"/>
                <a:cs typeface="Lora"/>
                <a:sym typeface="Lora"/>
              </a:rPr>
              <a:t>persistence.xml</a:t>
            </a:r>
            <a:r>
              <a:rPr lang="en" sz="1350">
                <a:solidFill>
                  <a:schemeClr val="dk1"/>
                </a:solidFill>
                <a:highlight>
                  <a:srgbClr val="FFFFFF"/>
                </a:highlight>
                <a:latin typeface="Lora"/>
                <a:ea typeface="Lora"/>
                <a:cs typeface="Lora"/>
                <a:sym typeface="Lora"/>
              </a:rPr>
              <a:t> se encuentra ubicado en la carpeta META-INF . Este fichero se encarga de conectarnos a la base de datos y define el conjunto de entidades que vamos a gestionar.</a:t>
            </a:r>
            <a:endParaRPr/>
          </a:p>
        </p:txBody>
      </p:sp>
      <p:pic>
        <p:nvPicPr>
          <p:cNvPr id="408" name="Google Shape;408;p49"/>
          <p:cNvPicPr preferRelativeResize="0"/>
          <p:nvPr/>
        </p:nvPicPr>
        <p:blipFill>
          <a:blip r:embed="rId4">
            <a:alphaModFix/>
          </a:blip>
          <a:stretch>
            <a:fillRect/>
          </a:stretch>
        </p:blipFill>
        <p:spPr>
          <a:xfrm>
            <a:off x="4174100" y="2475300"/>
            <a:ext cx="4867799" cy="1543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412"/>
        <p:cNvGrpSpPr/>
        <p:nvPr/>
      </p:nvGrpSpPr>
      <p:grpSpPr>
        <a:xfrm>
          <a:off x="0" y="0"/>
          <a:ext cx="0" cy="0"/>
          <a:chOff x="0" y="0"/>
          <a:chExt cx="0" cy="0"/>
        </a:xfrm>
      </p:grpSpPr>
      <p:sp>
        <p:nvSpPr>
          <p:cNvPr id="413" name="Google Shape;413;p50"/>
          <p:cNvSpPr txBox="1">
            <a:spLocks noGrp="1"/>
          </p:cNvSpPr>
          <p:nvPr>
            <p:ph type="title" idx="4294967295"/>
          </p:nvPr>
        </p:nvSpPr>
        <p:spPr>
          <a:xfrm>
            <a:off x="259225" y="152300"/>
            <a:ext cx="5684400" cy="119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JPA</a:t>
            </a:r>
            <a:endParaRPr/>
          </a:p>
        </p:txBody>
      </p:sp>
      <p:sp>
        <p:nvSpPr>
          <p:cNvPr id="414" name="Google Shape;414;p5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38</a:t>
            </a:fld>
            <a:endParaRPr/>
          </a:p>
        </p:txBody>
      </p:sp>
      <p:sp>
        <p:nvSpPr>
          <p:cNvPr id="415" name="Google Shape;415;p50"/>
          <p:cNvSpPr txBox="1"/>
          <p:nvPr/>
        </p:nvSpPr>
        <p:spPr>
          <a:xfrm>
            <a:off x="3998850" y="1146000"/>
            <a:ext cx="4840200" cy="11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50" b="1">
                <a:solidFill>
                  <a:schemeClr val="dk1"/>
                </a:solidFill>
                <a:highlight>
                  <a:srgbClr val="FFFFFF"/>
                </a:highlight>
                <a:latin typeface="Lora"/>
                <a:ea typeface="Lora"/>
                <a:cs typeface="Lora"/>
                <a:sym typeface="Lora"/>
              </a:rPr>
              <a:t>EntityManagerFactory </a:t>
            </a:r>
            <a:r>
              <a:rPr lang="en" sz="1350">
                <a:solidFill>
                  <a:schemeClr val="dk1"/>
                </a:solidFill>
                <a:highlight>
                  <a:srgbClr val="FFFFFF"/>
                </a:highlight>
                <a:latin typeface="Lora"/>
                <a:ea typeface="Lora"/>
                <a:cs typeface="Lora"/>
                <a:sym typeface="Lora"/>
              </a:rPr>
              <a:t>gestionar las entidades que se encuentran definidas a nivel del fichero persistence.xml. </a:t>
            </a:r>
            <a:endParaRPr/>
          </a:p>
        </p:txBody>
      </p:sp>
      <p:sp>
        <p:nvSpPr>
          <p:cNvPr id="416" name="Google Shape;416;p50"/>
          <p:cNvSpPr txBox="1"/>
          <p:nvPr/>
        </p:nvSpPr>
        <p:spPr>
          <a:xfrm>
            <a:off x="4080150" y="1952775"/>
            <a:ext cx="4476600" cy="22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50" b="1">
                <a:solidFill>
                  <a:schemeClr val="dk1"/>
                </a:solidFill>
                <a:highlight>
                  <a:srgbClr val="FFFFFF"/>
                </a:highlight>
                <a:latin typeface="Lora"/>
                <a:ea typeface="Lora"/>
                <a:cs typeface="Lora"/>
                <a:sym typeface="Lora"/>
              </a:rPr>
              <a:t>PersistenceUnit </a:t>
            </a:r>
            <a:r>
              <a:rPr lang="en" sz="1350">
                <a:solidFill>
                  <a:schemeClr val="dk1"/>
                </a:solidFill>
                <a:highlight>
                  <a:srgbClr val="FFFFFF"/>
                </a:highlight>
                <a:latin typeface="Lora"/>
                <a:ea typeface="Lora"/>
                <a:cs typeface="Lora"/>
                <a:sym typeface="Lora"/>
              </a:rPr>
              <a:t>tiene asociado un EntityManagerFactory diferente que gestiona un conjunto de entidades distinto.(cuando existen varias conexiones a bases de datos)</a:t>
            </a:r>
            <a:endParaRPr sz="1350">
              <a:solidFill>
                <a:schemeClr val="dk1"/>
              </a:solidFill>
              <a:highlight>
                <a:srgbClr val="FFFFFF"/>
              </a:highlight>
              <a:latin typeface="Lora"/>
              <a:ea typeface="Lora"/>
              <a:cs typeface="Lora"/>
              <a:sym typeface="Lora"/>
            </a:endParaRPr>
          </a:p>
          <a:p>
            <a:pPr marL="0" lvl="0" indent="0" algn="l" rtl="0">
              <a:spcBef>
                <a:spcPts val="0"/>
              </a:spcBef>
              <a:spcAft>
                <a:spcPts val="0"/>
              </a:spcAft>
              <a:buNone/>
            </a:pPr>
            <a:endParaRPr sz="1350">
              <a:solidFill>
                <a:schemeClr val="dk1"/>
              </a:solidFill>
              <a:highlight>
                <a:srgbClr val="FFFFFF"/>
              </a:highlight>
              <a:latin typeface="Lora"/>
              <a:ea typeface="Lora"/>
              <a:cs typeface="Lora"/>
              <a:sym typeface="Lora"/>
            </a:endParaRPr>
          </a:p>
          <a:p>
            <a:pPr marL="0" lvl="0" indent="0" algn="l" rtl="0">
              <a:spcBef>
                <a:spcPts val="0"/>
              </a:spcBef>
              <a:spcAft>
                <a:spcPts val="0"/>
              </a:spcAft>
              <a:buNone/>
            </a:pPr>
            <a:r>
              <a:rPr lang="en" sz="1350">
                <a:solidFill>
                  <a:schemeClr val="dk1"/>
                </a:solidFill>
                <a:highlight>
                  <a:srgbClr val="FFFFFF"/>
                </a:highlight>
                <a:latin typeface="Lora"/>
                <a:ea typeface="Lora"/>
                <a:cs typeface="Lora"/>
                <a:sym typeface="Lora"/>
              </a:rPr>
              <a:t>“</a:t>
            </a:r>
            <a:r>
              <a:rPr lang="en" sz="1350" b="1">
                <a:solidFill>
                  <a:schemeClr val="dk1"/>
                </a:solidFill>
                <a:highlight>
                  <a:srgbClr val="FFFFFF"/>
                </a:highlight>
                <a:latin typeface="Lora"/>
                <a:ea typeface="Lora"/>
                <a:cs typeface="Lora"/>
                <a:sym typeface="Lora"/>
              </a:rPr>
              <a:t>PersistenceContext”</a:t>
            </a:r>
            <a:r>
              <a:rPr lang="en" sz="1350">
                <a:solidFill>
                  <a:schemeClr val="dk1"/>
                </a:solidFill>
                <a:highlight>
                  <a:srgbClr val="FFFFFF"/>
                </a:highlight>
                <a:latin typeface="Lora"/>
                <a:ea typeface="Lora"/>
                <a:cs typeface="Lora"/>
                <a:sym typeface="Lora"/>
              </a:rPr>
              <a:t> . Este concepto hace referencia a los objetos que han sido manipulados por el EntityManager y se encuentran controlados por él.</a:t>
            </a:r>
            <a:endParaRPr sz="1350">
              <a:solidFill>
                <a:schemeClr val="dk1"/>
              </a:solidFill>
              <a:highlight>
                <a:srgbClr val="FFFFFF"/>
              </a:highlight>
              <a:latin typeface="Lora"/>
              <a:ea typeface="Lora"/>
              <a:cs typeface="Lora"/>
              <a:sym typeface="Lora"/>
            </a:endParaRPr>
          </a:p>
        </p:txBody>
      </p:sp>
      <p:pic>
        <p:nvPicPr>
          <p:cNvPr id="417" name="Google Shape;417;p50"/>
          <p:cNvPicPr preferRelativeResize="0"/>
          <p:nvPr/>
        </p:nvPicPr>
        <p:blipFill>
          <a:blip r:embed="rId3">
            <a:alphaModFix/>
          </a:blip>
          <a:stretch>
            <a:fillRect/>
          </a:stretch>
        </p:blipFill>
        <p:spPr>
          <a:xfrm>
            <a:off x="351350" y="1800825"/>
            <a:ext cx="3694050" cy="28017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Introducción a JAVA EE</a:t>
            </a:r>
            <a:endParaRPr/>
          </a:p>
        </p:txBody>
      </p:sp>
      <p:sp>
        <p:nvSpPr>
          <p:cNvPr id="164" name="Google Shape;164;p17"/>
          <p:cNvSpPr txBox="1">
            <a:spLocks noGrp="1"/>
          </p:cNvSpPr>
          <p:nvPr>
            <p:ph type="body" idx="1"/>
          </p:nvPr>
        </p:nvSpPr>
        <p:spPr>
          <a:xfrm>
            <a:off x="327925" y="2137900"/>
            <a:ext cx="8358600" cy="2764800"/>
          </a:xfrm>
          <a:prstGeom prst="rect">
            <a:avLst/>
          </a:prstGeom>
        </p:spPr>
        <p:txBody>
          <a:bodyPr spcFirstLastPara="1" wrap="square" lIns="0" tIns="0" rIns="0" bIns="0" anchor="t" anchorCtr="0">
            <a:noAutofit/>
          </a:bodyPr>
          <a:lstStyle/>
          <a:p>
            <a:pPr marL="457200" lvl="0" indent="-355600" algn="l" rtl="0">
              <a:lnSpc>
                <a:spcPct val="90000"/>
              </a:lnSpc>
              <a:spcBef>
                <a:spcPts val="800"/>
              </a:spcBef>
              <a:spcAft>
                <a:spcPts val="0"/>
              </a:spcAft>
              <a:buClr>
                <a:srgbClr val="00B0F0"/>
              </a:buClr>
              <a:buSzPts val="2000"/>
              <a:buFont typeface="Trebuchet MS"/>
              <a:buChar char="▰"/>
            </a:pPr>
            <a:r>
              <a:rPr lang="en" sz="2000">
                <a:solidFill>
                  <a:srgbClr val="333333"/>
                </a:solidFill>
                <a:highlight>
                  <a:srgbClr val="FFFFFF"/>
                </a:highlight>
                <a:latin typeface="Roboto"/>
                <a:ea typeface="Roboto"/>
                <a:cs typeface="Roboto"/>
                <a:sym typeface="Roboto"/>
              </a:rPr>
              <a:t>Java EE (Java Platform, Enterprise Edition) es una plataforma de programación para desarrollar y ejecutar software empresarial usando el lenguaje de programación Java.</a:t>
            </a:r>
            <a:endParaRPr sz="2000">
              <a:solidFill>
                <a:srgbClr val="333333"/>
              </a:solidFill>
              <a:highlight>
                <a:srgbClr val="FFFFFF"/>
              </a:highlight>
              <a:latin typeface="Roboto"/>
              <a:ea typeface="Roboto"/>
              <a:cs typeface="Roboto"/>
              <a:sym typeface="Roboto"/>
            </a:endParaRPr>
          </a:p>
          <a:p>
            <a:pPr marL="457200" lvl="0" indent="-355600" algn="l" rtl="0">
              <a:lnSpc>
                <a:spcPct val="90000"/>
              </a:lnSpc>
              <a:spcBef>
                <a:spcPts val="800"/>
              </a:spcBef>
              <a:spcAft>
                <a:spcPts val="0"/>
              </a:spcAft>
              <a:buClr>
                <a:srgbClr val="333333"/>
              </a:buClr>
              <a:buSzPts val="2000"/>
              <a:buFont typeface="Roboto"/>
              <a:buChar char="▰"/>
            </a:pPr>
            <a:r>
              <a:rPr lang="en" sz="2000">
                <a:solidFill>
                  <a:srgbClr val="333333"/>
                </a:solidFill>
                <a:highlight>
                  <a:srgbClr val="FFFFFF"/>
                </a:highlight>
                <a:latin typeface="Roboto"/>
                <a:ea typeface="Roboto"/>
                <a:cs typeface="Roboto"/>
                <a:sym typeface="Roboto"/>
              </a:rPr>
              <a:t>Conjunto de especificaciones empresariales que extienden de JAVA SE</a:t>
            </a:r>
            <a:endParaRPr sz="2000">
              <a:solidFill>
                <a:srgbClr val="333333"/>
              </a:solidFill>
              <a:highlight>
                <a:srgbClr val="FFFFFF"/>
              </a:highlight>
              <a:latin typeface="Roboto"/>
              <a:ea typeface="Roboto"/>
              <a:cs typeface="Roboto"/>
              <a:sym typeface="Roboto"/>
            </a:endParaRPr>
          </a:p>
          <a:p>
            <a:pPr marL="457200" lvl="0" indent="-355600" algn="l" rtl="0">
              <a:lnSpc>
                <a:spcPct val="90000"/>
              </a:lnSpc>
              <a:spcBef>
                <a:spcPts val="800"/>
              </a:spcBef>
              <a:spcAft>
                <a:spcPts val="0"/>
              </a:spcAft>
              <a:buClr>
                <a:srgbClr val="333333"/>
              </a:buClr>
              <a:buSzPts val="2000"/>
              <a:buFont typeface="Roboto"/>
              <a:buChar char="▰"/>
            </a:pPr>
            <a:r>
              <a:rPr lang="en" sz="2000">
                <a:solidFill>
                  <a:srgbClr val="333333"/>
                </a:solidFill>
                <a:highlight>
                  <a:srgbClr val="FFFFFF"/>
                </a:highlight>
                <a:latin typeface="Roboto"/>
                <a:ea typeface="Roboto"/>
                <a:cs typeface="Roboto"/>
                <a:sym typeface="Roboto"/>
              </a:rPr>
              <a:t>En la primera versión de java extensiones empresariales eran parte del jdk</a:t>
            </a:r>
            <a:endParaRPr sz="2000">
              <a:solidFill>
                <a:srgbClr val="333333"/>
              </a:solidFill>
              <a:highlight>
                <a:srgbClr val="FFFFFF"/>
              </a:highlight>
              <a:latin typeface="Roboto"/>
              <a:ea typeface="Roboto"/>
              <a:cs typeface="Roboto"/>
              <a:sym typeface="Roboto"/>
            </a:endParaRPr>
          </a:p>
          <a:p>
            <a:pPr marL="457200" lvl="0" indent="0" algn="l" rtl="0">
              <a:lnSpc>
                <a:spcPct val="90000"/>
              </a:lnSpc>
              <a:spcBef>
                <a:spcPts val="800"/>
              </a:spcBef>
              <a:spcAft>
                <a:spcPts val="0"/>
              </a:spcAft>
              <a:buNone/>
            </a:pPr>
            <a:endParaRPr/>
          </a:p>
        </p:txBody>
      </p:sp>
      <p:sp>
        <p:nvSpPr>
          <p:cNvPr id="165" name="Google Shape;165;p1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4</a:t>
            </a:fld>
            <a:endParaRPr/>
          </a:p>
        </p:txBody>
      </p:sp>
      <p:pic>
        <p:nvPicPr>
          <p:cNvPr id="166" name="Google Shape;166;p17"/>
          <p:cNvPicPr preferRelativeResize="0"/>
          <p:nvPr/>
        </p:nvPicPr>
        <p:blipFill>
          <a:blip r:embed="rId3">
            <a:alphaModFix/>
          </a:blip>
          <a:stretch>
            <a:fillRect/>
          </a:stretch>
        </p:blipFill>
        <p:spPr>
          <a:xfrm>
            <a:off x="6921900" y="978300"/>
            <a:ext cx="1913925" cy="107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Versiones Java EE</a:t>
            </a:r>
            <a:endParaRPr/>
          </a:p>
        </p:txBody>
      </p:sp>
      <p:sp>
        <p:nvSpPr>
          <p:cNvPr id="172" name="Google Shape;172;p18"/>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173" name="Google Shape;173;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5</a:t>
            </a:fld>
            <a:endParaRPr/>
          </a:p>
        </p:txBody>
      </p:sp>
      <p:pic>
        <p:nvPicPr>
          <p:cNvPr id="174" name="Google Shape;174;p18"/>
          <p:cNvPicPr preferRelativeResize="0"/>
          <p:nvPr/>
        </p:nvPicPr>
        <p:blipFill>
          <a:blip r:embed="rId3">
            <a:alphaModFix/>
          </a:blip>
          <a:stretch>
            <a:fillRect/>
          </a:stretch>
        </p:blipFill>
        <p:spPr>
          <a:xfrm>
            <a:off x="1762650" y="1966525"/>
            <a:ext cx="6396225"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78"/>
        <p:cNvGrpSpPr/>
        <p:nvPr/>
      </p:nvGrpSpPr>
      <p:grpSpPr>
        <a:xfrm>
          <a:off x="0" y="0"/>
          <a:ext cx="0" cy="0"/>
          <a:chOff x="0" y="0"/>
          <a:chExt cx="0" cy="0"/>
        </a:xfrm>
      </p:grpSpPr>
      <p:sp>
        <p:nvSpPr>
          <p:cNvPr id="179" name="Google Shape;179;p19"/>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Tecnologías de la plataforma EE</a:t>
            </a:r>
            <a:endParaRPr/>
          </a:p>
        </p:txBody>
      </p:sp>
      <p:sp>
        <p:nvSpPr>
          <p:cNvPr id="180" name="Google Shape;180;p1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6</a:t>
            </a:fld>
            <a:endParaRPr/>
          </a:p>
        </p:txBody>
      </p:sp>
      <p:pic>
        <p:nvPicPr>
          <p:cNvPr id="181" name="Google Shape;181;p19"/>
          <p:cNvPicPr preferRelativeResize="0"/>
          <p:nvPr/>
        </p:nvPicPr>
        <p:blipFill>
          <a:blip r:embed="rId3">
            <a:alphaModFix/>
          </a:blip>
          <a:stretch>
            <a:fillRect/>
          </a:stretch>
        </p:blipFill>
        <p:spPr>
          <a:xfrm>
            <a:off x="3140650" y="1104550"/>
            <a:ext cx="5021726" cy="3770450"/>
          </a:xfrm>
          <a:prstGeom prst="rect">
            <a:avLst/>
          </a:prstGeom>
          <a:noFill/>
          <a:ln>
            <a:noFill/>
          </a:ln>
        </p:spPr>
      </p:pic>
      <p:sp>
        <p:nvSpPr>
          <p:cNvPr id="182" name="Google Shape;182;p19"/>
          <p:cNvSpPr txBox="1"/>
          <p:nvPr/>
        </p:nvSpPr>
        <p:spPr>
          <a:xfrm>
            <a:off x="679425" y="2100150"/>
            <a:ext cx="2188500" cy="194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hivo"/>
                <a:ea typeface="Chivo"/>
                <a:cs typeface="Chivo"/>
                <a:sym typeface="Chivo"/>
              </a:rPr>
              <a:t>Conceptos:</a:t>
            </a:r>
            <a:endParaRPr>
              <a:latin typeface="Chivo"/>
              <a:ea typeface="Chivo"/>
              <a:cs typeface="Chivo"/>
              <a:sym typeface="Chivo"/>
            </a:endParaRPr>
          </a:p>
          <a:p>
            <a:pPr marL="0" lvl="0" indent="0" algn="l" rtl="0">
              <a:spcBef>
                <a:spcPts val="0"/>
              </a:spcBef>
              <a:spcAft>
                <a:spcPts val="0"/>
              </a:spcAft>
              <a:buNone/>
            </a:pPr>
            <a:endParaRPr>
              <a:latin typeface="Chivo"/>
              <a:ea typeface="Chivo"/>
              <a:cs typeface="Chivo"/>
              <a:sym typeface="Chivo"/>
            </a:endParaRPr>
          </a:p>
          <a:p>
            <a:pPr marL="457200" lvl="0" indent="-317500" algn="l" rtl="0">
              <a:spcBef>
                <a:spcPts val="0"/>
              </a:spcBef>
              <a:spcAft>
                <a:spcPts val="0"/>
              </a:spcAft>
              <a:buSzPts val="1400"/>
              <a:buFont typeface="Chivo"/>
              <a:buChar char="●"/>
            </a:pPr>
            <a:r>
              <a:rPr lang="en">
                <a:latin typeface="Chivo"/>
                <a:ea typeface="Chivo"/>
                <a:cs typeface="Chivo"/>
                <a:sym typeface="Chivo"/>
              </a:rPr>
              <a:t>Componentes</a:t>
            </a:r>
            <a:endParaRPr>
              <a:latin typeface="Chivo"/>
              <a:ea typeface="Chivo"/>
              <a:cs typeface="Chivo"/>
              <a:sym typeface="Chivo"/>
            </a:endParaRPr>
          </a:p>
          <a:p>
            <a:pPr marL="457200" lvl="0" indent="-317500" algn="l" rtl="0">
              <a:spcBef>
                <a:spcPts val="0"/>
              </a:spcBef>
              <a:spcAft>
                <a:spcPts val="0"/>
              </a:spcAft>
              <a:buSzPts val="1400"/>
              <a:buFont typeface="Chivo"/>
              <a:buChar char="●"/>
            </a:pPr>
            <a:r>
              <a:rPr lang="en">
                <a:latin typeface="Chivo"/>
                <a:ea typeface="Chivo"/>
                <a:cs typeface="Chivo"/>
                <a:sym typeface="Chivo"/>
              </a:rPr>
              <a:t>Servicios</a:t>
            </a:r>
            <a:endParaRPr>
              <a:latin typeface="Chivo"/>
              <a:ea typeface="Chivo"/>
              <a:cs typeface="Chivo"/>
              <a:sym typeface="Chivo"/>
            </a:endParaRPr>
          </a:p>
          <a:p>
            <a:pPr marL="457200" lvl="0" indent="-317500" algn="l" rtl="0">
              <a:spcBef>
                <a:spcPts val="0"/>
              </a:spcBef>
              <a:spcAft>
                <a:spcPts val="0"/>
              </a:spcAft>
              <a:buSzPts val="1400"/>
              <a:buFont typeface="Chivo"/>
              <a:buChar char="●"/>
            </a:pPr>
            <a:r>
              <a:rPr lang="en">
                <a:latin typeface="Chivo"/>
                <a:ea typeface="Chivo"/>
                <a:cs typeface="Chivo"/>
                <a:sym typeface="Chivo"/>
              </a:rPr>
              <a:t>Contenedores</a:t>
            </a:r>
            <a:endParaRPr>
              <a:latin typeface="Chivo"/>
              <a:ea typeface="Chivo"/>
              <a:cs typeface="Chivo"/>
              <a:sym typeface="Chivo"/>
            </a:endParaRPr>
          </a:p>
          <a:p>
            <a:pPr marL="0" lvl="0" indent="0" algn="l" rtl="0">
              <a:spcBef>
                <a:spcPts val="0"/>
              </a:spcBef>
              <a:spcAft>
                <a:spcPts val="0"/>
              </a:spcAft>
              <a:buNone/>
            </a:pPr>
            <a:endParaRPr>
              <a:latin typeface="Chivo"/>
              <a:ea typeface="Chivo"/>
              <a:cs typeface="Chivo"/>
              <a:sym typeface="Chivo"/>
            </a:endParaRPr>
          </a:p>
        </p:txBody>
      </p:sp>
      <p:sp>
        <p:nvSpPr>
          <p:cNvPr id="183" name="Google Shape;183;p19"/>
          <p:cNvSpPr txBox="1"/>
          <p:nvPr/>
        </p:nvSpPr>
        <p:spPr>
          <a:xfrm>
            <a:off x="4334400" y="4875000"/>
            <a:ext cx="3780300" cy="1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hlink"/>
                </a:solidFill>
                <a:hlinkClick r:id="rId4"/>
              </a:rPr>
              <a:t>https://mjremijan.github.io/java-ee-technologies/</a:t>
            </a:r>
            <a:endParaRPr sz="800">
              <a:latin typeface="Chivo"/>
              <a:ea typeface="Chivo"/>
              <a:cs typeface="Chivo"/>
              <a:sym typeface="Chiv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87"/>
        <p:cNvGrpSpPr/>
        <p:nvPr/>
      </p:nvGrpSpPr>
      <p:grpSpPr>
        <a:xfrm>
          <a:off x="0" y="0"/>
          <a:ext cx="0" cy="0"/>
          <a:chOff x="0" y="0"/>
          <a:chExt cx="0" cy="0"/>
        </a:xfrm>
      </p:grpSpPr>
      <p:sp>
        <p:nvSpPr>
          <p:cNvPr id="188" name="Google Shape;188;p20"/>
          <p:cNvSpPr txBox="1">
            <a:spLocks noGrp="1"/>
          </p:cNvSpPr>
          <p:nvPr>
            <p:ph type="title" idx="4294967295"/>
          </p:nvPr>
        </p:nvSpPr>
        <p:spPr>
          <a:xfrm>
            <a:off x="361400" y="117900"/>
            <a:ext cx="5486400" cy="94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Tecnologías de la plataforma EE</a:t>
            </a:r>
            <a:endParaRPr/>
          </a:p>
        </p:txBody>
      </p:sp>
      <p:sp>
        <p:nvSpPr>
          <p:cNvPr id="189" name="Google Shape;189;p2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7</a:t>
            </a:fld>
            <a:endParaRPr/>
          </a:p>
        </p:txBody>
      </p:sp>
      <p:sp>
        <p:nvSpPr>
          <p:cNvPr id="190" name="Google Shape;190;p20"/>
          <p:cNvSpPr txBox="1"/>
          <p:nvPr/>
        </p:nvSpPr>
        <p:spPr>
          <a:xfrm>
            <a:off x="465725" y="1543900"/>
            <a:ext cx="8417700" cy="14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chemeClr val="dk1"/>
                </a:solidFill>
                <a:latin typeface="Verdana"/>
                <a:ea typeface="Verdana"/>
                <a:cs typeface="Verdana"/>
                <a:sym typeface="Verdana"/>
              </a:rPr>
              <a:t>Componente de software: conjunto de interfaces y un conjunto de requisitos, y que ha de poder ser desarrollado, adquirido, incorporado al sistema y compuesto con otros componentes de forma independiente, en tiempo y espacio.  </a:t>
            </a:r>
            <a:r>
              <a:rPr lang="en" sz="1800">
                <a:solidFill>
                  <a:schemeClr val="dk1"/>
                </a:solidFill>
                <a:latin typeface="Verdana"/>
                <a:ea typeface="Verdana"/>
                <a:cs typeface="Verdana"/>
                <a:sym typeface="Verdana"/>
              </a:rPr>
              <a:t>Szyperski (2002)</a:t>
            </a:r>
            <a:endParaRPr sz="1800">
              <a:latin typeface="Chivo"/>
              <a:ea typeface="Chivo"/>
              <a:cs typeface="Chivo"/>
              <a:sym typeface="Chivo"/>
            </a:endParaRPr>
          </a:p>
        </p:txBody>
      </p:sp>
      <p:sp>
        <p:nvSpPr>
          <p:cNvPr id="191" name="Google Shape;191;p20"/>
          <p:cNvSpPr txBox="1"/>
          <p:nvPr/>
        </p:nvSpPr>
        <p:spPr>
          <a:xfrm>
            <a:off x="465725" y="2877675"/>
            <a:ext cx="8304900" cy="19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Verdana"/>
                <a:ea typeface="Verdana"/>
                <a:cs typeface="Verdana"/>
                <a:sym typeface="Verdana"/>
              </a:rPr>
              <a:t>Un componente es una unidad de software funcional autocontenida que es “empaquetada” junto con sus archivos y clases relacionadas para que pueda ser desplegado y utilizado por otros componentes.</a:t>
            </a:r>
            <a:endParaRPr sz="1800">
              <a:solidFill>
                <a:schemeClr val="dk1"/>
              </a:solidFill>
              <a:latin typeface="Verdana"/>
              <a:ea typeface="Verdana"/>
              <a:cs typeface="Verdana"/>
              <a:sym typeface="Verdana"/>
            </a:endParaRPr>
          </a:p>
          <a:p>
            <a:pPr marL="0" lvl="0" indent="0" algn="l" rtl="0">
              <a:spcBef>
                <a:spcPts val="0"/>
              </a:spcBef>
              <a:spcAft>
                <a:spcPts val="0"/>
              </a:spcAft>
              <a:buNone/>
            </a:pPr>
            <a:r>
              <a:rPr lang="en" sz="1800">
                <a:solidFill>
                  <a:schemeClr val="dk1"/>
                </a:solidFill>
                <a:latin typeface="Verdana"/>
                <a:ea typeface="Verdana"/>
                <a:cs typeface="Verdana"/>
                <a:sym typeface="Verdana"/>
              </a:rPr>
              <a:t>Puede ser:  función de una librería matemática, un </a:t>
            </a:r>
            <a:r>
              <a:rPr lang="en" sz="1800" i="1">
                <a:solidFill>
                  <a:schemeClr val="dk1"/>
                </a:solidFill>
                <a:latin typeface="Verdana"/>
                <a:ea typeface="Verdana"/>
                <a:cs typeface="Verdana"/>
                <a:sym typeface="Verdana"/>
              </a:rPr>
              <a:t>Java Bean</a:t>
            </a:r>
            <a:r>
              <a:rPr lang="en" sz="1800">
                <a:solidFill>
                  <a:schemeClr val="dk1"/>
                </a:solidFill>
                <a:latin typeface="Verdana"/>
                <a:ea typeface="Verdana"/>
                <a:cs typeface="Verdana"/>
                <a:sym typeface="Verdana"/>
              </a:rPr>
              <a:t>, o una aplicación que puede ser usada por otra aplicación mediante una interfaz especificada</a:t>
            </a:r>
            <a:endParaRPr sz="18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95"/>
        <p:cNvGrpSpPr/>
        <p:nvPr/>
      </p:nvGrpSpPr>
      <p:grpSpPr>
        <a:xfrm>
          <a:off x="0" y="0"/>
          <a:ext cx="0" cy="0"/>
          <a:chOff x="0" y="0"/>
          <a:chExt cx="0" cy="0"/>
        </a:xfrm>
      </p:grpSpPr>
      <p:sp>
        <p:nvSpPr>
          <p:cNvPr id="196" name="Google Shape;196;p21"/>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Tecnologías de la plataforma EE</a:t>
            </a:r>
            <a:endParaRPr/>
          </a:p>
        </p:txBody>
      </p:sp>
      <p:sp>
        <p:nvSpPr>
          <p:cNvPr id="197" name="Google Shape;197;p2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8</a:t>
            </a:fld>
            <a:endParaRPr/>
          </a:p>
        </p:txBody>
      </p:sp>
      <p:sp>
        <p:nvSpPr>
          <p:cNvPr id="198" name="Google Shape;198;p21"/>
          <p:cNvSpPr txBox="1"/>
          <p:nvPr/>
        </p:nvSpPr>
        <p:spPr>
          <a:xfrm>
            <a:off x="465725" y="1610225"/>
            <a:ext cx="8304900" cy="321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Verdana"/>
                <a:ea typeface="Verdana"/>
                <a:cs typeface="Verdana"/>
                <a:sym typeface="Verdana"/>
              </a:rPr>
              <a:t>Componente</a:t>
            </a:r>
            <a:endParaRPr sz="1800">
              <a:solidFill>
                <a:schemeClr val="dk1"/>
              </a:solidFill>
              <a:latin typeface="Verdana"/>
              <a:ea typeface="Verdana"/>
              <a:cs typeface="Verdana"/>
              <a:sym typeface="Verdana"/>
            </a:endParaRPr>
          </a:p>
          <a:p>
            <a:pPr marL="457200" lvl="0" indent="-342900" algn="l" rtl="0">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presentarse en forma de código fuente o código objeto; </a:t>
            </a:r>
            <a:endParaRPr sz="1800">
              <a:solidFill>
                <a:schemeClr val="dk1"/>
              </a:solidFill>
              <a:latin typeface="Verdana"/>
              <a:ea typeface="Verdana"/>
              <a:cs typeface="Verdana"/>
              <a:sym typeface="Verdana"/>
            </a:endParaRPr>
          </a:p>
          <a:p>
            <a:pPr marL="457200" lvl="0" indent="-342900" algn="l" rtl="0">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estar escrito en un lenguaje funcional, procedimental o en un lenguaje orientado a objetos </a:t>
            </a:r>
            <a:endParaRPr sz="1800">
              <a:solidFill>
                <a:schemeClr val="dk1"/>
              </a:solidFill>
              <a:latin typeface="Verdana"/>
              <a:ea typeface="Verdana"/>
              <a:cs typeface="Verdana"/>
              <a:sym typeface="Verdana"/>
            </a:endParaRPr>
          </a:p>
          <a:p>
            <a:pPr marL="457200" lvl="0" indent="-342900" algn="l" rtl="0">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ser tan simple como un botón de una Interfaz Gráfica de Usuario (GUI ) o tan complejo como un subsistema. </a:t>
            </a:r>
            <a:endParaRPr sz="1800">
              <a:solidFill>
                <a:schemeClr val="dk1"/>
              </a:solidFill>
              <a:latin typeface="Verdana"/>
              <a:ea typeface="Verdana"/>
              <a:cs typeface="Verdana"/>
              <a:sym typeface="Verdana"/>
            </a:endParaRPr>
          </a:p>
          <a:p>
            <a:pPr marL="457200" lvl="0" indent="0" algn="l" rtl="0">
              <a:spcBef>
                <a:spcPts val="0"/>
              </a:spcBef>
              <a:spcAft>
                <a:spcPts val="0"/>
              </a:spcAft>
              <a:buNone/>
            </a:pPr>
            <a:endParaRPr sz="1800">
              <a:solidFill>
                <a:schemeClr val="dk1"/>
              </a:solidFill>
              <a:latin typeface="Verdana"/>
              <a:ea typeface="Verdana"/>
              <a:cs typeface="Verdana"/>
              <a:sym typeface="Verdana"/>
            </a:endParaRPr>
          </a:p>
          <a:p>
            <a:pPr marL="457200" lvl="0" indent="-342900" algn="l" rtl="0">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Un sistema es construido mediante el ensamblaje de componentes que exponen operaciones a través de interfaces y que a su vez consumen operaciones proporcionadas por otros componentes </a:t>
            </a:r>
            <a:endParaRPr sz="18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202"/>
        <p:cNvGrpSpPr/>
        <p:nvPr/>
      </p:nvGrpSpPr>
      <p:grpSpPr>
        <a:xfrm>
          <a:off x="0" y="0"/>
          <a:ext cx="0" cy="0"/>
          <a:chOff x="0" y="0"/>
          <a:chExt cx="0" cy="0"/>
        </a:xfrm>
      </p:grpSpPr>
      <p:sp>
        <p:nvSpPr>
          <p:cNvPr id="203" name="Google Shape;203;p22"/>
          <p:cNvSpPr txBox="1">
            <a:spLocks noGrp="1"/>
          </p:cNvSpPr>
          <p:nvPr>
            <p:ph type="title" idx="4294967295"/>
          </p:nvPr>
        </p:nvSpPr>
        <p:spPr>
          <a:xfrm>
            <a:off x="361400" y="117900"/>
            <a:ext cx="5486400" cy="7149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Tecnologías de la plataforma EE</a:t>
            </a:r>
            <a:endParaRPr/>
          </a:p>
        </p:txBody>
      </p:sp>
      <p:sp>
        <p:nvSpPr>
          <p:cNvPr id="204" name="Google Shape;204;p2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9</a:t>
            </a:fld>
            <a:endParaRPr/>
          </a:p>
        </p:txBody>
      </p:sp>
      <p:sp>
        <p:nvSpPr>
          <p:cNvPr id="205" name="Google Shape;205;p22"/>
          <p:cNvSpPr txBox="1"/>
          <p:nvPr/>
        </p:nvSpPr>
        <p:spPr>
          <a:xfrm>
            <a:off x="465725" y="1610225"/>
            <a:ext cx="8304900" cy="3217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Verdana"/>
              <a:buChar char="●"/>
            </a:pPr>
            <a:r>
              <a:rPr lang="en" sz="1800" b="1">
                <a:solidFill>
                  <a:srgbClr val="2C3E50"/>
                </a:solidFill>
                <a:highlight>
                  <a:srgbClr val="FFFFFF"/>
                </a:highlight>
              </a:rPr>
              <a:t>Los Servicios :</a:t>
            </a:r>
            <a:r>
              <a:rPr lang="en" sz="1800">
                <a:solidFill>
                  <a:srgbClr val="2C3E50"/>
                </a:solidFill>
                <a:highlight>
                  <a:srgbClr val="FFFFFF"/>
                </a:highlight>
              </a:rPr>
              <a:t> Son todas esas características como s</a:t>
            </a:r>
            <a:r>
              <a:rPr lang="en" sz="1800" b="1" i="1">
                <a:solidFill>
                  <a:srgbClr val="2C3E50"/>
                </a:solidFill>
                <a:highlight>
                  <a:srgbClr val="FFFFFF"/>
                </a:highlight>
              </a:rPr>
              <a:t>eguridad</a:t>
            </a:r>
            <a:r>
              <a:rPr lang="en" sz="1800">
                <a:solidFill>
                  <a:srgbClr val="2C3E50"/>
                </a:solidFill>
                <a:highlight>
                  <a:srgbClr val="FFFFFF"/>
                </a:highlight>
              </a:rPr>
              <a:t>,</a:t>
            </a:r>
            <a:r>
              <a:rPr lang="en" sz="1800" b="1" i="1">
                <a:solidFill>
                  <a:srgbClr val="2C3E50"/>
                </a:solidFill>
                <a:highlight>
                  <a:srgbClr val="FFFFFF"/>
                </a:highlight>
              </a:rPr>
              <a:t>comunicación</a:t>
            </a:r>
            <a:r>
              <a:rPr lang="en" sz="1800">
                <a:solidFill>
                  <a:srgbClr val="2C3E50"/>
                </a:solidFill>
                <a:highlight>
                  <a:srgbClr val="FFFFFF"/>
                </a:highlight>
              </a:rPr>
              <a:t>, </a:t>
            </a:r>
            <a:r>
              <a:rPr lang="en" sz="1800" b="1" i="1">
                <a:solidFill>
                  <a:srgbClr val="2C3E50"/>
                </a:solidFill>
                <a:highlight>
                  <a:srgbClr val="FFFFFF"/>
                </a:highlight>
              </a:rPr>
              <a:t>logging</a:t>
            </a:r>
            <a:r>
              <a:rPr lang="en" sz="1800">
                <a:solidFill>
                  <a:srgbClr val="2C3E50"/>
                </a:solidFill>
                <a:highlight>
                  <a:srgbClr val="FFFFFF"/>
                </a:highlight>
              </a:rPr>
              <a:t>, </a:t>
            </a:r>
            <a:r>
              <a:rPr lang="en" sz="1800" b="1" i="1">
                <a:solidFill>
                  <a:srgbClr val="2C3E50"/>
                </a:solidFill>
                <a:highlight>
                  <a:srgbClr val="FFFFFF"/>
                </a:highlight>
              </a:rPr>
              <a:t>integridad</a:t>
            </a:r>
            <a:r>
              <a:rPr lang="en" sz="1800">
                <a:solidFill>
                  <a:srgbClr val="2C3E50"/>
                </a:solidFill>
                <a:highlight>
                  <a:srgbClr val="FFFFFF"/>
                </a:highlight>
              </a:rPr>
              <a:t>, etc.. Estos servicios son proporcionados por un </a:t>
            </a:r>
            <a:r>
              <a:rPr lang="en" sz="1800" b="1">
                <a:solidFill>
                  <a:srgbClr val="2C3E50"/>
                </a:solidFill>
                <a:highlight>
                  <a:srgbClr val="FFFFFF"/>
                </a:highlight>
              </a:rPr>
              <a:t>contenedor</a:t>
            </a:r>
            <a:r>
              <a:rPr lang="en" sz="1800">
                <a:solidFill>
                  <a:srgbClr val="2C3E50"/>
                </a:solidFill>
                <a:highlight>
                  <a:srgbClr val="FFFFFF"/>
                </a:highlight>
              </a:rPr>
              <a:t>. Así el programador se concentra en su lógica de negocio y usa estos servicios para su aplicación.</a:t>
            </a:r>
            <a:endParaRPr sz="1800">
              <a:solidFill>
                <a:srgbClr val="2C3E50"/>
              </a:solidFill>
              <a:highlight>
                <a:srgbClr val="FFFFFF"/>
              </a:highlight>
            </a:endParaRPr>
          </a:p>
          <a:p>
            <a:pPr marL="457200" lvl="0" indent="-342900" algn="l" rtl="0">
              <a:lnSpc>
                <a:spcPct val="115000"/>
              </a:lnSpc>
              <a:spcBef>
                <a:spcPts val="0"/>
              </a:spcBef>
              <a:spcAft>
                <a:spcPts val="0"/>
              </a:spcAft>
              <a:buClr>
                <a:schemeClr val="dk1"/>
              </a:buClr>
              <a:buSzPts val="1800"/>
              <a:buFont typeface="Verdana"/>
              <a:buChar char="●"/>
            </a:pPr>
            <a:r>
              <a:rPr lang="en" sz="1800" b="1">
                <a:solidFill>
                  <a:srgbClr val="2C3E50"/>
                </a:solidFill>
                <a:highlight>
                  <a:srgbClr val="FFFFFF"/>
                </a:highlight>
              </a:rPr>
              <a:t>Los Contenedores :</a:t>
            </a:r>
            <a:r>
              <a:rPr lang="en" sz="1800">
                <a:solidFill>
                  <a:srgbClr val="2C3E50"/>
                </a:solidFill>
                <a:highlight>
                  <a:srgbClr val="FFFFFF"/>
                </a:highlight>
              </a:rPr>
              <a:t> Son entornos en tiempo de ejecución, es decir un programa que se está ejecutando y tu aplicación la montas sobre este como si fuera un plugin o el cassette para un consola de juegos. Hay varios tipos de contenedores y la agrupación de ellos forman un </a:t>
            </a:r>
            <a:r>
              <a:rPr lang="en" sz="1800" b="1" i="1">
                <a:solidFill>
                  <a:srgbClr val="2C3E50"/>
                </a:solidFill>
                <a:highlight>
                  <a:srgbClr val="FFFFFF"/>
                </a:highlight>
              </a:rPr>
              <a:t>servidor de aplicaciones</a:t>
            </a:r>
            <a:r>
              <a:rPr lang="en" sz="1800">
                <a:solidFill>
                  <a:srgbClr val="2C3E50"/>
                </a:solidFill>
                <a:highlight>
                  <a:srgbClr val="FFFFFF"/>
                </a:highlight>
              </a:rPr>
              <a:t>.</a:t>
            </a:r>
            <a:endParaRPr sz="1800">
              <a:solidFill>
                <a:srgbClr val="2C3E50"/>
              </a:solidFill>
              <a:highlight>
                <a:srgbClr val="FFFFFF"/>
              </a:highlight>
            </a:endParaRPr>
          </a:p>
          <a:p>
            <a:pPr marL="457200" lvl="0" indent="0" algn="l" rtl="0">
              <a:spcBef>
                <a:spcPts val="800"/>
              </a:spcBef>
              <a:spcAft>
                <a:spcPts val="0"/>
              </a:spcAft>
              <a:buNone/>
            </a:pPr>
            <a:endParaRPr sz="18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2662</Words>
  <Application>Microsoft Office PowerPoint</Application>
  <PresentationFormat>On-screen Show (16:9)</PresentationFormat>
  <Paragraphs>260</Paragraphs>
  <Slides>38</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Consolas</vt:lpstr>
      <vt:lpstr>Verdana</vt:lpstr>
      <vt:lpstr>Lora</vt:lpstr>
      <vt:lpstr>Open Sans</vt:lpstr>
      <vt:lpstr>Trebuchet MS</vt:lpstr>
      <vt:lpstr>Calibri</vt:lpstr>
      <vt:lpstr>Roboto</vt:lpstr>
      <vt:lpstr>Roboto Slab</vt:lpstr>
      <vt:lpstr>Chivo</vt:lpstr>
      <vt:lpstr>Arial</vt:lpstr>
      <vt:lpstr>Macmorris template</vt:lpstr>
      <vt:lpstr>Curso JAVA Empresarial</vt:lpstr>
      <vt:lpstr>1. Introducción a JAVA EE</vt:lpstr>
      <vt:lpstr>Contenido</vt:lpstr>
      <vt:lpstr>Introducción a JAVA EE</vt:lpstr>
      <vt:lpstr>Versiones Java EE</vt:lpstr>
      <vt:lpstr>Tecnologías de la plataforma EE</vt:lpstr>
      <vt:lpstr>Tecnologías de la plataforma EE</vt:lpstr>
      <vt:lpstr>Tecnologías de la plataforma EE</vt:lpstr>
      <vt:lpstr>Tecnologías de la plataforma EE</vt:lpstr>
      <vt:lpstr>Arquitectura multicapas</vt:lpstr>
      <vt:lpstr>Arquitectura multicapas</vt:lpstr>
      <vt:lpstr>Arquitectura multicapas: Capa cliente</vt:lpstr>
      <vt:lpstr>Arquitectura multicapas: Capa web</vt:lpstr>
      <vt:lpstr>Arquitectura multicapas: Capa de negocios</vt:lpstr>
      <vt:lpstr>Arquitectura multicapas: Capa de datos</vt:lpstr>
      <vt:lpstr>Tipos de contenedores</vt:lpstr>
      <vt:lpstr>Despliegue de Aplicaciones JAVAEE</vt:lpstr>
      <vt:lpstr>2. Servlets y JavaServer Pages</vt:lpstr>
      <vt:lpstr>Contenido</vt:lpstr>
      <vt:lpstr>Arquitectura  cliente-servidor</vt:lpstr>
      <vt:lpstr>Protocolos en el  Desarrollo web</vt:lpstr>
      <vt:lpstr>Protocolos en el  Desarrollo web</vt:lpstr>
      <vt:lpstr>Protocolos en el  Desarrollo web</vt:lpstr>
      <vt:lpstr>Servlets</vt:lpstr>
      <vt:lpstr>Contenedores de Servlets</vt:lpstr>
      <vt:lpstr>Mi primer Servlet</vt:lpstr>
      <vt:lpstr>Mi primer Servlet</vt:lpstr>
      <vt:lpstr>Mi primer Servlet</vt:lpstr>
      <vt:lpstr>Mi primer Servlet</vt:lpstr>
      <vt:lpstr>JSP</vt:lpstr>
      <vt:lpstr>JSP</vt:lpstr>
      <vt:lpstr>JavaBean</vt:lpstr>
      <vt:lpstr>JavaBean</vt:lpstr>
      <vt:lpstr>Interfaz Serializable</vt:lpstr>
      <vt:lpstr>2. JAVA Persistence API (JPA)</vt:lpstr>
      <vt:lpstr>JPA</vt:lpstr>
      <vt:lpstr>JPA</vt:lpstr>
      <vt:lpstr>JPA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JAVA Empresarial</dc:title>
  <cp:lastModifiedBy>Gladys Eliana Carrillo Bastidas</cp:lastModifiedBy>
  <cp:revision>1</cp:revision>
  <dcterms:modified xsi:type="dcterms:W3CDTF">2019-08-15T18:45:47Z</dcterms:modified>
</cp:coreProperties>
</file>