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Lst>
  <p:sldSz cy="5143500" cx="9144000"/>
  <p:notesSz cx="6858000" cy="9144000"/>
  <p:embeddedFontLst>
    <p:embeddedFont>
      <p:font typeface="Roboto Slab"/>
      <p:regular r:id="rId160"/>
      <p:bold r:id="rId161"/>
    </p:embeddedFont>
    <p:embeddedFont>
      <p:font typeface="Ubuntu"/>
      <p:regular r:id="rId162"/>
      <p:bold r:id="rId163"/>
      <p:italic r:id="rId164"/>
      <p:boldItalic r:id="rId165"/>
    </p:embeddedFont>
    <p:embeddedFont>
      <p:font typeface="Quattrocento Sans"/>
      <p:regular r:id="rId166"/>
      <p:bold r:id="rId167"/>
      <p:italic r:id="rId168"/>
      <p:boldItalic r:id="rId169"/>
    </p:embeddedFont>
    <p:embeddedFont>
      <p:font typeface="Chivo"/>
      <p:regular r:id="rId170"/>
      <p:bold r:id="rId171"/>
      <p:italic r:id="rId172"/>
      <p:boldItalic r:id="rId1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9BBBA8-BB3A-4A42-8A00-8C4FFC0E77FC}">
  <a:tblStyle styleId="{189BBBA8-BB3A-4A42-8A00-8C4FFC0E77F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658D01-FB2F-487F-899E-874338C8578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173" Type="http://schemas.openxmlformats.org/officeDocument/2006/relationships/font" Target="fonts/Chiv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Chivo-italic.fntdata"/><Relationship Id="rId65" Type="http://schemas.openxmlformats.org/officeDocument/2006/relationships/slide" Target="slides/slide60.xml"/><Relationship Id="rId171" Type="http://schemas.openxmlformats.org/officeDocument/2006/relationships/font" Target="fonts/Chivo-bold.fntdata"/><Relationship Id="rId68" Type="http://schemas.openxmlformats.org/officeDocument/2006/relationships/slide" Target="slides/slide63.xml"/><Relationship Id="rId170" Type="http://schemas.openxmlformats.org/officeDocument/2006/relationships/font" Target="fonts/Chivo-regular.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Ubuntu-boldItalic.fntdata"/><Relationship Id="rId69" Type="http://schemas.openxmlformats.org/officeDocument/2006/relationships/slide" Target="slides/slide64.xml"/><Relationship Id="rId164" Type="http://schemas.openxmlformats.org/officeDocument/2006/relationships/font" Target="fonts/Ubuntu-italic.fntdata"/><Relationship Id="rId163" Type="http://schemas.openxmlformats.org/officeDocument/2006/relationships/font" Target="fonts/Ubuntu-bold.fntdata"/><Relationship Id="rId162" Type="http://schemas.openxmlformats.org/officeDocument/2006/relationships/font" Target="fonts/Ubuntu-regular.fntdata"/><Relationship Id="rId169" Type="http://schemas.openxmlformats.org/officeDocument/2006/relationships/font" Target="fonts/QuattrocentoSans-boldItalic.fntdata"/><Relationship Id="rId168" Type="http://schemas.openxmlformats.org/officeDocument/2006/relationships/font" Target="fonts/QuattrocentoSans-italic.fntdata"/><Relationship Id="rId167" Type="http://schemas.openxmlformats.org/officeDocument/2006/relationships/font" Target="fonts/QuattrocentoSans-bold.fntdata"/><Relationship Id="rId166" Type="http://schemas.openxmlformats.org/officeDocument/2006/relationships/font" Target="fonts/QuattrocentoSans-regular.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RobotoSlab-bold.fntdata"/><Relationship Id="rId54" Type="http://schemas.openxmlformats.org/officeDocument/2006/relationships/slide" Target="slides/slide49.xml"/><Relationship Id="rId160" Type="http://schemas.openxmlformats.org/officeDocument/2006/relationships/font" Target="fonts/RobotoSlab-regular.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iversidad-de-los-andes.gitbooks.io/fundamentos-de-programacion/content/GLOSSARY.html#m%C3%A9todo" TargetMode="External"/><Relationship Id="rId3" Type="http://schemas.openxmlformats.org/officeDocument/2006/relationships/hyperlink" Target="https://universidad-de-los-andes.gitbooks.io/fundamentos-de-programacion/content/GLOSSARY.html#excepci%C3%B3n" TargetMode="External"/><Relationship Id="rId4" Type="http://schemas.openxmlformats.org/officeDocument/2006/relationships/hyperlink" Target="https://universidad-de-los-andes.gitbooks.io/fundamentos-de-programacion/content/GLOSSARY.html#excepci%C3%B3n" TargetMode="External"/><Relationship Id="rId9" Type="http://schemas.openxmlformats.org/officeDocument/2006/relationships/hyperlink" Target="https://universidad-de-los-andes.gitbooks.io/fundamentos-de-programacion/content/GLOSSARY.html#m%C3%A9todo" TargetMode="External"/><Relationship Id="rId5" Type="http://schemas.openxmlformats.org/officeDocument/2006/relationships/hyperlink" Target="https://universidad-de-los-andes.gitbooks.io/fundamentos-de-programacion/content/GLOSSARY.html#m%C3%A9todo" TargetMode="External"/><Relationship Id="rId6" Type="http://schemas.openxmlformats.org/officeDocument/2006/relationships/hyperlink" Target="https://universidad-de-los-andes.gitbooks.io/fundamentos-de-programacion/content/GLOSSARY.html#m%C3%A9todo" TargetMode="External"/><Relationship Id="rId7" Type="http://schemas.openxmlformats.org/officeDocument/2006/relationships/hyperlink" Target="https://universidad-de-los-andes.gitbooks.io/fundamentos-de-programacion/content/GLOSSARY.html#clase" TargetMode="External"/><Relationship Id="rId8" Type="http://schemas.openxmlformats.org/officeDocument/2006/relationships/hyperlink" Target="https://universidad-de-los-andes.gitbooks.io/fundamentos-de-programacion/content/GLOSSARY.html#excepci%C3%B3n" TargetMode="Externa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API_Java"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en/java/javase/11/docs/api/java.base/java/lang/String.html"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rogramaenlinea.net/poo-programacion-orientada-a-objeto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java-data-abstraction.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java-data-abstraction.htm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avilanch.wordpress.com/2018/07/05/los-4-pilares-de-la-programacion-orientada-a-objeto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avilanch.wordpress.com/2018/07/05/los-4-pilares-de-la-programacion-orientada-a-objeto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vnasoftware.com/2018/12/07/four-pillars-of-object-oriented-programm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avilanch.wordpress.com/2018/07/05/los-4-pilares-de-la-programacion-orientada-a-objetos/"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avilanch.wordpress.com/2018/07/05/los-4-pilares-de-la-programacion-orientada-a-objeto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069beb57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069beb5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Los programas Java se compilan mediante un compilador Java. El formato resultante de un programa de Java compilado es código de byte de tecnología Java independiente de la plataforma en lugar de código de máquina específico de CPU. </a:t>
            </a:r>
            <a:endParaRPr/>
          </a:p>
          <a:p>
            <a:pPr indent="0" lvl="0" marL="0" rtl="0" algn="l">
              <a:spcBef>
                <a:spcPts val="0"/>
              </a:spcBef>
              <a:spcAft>
                <a:spcPts val="0"/>
              </a:spcAft>
              <a:buNone/>
            </a:pPr>
            <a:r>
              <a:rPr lang="en"/>
              <a:t>El código de byte creado es interpretado por un intérprete de código de byte denominado Java Virtual Machine (JVM). Una máquina virtual es un programa específico de la plataforma que comprende el código de byte independiente de la plataforma y puede ejecutarlo en una plataforma concreta. Por este motivo, el lenguaje de programación Java se suele denominar lenguaje interpretado y se dice que los programas de tecnología Java son portátiles o ejecutables en cualquier plataforma.</a:t>
            </a:r>
            <a:endParaRPr/>
          </a:p>
          <a:p>
            <a:pPr indent="0" lvl="0" marL="0" rtl="0" algn="l">
              <a:spcBef>
                <a:spcPts val="0"/>
              </a:spcBef>
              <a:spcAft>
                <a:spcPts val="0"/>
              </a:spcAft>
              <a:buNone/>
            </a:pPr>
            <a:r>
              <a:rPr lang="en"/>
              <a:t>Para que los programas Java sean independientes de la plataforma, es necesaria una JVM en cada plataforma donde se va a ejecutar el programa. La JVM es responsable de interpretar el código Java, cargar las clases Java y ejecutar programas Java.</a:t>
            </a:r>
            <a:endParaRPr/>
          </a:p>
          <a:p>
            <a:pPr indent="0" lvl="0" marL="0" rtl="0" algn="l">
              <a:spcBef>
                <a:spcPts val="0"/>
              </a:spcBef>
              <a:spcAft>
                <a:spcPts val="0"/>
              </a:spcAft>
              <a:buNone/>
            </a:pPr>
            <a:r>
              <a:rPr lang="en"/>
              <a:t>Sin embargo, un programa Java necesita que se ejecute más de una JVM. También necesita un juego de bibliotecas de clases Java estándar para la plataforma. Las bibliotecas de clases Java son bibliotecas de código escrito previamente que se puede combinar con el código que escribe para crear aplicacionessólidas.</a:t>
            </a:r>
            <a:endParaRPr/>
          </a:p>
          <a:p>
            <a:pPr indent="0" lvl="0" marL="0" rtl="0" algn="l">
              <a:spcBef>
                <a:spcPts val="0"/>
              </a:spcBef>
              <a:spcAft>
                <a:spcPts val="0"/>
              </a:spcAft>
              <a:buNone/>
            </a:pPr>
            <a:r>
              <a:rPr lang="en"/>
              <a:t>Combinados, el software de la JVM y las bibliotecas de clases Java se denominan Java Runtime Environment (JRE). El JRE está disponible en Oracle para muchas plataformas comunes.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cc1f81fa0_0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cc1f81fa0_0_7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5cc1f81fa0_0_77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cc1f81fa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cc1f81fa0_0_7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https://docs.oracle.com/javase/7/docs/api/java/util/Iterator.html</a:t>
            </a:r>
            <a:endParaRPr/>
          </a:p>
        </p:txBody>
      </p:sp>
      <p:sp>
        <p:nvSpPr>
          <p:cNvPr id="966" name="Google Shape;966;g5cc1f81fa0_0_77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cc1f81fa0_0_7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cc1f81fa0_0_7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https://docs.oracle.com/javase/7/docs/api/java/util/Iterator.html</a:t>
            </a:r>
            <a:endParaRPr/>
          </a:p>
        </p:txBody>
      </p:sp>
      <p:sp>
        <p:nvSpPr>
          <p:cNvPr id="974" name="Google Shape;974;g5cc1f81fa0_0_78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cc1f81fa0_0_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cc1f81fa0_0_8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5cc1f81fa0_0_83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5bb45bdc1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5bb45bdc17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5bb45bdc17_0_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bb45bdc1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bb45bdc17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5bb45bdc17_0_1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5bb45bdc17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5bb45bdc17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5bb45bdc17_0_2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5bb45bdc17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5bb45bdc17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g5bb45bdc17_0_3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g5bb45bdc17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5bb45bdc17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g5bb45bdc17_0_4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5bb45bdc1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5bb45bdc17_0_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5bb45bdc17_0_5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d069beb57_1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d069beb5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g5bb45bdc17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5bb45bdc17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g5bb45bdc17_0_5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5bb45bdc1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5bb45bdc17_0_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g5bb45bdc17_0_6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5bb45bdc17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5bb45bdc17_0_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5bb45bdc17_0_7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5bb45bdc17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5bb45bdc17_0_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5bb45bdc17_0_8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5bb45bdc17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5bb45bdc17_0_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g5bb45bdc17_0_9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2" name="Shape 1082"/>
        <p:cNvGrpSpPr/>
        <p:nvPr/>
      </p:nvGrpSpPr>
      <p:grpSpPr>
        <a:xfrm>
          <a:off x="0" y="0"/>
          <a:ext cx="0" cy="0"/>
          <a:chOff x="0" y="0"/>
          <a:chExt cx="0" cy="0"/>
        </a:xfrm>
      </p:grpSpPr>
      <p:sp>
        <p:nvSpPr>
          <p:cNvPr id="1083" name="Google Shape;1083;g5bb45bdc17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5bb45bdc17_0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g5bb45bdc17_0_9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Google Shape;1092;g5bb45bdc1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5bb45bdc17_0_1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5bb45bdc17_0_10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5bb45bdc17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5bb45bdc17_0_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69850" lvl="0" marL="0" rtl="0" algn="l">
              <a:spcBef>
                <a:spcPts val="0"/>
              </a:spcBef>
              <a:spcAft>
                <a:spcPts val="0"/>
              </a:spcAft>
              <a:buClr>
                <a:schemeClr val="dk1"/>
              </a:buClr>
              <a:buSzPts val="1100"/>
              <a:buChar char="●"/>
            </a:pPr>
            <a:r>
              <a:rPr lang="en" sz="1100">
                <a:solidFill>
                  <a:schemeClr val="dk1"/>
                </a:solidFill>
              </a:rPr>
              <a:t> vamos a decir que una persona es más grande que otra si tiene la edad mayor, en cambio será menor si tiene una edad menor y serán iguales si y solo si su edad es igual y el dni también es igual. En este último caso si dos personas tienen la misma edad, se considerará mayor el que tenga el dni más grande.</a:t>
            </a:r>
            <a:endParaRPr/>
          </a:p>
        </p:txBody>
      </p:sp>
      <p:sp>
        <p:nvSpPr>
          <p:cNvPr id="1103" name="Google Shape;1103;g5bb45bdc17_0_11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g5bb45bdc1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5bb45bdc17_0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69850" lvl="0" marL="0" rtl="0" algn="l">
              <a:spcBef>
                <a:spcPts val="0"/>
              </a:spcBef>
              <a:spcAft>
                <a:spcPts val="0"/>
              </a:spcAft>
              <a:buClr>
                <a:schemeClr val="dk1"/>
              </a:buClr>
              <a:buSzPts val="1100"/>
              <a:buChar char="●"/>
            </a:pPr>
            <a:r>
              <a:t/>
            </a:r>
            <a:endParaRPr/>
          </a:p>
        </p:txBody>
      </p:sp>
      <p:sp>
        <p:nvSpPr>
          <p:cNvPr id="1112" name="Google Shape;1112;g5bb45bdc17_0_12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5bb45bdc17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5bb45bdc17_0_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g5bb45bdc17_0_13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069beb57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069beb5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Google Shape;1127;g5bb45bdc17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5bb45bdc17_0_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g5bb45bdc17_0_14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g5bb45bdc17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g5bb45bdc17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https://www.luaces-novo.es/enlace-dinamico-en-java/</a:t>
            </a:r>
            <a:endParaRPr/>
          </a:p>
          <a:p>
            <a:pPr indent="-69850" lvl="0" marL="0" marR="0" rtl="0" algn="l">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 ¿como sabe la JVM de qué tipo es cuando un mismo tipo estático puede albergar un número indefinido de clases?, la respuesta es: conociendo su tipo dinámico.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g5bb45bdc1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5bb45bdc1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g5cc1f81fa0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g5cc1f81fa0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g5cc1f81fa0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g5cc1f81fa0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Google Shape;1167;g5cc1f81fa0_0_1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5cc1f81fa0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Google Shape;1173;g5cc1f81fa0_0_1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5cc1f81fa0_0_13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g5cc1f81fa0_0_131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0" name="Shape 1180"/>
        <p:cNvGrpSpPr/>
        <p:nvPr/>
      </p:nvGrpSpPr>
      <p:grpSpPr>
        <a:xfrm>
          <a:off x="0" y="0"/>
          <a:ext cx="0" cy="0"/>
          <a:chOff x="0" y="0"/>
          <a:chExt cx="0" cy="0"/>
        </a:xfrm>
      </p:grpSpPr>
      <p:sp>
        <p:nvSpPr>
          <p:cNvPr id="1181" name="Google Shape;1181;g5cc1f81fa0_0_1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5cc1f81fa0_0_13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g5cc1f81fa0_0_132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Google Shape;1190;g5cc1f81fa0_0_1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5cc1f81fa0_0_13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g5cc1f81fa0_0_133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8" name="Shape 1198"/>
        <p:cNvGrpSpPr/>
        <p:nvPr/>
      </p:nvGrpSpPr>
      <p:grpSpPr>
        <a:xfrm>
          <a:off x="0" y="0"/>
          <a:ext cx="0" cy="0"/>
          <a:chOff x="0" y="0"/>
          <a:chExt cx="0" cy="0"/>
        </a:xfrm>
      </p:grpSpPr>
      <p:sp>
        <p:nvSpPr>
          <p:cNvPr id="1199" name="Google Shape;1199;g5cc1f81fa0_0_1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5cc1f81fa0_0_13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g5cc1f81fa0_0_133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cc1f81fa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cc1f81f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cc1f81fa0_0_1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cc1f81fa0_0_13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g5cc1f81fa0_0_135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cc1f81fa0_0_1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cc1f81fa0_0_13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g5cc1f81fa0_0_136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cc1f81fa0_0_1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cc1f81fa0_0_13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5cc1f81fa0_0_137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g5cc1f81fa0_0_1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5cc1f81fa0_0_13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5cc1f81fa0_0_138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Google Shape;1245;g5cc1f81fa0_0_1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5cc1f81fa0_0_13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g5cc1f81fa0_0_138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2" name="Shape 1252"/>
        <p:cNvGrpSpPr/>
        <p:nvPr/>
      </p:nvGrpSpPr>
      <p:grpSpPr>
        <a:xfrm>
          <a:off x="0" y="0"/>
          <a:ext cx="0" cy="0"/>
          <a:chOff x="0" y="0"/>
          <a:chExt cx="0" cy="0"/>
        </a:xfrm>
      </p:grpSpPr>
      <p:sp>
        <p:nvSpPr>
          <p:cNvPr id="1253" name="Google Shape;1253;g5cc1f81fa0_0_1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5cc1f81fa0_0_13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5cc1f81fa0_0_139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0" name="Shape 1260"/>
        <p:cNvGrpSpPr/>
        <p:nvPr/>
      </p:nvGrpSpPr>
      <p:grpSpPr>
        <a:xfrm>
          <a:off x="0" y="0"/>
          <a:ext cx="0" cy="0"/>
          <a:chOff x="0" y="0"/>
          <a:chExt cx="0" cy="0"/>
        </a:xfrm>
      </p:grpSpPr>
      <p:sp>
        <p:nvSpPr>
          <p:cNvPr id="1261" name="Google Shape;1261;g5cc1f81fa0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5cc1f81fa0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https://interpolados.wordpress.com/2017/01/27/excepciones-en-java/</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5cc1f81fa0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5cc1f81fa0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4" name="Shape 1274"/>
        <p:cNvGrpSpPr/>
        <p:nvPr/>
      </p:nvGrpSpPr>
      <p:grpSpPr>
        <a:xfrm>
          <a:off x="0" y="0"/>
          <a:ext cx="0" cy="0"/>
          <a:chOff x="0" y="0"/>
          <a:chExt cx="0" cy="0"/>
        </a:xfrm>
      </p:grpSpPr>
      <p:sp>
        <p:nvSpPr>
          <p:cNvPr id="1275" name="Google Shape;1275;g5cc1f81fa0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5cc1f81fa0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Google Shape;1282;g5cc1f81fa0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5cc1f81fa0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cc1f81fa0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cc1f81f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g5cc1f81fa0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5cc1f81fa0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7" name="Shape 1297"/>
        <p:cNvGrpSpPr/>
        <p:nvPr/>
      </p:nvGrpSpPr>
      <p:grpSpPr>
        <a:xfrm>
          <a:off x="0" y="0"/>
          <a:ext cx="0" cy="0"/>
          <a:chOff x="0" y="0"/>
          <a:chExt cx="0" cy="0"/>
        </a:xfrm>
      </p:grpSpPr>
      <p:sp>
        <p:nvSpPr>
          <p:cNvPr id="1298" name="Google Shape;1298;g5cc1f81fa0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5cc1f81fa0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5cc1f81fa0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5cc1f81fa0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Google Shape;1312;g5cc1f81fa0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5cc1f81fa0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Cuando en un método queremos indicar que éste puede disparar una excepción en caso de que detecte una situación que considera anormal, esta indicación debe formar parte de la signatura del método.</a:t>
            </a:r>
            <a:endParaRPr/>
          </a:p>
          <a:p>
            <a:pPr indent="0" lvl="0" marL="0" rtl="0" algn="l">
              <a:spcBef>
                <a:spcPts val="0"/>
              </a:spcBef>
              <a:spcAft>
                <a:spcPts val="0"/>
              </a:spcAft>
              <a:buNone/>
            </a:pPr>
            <a:r>
              <a:rPr lang="en" sz="1200">
                <a:solidFill>
                  <a:srgbClr val="858585"/>
                </a:solidFill>
                <a:highlight>
                  <a:srgbClr val="FFFFFF"/>
                </a:highlight>
              </a:rPr>
              <a:t>Al informar que un </a:t>
            </a:r>
            <a:r>
              <a:rPr lang="en" sz="1200" u="sng">
                <a:solidFill>
                  <a:srgbClr val="4183C4"/>
                </a:solidFill>
                <a:highlight>
                  <a:srgbClr val="FFFFFF"/>
                </a:highlight>
                <a:hlinkClick r:id="rId2"/>
              </a:rPr>
              <a:t>método</a:t>
            </a:r>
            <a:r>
              <a:rPr lang="en" sz="1200">
                <a:solidFill>
                  <a:srgbClr val="858585"/>
                </a:solidFill>
                <a:highlight>
                  <a:srgbClr val="FFFFFF"/>
                </a:highlight>
              </a:rPr>
              <a:t> lanza una </a:t>
            </a:r>
            <a:r>
              <a:rPr lang="en" sz="1200" u="sng">
                <a:solidFill>
                  <a:srgbClr val="4183C4"/>
                </a:solidFill>
                <a:highlight>
                  <a:srgbClr val="FFFFFF"/>
                </a:highlight>
                <a:hlinkClick r:id="rId3"/>
              </a:rPr>
              <a:t>excepción</a:t>
            </a:r>
            <a:r>
              <a:rPr lang="en" sz="1200">
                <a:solidFill>
                  <a:srgbClr val="858585"/>
                </a:solidFill>
                <a:highlight>
                  <a:srgbClr val="FFFFFF"/>
                </a:highlight>
              </a:rPr>
              <a:t>, estamos agrupando dos casos posibles: Caso 1: la </a:t>
            </a:r>
            <a:r>
              <a:rPr lang="en" sz="1200" u="sng">
                <a:solidFill>
                  <a:srgbClr val="4183C4"/>
                </a:solidFill>
                <a:highlight>
                  <a:srgbClr val="FFFFFF"/>
                </a:highlight>
                <a:hlinkClick r:id="rId4"/>
              </a:rPr>
              <a:t>excepción</a:t>
            </a:r>
            <a:r>
              <a:rPr lang="en" sz="1200">
                <a:solidFill>
                  <a:srgbClr val="858585"/>
                </a:solidFill>
                <a:highlight>
                  <a:srgbClr val="FFFFFF"/>
                </a:highlight>
              </a:rPr>
              <a:t> va a ser creada y lanzada por el mismo </a:t>
            </a:r>
            <a:r>
              <a:rPr lang="en" sz="1200" u="sng">
                <a:solidFill>
                  <a:srgbClr val="4183C4"/>
                </a:solidFill>
                <a:highlight>
                  <a:srgbClr val="FFFFFF"/>
                </a:highlight>
                <a:hlinkClick r:id="rId5"/>
              </a:rPr>
              <a:t>método</a:t>
            </a:r>
            <a:r>
              <a:rPr lang="en" sz="1200">
                <a:solidFill>
                  <a:srgbClr val="858585"/>
                </a:solidFill>
                <a:highlight>
                  <a:srgbClr val="FFFFFF"/>
                </a:highlight>
              </a:rPr>
              <a:t> que la declara. Esto quiere decir que es el mismo </a:t>
            </a:r>
            <a:r>
              <a:rPr lang="en" sz="1200" u="sng">
                <a:solidFill>
                  <a:srgbClr val="4183C4"/>
                </a:solidFill>
                <a:highlight>
                  <a:srgbClr val="FFFFFF"/>
                </a:highlight>
                <a:hlinkClick r:id="rId6"/>
              </a:rPr>
              <a:t>método</a:t>
            </a:r>
            <a:r>
              <a:rPr lang="en" sz="1200">
                <a:solidFill>
                  <a:srgbClr val="858585"/>
                </a:solidFill>
                <a:highlight>
                  <a:srgbClr val="FFFFFF"/>
                </a:highlight>
              </a:rPr>
              <a:t> el que se encarga de detectar el problema, de crear la instancia de la </a:t>
            </a:r>
            <a:r>
              <a:rPr lang="en" sz="1200" u="sng">
                <a:solidFill>
                  <a:srgbClr val="4183C4"/>
                </a:solidFill>
                <a:highlight>
                  <a:srgbClr val="FFFFFF"/>
                </a:highlight>
                <a:hlinkClick r:id="rId7"/>
              </a:rPr>
              <a:t>clase</a:t>
            </a:r>
            <a:r>
              <a:rPr lang="en" sz="1200">
                <a:solidFill>
                  <a:srgbClr val="858585"/>
                </a:solidFill>
                <a:highlight>
                  <a:srgbClr val="FFFFFF"/>
                </a:highlight>
              </a:rPr>
              <a:t>Exception y de lanzarla. Caso 2: la </a:t>
            </a:r>
            <a:r>
              <a:rPr lang="en" sz="1200" u="sng">
                <a:solidFill>
                  <a:srgbClr val="4183C4"/>
                </a:solidFill>
                <a:highlight>
                  <a:srgbClr val="FFFFFF"/>
                </a:highlight>
                <a:hlinkClick r:id="rId8"/>
              </a:rPr>
              <a:t>excepción</a:t>
            </a:r>
            <a:r>
              <a:rPr lang="en" sz="1200">
                <a:solidFill>
                  <a:srgbClr val="858585"/>
                </a:solidFill>
                <a:highlight>
                  <a:srgbClr val="FFFFFF"/>
                </a:highlight>
              </a:rPr>
              <a:t> fue producida por alguna instrucción en el cuerpo del </a:t>
            </a:r>
            <a:r>
              <a:rPr lang="en" sz="1200" u="sng">
                <a:solidFill>
                  <a:srgbClr val="4183C4"/>
                </a:solidFill>
                <a:highlight>
                  <a:srgbClr val="FFFFFF"/>
                </a:highlight>
                <a:hlinkClick r:id="rId9"/>
              </a:rPr>
              <a:t>método</a:t>
            </a:r>
            <a:r>
              <a:rPr lang="en" sz="1200">
                <a:solidFill>
                  <a:srgbClr val="858585"/>
                </a:solidFill>
                <a:highlight>
                  <a:srgbClr val="FFFFFF"/>
                </a:highlight>
              </a:rPr>
              <a:t> que hace la declaración, el cual decide no atraparla sino dejarla seguir. Este "dejarla seguir" se informa también con la misma cláusula throws.</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5cc1f81fa0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5cc1f81fa0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https://universidad-de-los-andes.gitbooks.io/fundamentos-de-programacion/content/Nivel4/5_ManejoDeLasExcepciones.html</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5cc1f81fa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5cc1f81fa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4" name="Shape 1334"/>
        <p:cNvGrpSpPr/>
        <p:nvPr/>
      </p:nvGrpSpPr>
      <p:grpSpPr>
        <a:xfrm>
          <a:off x="0" y="0"/>
          <a:ext cx="0" cy="0"/>
          <a:chOff x="0" y="0"/>
          <a:chExt cx="0" cy="0"/>
        </a:xfrm>
      </p:grpSpPr>
      <p:sp>
        <p:nvSpPr>
          <p:cNvPr id="1335" name="Google Shape;1335;g5cc1f81fa0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5cc1f81fa0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g5cc1f81fa0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5cc1f81fa0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cc1f81fa0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cc1f81fa0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5" name="Shape 1355"/>
        <p:cNvGrpSpPr/>
        <p:nvPr/>
      </p:nvGrpSpPr>
      <p:grpSpPr>
        <a:xfrm>
          <a:off x="0" y="0"/>
          <a:ext cx="0" cy="0"/>
          <a:chOff x="0" y="0"/>
          <a:chExt cx="0" cy="0"/>
        </a:xfrm>
      </p:grpSpPr>
      <p:sp>
        <p:nvSpPr>
          <p:cNvPr id="1356" name="Google Shape;1356;g5cc1f81fa0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5cc1f81fa0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cc1f81fa0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cc1f81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5cc1f81fa0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5cc1f81fa0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9" name="Shape 1369"/>
        <p:cNvGrpSpPr/>
        <p:nvPr/>
      </p:nvGrpSpPr>
      <p:grpSpPr>
        <a:xfrm>
          <a:off x="0" y="0"/>
          <a:ext cx="0" cy="0"/>
          <a:chOff x="0" y="0"/>
          <a:chExt cx="0" cy="0"/>
        </a:xfrm>
      </p:grpSpPr>
      <p:sp>
        <p:nvSpPr>
          <p:cNvPr id="1370" name="Google Shape;1370;g5cc1f81fa0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5cc1f81fa0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Google Shape;1378;g5cc1f81fa0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5cc1f81fa0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4" name="Shape 1384"/>
        <p:cNvGrpSpPr/>
        <p:nvPr/>
      </p:nvGrpSpPr>
      <p:grpSpPr>
        <a:xfrm>
          <a:off x="0" y="0"/>
          <a:ext cx="0" cy="0"/>
          <a:chOff x="0" y="0"/>
          <a:chExt cx="0" cy="0"/>
        </a:xfrm>
      </p:grpSpPr>
      <p:sp>
        <p:nvSpPr>
          <p:cNvPr id="1385" name="Google Shape;1385;g5cc1f81fa0_0_1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5cc1f81fa0_0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https://elbauldelprogramador.com/manejar-excepciones-en-java/</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Google Shape;1392;g5cc1f81fa0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5cc1f81fa0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Ejemplo y buenas prácticas </a:t>
            </a:r>
            <a:r>
              <a:rPr lang="en" sz="1400">
                <a:solidFill>
                  <a:srgbClr val="00001A"/>
                </a:solidFill>
              </a:rPr>
              <a:t>https://www.javacodegeeks.com/2013/07/java-exception-handling-tutorial-with-examples-and-best-practices.html</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cc1f81fa0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cc1f81f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cc1f81fa0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cc1f81f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https://es.wikipedia.org/wiki/Tipo_de_dato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cc1f81fa0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cc1f81f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cc1f81fa0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cc1f81fa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cc1f81fa0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cc1f81f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cc1f81fa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cc1f81fa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cc1f81fa0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cc1f81f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cc1f81fa0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cc1f81fa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cc1f81fa0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cc1f81fa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cc1f81fa0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cc1f81f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cc1f81fa0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cc1f81fa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cc1f81fa0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cc1f81f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cc1f81fa0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cc1f81f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https://es.wikipedia.org/wiki/API_Java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cc1f81fa0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cc1f81f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cc1f81fa0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cc1f81fa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Solicitar el ingreso de 5 notas y calcular el promedio.  Utilizar for, while y do while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cc1f81fa0_0_1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cc1f81fa0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cc1f81fa0_0_1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cc1f81fa0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c1f81fa0_0_1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c1f81fa0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https://docs.oracle.com/en/java/javase/11/docs/api/java.base/java/lang/String.html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cc1f81fa0_0_1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cc1f81fa0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cc1f81fa0_0_1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cc1f81fa0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cc1f81fa0_0_1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cc1f81fa0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cc1f81fa0_0_12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cc1f81fa0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cc1f81fa0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cc1f81fa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cc1f81fa0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cc1f81f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069beb5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069be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cc1f81fa0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cc1f81fa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http://www.4rsoluciones.com/blog/que-son-los-paradigmas-de-programacion-2/</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cc1f81fa0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cc1f81fa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http://www.4rsoluciones.com/blog/que-son-los-paradigmas-de-programacion-2/</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cc1f81fa0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cc1f81fa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cc1f81fa0_0_203: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45454"/>
              </a:buClr>
              <a:buSzPts val="1000"/>
              <a:buFont typeface="Calibri"/>
              <a:buNone/>
            </a:pPr>
            <a:r>
              <a:rPr lang="en" sz="1000">
                <a:solidFill>
                  <a:srgbClr val="545454"/>
                </a:solidFill>
                <a:highlight>
                  <a:srgbClr val="FFFFFF"/>
                </a:highlight>
              </a:rPr>
              <a:t>La abstracción es la capacidad de obtener y aislar toda la información y cualidades de un objeto que no nos parezcan relevantes, para poder encapsularlos. Para ello separamos “mentalmente” los objetos y nos centramos en su comportamiento fundamental.</a:t>
            </a:r>
            <a:endParaRPr sz="1000">
              <a:solidFill>
                <a:srgbClr val="545454"/>
              </a:solidFill>
              <a:highlight>
                <a:srgbClr val="FFFFFF"/>
              </a:highlight>
            </a:endParaRPr>
          </a:p>
          <a:p>
            <a:pPr indent="0" lvl="0" marL="0" marR="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http://programaenlinea.net/poo-programacion-orientada-a-objetos/</a:t>
            </a:r>
            <a:endParaRPr sz="1000">
              <a:solidFill>
                <a:srgbClr val="545454"/>
              </a:solidFill>
              <a:highlight>
                <a:srgbClr val="FFFFFF"/>
              </a:highlight>
            </a:endParaRPr>
          </a:p>
        </p:txBody>
      </p:sp>
      <p:sp>
        <p:nvSpPr>
          <p:cNvPr id="491" name="Google Shape;491;g5cc1f81fa0_0_203: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mbria"/>
              <a:ea typeface="Cambria"/>
              <a:cs typeface="Cambria"/>
              <a:sym typeface="Cambria"/>
            </a:endParaRPr>
          </a:p>
        </p:txBody>
      </p:sp>
      <p:sp>
        <p:nvSpPr>
          <p:cNvPr id="492" name="Google Shape;492;g5cc1f81fa0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5cc1f81fa0_0_20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lang="en"/>
              <a:t>Podemos identificar muchas características del cliente, pero para el dominio del problema solo las 4 primeras son relevantes.  En siguiente diapositiva se marcan las válidas para el problema</a:t>
            </a:r>
            <a:endParaRPr/>
          </a:p>
          <a:p>
            <a:pPr indent="0" lvl="0" marL="0" marR="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https://www.guru99.com/java-data-abstraction.html</a:t>
            </a:r>
            <a:endParaRPr b="0" i="0" sz="2000" u="none" cap="none" strike="noStrike">
              <a:solidFill>
                <a:srgbClr val="000000"/>
              </a:solidFill>
              <a:latin typeface="Cambria"/>
              <a:ea typeface="Cambria"/>
              <a:cs typeface="Cambria"/>
              <a:sym typeface="Cambria"/>
            </a:endParaRPr>
          </a:p>
        </p:txBody>
      </p:sp>
      <p:sp>
        <p:nvSpPr>
          <p:cNvPr id="499" name="Google Shape;499;g5cc1f81fa0_0_209: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mbria"/>
              <a:ea typeface="Cambria"/>
              <a:cs typeface="Cambria"/>
              <a:sym typeface="Cambria"/>
            </a:endParaRPr>
          </a:p>
        </p:txBody>
      </p:sp>
      <p:sp>
        <p:nvSpPr>
          <p:cNvPr id="500" name="Google Shape;500;g5cc1f81fa0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cc1f81fa0_0_216: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Calibri"/>
              <a:buNone/>
            </a:pPr>
            <a:r>
              <a:rPr lang="en"/>
              <a:t>Podemos identificar muchas características del cliente, pero para el dominio del problema solo las 4 primeras son relevantes</a:t>
            </a:r>
            <a:endParaRPr/>
          </a:p>
          <a:p>
            <a:pPr indent="0" lvl="0" marL="0" marR="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https://www.guru99.com/java-data-abstraction.html</a:t>
            </a:r>
            <a:endParaRPr b="0" i="0" sz="2000" u="none" cap="none" strike="noStrike">
              <a:solidFill>
                <a:srgbClr val="000000"/>
              </a:solidFill>
              <a:latin typeface="Cambria"/>
              <a:ea typeface="Cambria"/>
              <a:cs typeface="Cambria"/>
              <a:sym typeface="Cambria"/>
            </a:endParaRPr>
          </a:p>
        </p:txBody>
      </p:sp>
      <p:sp>
        <p:nvSpPr>
          <p:cNvPr id="508" name="Google Shape;508;g5cc1f81fa0_0_216: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mbria"/>
              <a:ea typeface="Cambria"/>
              <a:cs typeface="Cambria"/>
              <a:sym typeface="Cambria"/>
            </a:endParaRPr>
          </a:p>
        </p:txBody>
      </p:sp>
      <p:sp>
        <p:nvSpPr>
          <p:cNvPr id="509" name="Google Shape;509;g5cc1f81fa0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cc1f81fa0_0_2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17" name="Google Shape;517;g5cc1f81fa0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cc1f81fa0_0_2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https://gavilanch.wordpress.com/2018/07/05/los-4-pilares-de-la-programacion-orientada-a-objetos/</a:t>
            </a:r>
            <a:endParaRPr/>
          </a:p>
        </p:txBody>
      </p:sp>
      <p:sp>
        <p:nvSpPr>
          <p:cNvPr id="526" name="Google Shape;526;g5cc1f81fa0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cc1f81fa0_0_2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https://gavilanch.wordpress.com/2018/07/05/los-4-pilares-de-la-programacion-orientada-a-objetos/</a:t>
            </a:r>
            <a:endParaRPr/>
          </a:p>
        </p:txBody>
      </p:sp>
      <p:sp>
        <p:nvSpPr>
          <p:cNvPr id="533" name="Google Shape;533;g5cc1f81fa0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cc1f81fa0_0_2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https://www.sevnasoftware.com/2018/12/07/four-pillars-of-object-oriented-programming/</a:t>
            </a:r>
            <a:endParaRPr/>
          </a:p>
        </p:txBody>
      </p:sp>
      <p:sp>
        <p:nvSpPr>
          <p:cNvPr id="541" name="Google Shape;541;g5cc1f81fa0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d069beb57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d069beb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5cc1f81fa0_0_2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50" name="Google Shape;550;g5cc1f81fa0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cc1f81fa0_0_3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https://gavilanch.wordpress.com/2018/07/05/los-4-pilares-de-la-programacion-orientada-a-objetos/</a:t>
            </a:r>
            <a:endParaRPr/>
          </a:p>
        </p:txBody>
      </p:sp>
      <p:sp>
        <p:nvSpPr>
          <p:cNvPr id="558" name="Google Shape;558;g5cc1f81fa0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cc1f81fa0_0_3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rPr lang="en" sz="1100" u="sng">
                <a:solidFill>
                  <a:schemeClr val="hlink"/>
                </a:solidFill>
                <a:hlinkClick r:id="rId2"/>
              </a:rPr>
              <a:t>https://gavilanch.wordpress.com/2018/07/05/los-4-pilares-de-la-programacion-orientada-a-objetos/</a:t>
            </a:r>
            <a:endParaRPr/>
          </a:p>
        </p:txBody>
      </p:sp>
      <p:sp>
        <p:nvSpPr>
          <p:cNvPr id="565" name="Google Shape;565;g5cc1f81fa0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cc1f81fa0_0_10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Calibri"/>
              <a:buNone/>
            </a:pPr>
            <a:r>
              <a:t/>
            </a:r>
            <a:endParaRPr/>
          </a:p>
        </p:txBody>
      </p:sp>
      <p:sp>
        <p:nvSpPr>
          <p:cNvPr id="573" name="Google Shape;573;g5cc1f81fa0_0_10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5cc1f81fa0_0_3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5cc1f81fa0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5cc1f81fa0_0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5cc1f81fa0_0_3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https://users.dcc.uchile.cl/~psalinas/uml/modelo.html</a:t>
            </a:r>
            <a:endParaRPr/>
          </a:p>
        </p:txBody>
      </p:sp>
      <p:sp>
        <p:nvSpPr>
          <p:cNvPr id="588" name="Google Shape;588;g5cc1f81fa0_0_3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cc1f81fa0_0_4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5cc1f81fa0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cc1f81fa0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g5cc1f81fa0_0_4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04" name="Google Shape;604;g5cc1f81fa0_0_4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5cc1f81fa0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g5cc1f81fa0_0_4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14" name="Google Shape;614;g5cc1f81fa0_0_4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5cc1f81fa0_0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g5cc1f81fa0_0_4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 La declaración de un objeto simplemente asocia el objeto con una clase,  haciendo al objeto una instancia de esa clase. La declaración  no crear el objeto. Para crear realmente miVehiculo(objeto de la clase Vehiculo)  se necesita utilizar el operador new con el objeto de indicar a la computadora que cree un objeto miVehiculo y asigne espacio de memoria para el</a:t>
            </a:r>
            <a:endParaRPr b="0" i="0" sz="1200" u="none" cap="none" strike="noStrike">
              <a:solidFill>
                <a:schemeClr val="dk1"/>
              </a:solidFill>
              <a:latin typeface="Calibri"/>
              <a:ea typeface="Calibri"/>
              <a:cs typeface="Calibri"/>
              <a:sym typeface="Calibri"/>
            </a:endParaRPr>
          </a:p>
        </p:txBody>
      </p:sp>
      <p:sp>
        <p:nvSpPr>
          <p:cNvPr id="622" name="Google Shape;622;g5cc1f81fa0_0_4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069beb57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069beb5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cc1f81fa0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g5cc1f81fa0_0_4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0" name="Google Shape;630;g5cc1f81fa0_0_4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5cc1f81fa0_0_4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5cc1f81fa0_0_4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La palabra reservada “null” indica que una variable que referencia a un objeto se encuentra “sin objeto”</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8" name="Google Shape;638;g5cc1f81fa0_0_4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5cc1f81fa0_0_4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g5cc1f81fa0_0_4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https://www.aprenderaprogramar.com/index.php?option=com_content&amp;view=article&amp;id=634:objetos-null-en-java-error-javalangnullpointerexception-autoboxing-unbox-objetos-anonimos-cu00668b&amp;catid=68&amp;Itemid=188</a:t>
            </a:r>
            <a:endParaRPr/>
          </a:p>
        </p:txBody>
      </p:sp>
      <p:sp>
        <p:nvSpPr>
          <p:cNvPr id="646" name="Google Shape;646;g5cc1f81fa0_0_4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cc1f81fa0_0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5cc1f81fa0_0_4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https://es.wikipedia.org/wiki/Paquete_Java</a:t>
            </a:r>
            <a:endParaRPr/>
          </a:p>
        </p:txBody>
      </p:sp>
      <p:sp>
        <p:nvSpPr>
          <p:cNvPr id="654" name="Google Shape;654;g5cc1f81fa0_0_4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5cc1f81fa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g5cc1f81fa0_0_4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https://es.wikipedia.org/wiki/Paquete_Java</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Si una clase incluida en un paquete no se relaciona con su respectiva estructura de directorio, la clase no podrá usarse.</a:t>
            </a:r>
            <a:br>
              <a:rPr b="0" i="0" lang="en"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662" name="Google Shape;662;g5cc1f81fa0_0_4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5cc1f81fa0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5cc1f81fa0_0_4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Revisar el ejemplo</a:t>
            </a:r>
            <a:endParaRPr/>
          </a:p>
        </p:txBody>
      </p:sp>
      <p:sp>
        <p:nvSpPr>
          <p:cNvPr id="670" name="Google Shape;670;g5cc1f81fa0_0_4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5cc1f81fa0_0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5cc1f81fa0_0_4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 forma predeterminada, también conocido como el </a:t>
            </a:r>
            <a:r>
              <a:rPr b="1" i="0" lang="en" sz="1200" u="none" cap="none" strike="noStrike">
                <a:solidFill>
                  <a:schemeClr val="dk1"/>
                </a:solidFill>
                <a:latin typeface="Calibri"/>
                <a:ea typeface="Calibri"/>
                <a:cs typeface="Calibri"/>
                <a:sym typeface="Calibri"/>
              </a:rPr>
              <a:t>predeterminado,</a:t>
            </a:r>
            <a:r>
              <a:rPr b="0" i="0" lang="en" sz="1200" u="none" cap="none" strike="noStrike">
                <a:solidFill>
                  <a:schemeClr val="dk1"/>
                </a:solidFill>
                <a:latin typeface="Calibri"/>
                <a:ea typeface="Calibri"/>
                <a:cs typeface="Calibri"/>
                <a:sym typeface="Calibri"/>
              </a:rPr>
              <a:t> visible dentro del mismo paquete, no utilice ningún modificador.</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Privada, que se especifica modificador </a:t>
            </a:r>
            <a:r>
              <a:rPr b="1" i="0" lang="en" sz="1200" u="none" cap="none" strike="noStrike">
                <a:solidFill>
                  <a:schemeClr val="dk1"/>
                </a:solidFill>
                <a:latin typeface="Calibri"/>
                <a:ea typeface="Calibri"/>
                <a:cs typeface="Calibri"/>
                <a:sym typeface="Calibri"/>
              </a:rPr>
              <a:t>privado,</a:t>
            </a:r>
            <a:r>
              <a:rPr b="0" i="0" lang="en" sz="1200" u="none" cap="none" strike="noStrike">
                <a:solidFill>
                  <a:schemeClr val="dk1"/>
                </a:solidFill>
                <a:latin typeface="Calibri"/>
                <a:ea typeface="Calibri"/>
                <a:cs typeface="Calibri"/>
                <a:sym typeface="Calibri"/>
              </a:rPr>
              <a:t> visible dentro de la misma clase.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Hay, con el fin de especificar el modificador </a:t>
            </a:r>
            <a:r>
              <a:rPr b="1" i="0" lang="en" sz="1200" u="none" cap="none" strike="noStrike">
                <a:solidFill>
                  <a:schemeClr val="dk1"/>
                </a:solidFill>
                <a:latin typeface="Calibri"/>
                <a:ea typeface="Calibri"/>
                <a:cs typeface="Calibri"/>
                <a:sym typeface="Calibri"/>
              </a:rPr>
              <a:t>público,</a:t>
            </a:r>
            <a:r>
              <a:rPr b="0" i="0" lang="en" sz="1200" u="none" cap="none" strike="noStrike">
                <a:solidFill>
                  <a:schemeClr val="dk1"/>
                </a:solidFill>
                <a:latin typeface="Calibri"/>
                <a:ea typeface="Calibri"/>
                <a:cs typeface="Calibri"/>
                <a:sym typeface="Calibri"/>
              </a:rPr>
              <a:t> visible a todas las clases.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Protegida, modificador de </a:t>
            </a:r>
            <a:r>
              <a:rPr b="1" i="0" lang="en" sz="1200" u="none" cap="none" strike="noStrike">
                <a:solidFill>
                  <a:schemeClr val="dk1"/>
                </a:solidFill>
                <a:latin typeface="Calibri"/>
                <a:ea typeface="Calibri"/>
                <a:cs typeface="Calibri"/>
                <a:sym typeface="Calibri"/>
              </a:rPr>
              <a:t>protección</a:t>
            </a:r>
            <a:r>
              <a:rPr b="0" i="0" lang="en" sz="1200" u="none" cap="none" strike="noStrike">
                <a:solidFill>
                  <a:schemeClr val="dk1"/>
                </a:solidFill>
                <a:latin typeface="Calibri"/>
                <a:ea typeface="Calibri"/>
                <a:cs typeface="Calibri"/>
                <a:sym typeface="Calibri"/>
              </a:rPr>
              <a:t> especifica que, para todas las clases y subclases dentro del mismo paquete visible.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8" name="Google Shape;678;g5cc1f81fa0_0_4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5cc1f81fa0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g5cc1f81fa0_0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87" name="Google Shape;687;g5cc1f81fa0_0_4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5cc1f81fa0_0_4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g5cc1f81fa0_0_4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95" name="Google Shape;695;g5cc1f81fa0_0_4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5cc1f81fa0_0_4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g5cc1f81fa0_0_4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Any member declared as ‘</a:t>
            </a:r>
            <a:r>
              <a:rPr b="1" i="0"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can only be accessed within the class where it is declared. Any class or interface cannot be declared as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The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access specifier is the most restricted access specifier.</a:t>
            </a:r>
            <a:endParaRPr/>
          </a:p>
          <a:p>
            <a:pPr indent="0" lvl="0" marL="0" marR="0" rtl="0" algn="l">
              <a:spcBef>
                <a:spcPts val="0"/>
              </a:spcBef>
              <a:spcAft>
                <a:spcPts val="0"/>
              </a:spcAft>
              <a:buNone/>
            </a:pPr>
            <a:br>
              <a:rPr b="0" i="0" lang="en"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704" name="Google Shape;704;g5cc1f81fa0_0_4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5cc1f81fa0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g5cc1f81fa0_0_5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Any member declared as ‘</a:t>
            </a:r>
            <a:r>
              <a:rPr b="1" i="0"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can only be accessed within the class where it is declared. Any class or interface cannot be declared as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The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access specifier is the most restricted access specifier.</a:t>
            </a:r>
            <a:endParaRPr/>
          </a:p>
          <a:p>
            <a:pPr indent="0" lvl="0" marL="0" marR="0" rtl="0" algn="l">
              <a:spcBef>
                <a:spcPts val="0"/>
              </a:spcBef>
              <a:spcAft>
                <a:spcPts val="0"/>
              </a:spcAft>
              <a:buNone/>
            </a:pPr>
            <a:br>
              <a:rPr b="0" i="0" lang="en"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712" name="Google Shape;712;g5cc1f81fa0_0_5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5cc1f81fa0_0_5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g5cc1f81fa0_0_5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Any member declared as ‘</a:t>
            </a:r>
            <a:r>
              <a:rPr b="1" i="0"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can only be accessed within the class where it is declared. Any class or interface cannot be declared as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The ‘</a:t>
            </a:r>
            <a:r>
              <a:rPr b="0" i="1" lang="en" sz="1200" u="none" cap="none" strike="noStrike">
                <a:solidFill>
                  <a:schemeClr val="dk1"/>
                </a:solidFill>
                <a:latin typeface="Calibri"/>
                <a:ea typeface="Calibri"/>
                <a:cs typeface="Calibri"/>
                <a:sym typeface="Calibri"/>
              </a:rPr>
              <a:t>private</a:t>
            </a:r>
            <a:r>
              <a:rPr b="0" i="0" lang="en" sz="1200" u="none" cap="none" strike="noStrike">
                <a:solidFill>
                  <a:schemeClr val="dk1"/>
                </a:solidFill>
                <a:latin typeface="Calibri"/>
                <a:ea typeface="Calibri"/>
                <a:cs typeface="Calibri"/>
                <a:sym typeface="Calibri"/>
              </a:rPr>
              <a:t>‘ access specifier is the most restricted access specifier.</a:t>
            </a:r>
            <a:endParaRPr/>
          </a:p>
          <a:p>
            <a:pPr indent="0" lvl="0" marL="0" marR="0" rtl="0" algn="l">
              <a:spcBef>
                <a:spcPts val="0"/>
              </a:spcBef>
              <a:spcAft>
                <a:spcPts val="0"/>
              </a:spcAft>
              <a:buNone/>
            </a:pPr>
            <a:br>
              <a:rPr b="0" i="0" lang="en"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721" name="Google Shape;721;g5cc1f81fa0_0_5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5cc1f81fa0_0_5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5cc1f81fa0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5cc1f81fa0_0_5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5cc1f81fa0_0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cc1f81fa0_0_5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5cc1f81fa0_0_5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5cc1f81fa0_0_5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g5cc1f81fa0_0_5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200" u="none" cap="none" strike="noStrike">
                <a:solidFill>
                  <a:schemeClr val="dk1"/>
                </a:solidFill>
                <a:latin typeface="Calibri"/>
                <a:ea typeface="Calibri"/>
                <a:cs typeface="Calibri"/>
                <a:sym typeface="Calibri"/>
              </a:rPr>
              <a:t>Variables de Instancia (Campos No-Estáticos).</a:t>
            </a:r>
            <a:r>
              <a:rPr b="0" i="0" lang="en" sz="1200" u="none" cap="none" strike="noStrike">
                <a:solidFill>
                  <a:schemeClr val="dk1"/>
                </a:solidFill>
                <a:latin typeface="Calibri"/>
                <a:ea typeface="Calibri"/>
                <a:cs typeface="Calibri"/>
                <a:sym typeface="Calibri"/>
              </a:rPr>
              <a:t> Los objetos almacenan su estado individual en campos no-estáticos. Son declarados sin la palabra clave </a:t>
            </a:r>
            <a:r>
              <a:rPr b="0" i="1" lang="en" sz="1200" u="none" cap="none" strike="noStrike">
                <a:solidFill>
                  <a:schemeClr val="dk1"/>
                </a:solidFill>
                <a:latin typeface="Calibri"/>
                <a:ea typeface="Calibri"/>
                <a:cs typeface="Calibri"/>
                <a:sym typeface="Calibri"/>
              </a:rPr>
              <a:t>static</a:t>
            </a:r>
            <a:r>
              <a:rPr b="0" i="0" lang="en" sz="1200" u="none" cap="none" strike="noStrike">
                <a:solidFill>
                  <a:schemeClr val="dk1"/>
                </a:solidFill>
                <a:latin typeface="Calibri"/>
                <a:ea typeface="Calibri"/>
                <a:cs typeface="Calibri"/>
                <a:sym typeface="Calibri"/>
              </a:rPr>
              <a:t>. Sus valores son únicos para cada instancia u objeto.</a:t>
            </a:r>
            <a:endParaRPr/>
          </a:p>
          <a:p>
            <a:pPr indent="0" lvl="0" marL="0" marR="0" rtl="0" algn="l">
              <a:spcBef>
                <a:spcPts val="0"/>
              </a:spcBef>
              <a:spcAft>
                <a:spcPts val="0"/>
              </a:spcAft>
              <a:buNone/>
            </a:pPr>
            <a:r>
              <a:rPr b="1" i="0" lang="en" sz="1200" u="none" cap="none" strike="noStrike">
                <a:solidFill>
                  <a:schemeClr val="dk1"/>
                </a:solidFill>
                <a:latin typeface="Calibri"/>
                <a:ea typeface="Calibri"/>
                <a:cs typeface="Calibri"/>
                <a:sym typeface="Calibri"/>
              </a:rPr>
              <a:t>Variables de Clase (Campos Estáticos).</a:t>
            </a:r>
            <a:r>
              <a:rPr b="0" i="0" lang="en" sz="1200" u="none" cap="none" strike="noStrike">
                <a:solidFill>
                  <a:schemeClr val="dk1"/>
                </a:solidFill>
                <a:latin typeface="Calibri"/>
                <a:ea typeface="Calibri"/>
                <a:cs typeface="Calibri"/>
                <a:sym typeface="Calibri"/>
              </a:rPr>
              <a:t> Son campos declarados con el modificador </a:t>
            </a:r>
            <a:r>
              <a:rPr b="0" i="1" lang="en" sz="1200" u="none" cap="none" strike="noStrike">
                <a:solidFill>
                  <a:schemeClr val="dk1"/>
                </a:solidFill>
                <a:latin typeface="Calibri"/>
                <a:ea typeface="Calibri"/>
                <a:cs typeface="Calibri"/>
                <a:sym typeface="Calibri"/>
              </a:rPr>
              <a:t>static</a:t>
            </a:r>
            <a:r>
              <a:rPr b="0" i="0" lang="en" sz="1200" u="none" cap="none" strike="noStrike">
                <a:solidFill>
                  <a:schemeClr val="dk1"/>
                </a:solidFill>
                <a:latin typeface="Calibri"/>
                <a:ea typeface="Calibri"/>
                <a:cs typeface="Calibri"/>
                <a:sym typeface="Calibri"/>
              </a:rPr>
              <a:t>. Hay sólo una copia de esta variable para todas la instancias de la clase.</a:t>
            </a:r>
            <a:endParaRPr/>
          </a:p>
          <a:p>
            <a:pPr indent="0" lvl="0" marL="0" marR="0" rtl="0" algn="l">
              <a:spcBef>
                <a:spcPts val="0"/>
              </a:spcBef>
              <a:spcAft>
                <a:spcPts val="0"/>
              </a:spcAft>
              <a:buNone/>
            </a:pPr>
            <a:r>
              <a:rPr b="1" i="0" lang="en" sz="1200" u="none" cap="none" strike="noStrike">
                <a:solidFill>
                  <a:schemeClr val="dk1"/>
                </a:solidFill>
                <a:latin typeface="Calibri"/>
                <a:ea typeface="Calibri"/>
                <a:cs typeface="Calibri"/>
                <a:sym typeface="Calibri"/>
              </a:rPr>
              <a:t>Variables Locales.</a:t>
            </a:r>
            <a:r>
              <a:rPr b="0" i="0" lang="en" sz="1200" u="none" cap="none" strike="noStrike">
                <a:solidFill>
                  <a:schemeClr val="dk1"/>
                </a:solidFill>
                <a:latin typeface="Calibri"/>
                <a:ea typeface="Calibri"/>
                <a:cs typeface="Calibri"/>
                <a:sym typeface="Calibri"/>
              </a:rPr>
              <a:t> Es en donde los métodos de los objetos almacenan su estado temporal. Se declaran parecido a los campos. No existe una palabra clave para especificar que una variable es local sino que depende donde la variable es declarada: dentro de los corchetes que definen un método. Son accesibles sólo dentro del método que las declaró y no son accesibles del resto de la clase.</a:t>
            </a:r>
            <a:endParaRPr/>
          </a:p>
          <a:p>
            <a:pPr indent="0" lvl="0" marL="0" marR="0" rtl="0" algn="l">
              <a:spcBef>
                <a:spcPts val="0"/>
              </a:spcBef>
              <a:spcAft>
                <a:spcPts val="0"/>
              </a:spcAft>
              <a:buNone/>
            </a:pPr>
            <a:r>
              <a:rPr b="1" i="0" lang="en" sz="1200" u="none" cap="none" strike="noStrike">
                <a:solidFill>
                  <a:schemeClr val="dk1"/>
                </a:solidFill>
                <a:latin typeface="Calibri"/>
                <a:ea typeface="Calibri"/>
                <a:cs typeface="Calibri"/>
                <a:sym typeface="Calibri"/>
              </a:rPr>
              <a:t>Parámetros.</a:t>
            </a:r>
            <a:r>
              <a:rPr b="0" i="0" lang="en" sz="1200" u="none" cap="none" strike="noStrike">
                <a:solidFill>
                  <a:schemeClr val="dk1"/>
                </a:solidFill>
                <a:latin typeface="Calibri"/>
                <a:ea typeface="Calibri"/>
                <a:cs typeface="Calibri"/>
                <a:sym typeface="Calibri"/>
              </a:rPr>
              <a:t> Son las variables que conforman la firma de un método. Son siempre clasificados como variables y no como campos. También se encuentran en otras construcciones que aceptan parámetros como los son los constructores y manipuladores de excepciones.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52" name="Google Shape;752;g5cc1f81fa0_0_5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5cc1f81fa0_0_5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5cc1f81fa0_0_5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5cc1f81fa0_0_56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5cc1f81fa0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5cc1f81fa0_0_5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http://www.clubdetecnologia.net/blog/2017/java-paso-de-valores-por-referencia-o-por-valor/</a:t>
            </a:r>
            <a:endParaRPr/>
          </a:p>
        </p:txBody>
      </p:sp>
      <p:sp>
        <p:nvSpPr>
          <p:cNvPr id="769" name="Google Shape;769;g5cc1f81fa0_0_56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5cc1f81fa0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5cc1f81fa0_0_5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http://lineadecodigo.com/java/parametros-por-referencia-en-java/</a:t>
            </a:r>
            <a:endParaRPr/>
          </a:p>
        </p:txBody>
      </p:sp>
      <p:sp>
        <p:nvSpPr>
          <p:cNvPr id="777" name="Google Shape;777;g5cc1f81fa0_0_57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5cc1f81fa0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5cc1f81fa0_0_5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g5cc1f81fa0_0_57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d069beb57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d069beb5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5cc1f81fa0_0_1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5cc1f81fa0_0_11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5cc1f81fa0_0_118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5cc1f81fa0_0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5cc1f81fa0_0_6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g5cc1f81fa0_0_60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5cc1f81fa0_0_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5cc1f81fa0_0_6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5cc1f81fa0_0_60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5cc1f81fa0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cc1f81fa0_0_6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177800" rtl="0" algn="l">
              <a:lnSpc>
                <a:spcPct val="90000"/>
              </a:lnSpc>
              <a:spcBef>
                <a:spcPts val="1000"/>
              </a:spcBef>
              <a:spcAft>
                <a:spcPts val="0"/>
              </a:spcAft>
              <a:buClr>
                <a:schemeClr val="dk1"/>
              </a:buClr>
              <a:buSzPts val="1100"/>
              <a:buFont typeface="Arial"/>
              <a:buNone/>
            </a:pPr>
            <a:r>
              <a:rPr lang="en" sz="1400"/>
              <a:t>será invocado cada vez que se construya un objeto sin especificar ningún argumento, en cuyo caso el objeto será iniciado con los valores predeterminados por el sistema (los atributos numéricos a cero, los alfanuméricos a nuloPeq, y las referencias a objetos a null).</a:t>
            </a:r>
            <a:endParaRPr sz="1400"/>
          </a:p>
          <a:p>
            <a:pPr indent="0" lvl="0" marL="0" rtl="0" algn="l">
              <a:spcBef>
                <a:spcPts val="0"/>
              </a:spcBef>
              <a:spcAft>
                <a:spcPts val="0"/>
              </a:spcAft>
              <a:buNone/>
            </a:pPr>
            <a:r>
              <a:t/>
            </a:r>
            <a:endParaRPr sz="1400"/>
          </a:p>
        </p:txBody>
      </p:sp>
      <p:sp>
        <p:nvSpPr>
          <p:cNvPr id="818" name="Google Shape;818;g5cc1f81fa0_0_61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5cc1f81fa0_0_6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5cc1f81fa0_0_6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http://aprendiendo.prodastur.com/libro/java-m%C3%A9todos-y-encapsulado/constructores</a:t>
            </a:r>
            <a:endParaRPr/>
          </a:p>
        </p:txBody>
      </p:sp>
      <p:sp>
        <p:nvSpPr>
          <p:cNvPr id="826" name="Google Shape;826;g5cc1f81fa0_0_62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5cc1f81fa0_0_6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5cc1f81fa0_0_6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50">
                <a:solidFill>
                  <a:srgbClr val="7A7A7A"/>
                </a:solidFill>
                <a:highlight>
                  <a:srgbClr val="E8E8E8"/>
                </a:highlight>
                <a:latin typeface="Arial"/>
                <a:ea typeface="Arial"/>
                <a:cs typeface="Arial"/>
                <a:sym typeface="Arial"/>
              </a:rPr>
              <a:t>La palabra </a:t>
            </a:r>
            <a:r>
              <a:rPr lang="en" sz="950">
                <a:solidFill>
                  <a:srgbClr val="7A7A7A"/>
                </a:solidFill>
                <a:highlight>
                  <a:srgbClr val="E8E8E8"/>
                </a:highlight>
                <a:latin typeface="Courier New"/>
                <a:ea typeface="Courier New"/>
                <a:cs typeface="Courier New"/>
                <a:sym typeface="Courier New"/>
              </a:rPr>
              <a:t>this</a:t>
            </a:r>
            <a:r>
              <a:rPr lang="en" sz="950">
                <a:solidFill>
                  <a:srgbClr val="7A7A7A"/>
                </a:solidFill>
                <a:highlight>
                  <a:srgbClr val="E8E8E8"/>
                </a:highlight>
                <a:latin typeface="Arial"/>
                <a:ea typeface="Arial"/>
                <a:cs typeface="Arial"/>
                <a:sym typeface="Arial"/>
              </a:rPr>
              <a:t> le dice a Java que se refiere a la variable de instancia. Normalmente es opcional, se utiliza cuando hay 2 variables con el mismo nombre, por ejemplo, cuando una es parámetro del constructor y la otra es una variable de instancia</a:t>
            </a:r>
            <a:r>
              <a:rPr b="1" lang="en" sz="950">
                <a:solidFill>
                  <a:srgbClr val="7A7A7A"/>
                </a:solidFill>
                <a:highlight>
                  <a:srgbClr val="E8E8E8"/>
                </a:highlight>
                <a:latin typeface="Arial"/>
                <a:ea typeface="Arial"/>
                <a:cs typeface="Arial"/>
                <a:sym typeface="Arial"/>
              </a:rPr>
              <a:t>.</a:t>
            </a:r>
            <a:endParaRPr/>
          </a:p>
        </p:txBody>
      </p:sp>
      <p:sp>
        <p:nvSpPr>
          <p:cNvPr id="834" name="Google Shape;834;g5cc1f81fa0_0_62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5cc1f81fa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cc1f81fa0_0_6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5cc1f81fa0_0_63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5cc1f81fa0_0_6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5cc1f81fa0_0_6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http://www.java2success.com/core-java/oops/method-overloading-tutorial.jsp</a:t>
            </a:r>
            <a:endParaRPr/>
          </a:p>
        </p:txBody>
      </p:sp>
      <p:sp>
        <p:nvSpPr>
          <p:cNvPr id="850" name="Google Shape;850;g5cc1f81fa0_0_64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5cc1f81fa0_0_6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5cc1f81fa0_0_6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1" lang="en" sz="1350">
                <a:solidFill>
                  <a:srgbClr val="333333"/>
                </a:solidFill>
                <a:highlight>
                  <a:srgbClr val="FFFFFF"/>
                </a:highlight>
                <a:latin typeface="Arial"/>
                <a:ea typeface="Arial"/>
                <a:cs typeface="Arial"/>
                <a:sym typeface="Arial"/>
              </a:rPr>
              <a:t>ype promotion is an automatic type conversion from a "lesser" base type to a "greater" one</a:t>
            </a:r>
            <a:endParaRPr b="1" sz="13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a:t>http://www.java2success.com/core-java/oops/method-overloading-tutorial.jsp</a:t>
            </a:r>
            <a:endParaRPr/>
          </a:p>
        </p:txBody>
      </p:sp>
      <p:sp>
        <p:nvSpPr>
          <p:cNvPr id="859" name="Google Shape;859;g5cc1f81fa0_0_65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5cc1f81fa0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5cc1f81fa0_0_6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g5cc1f81fa0_0_65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d069beb57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d069beb5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lenguajes de programación populares, como C y C++, necesitan que los programadores compilen y enlacen sus programas, cuyo resultado es un programa ejecutable único en una plataforma. Un compilador es una aplicación que convierte un programa que escribe en un código específico de CPU denominado código de máquina. Estos archivos específicos de la plataforma (archivos binarios) a menudo se combinan con otros archivos, como bibliotecas de código escrito previamente. Un enlace crea un programa dependiente de la plataforma, denominado ejecutable, que puede ejecutar un usuario final.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5cc1f81fa0_0_6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5cc1f81fa0_0_6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Setters: Del Inglés Set, que significa establecer, pues nos sirve para asignar un valor a un atributo, pero de forma explícita,  y solo nos permite dar acceso público a ciertos atributos que deseemos el usuario pueda modificar. Es decir permiten cambiar el valor de los atributos.</a:t>
            </a:r>
            <a:endParaRPr/>
          </a:p>
          <a:p>
            <a:pPr indent="0" lvl="0" marL="0" rtl="0" algn="l">
              <a:spcBef>
                <a:spcPts val="0"/>
              </a:spcBef>
              <a:spcAft>
                <a:spcPts val="0"/>
              </a:spcAft>
              <a:buClr>
                <a:schemeClr val="dk1"/>
              </a:buClr>
              <a:buSzPts val="1100"/>
              <a:buFont typeface="Arial"/>
              <a:buNone/>
            </a:pPr>
            <a:r>
              <a:rPr lang="en"/>
              <a:t>Getters: Del Inglés Get, que significa obtener, pues nos sirve para obtener (recuperar o acceder) el valor ya asignado a un atributo y utilizarlo para cierto método. Por lo que devuelven el valor de los atributos.</a:t>
            </a:r>
            <a:endParaRPr/>
          </a:p>
          <a:p>
            <a:pPr indent="0" lvl="0" marL="0" rtl="0" algn="l">
              <a:spcBef>
                <a:spcPts val="0"/>
              </a:spcBef>
              <a:spcAft>
                <a:spcPts val="0"/>
              </a:spcAft>
              <a:buNone/>
            </a:pPr>
            <a:r>
              <a:t/>
            </a:r>
            <a:endParaRPr/>
          </a:p>
        </p:txBody>
      </p:sp>
      <p:sp>
        <p:nvSpPr>
          <p:cNvPr id="877" name="Google Shape;877;g5cc1f81fa0_0_68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5cc1f81fa0_0_6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5cc1f81fa0_0_6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5cc1f81fa0_0_69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cc1f81fa0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cc1f81fa0_0_7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5cc1f81fa0_0_70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cc1f81fa0_0_7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cc1f81fa0_0_7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https://jarroba.com/arraylist-en-java-ejemplos/</a:t>
            </a:r>
            <a:endParaRPr/>
          </a:p>
        </p:txBody>
      </p:sp>
      <p:sp>
        <p:nvSpPr>
          <p:cNvPr id="902" name="Google Shape;902;g5cc1f81fa0_0_70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cc1f81fa0_0_7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cc1f81fa0_0_7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http://puntocomnoesunlenguaje.blogspot.com/2012/12/arraylist-en-java.html</a:t>
            </a:r>
            <a:endParaRPr/>
          </a:p>
        </p:txBody>
      </p:sp>
      <p:sp>
        <p:nvSpPr>
          <p:cNvPr id="910" name="Google Shape;910;g5cc1f81fa0_0_71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cc1f81fa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cc1f81fa0_0_7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5cc1f81fa0_0_72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cc1f81fa0_0_7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cc1f81fa0_0_7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https://jarroba.com/arraylist-en-java-ejemplos/</a:t>
            </a:r>
            <a:endParaRPr/>
          </a:p>
        </p:txBody>
      </p:sp>
      <p:sp>
        <p:nvSpPr>
          <p:cNvPr id="926" name="Google Shape;926;g5cc1f81fa0_0_72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cc1f81fa0_0_7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cc1f81fa0_0_7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5cc1f81fa0_0_73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cc1f81fa0_0_7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cc1f81fa0_0_7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g5cc1f81fa0_0_74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cc1f81fa0_0_7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cc1f81fa0_0_7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http://puntocomnoesunlenguaje.blogspot.com/2012/12/arraylist-en-java.html</a:t>
            </a:r>
            <a:endParaRPr/>
          </a:p>
        </p:txBody>
      </p:sp>
      <p:sp>
        <p:nvSpPr>
          <p:cNvPr id="950" name="Google Shape;950;g5cc1f81fa0_0_76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6" name="Shape 136"/>
        <p:cNvGrpSpPr/>
        <p:nvPr/>
      </p:nvGrpSpPr>
      <p:grpSpPr>
        <a:xfrm>
          <a:off x="0" y="0"/>
          <a:ext cx="0" cy="0"/>
          <a:chOff x="0" y="0"/>
          <a:chExt cx="0" cy="0"/>
        </a:xfrm>
      </p:grpSpPr>
      <p:sp>
        <p:nvSpPr>
          <p:cNvPr id="137" name="Google Shape;137;p13"/>
          <p:cNvSpPr txBox="1"/>
          <p:nvPr>
            <p:ph type="title"/>
          </p:nvPr>
        </p:nvSpPr>
        <p:spPr>
          <a:xfrm>
            <a:off x="507870" y="457110"/>
            <a:ext cx="6447300" cy="990300"/>
          </a:xfrm>
          <a:prstGeom prst="rect">
            <a:avLst/>
          </a:prstGeom>
          <a:noFill/>
          <a:ln>
            <a:noFill/>
          </a:ln>
        </p:spPr>
        <p:txBody>
          <a:bodyPr anchorCtr="0" anchor="ctr" bIns="0" lIns="0" spcFirstLastPara="1" rIns="0" wrap="square" tIns="0">
            <a:noAutofit/>
          </a:bodyPr>
          <a:lstStyle>
            <a:lvl1pPr indent="0" lvl="0" marL="0" marR="0" rtl="0" algn="l">
              <a:spcBef>
                <a:spcPts val="0"/>
              </a:spcBef>
              <a:spcAft>
                <a:spcPts val="0"/>
              </a:spcAft>
              <a:buSzPts val="3200"/>
              <a:buNone/>
              <a:defRPr b="0" i="0" sz="1800" u="none" cap="none" strike="noStrike"/>
            </a:lvl1pPr>
            <a:lvl2pPr indent="0" lvl="1" marL="0" marR="0" rtl="0" algn="l">
              <a:spcBef>
                <a:spcPts val="0"/>
              </a:spcBef>
              <a:spcAft>
                <a:spcPts val="0"/>
              </a:spcAft>
              <a:buSzPts val="3200"/>
              <a:buNone/>
              <a:defRPr b="0" i="0" sz="1800" u="none" cap="none" strike="noStrike"/>
            </a:lvl2pPr>
            <a:lvl3pPr indent="0" lvl="2" marL="0" marR="0" rtl="0" algn="l">
              <a:spcBef>
                <a:spcPts val="0"/>
              </a:spcBef>
              <a:spcAft>
                <a:spcPts val="0"/>
              </a:spcAft>
              <a:buSzPts val="3200"/>
              <a:buNone/>
              <a:defRPr b="0" i="0" sz="1800" u="none" cap="none" strike="noStrike"/>
            </a:lvl3pPr>
            <a:lvl4pPr indent="0" lvl="3" marL="0" marR="0" rtl="0" algn="l">
              <a:spcBef>
                <a:spcPts val="0"/>
              </a:spcBef>
              <a:spcAft>
                <a:spcPts val="0"/>
              </a:spcAft>
              <a:buSzPts val="3200"/>
              <a:buNone/>
              <a:defRPr b="0" i="0" sz="1800" u="none" cap="none" strike="noStrike"/>
            </a:lvl4pPr>
            <a:lvl5pPr indent="0" lvl="4" marL="0" marR="0" rtl="0" algn="l">
              <a:spcBef>
                <a:spcPts val="0"/>
              </a:spcBef>
              <a:spcAft>
                <a:spcPts val="0"/>
              </a:spcAft>
              <a:buSzPts val="3200"/>
              <a:buNone/>
              <a:defRPr b="0" i="0" sz="1800" u="none" cap="none" strike="noStrike"/>
            </a:lvl5pPr>
            <a:lvl6pPr indent="0" lvl="5" marL="0" marR="0" rtl="0" algn="l">
              <a:spcBef>
                <a:spcPts val="0"/>
              </a:spcBef>
              <a:spcAft>
                <a:spcPts val="0"/>
              </a:spcAft>
              <a:buSzPts val="3200"/>
              <a:buNone/>
              <a:defRPr b="0" i="0" sz="1800" u="none" cap="none" strike="noStrike"/>
            </a:lvl6pPr>
            <a:lvl7pPr indent="0" lvl="6" marL="0" marR="0" rtl="0" algn="l">
              <a:spcBef>
                <a:spcPts val="0"/>
              </a:spcBef>
              <a:spcAft>
                <a:spcPts val="0"/>
              </a:spcAft>
              <a:buSzPts val="3200"/>
              <a:buNone/>
              <a:defRPr b="0" i="0" sz="1800" u="none" cap="none" strike="noStrike"/>
            </a:lvl7pPr>
            <a:lvl8pPr indent="0" lvl="7" marL="0" marR="0" rtl="0" algn="l">
              <a:spcBef>
                <a:spcPts val="0"/>
              </a:spcBef>
              <a:spcAft>
                <a:spcPts val="0"/>
              </a:spcAft>
              <a:buSzPts val="3200"/>
              <a:buNone/>
              <a:defRPr b="0" i="0" sz="1800" u="none" cap="none" strike="noStrike"/>
            </a:lvl8pPr>
            <a:lvl9pPr indent="0" lvl="8" marL="0" marR="0" rtl="0" algn="l">
              <a:spcBef>
                <a:spcPts val="0"/>
              </a:spcBef>
              <a:spcAft>
                <a:spcPts val="0"/>
              </a:spcAft>
              <a:buSzPts val="3200"/>
              <a:buNone/>
              <a:defRPr b="0" i="0" sz="1800" u="none" cap="none" strike="noStrike"/>
            </a:lvl9pPr>
          </a:lstStyle>
          <a:p/>
        </p:txBody>
      </p:sp>
      <p:sp>
        <p:nvSpPr>
          <p:cNvPr id="138" name="Google Shape;138;p13"/>
          <p:cNvSpPr txBox="1"/>
          <p:nvPr>
            <p:ph idx="1" type="body"/>
          </p:nvPr>
        </p:nvSpPr>
        <p:spPr>
          <a:xfrm>
            <a:off x="507870" y="1620540"/>
            <a:ext cx="6447300" cy="2910300"/>
          </a:xfrm>
          <a:prstGeom prst="rect">
            <a:avLst/>
          </a:prstGeom>
          <a:noFill/>
          <a:ln>
            <a:noFill/>
          </a:ln>
        </p:spPr>
        <p:txBody>
          <a:bodyPr anchorCtr="0" anchor="t" bIns="0" lIns="0" spcFirstLastPara="1" rIns="0" wrap="square" tIns="0">
            <a:noAutofit/>
          </a:bodyPr>
          <a:lstStyle>
            <a:lvl1pPr indent="-228600" lvl="0" marL="457200" marR="0" rtl="0" algn="l">
              <a:spcBef>
                <a:spcPts val="600"/>
              </a:spcBef>
              <a:spcAft>
                <a:spcPts val="0"/>
              </a:spcAft>
              <a:buSzPts val="2400"/>
              <a:buNone/>
              <a:defRPr b="0" i="0" sz="1800" u="none" cap="none" strike="noStrike"/>
            </a:lvl1pPr>
            <a:lvl2pPr indent="-228600" lvl="1" marL="914400" marR="0" rtl="0" algn="l">
              <a:spcBef>
                <a:spcPts val="480"/>
              </a:spcBef>
              <a:spcAft>
                <a:spcPts val="0"/>
              </a:spcAft>
              <a:buSzPts val="2400"/>
              <a:buNone/>
              <a:defRPr b="0" i="0" sz="1800" u="none" cap="none" strike="noStrike"/>
            </a:lvl2pPr>
            <a:lvl3pPr indent="-228600" lvl="2" marL="1371600" marR="0" rtl="0" algn="l">
              <a:spcBef>
                <a:spcPts val="480"/>
              </a:spcBef>
              <a:spcAft>
                <a:spcPts val="0"/>
              </a:spcAft>
              <a:buSzPts val="2400"/>
              <a:buNone/>
              <a:defRPr b="0" i="0" sz="1800" u="none" cap="none" strike="noStrike"/>
            </a:lvl3pPr>
            <a:lvl4pPr indent="-228600" lvl="3" marL="1828800" marR="0" rtl="0" algn="l">
              <a:spcBef>
                <a:spcPts val="360"/>
              </a:spcBef>
              <a:spcAft>
                <a:spcPts val="0"/>
              </a:spcAft>
              <a:buSzPts val="2400"/>
              <a:buNone/>
              <a:defRPr b="0" i="0" sz="1800" u="none" cap="none" strike="noStrike"/>
            </a:lvl4pPr>
            <a:lvl5pPr indent="-228600" lvl="4" marL="2286000" marR="0" rtl="0" algn="l">
              <a:spcBef>
                <a:spcPts val="360"/>
              </a:spcBef>
              <a:spcAft>
                <a:spcPts val="0"/>
              </a:spcAft>
              <a:buSzPts val="2400"/>
              <a:buNone/>
              <a:defRPr b="0" i="0" sz="1800" u="none" cap="none" strike="noStrike"/>
            </a:lvl5pPr>
            <a:lvl6pPr indent="-228600" lvl="5" marL="2743200" marR="0" rtl="0" algn="l">
              <a:spcBef>
                <a:spcPts val="360"/>
              </a:spcBef>
              <a:spcAft>
                <a:spcPts val="0"/>
              </a:spcAft>
              <a:buSzPts val="2400"/>
              <a:buNone/>
              <a:defRPr b="0" i="0" sz="1800" u="none" cap="none" strike="noStrike"/>
            </a:lvl6pPr>
            <a:lvl7pPr indent="-228600" lvl="6" marL="3200400" marR="0" rtl="0" algn="l">
              <a:spcBef>
                <a:spcPts val="360"/>
              </a:spcBef>
              <a:spcAft>
                <a:spcPts val="0"/>
              </a:spcAft>
              <a:buSzPts val="2400"/>
              <a:buNone/>
              <a:defRPr b="0" i="0" sz="1800" u="none" cap="none" strike="noStrike"/>
            </a:lvl7pPr>
            <a:lvl8pPr indent="-228600" lvl="7" marL="3657600" marR="0" rtl="0" algn="l">
              <a:spcBef>
                <a:spcPts val="360"/>
              </a:spcBef>
              <a:spcAft>
                <a:spcPts val="0"/>
              </a:spcAft>
              <a:buSzPts val="2400"/>
              <a:buNone/>
              <a:defRPr b="0" i="0" sz="1800" u="none" cap="none" strike="noStrike"/>
            </a:lvl8pPr>
            <a:lvl9pPr indent="-228600" lvl="8" marL="4114800" marR="0" rtl="0" algn="l">
              <a:spcBef>
                <a:spcPts val="360"/>
              </a:spcBef>
              <a:spcAft>
                <a:spcPts val="0"/>
              </a:spcAft>
              <a:buSzPts val="2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rtl="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rtl="0">
              <a:buNone/>
              <a:defRPr sz="1200">
                <a:solidFill>
                  <a:srgbClr val="9EB3C2"/>
                </a:solidFill>
                <a:latin typeface="Chivo"/>
                <a:ea typeface="Chivo"/>
                <a:cs typeface="Chivo"/>
                <a:sym typeface="Chivo"/>
              </a:defRPr>
            </a:lvl1pPr>
            <a:lvl2pPr lvl="1" rtl="0">
              <a:buNone/>
              <a:defRPr sz="1200">
                <a:solidFill>
                  <a:srgbClr val="9EB3C2"/>
                </a:solidFill>
                <a:latin typeface="Chivo"/>
                <a:ea typeface="Chivo"/>
                <a:cs typeface="Chivo"/>
                <a:sym typeface="Chivo"/>
              </a:defRPr>
            </a:lvl2pPr>
            <a:lvl3pPr lvl="2" rtl="0">
              <a:buNone/>
              <a:defRPr sz="1200">
                <a:solidFill>
                  <a:srgbClr val="9EB3C2"/>
                </a:solidFill>
                <a:latin typeface="Chivo"/>
                <a:ea typeface="Chivo"/>
                <a:cs typeface="Chivo"/>
                <a:sym typeface="Chivo"/>
              </a:defRPr>
            </a:lvl3pPr>
            <a:lvl4pPr lvl="3" rtl="0">
              <a:buNone/>
              <a:defRPr sz="1200">
                <a:solidFill>
                  <a:srgbClr val="9EB3C2"/>
                </a:solidFill>
                <a:latin typeface="Chivo"/>
                <a:ea typeface="Chivo"/>
                <a:cs typeface="Chivo"/>
                <a:sym typeface="Chivo"/>
              </a:defRPr>
            </a:lvl4pPr>
            <a:lvl5pPr lvl="4" rtl="0">
              <a:buNone/>
              <a:defRPr sz="1200">
                <a:solidFill>
                  <a:srgbClr val="9EB3C2"/>
                </a:solidFill>
                <a:latin typeface="Chivo"/>
                <a:ea typeface="Chivo"/>
                <a:cs typeface="Chivo"/>
                <a:sym typeface="Chivo"/>
              </a:defRPr>
            </a:lvl5pPr>
            <a:lvl6pPr lvl="5" rtl="0">
              <a:buNone/>
              <a:defRPr sz="1200">
                <a:solidFill>
                  <a:srgbClr val="9EB3C2"/>
                </a:solidFill>
                <a:latin typeface="Chivo"/>
                <a:ea typeface="Chivo"/>
                <a:cs typeface="Chivo"/>
                <a:sym typeface="Chivo"/>
              </a:defRPr>
            </a:lvl6pPr>
            <a:lvl7pPr lvl="6" rtl="0">
              <a:buNone/>
              <a:defRPr sz="1200">
                <a:solidFill>
                  <a:srgbClr val="9EB3C2"/>
                </a:solidFill>
                <a:latin typeface="Chivo"/>
                <a:ea typeface="Chivo"/>
                <a:cs typeface="Chivo"/>
                <a:sym typeface="Chivo"/>
              </a:defRPr>
            </a:lvl7pPr>
            <a:lvl8pPr lvl="7" rtl="0">
              <a:buNone/>
              <a:defRPr sz="1200">
                <a:solidFill>
                  <a:srgbClr val="9EB3C2"/>
                </a:solidFill>
                <a:latin typeface="Chivo"/>
                <a:ea typeface="Chivo"/>
                <a:cs typeface="Chivo"/>
                <a:sym typeface="Chivo"/>
              </a:defRPr>
            </a:lvl8pPr>
            <a:lvl9pPr lvl="8" rtl="0">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5.xml"/><Relationship Id="rId3" Type="http://schemas.openxmlformats.org/officeDocument/2006/relationships/image" Target="../media/image29.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3.xml"/><Relationship Id="rId3" Type="http://schemas.openxmlformats.org/officeDocument/2006/relationships/image" Target="../media/image4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8.xml"/><Relationship Id="rId3" Type="http://schemas.openxmlformats.org/officeDocument/2006/relationships/image" Target="../media/image3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9.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1.xml"/><Relationship Id="rId3" Type="http://schemas.openxmlformats.org/officeDocument/2006/relationships/image" Target="../media/image4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5.xml"/><Relationship Id="rId3" Type="http://schemas.openxmlformats.org/officeDocument/2006/relationships/image" Target="../media/image4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7.xml"/><Relationship Id="rId3" Type="http://schemas.openxmlformats.org/officeDocument/2006/relationships/image" Target="../media/image4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9.xml"/><Relationship Id="rId3" Type="http://schemas.openxmlformats.org/officeDocument/2006/relationships/image" Target="../media/image37.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0.xml"/><Relationship Id="rId3" Type="http://schemas.openxmlformats.org/officeDocument/2006/relationships/image" Target="../media/image44.png"/><Relationship Id="rId4" Type="http://schemas.openxmlformats.org/officeDocument/2006/relationships/image" Target="../media/image4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1.xml"/><Relationship Id="rId3" Type="http://schemas.openxmlformats.org/officeDocument/2006/relationships/image" Target="../media/image3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4.xml"/><Relationship Id="rId3" Type="http://schemas.openxmlformats.org/officeDocument/2006/relationships/image" Target="../media/image4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5.xml"/><Relationship Id="rId3" Type="http://schemas.openxmlformats.org/officeDocument/2006/relationships/image" Target="../media/image4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9.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www.youtube.com/watch?v=pTB0EiLXUC8"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hyperlink" Target="https://sites.google.com/site/javafacilparatodos/temario-1/polimorfism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image" Target="../media/image3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 Id="rId3" Type="http://schemas.openxmlformats.org/officeDocument/2006/relationships/image" Target="../media/image10.jpg"/><Relationship Id="rId4" Type="http://schemas.openxmlformats.org/officeDocument/2006/relationships/image" Target="../media/image1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1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 Id="rId3" Type="http://schemas.openxmlformats.org/officeDocument/2006/relationships/image" Target="../media/image1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 Id="rId3"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 Id="rId3" Type="http://schemas.openxmlformats.org/officeDocument/2006/relationships/hyperlink" Target="http://www.google.com/search?hl=en&amp;q=allinurl%3ASystem+java.sun.com&amp;btnI=I%27m%20Feeling%20Luck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 Id="rId3"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 Id="rId3" Type="http://schemas.openxmlformats.org/officeDocument/2006/relationships/image" Target="../media/image3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 Id="rId3" Type="http://schemas.openxmlformats.org/officeDocument/2006/relationships/image" Target="../media/image2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5.xml"/><Relationship Id="rId3"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2" name="Shape 142"/>
        <p:cNvGrpSpPr/>
        <p:nvPr/>
      </p:nvGrpSpPr>
      <p:grpSpPr>
        <a:xfrm>
          <a:off x="0" y="0"/>
          <a:ext cx="0" cy="0"/>
          <a:chOff x="0" y="0"/>
          <a:chExt cx="0" cy="0"/>
        </a:xfrm>
      </p:grpSpPr>
      <p:sp>
        <p:nvSpPr>
          <p:cNvPr id="143" name="Google Shape;143;p14"/>
          <p:cNvSpPr txBox="1"/>
          <p:nvPr>
            <p:ph type="ctrTitle"/>
          </p:nvPr>
        </p:nvSpPr>
        <p:spPr>
          <a:xfrm>
            <a:off x="457200" y="79927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Curso Básico</a:t>
            </a:r>
            <a:endParaRPr/>
          </a:p>
          <a:p>
            <a:pPr indent="0" lvl="0" marL="0" rtl="0" algn="l">
              <a:spcBef>
                <a:spcPts val="0"/>
              </a:spcBef>
              <a:spcAft>
                <a:spcPts val="0"/>
              </a:spcAft>
              <a:buNone/>
            </a:pPr>
            <a:r>
              <a:rPr lang="en"/>
              <a:t>JAVA</a:t>
            </a:r>
            <a:endParaRPr/>
          </a:p>
        </p:txBody>
      </p:sp>
      <p:pic>
        <p:nvPicPr>
          <p:cNvPr id="144" name="Google Shape;144;p14"/>
          <p:cNvPicPr preferRelativeResize="0"/>
          <p:nvPr/>
        </p:nvPicPr>
        <p:blipFill>
          <a:blip r:embed="rId3">
            <a:alphaModFix/>
          </a:blip>
          <a:stretch>
            <a:fillRect/>
          </a:stretch>
        </p:blipFill>
        <p:spPr>
          <a:xfrm>
            <a:off x="7140150" y="3981375"/>
            <a:ext cx="1913925" cy="1071800"/>
          </a:xfrm>
          <a:prstGeom prst="rect">
            <a:avLst/>
          </a:prstGeom>
          <a:noFill/>
          <a:ln>
            <a:noFill/>
          </a:ln>
        </p:spPr>
      </p:pic>
      <p:sp>
        <p:nvSpPr>
          <p:cNvPr id="145" name="Google Shape;145;p14"/>
          <p:cNvSpPr txBox="1"/>
          <p:nvPr/>
        </p:nvSpPr>
        <p:spPr>
          <a:xfrm>
            <a:off x="203850" y="4620000"/>
            <a:ext cx="6543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Gladys Carrillo</a:t>
            </a:r>
            <a:endParaRPr>
              <a:latin typeface="Chivo"/>
              <a:ea typeface="Chivo"/>
              <a:cs typeface="Chivo"/>
              <a:sym typeface="Chivo"/>
            </a:endParaRPr>
          </a:p>
          <a:p>
            <a:pPr indent="0" lvl="0" marL="0" rtl="0" algn="l">
              <a:spcBef>
                <a:spcPts val="0"/>
              </a:spcBef>
              <a:spcAft>
                <a:spcPts val="0"/>
              </a:spcAft>
              <a:buNone/>
            </a:pPr>
            <a:r>
              <a:rPr lang="en">
                <a:latin typeface="Chivo"/>
                <a:ea typeface="Chivo"/>
                <a:cs typeface="Chivo"/>
                <a:sym typeface="Chivo"/>
              </a:rPr>
              <a:t>2019</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17" name="Shape 217"/>
        <p:cNvGrpSpPr/>
        <p:nvPr/>
      </p:nvGrpSpPr>
      <p:grpSpPr>
        <a:xfrm>
          <a:off x="0" y="0"/>
          <a:ext cx="0" cy="0"/>
          <a:chOff x="0" y="0"/>
          <a:chExt cx="0" cy="0"/>
        </a:xfrm>
      </p:grpSpPr>
      <p:sp>
        <p:nvSpPr>
          <p:cNvPr id="218" name="Google Shape;218;p2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Proceso de compilación e interpretación</a:t>
            </a:r>
            <a:endParaRPr/>
          </a:p>
        </p:txBody>
      </p:sp>
      <p:sp>
        <p:nvSpPr>
          <p:cNvPr id="219" name="Google Shape;219;p23"/>
          <p:cNvSpPr txBox="1"/>
          <p:nvPr>
            <p:ph idx="1" type="body"/>
          </p:nvPr>
        </p:nvSpPr>
        <p:spPr>
          <a:xfrm>
            <a:off x="2554450" y="1607875"/>
            <a:ext cx="8000700" cy="599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000000"/>
                </a:solidFill>
              </a:rPr>
              <a:t>Java es un lenguaje independiente de la plataforma</a:t>
            </a:r>
            <a:endParaRPr sz="1800">
              <a:solidFill>
                <a:srgbClr val="000000"/>
              </a:solidFill>
            </a:endParaRPr>
          </a:p>
          <a:p>
            <a:pPr indent="0" lvl="0" marL="1371600" rtl="0" algn="l">
              <a:spcBef>
                <a:spcPts val="600"/>
              </a:spcBef>
              <a:spcAft>
                <a:spcPts val="0"/>
              </a:spcAft>
              <a:buNone/>
            </a:pPr>
            <a:r>
              <a:t/>
            </a:r>
            <a:endParaRPr sz="1800">
              <a:solidFill>
                <a:srgbClr val="000000"/>
              </a:solidFill>
            </a:endParaRPr>
          </a:p>
          <a:p>
            <a:pPr indent="0" lvl="0" marL="457200" rtl="0" algn="l">
              <a:spcBef>
                <a:spcPts val="600"/>
              </a:spcBef>
              <a:spcAft>
                <a:spcPts val="0"/>
              </a:spcAft>
              <a:buNone/>
            </a:pPr>
            <a:r>
              <a:t/>
            </a:r>
            <a:endParaRPr>
              <a:solidFill>
                <a:schemeClr val="dk1"/>
              </a:solidFill>
            </a:endParaRPr>
          </a:p>
          <a:p>
            <a:pPr indent="0" lvl="0" marL="457200" rtl="0" algn="l">
              <a:spcBef>
                <a:spcPts val="600"/>
              </a:spcBef>
              <a:spcAft>
                <a:spcPts val="0"/>
              </a:spcAft>
              <a:buNone/>
            </a:pPr>
            <a:r>
              <a:t/>
            </a:r>
            <a:endParaRPr>
              <a:solidFill>
                <a:schemeClr val="dk1"/>
              </a:solidFill>
            </a:endParaRPr>
          </a:p>
        </p:txBody>
      </p:sp>
      <p:sp>
        <p:nvSpPr>
          <p:cNvPr id="220" name="Google Shape;220;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21" name="Google Shape;221;p23"/>
          <p:cNvPicPr preferRelativeResize="0"/>
          <p:nvPr/>
        </p:nvPicPr>
        <p:blipFill>
          <a:blip r:embed="rId3">
            <a:alphaModFix/>
          </a:blip>
          <a:stretch>
            <a:fillRect/>
          </a:stretch>
        </p:blipFill>
        <p:spPr>
          <a:xfrm>
            <a:off x="522896" y="2511200"/>
            <a:ext cx="4332250" cy="1334000"/>
          </a:xfrm>
          <a:prstGeom prst="rect">
            <a:avLst/>
          </a:prstGeom>
          <a:noFill/>
          <a:ln>
            <a:noFill/>
          </a:ln>
        </p:spPr>
      </p:pic>
      <p:pic>
        <p:nvPicPr>
          <p:cNvPr id="222" name="Google Shape;222;p23"/>
          <p:cNvPicPr preferRelativeResize="0"/>
          <p:nvPr/>
        </p:nvPicPr>
        <p:blipFill rotWithShape="1">
          <a:blip r:embed="rId4">
            <a:alphaModFix/>
          </a:blip>
          <a:srcRect b="1349" l="16100" r="0" t="-1350"/>
          <a:stretch/>
        </p:blipFill>
        <p:spPr>
          <a:xfrm>
            <a:off x="5129225" y="1995200"/>
            <a:ext cx="3776949" cy="2814525"/>
          </a:xfrm>
          <a:prstGeom prst="rect">
            <a:avLst/>
          </a:prstGeom>
          <a:noFill/>
          <a:ln>
            <a:noFill/>
          </a:ln>
        </p:spPr>
      </p:pic>
      <p:sp>
        <p:nvSpPr>
          <p:cNvPr id="223" name="Google Shape;223;p23"/>
          <p:cNvSpPr txBox="1"/>
          <p:nvPr/>
        </p:nvSpPr>
        <p:spPr>
          <a:xfrm>
            <a:off x="3668350" y="4820850"/>
            <a:ext cx="21258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hivo"/>
                <a:ea typeface="Chivo"/>
                <a:cs typeface="Chivo"/>
                <a:sym typeface="Chivo"/>
              </a:rPr>
              <a:t>Fuente: Oracle Academy</a:t>
            </a:r>
            <a:endParaRPr sz="800">
              <a:latin typeface="Chivo"/>
              <a:ea typeface="Chivo"/>
              <a:cs typeface="Chivo"/>
              <a:sym typeface="Chiv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59" name="Shape 959"/>
        <p:cNvGrpSpPr/>
        <p:nvPr/>
      </p:nvGrpSpPr>
      <p:grpSpPr>
        <a:xfrm>
          <a:off x="0" y="0"/>
          <a:ext cx="0" cy="0"/>
          <a:chOff x="0" y="0"/>
          <a:chExt cx="0" cy="0"/>
        </a:xfrm>
      </p:grpSpPr>
      <p:sp>
        <p:nvSpPr>
          <p:cNvPr id="960" name="Google Shape;960;p113"/>
          <p:cNvSpPr txBox="1"/>
          <p:nvPr>
            <p:ph idx="4294967295" type="title"/>
          </p:nvPr>
        </p:nvSpPr>
        <p:spPr>
          <a:xfrm>
            <a:off x="259225" y="169800"/>
            <a:ext cx="67860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Recorrer un ArrayList</a:t>
            </a:r>
            <a:endParaRPr b="1"/>
          </a:p>
        </p:txBody>
      </p:sp>
      <p:sp>
        <p:nvSpPr>
          <p:cNvPr id="961" name="Google Shape;961;p113"/>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Objeto Iterator</a:t>
            </a:r>
            <a:endParaRPr/>
          </a:p>
          <a:p>
            <a:pPr indent="-381000" lvl="0" marL="457200" rtl="0" algn="l">
              <a:spcBef>
                <a:spcPts val="0"/>
              </a:spcBef>
              <a:spcAft>
                <a:spcPts val="0"/>
              </a:spcAft>
              <a:buSzPts val="2400"/>
              <a:buChar char="▰"/>
            </a:pPr>
            <a:r>
              <a:rPr lang="en"/>
              <a:t>Bucle for</a:t>
            </a:r>
            <a:endParaRPr/>
          </a:p>
          <a:p>
            <a:pPr indent="-381000" lvl="0" marL="457200" rtl="0" algn="l">
              <a:spcBef>
                <a:spcPts val="0"/>
              </a:spcBef>
              <a:spcAft>
                <a:spcPts val="0"/>
              </a:spcAft>
              <a:buSzPts val="2400"/>
              <a:buChar char="▰"/>
            </a:pPr>
            <a:r>
              <a:rPr lang="en"/>
              <a:t>Bucle foreach</a:t>
            </a:r>
            <a:endParaRPr/>
          </a:p>
        </p:txBody>
      </p:sp>
      <p:sp>
        <p:nvSpPr>
          <p:cNvPr id="962" name="Google Shape;962;p11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67" name="Shape 967"/>
        <p:cNvGrpSpPr/>
        <p:nvPr/>
      </p:nvGrpSpPr>
      <p:grpSpPr>
        <a:xfrm>
          <a:off x="0" y="0"/>
          <a:ext cx="0" cy="0"/>
          <a:chOff x="0" y="0"/>
          <a:chExt cx="0" cy="0"/>
        </a:xfrm>
      </p:grpSpPr>
      <p:sp>
        <p:nvSpPr>
          <p:cNvPr id="968" name="Google Shape;968;p114"/>
          <p:cNvSpPr txBox="1"/>
          <p:nvPr>
            <p:ph idx="4294967295" type="title"/>
          </p:nvPr>
        </p:nvSpPr>
        <p:spPr>
          <a:xfrm>
            <a:off x="673120" y="197966"/>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Objeto Iterator</a:t>
            </a:r>
            <a:endParaRPr b="1"/>
          </a:p>
        </p:txBody>
      </p:sp>
      <p:sp>
        <p:nvSpPr>
          <p:cNvPr id="969" name="Google Shape;969;p114"/>
          <p:cNvSpPr txBox="1"/>
          <p:nvPr>
            <p:ph idx="4294967295" type="body"/>
          </p:nvPr>
        </p:nvSpPr>
        <p:spPr>
          <a:xfrm>
            <a:off x="507876" y="1620544"/>
            <a:ext cx="81078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Iterator tiene como métodos: </a:t>
            </a:r>
            <a:endParaRPr sz="2200"/>
          </a:p>
          <a:p>
            <a:pPr indent="-368300" lvl="0" marL="457200" rtl="0" algn="just">
              <a:spcBef>
                <a:spcPts val="600"/>
              </a:spcBef>
              <a:spcAft>
                <a:spcPts val="0"/>
              </a:spcAft>
              <a:buSzPts val="2200"/>
              <a:buChar char="▰"/>
            </a:pPr>
            <a:r>
              <a:rPr lang="en" sz="2200"/>
              <a:t>hasNext: devuelve true si hay más elementos en el array. </a:t>
            </a:r>
            <a:endParaRPr sz="2200"/>
          </a:p>
          <a:p>
            <a:pPr indent="-368300" lvl="0" marL="457200" rtl="0" algn="just">
              <a:spcBef>
                <a:spcPts val="0"/>
              </a:spcBef>
              <a:spcAft>
                <a:spcPts val="0"/>
              </a:spcAft>
              <a:buSzPts val="2200"/>
              <a:buChar char="▰"/>
            </a:pPr>
            <a:r>
              <a:rPr lang="en" sz="2200"/>
              <a:t>next: devuelve el siguiente objeto contenido en el array.</a:t>
            </a:r>
            <a:endParaRPr sz="2200"/>
          </a:p>
          <a:p>
            <a:pPr indent="0" lvl="0" marL="0" rtl="0" algn="l">
              <a:spcBef>
                <a:spcPts val="600"/>
              </a:spcBef>
              <a:spcAft>
                <a:spcPts val="0"/>
              </a:spcAft>
              <a:buNone/>
            </a:pPr>
            <a:r>
              <a:t/>
            </a:r>
            <a:endParaRPr sz="2200"/>
          </a:p>
          <a:p>
            <a:pPr indent="0" lvl="0" marL="0" rtl="0" algn="l">
              <a:spcBef>
                <a:spcPts val="600"/>
              </a:spcBef>
              <a:spcAft>
                <a:spcPts val="0"/>
              </a:spcAft>
              <a:buClr>
                <a:schemeClr val="dk1"/>
              </a:buClr>
              <a:buSzPts val="1100"/>
              <a:buFont typeface="Arial"/>
              <a:buNone/>
            </a:pPr>
            <a:r>
              <a:rPr lang="en" sz="2200"/>
              <a:t>No necesitamos indicar el tipo de objetos que contiene el array.</a:t>
            </a:r>
            <a:endParaRPr sz="2200"/>
          </a:p>
        </p:txBody>
      </p:sp>
      <p:sp>
        <p:nvSpPr>
          <p:cNvPr id="970" name="Google Shape;970;p1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75" name="Shape 975"/>
        <p:cNvGrpSpPr/>
        <p:nvPr/>
      </p:nvGrpSpPr>
      <p:grpSpPr>
        <a:xfrm>
          <a:off x="0" y="0"/>
          <a:ext cx="0" cy="0"/>
          <a:chOff x="0" y="0"/>
          <a:chExt cx="0" cy="0"/>
        </a:xfrm>
      </p:grpSpPr>
      <p:sp>
        <p:nvSpPr>
          <p:cNvPr id="976" name="Google Shape;976;p115"/>
          <p:cNvSpPr txBox="1"/>
          <p:nvPr>
            <p:ph idx="4294967295" type="body"/>
          </p:nvPr>
        </p:nvSpPr>
        <p:spPr>
          <a:xfrm>
            <a:off x="507875" y="1620550"/>
            <a:ext cx="84822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222222"/>
                </a:solidFill>
                <a:highlight>
                  <a:srgbClr val="FFFFFF"/>
                </a:highlight>
              </a:rPr>
              <a:t>import java.util.Iterator</a:t>
            </a:r>
            <a:endParaRPr sz="1800">
              <a:solidFill>
                <a:srgbClr val="222222"/>
              </a:solidFill>
              <a:highlight>
                <a:srgbClr val="FFFFFF"/>
              </a:highlight>
            </a:endParaRPr>
          </a:p>
          <a:p>
            <a:pPr indent="0" lvl="0" marL="0" rtl="0" algn="l">
              <a:spcBef>
                <a:spcPts val="600"/>
              </a:spcBef>
              <a:spcAft>
                <a:spcPts val="0"/>
              </a:spcAft>
              <a:buNone/>
            </a:pPr>
            <a:r>
              <a:rPr lang="en" sz="1800">
                <a:solidFill>
                  <a:srgbClr val="222222"/>
                </a:solidFill>
                <a:highlight>
                  <a:srgbClr val="FFFFFF"/>
                </a:highlight>
              </a:rPr>
              <a:t>ArrayList&lt;Integer&gt; numeros = new ArrayList&lt;Integer&gt;();</a:t>
            </a:r>
            <a:endParaRPr sz="1800">
              <a:solidFill>
                <a:srgbClr val="222222"/>
              </a:solidFill>
              <a:highlight>
                <a:srgbClr val="FFFFFF"/>
              </a:highlight>
            </a:endParaRPr>
          </a:p>
          <a:p>
            <a:pPr indent="0" lvl="0" marL="0" rtl="0" algn="l">
              <a:spcBef>
                <a:spcPts val="600"/>
              </a:spcBef>
              <a:spcAft>
                <a:spcPts val="0"/>
              </a:spcAft>
              <a:buNone/>
            </a:pPr>
            <a:r>
              <a:rPr lang="en" sz="1800">
                <a:solidFill>
                  <a:srgbClr val="222222"/>
                </a:solidFill>
                <a:highlight>
                  <a:srgbClr val="FFFFFF"/>
                </a:highlight>
              </a:rPr>
              <a:t>…..</a:t>
            </a:r>
            <a:endParaRPr sz="1800">
              <a:solidFill>
                <a:srgbClr val="222222"/>
              </a:solidFill>
              <a:highlight>
                <a:srgbClr val="FFFFFF"/>
              </a:highlight>
            </a:endParaRPr>
          </a:p>
          <a:p>
            <a:pPr indent="0" lvl="0" marL="0" rtl="0" algn="l">
              <a:spcBef>
                <a:spcPts val="600"/>
              </a:spcBef>
              <a:spcAft>
                <a:spcPts val="0"/>
              </a:spcAft>
              <a:buNone/>
            </a:pPr>
            <a:r>
              <a:rPr lang="en" sz="1800">
                <a:solidFill>
                  <a:srgbClr val="222222"/>
                </a:solidFill>
                <a:highlight>
                  <a:srgbClr val="FFFFFF"/>
                </a:highlight>
              </a:rPr>
              <a:t>//se insertan elementos</a:t>
            </a:r>
            <a:endParaRPr sz="1800">
              <a:solidFill>
                <a:srgbClr val="222222"/>
              </a:solidFill>
              <a:highlight>
                <a:srgbClr val="FFFFFF"/>
              </a:highlight>
            </a:endParaRPr>
          </a:p>
          <a:p>
            <a:pPr indent="0" lvl="0" marL="0" rtl="0" algn="l">
              <a:spcBef>
                <a:spcPts val="600"/>
              </a:spcBef>
              <a:spcAft>
                <a:spcPts val="0"/>
              </a:spcAft>
              <a:buNone/>
            </a:pPr>
            <a:r>
              <a:rPr lang="en" sz="1800">
                <a:solidFill>
                  <a:srgbClr val="222222"/>
                </a:solidFill>
                <a:highlight>
                  <a:srgbClr val="FFFFFF"/>
                </a:highlight>
              </a:rPr>
              <a:t>.....</a:t>
            </a:r>
            <a:endParaRPr sz="1800">
              <a:solidFill>
                <a:srgbClr val="222222"/>
              </a:solidFill>
              <a:highlight>
                <a:srgbClr val="FFFFFF"/>
              </a:highlight>
            </a:endParaRPr>
          </a:p>
          <a:p>
            <a:pPr indent="0" lvl="0" marL="0" rtl="0" algn="l">
              <a:lnSpc>
                <a:spcPct val="115000"/>
              </a:lnSpc>
              <a:spcBef>
                <a:spcPts val="200"/>
              </a:spcBef>
              <a:spcAft>
                <a:spcPts val="0"/>
              </a:spcAft>
              <a:buNone/>
            </a:pPr>
            <a:r>
              <a:rPr lang="en" sz="1800">
                <a:solidFill>
                  <a:srgbClr val="222222"/>
                </a:solidFill>
                <a:highlight>
                  <a:srgbClr val="FFFFFF"/>
                </a:highlight>
              </a:rPr>
              <a:t>Iterator it = numeros.iterator(); </a:t>
            </a:r>
            <a:r>
              <a:rPr lang="en" sz="1800">
                <a:solidFill>
                  <a:srgbClr val="000080"/>
                </a:solidFill>
                <a:highlight>
                  <a:srgbClr val="FFFFFF"/>
                </a:highlight>
              </a:rPr>
              <a:t>//se</a:t>
            </a:r>
            <a:r>
              <a:rPr b="1" lang="en" sz="1800">
                <a:solidFill>
                  <a:srgbClr val="000080"/>
                </a:solidFill>
                <a:highlight>
                  <a:srgbClr val="FFFFFF"/>
                </a:highlight>
              </a:rPr>
              <a:t> </a:t>
            </a:r>
            <a:r>
              <a:rPr lang="en" sz="1800">
                <a:solidFill>
                  <a:srgbClr val="000080"/>
                </a:solidFill>
                <a:highlight>
                  <a:srgbClr val="FFFFFF"/>
                </a:highlight>
              </a:rPr>
              <a:t>crea el iterador it para el array numeros</a:t>
            </a:r>
            <a:endParaRPr sz="1800">
              <a:solidFill>
                <a:srgbClr val="000080"/>
              </a:solidFill>
              <a:highlight>
                <a:srgbClr val="FFFFFF"/>
              </a:highlight>
            </a:endParaRPr>
          </a:p>
          <a:p>
            <a:pPr indent="0" lvl="0" marL="0" rtl="0" algn="l">
              <a:lnSpc>
                <a:spcPct val="115000"/>
              </a:lnSpc>
              <a:spcBef>
                <a:spcPts val="200"/>
              </a:spcBef>
              <a:spcAft>
                <a:spcPts val="0"/>
              </a:spcAft>
              <a:buNone/>
            </a:pPr>
            <a:r>
              <a:rPr lang="en" sz="1800">
                <a:solidFill>
                  <a:srgbClr val="222222"/>
                </a:solidFill>
                <a:highlight>
                  <a:srgbClr val="FFFFFF"/>
                </a:highlight>
              </a:rPr>
              <a:t>while(it.hasNext())                    </a:t>
            </a:r>
            <a:r>
              <a:rPr lang="en" sz="1800">
                <a:solidFill>
                  <a:srgbClr val="000080"/>
                </a:solidFill>
                <a:highlight>
                  <a:srgbClr val="FFFFFF"/>
                </a:highlight>
              </a:rPr>
              <a:t>//mientras queden elementos</a:t>
            </a:r>
            <a:endParaRPr sz="1800">
              <a:solidFill>
                <a:srgbClr val="000080"/>
              </a:solidFill>
              <a:highlight>
                <a:srgbClr val="FFFFFF"/>
              </a:highlight>
            </a:endParaRPr>
          </a:p>
          <a:p>
            <a:pPr indent="0" lvl="0" marL="0" rtl="0" algn="l">
              <a:lnSpc>
                <a:spcPct val="115000"/>
              </a:lnSpc>
              <a:spcBef>
                <a:spcPts val="200"/>
              </a:spcBef>
              <a:spcAft>
                <a:spcPts val="0"/>
              </a:spcAft>
              <a:buNone/>
            </a:pPr>
            <a:r>
              <a:rPr lang="en" sz="1800">
                <a:solidFill>
                  <a:srgbClr val="222222"/>
                </a:solidFill>
                <a:highlight>
                  <a:srgbClr val="FFFFFF"/>
                </a:highlight>
              </a:rPr>
              <a:t>        System.out.println(it.next());  </a:t>
            </a:r>
            <a:r>
              <a:rPr lang="en" sz="1800">
                <a:solidFill>
                  <a:srgbClr val="000080"/>
                </a:solidFill>
                <a:highlight>
                  <a:srgbClr val="FFFFFF"/>
                </a:highlight>
              </a:rPr>
              <a:t>//se obtienen y se muestran</a:t>
            </a:r>
            <a:endParaRPr sz="1800">
              <a:solidFill>
                <a:srgbClr val="000080"/>
              </a:solidFill>
              <a:highlight>
                <a:srgbClr val="FFFFFF"/>
              </a:highlight>
            </a:endParaRPr>
          </a:p>
          <a:p>
            <a:pPr indent="0" lvl="0" marL="0" rtl="0" algn="l">
              <a:spcBef>
                <a:spcPts val="600"/>
              </a:spcBef>
              <a:spcAft>
                <a:spcPts val="0"/>
              </a:spcAft>
              <a:buNone/>
            </a:pPr>
            <a:r>
              <a:t/>
            </a:r>
            <a:endParaRPr sz="1800">
              <a:solidFill>
                <a:srgbClr val="000080"/>
              </a:solidFill>
              <a:highlight>
                <a:srgbClr val="FFFFFF"/>
              </a:highlight>
            </a:endParaRPr>
          </a:p>
        </p:txBody>
      </p:sp>
      <p:sp>
        <p:nvSpPr>
          <p:cNvPr id="977" name="Google Shape;977;p115"/>
          <p:cNvSpPr txBox="1"/>
          <p:nvPr>
            <p:ph idx="4294967295" type="title"/>
          </p:nvPr>
        </p:nvSpPr>
        <p:spPr>
          <a:xfrm>
            <a:off x="673120" y="197966"/>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000"/>
              <a:t>Objeto Iterator</a:t>
            </a:r>
            <a:endParaRPr b="1" sz="3000"/>
          </a:p>
        </p:txBody>
      </p:sp>
      <p:sp>
        <p:nvSpPr>
          <p:cNvPr id="978" name="Google Shape;978;p1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83" name="Shape 983"/>
        <p:cNvGrpSpPr/>
        <p:nvPr/>
      </p:nvGrpSpPr>
      <p:grpSpPr>
        <a:xfrm>
          <a:off x="0" y="0"/>
          <a:ext cx="0" cy="0"/>
          <a:chOff x="0" y="0"/>
          <a:chExt cx="0" cy="0"/>
        </a:xfrm>
      </p:grpSpPr>
      <p:sp>
        <p:nvSpPr>
          <p:cNvPr id="984" name="Google Shape;984;p116"/>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000"/>
              <a:t>Ejercicio ArrayList</a:t>
            </a:r>
            <a:endParaRPr b="1" sz="3000"/>
          </a:p>
        </p:txBody>
      </p:sp>
      <p:sp>
        <p:nvSpPr>
          <p:cNvPr id="985" name="Google Shape;985;p116"/>
          <p:cNvSpPr txBox="1"/>
          <p:nvPr>
            <p:ph idx="4294967295" type="body"/>
          </p:nvPr>
        </p:nvSpPr>
        <p:spPr>
          <a:xfrm>
            <a:off x="507875" y="1620544"/>
            <a:ext cx="7696200" cy="1859700"/>
          </a:xfrm>
          <a:prstGeom prst="rect">
            <a:avLst/>
          </a:prstGeom>
        </p:spPr>
        <p:txBody>
          <a:bodyPr anchorCtr="0" anchor="t" bIns="0" lIns="0" spcFirstLastPara="1" rIns="0" wrap="square" tIns="0">
            <a:noAutofit/>
          </a:bodyPr>
          <a:lstStyle/>
          <a:p>
            <a:pPr indent="0" lvl="0" marL="177800" rtl="0" algn="l">
              <a:spcBef>
                <a:spcPts val="600"/>
              </a:spcBef>
              <a:spcAft>
                <a:spcPts val="0"/>
              </a:spcAft>
              <a:buNone/>
            </a:pPr>
            <a:r>
              <a:rPr lang="en"/>
              <a:t>Escribe un programa que lea números enteros y los guarde en un ArrayList hasta que se lea un 0 y muestra los números leídos, su suma y su media.</a:t>
            </a:r>
            <a:endParaRPr/>
          </a:p>
        </p:txBody>
      </p:sp>
      <p:sp>
        <p:nvSpPr>
          <p:cNvPr id="986" name="Google Shape;986;p1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91" name="Shape 991"/>
        <p:cNvGrpSpPr/>
        <p:nvPr/>
      </p:nvGrpSpPr>
      <p:grpSpPr>
        <a:xfrm>
          <a:off x="0" y="0"/>
          <a:ext cx="0" cy="0"/>
          <a:chOff x="0" y="0"/>
          <a:chExt cx="0" cy="0"/>
        </a:xfrm>
      </p:grpSpPr>
      <p:sp>
        <p:nvSpPr>
          <p:cNvPr id="992" name="Google Shape;992;p117"/>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Herencia</a:t>
            </a:r>
            <a:endParaRPr b="1"/>
          </a:p>
        </p:txBody>
      </p:sp>
      <p:sp>
        <p:nvSpPr>
          <p:cNvPr id="993" name="Google Shape;993;p117"/>
          <p:cNvSpPr txBox="1"/>
          <p:nvPr>
            <p:ph idx="4294967295" type="body"/>
          </p:nvPr>
        </p:nvSpPr>
        <p:spPr>
          <a:xfrm>
            <a:off x="507875" y="1620544"/>
            <a:ext cx="7696200" cy="1859700"/>
          </a:xfrm>
          <a:prstGeom prst="rect">
            <a:avLst/>
          </a:prstGeom>
        </p:spPr>
        <p:txBody>
          <a:bodyPr anchorCtr="0" anchor="t" bIns="0" lIns="0" spcFirstLastPara="1" rIns="0" wrap="square" tIns="0">
            <a:noAutofit/>
          </a:bodyPr>
          <a:lstStyle/>
          <a:p>
            <a:pPr indent="-406400" lvl="0" marL="457200" rtl="0" algn="l">
              <a:lnSpc>
                <a:spcPct val="90000"/>
              </a:lnSpc>
              <a:spcBef>
                <a:spcPts val="1000"/>
              </a:spcBef>
              <a:spcAft>
                <a:spcPts val="0"/>
              </a:spcAft>
              <a:buClr>
                <a:srgbClr val="00B0F0"/>
              </a:buClr>
              <a:buSzPts val="2800"/>
              <a:buFont typeface="Arial"/>
              <a:buChar char="•"/>
            </a:pPr>
            <a:r>
              <a:rPr lang="en" sz="2800">
                <a:solidFill>
                  <a:schemeClr val="dk1"/>
                </a:solidFill>
                <a:latin typeface="Calibri"/>
                <a:ea typeface="Calibri"/>
                <a:cs typeface="Calibri"/>
                <a:sym typeface="Calibri"/>
              </a:rPr>
              <a:t>Una clase nueva se crea a partir de una existente heredando atributos y comportamiento</a:t>
            </a:r>
            <a:endParaRPr sz="28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Font typeface="Arial"/>
              <a:buChar char="•"/>
            </a:pPr>
            <a:r>
              <a:rPr lang="en" sz="2800">
                <a:solidFill>
                  <a:schemeClr val="dk1"/>
                </a:solidFill>
                <a:latin typeface="Calibri"/>
                <a:ea typeface="Calibri"/>
                <a:cs typeface="Calibri"/>
                <a:sym typeface="Calibri"/>
              </a:rPr>
              <a:t>Clase original: base o </a:t>
            </a:r>
            <a:r>
              <a:rPr b="1" lang="en" sz="2800">
                <a:solidFill>
                  <a:schemeClr val="dk1"/>
                </a:solidFill>
                <a:latin typeface="Calibri"/>
                <a:ea typeface="Calibri"/>
                <a:cs typeface="Calibri"/>
                <a:sym typeface="Calibri"/>
              </a:rPr>
              <a:t>superclase</a:t>
            </a:r>
            <a:endParaRPr b="1" sz="28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Font typeface="Arial"/>
              <a:buChar char="•"/>
            </a:pPr>
            <a:r>
              <a:rPr lang="en" sz="2800">
                <a:solidFill>
                  <a:schemeClr val="dk1"/>
                </a:solidFill>
                <a:latin typeface="Calibri"/>
                <a:ea typeface="Calibri"/>
                <a:cs typeface="Calibri"/>
                <a:sym typeface="Calibri"/>
              </a:rPr>
              <a:t>Clase nueva: derivada o </a:t>
            </a:r>
            <a:r>
              <a:rPr b="1" lang="en" sz="2800">
                <a:solidFill>
                  <a:schemeClr val="dk1"/>
                </a:solidFill>
                <a:latin typeface="Calibri"/>
                <a:ea typeface="Calibri"/>
                <a:cs typeface="Calibri"/>
                <a:sym typeface="Calibri"/>
              </a:rPr>
              <a:t>subclase</a:t>
            </a:r>
            <a:endParaRPr b="1"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Font typeface="Arial"/>
              <a:buChar char="•"/>
            </a:pPr>
            <a:r>
              <a:rPr lang="en" sz="2800">
                <a:solidFill>
                  <a:schemeClr val="dk1"/>
                </a:solidFill>
                <a:latin typeface="Calibri"/>
                <a:ea typeface="Calibri"/>
                <a:cs typeface="Calibri"/>
                <a:sym typeface="Calibri"/>
              </a:rPr>
              <a:t>Una subclase añade nuevos atributos y métodos que le dan un comportamiento diferente al de la superclase</a:t>
            </a:r>
            <a:endParaRPr sz="2800">
              <a:solidFill>
                <a:schemeClr val="dk1"/>
              </a:solidFill>
              <a:latin typeface="Calibri"/>
              <a:ea typeface="Calibri"/>
              <a:cs typeface="Calibri"/>
              <a:sym typeface="Calibri"/>
            </a:endParaRPr>
          </a:p>
          <a:p>
            <a:pPr indent="-406400" lvl="0" marL="457200" rtl="0" algn="l">
              <a:lnSpc>
                <a:spcPct val="90000"/>
              </a:lnSpc>
              <a:spcBef>
                <a:spcPts val="0"/>
              </a:spcBef>
              <a:spcAft>
                <a:spcPts val="0"/>
              </a:spcAft>
              <a:buClr>
                <a:srgbClr val="00B0F0"/>
              </a:buClr>
              <a:buSzPts val="2800"/>
              <a:buFont typeface="Arial"/>
              <a:buChar char="•"/>
            </a:pPr>
            <a:r>
              <a:rPr lang="en" sz="2800">
                <a:solidFill>
                  <a:schemeClr val="dk1"/>
                </a:solidFill>
                <a:latin typeface="Calibri"/>
                <a:ea typeface="Calibri"/>
                <a:cs typeface="Calibri"/>
                <a:sym typeface="Calibri"/>
              </a:rPr>
              <a:t>Permite la reutilización de código</a:t>
            </a:r>
            <a:endParaRPr b="1" sz="2800">
              <a:solidFill>
                <a:schemeClr val="dk1"/>
              </a:solidFill>
              <a:latin typeface="Calibri"/>
              <a:ea typeface="Calibri"/>
              <a:cs typeface="Calibri"/>
              <a:sym typeface="Calibri"/>
            </a:endParaRPr>
          </a:p>
        </p:txBody>
      </p:sp>
      <p:sp>
        <p:nvSpPr>
          <p:cNvPr id="994" name="Google Shape;994;p1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99" name="Shape 999"/>
        <p:cNvGrpSpPr/>
        <p:nvPr/>
      </p:nvGrpSpPr>
      <p:grpSpPr>
        <a:xfrm>
          <a:off x="0" y="0"/>
          <a:ext cx="0" cy="0"/>
          <a:chOff x="0" y="0"/>
          <a:chExt cx="0" cy="0"/>
        </a:xfrm>
      </p:grpSpPr>
      <p:sp>
        <p:nvSpPr>
          <p:cNvPr id="1000" name="Google Shape;1000;p118"/>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Herencia </a:t>
            </a:r>
            <a:endParaRPr/>
          </a:p>
          <a:p>
            <a:pPr indent="0" lvl="0" marL="0" rtl="0" algn="l">
              <a:spcBef>
                <a:spcPts val="0"/>
              </a:spcBef>
              <a:spcAft>
                <a:spcPts val="0"/>
              </a:spcAft>
              <a:buNone/>
            </a:pPr>
            <a:r>
              <a:rPr lang="en"/>
              <a:t>-Ejemplo</a:t>
            </a:r>
            <a:endParaRPr b="1"/>
          </a:p>
        </p:txBody>
      </p:sp>
      <p:sp>
        <p:nvSpPr>
          <p:cNvPr id="1001" name="Google Shape;1001;p1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002" name="Google Shape;1002;p118"/>
          <p:cNvPicPr preferRelativeResize="0"/>
          <p:nvPr/>
        </p:nvPicPr>
        <p:blipFill>
          <a:blip r:embed="rId3">
            <a:alphaModFix/>
          </a:blip>
          <a:stretch>
            <a:fillRect/>
          </a:stretch>
        </p:blipFill>
        <p:spPr>
          <a:xfrm>
            <a:off x="874563" y="1724600"/>
            <a:ext cx="2124075" cy="2152650"/>
          </a:xfrm>
          <a:prstGeom prst="rect">
            <a:avLst/>
          </a:prstGeom>
          <a:noFill/>
          <a:ln>
            <a:noFill/>
          </a:ln>
        </p:spPr>
      </p:pic>
      <p:pic>
        <p:nvPicPr>
          <p:cNvPr id="1003" name="Google Shape;1003;p118"/>
          <p:cNvPicPr preferRelativeResize="0"/>
          <p:nvPr/>
        </p:nvPicPr>
        <p:blipFill>
          <a:blip r:embed="rId4">
            <a:alphaModFix/>
          </a:blip>
          <a:stretch>
            <a:fillRect/>
          </a:stretch>
        </p:blipFill>
        <p:spPr>
          <a:xfrm>
            <a:off x="4077676" y="1166025"/>
            <a:ext cx="4437675" cy="3263400"/>
          </a:xfrm>
          <a:prstGeom prst="rect">
            <a:avLst/>
          </a:prstGeom>
          <a:noFill/>
          <a:ln>
            <a:noFill/>
          </a:ln>
        </p:spPr>
      </p:pic>
      <p:sp>
        <p:nvSpPr>
          <p:cNvPr id="1004" name="Google Shape;1004;p118"/>
          <p:cNvSpPr txBox="1"/>
          <p:nvPr/>
        </p:nvSpPr>
        <p:spPr>
          <a:xfrm>
            <a:off x="2856075" y="1182100"/>
            <a:ext cx="4642800" cy="17847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None/>
            </a:pPr>
            <a:r>
              <a:rPr lang="en" sz="1800">
                <a:solidFill>
                  <a:srgbClr val="000000"/>
                </a:solidFill>
                <a:latin typeface="Calibri"/>
                <a:ea typeface="Calibri"/>
                <a:cs typeface="Calibri"/>
                <a:sym typeface="Calibri"/>
              </a:rPr>
              <a:t>Superclase: Vehiculo</a:t>
            </a:r>
            <a:endParaRPr sz="1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1800">
                <a:solidFill>
                  <a:srgbClr val="000000"/>
                </a:solidFill>
                <a:latin typeface="Calibri"/>
                <a:ea typeface="Calibri"/>
                <a:cs typeface="Calibri"/>
                <a:sym typeface="Calibri"/>
              </a:rPr>
              <a:t>Subclases: Turismo</a:t>
            </a:r>
            <a:endParaRPr sz="1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1800">
                <a:solidFill>
                  <a:srgbClr val="000000"/>
                </a:solidFill>
                <a:latin typeface="Calibri"/>
                <a:ea typeface="Calibri"/>
                <a:cs typeface="Calibri"/>
                <a:sym typeface="Calibri"/>
              </a:rPr>
              <a:t>			</a:t>
            </a:r>
            <a:r>
              <a:rPr lang="en" sz="1800">
                <a:latin typeface="Calibri"/>
                <a:ea typeface="Calibri"/>
                <a:cs typeface="Calibri"/>
                <a:sym typeface="Calibri"/>
              </a:rPr>
              <a:t>      </a:t>
            </a:r>
            <a:r>
              <a:rPr lang="en" sz="1800">
                <a:solidFill>
                  <a:srgbClr val="000000"/>
                </a:solidFill>
                <a:latin typeface="Calibri"/>
                <a:ea typeface="Calibri"/>
                <a:cs typeface="Calibri"/>
                <a:sym typeface="Calibri"/>
              </a:rPr>
              <a:t>Furgoneta</a:t>
            </a:r>
            <a:endParaRPr sz="1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1800">
                <a:solidFill>
                  <a:srgbClr val="000000"/>
                </a:solidFill>
                <a:latin typeface="Calibri"/>
                <a:ea typeface="Calibri"/>
                <a:cs typeface="Calibri"/>
                <a:sym typeface="Calibri"/>
              </a:rPr>
              <a:t>			</a:t>
            </a:r>
            <a:r>
              <a:rPr lang="en" sz="1800">
                <a:latin typeface="Calibri"/>
                <a:ea typeface="Calibri"/>
                <a:cs typeface="Calibri"/>
                <a:sym typeface="Calibri"/>
              </a:rPr>
              <a:t>      </a:t>
            </a:r>
            <a:r>
              <a:rPr lang="en" sz="1800">
                <a:solidFill>
                  <a:srgbClr val="000000"/>
                </a:solidFill>
                <a:latin typeface="Calibri"/>
                <a:ea typeface="Calibri"/>
                <a:cs typeface="Calibri"/>
                <a:sym typeface="Calibri"/>
              </a:rPr>
              <a:t>Deportivo</a:t>
            </a:r>
            <a:endParaRPr sz="1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1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1800">
              <a:solidFill>
                <a:srgbClr val="000000"/>
              </a:solidFill>
              <a:latin typeface="Calibri"/>
              <a:ea typeface="Calibri"/>
              <a:cs typeface="Calibri"/>
              <a:sym typeface="Calibri"/>
            </a:endParaRPr>
          </a:p>
        </p:txBody>
      </p:sp>
      <p:sp>
        <p:nvSpPr>
          <p:cNvPr id="1005" name="Google Shape;1005;p118"/>
          <p:cNvSpPr txBox="1"/>
          <p:nvPr/>
        </p:nvSpPr>
        <p:spPr>
          <a:xfrm>
            <a:off x="1184175" y="4367925"/>
            <a:ext cx="38322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hivo"/>
                <a:ea typeface="Chivo"/>
                <a:cs typeface="Chivo"/>
                <a:sym typeface="Chivo"/>
              </a:rPr>
              <a:t>Relación “es un”</a:t>
            </a:r>
            <a:endParaRPr sz="1800">
              <a:latin typeface="Chivo"/>
              <a:ea typeface="Chivo"/>
              <a:cs typeface="Chivo"/>
              <a:sym typeface="Chivo"/>
            </a:endParaRPr>
          </a:p>
        </p:txBody>
      </p:sp>
      <p:sp>
        <p:nvSpPr>
          <p:cNvPr id="1006" name="Google Shape;1006;p118"/>
          <p:cNvSpPr txBox="1"/>
          <p:nvPr/>
        </p:nvSpPr>
        <p:spPr>
          <a:xfrm>
            <a:off x="3462575" y="4153200"/>
            <a:ext cx="3000000" cy="9903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None/>
            </a:pPr>
            <a:r>
              <a:rPr lang="en" sz="1800">
                <a:solidFill>
                  <a:schemeClr val="dk1"/>
                </a:solidFill>
                <a:latin typeface="Calibri"/>
                <a:ea typeface="Calibri"/>
                <a:cs typeface="Calibri"/>
                <a:sym typeface="Calibri"/>
              </a:rPr>
              <a:t>Furgoneta es un Vehículo</a:t>
            </a:r>
            <a:endParaRPr sz="1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1800">
                <a:solidFill>
                  <a:schemeClr val="dk1"/>
                </a:solidFill>
                <a:latin typeface="Calibri"/>
                <a:ea typeface="Calibri"/>
                <a:cs typeface="Calibri"/>
                <a:sym typeface="Calibri"/>
              </a:rPr>
              <a:t>Deportivo es un Vehículo</a:t>
            </a:r>
            <a:endParaRPr sz="18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11" name="Shape 1011"/>
        <p:cNvGrpSpPr/>
        <p:nvPr/>
      </p:nvGrpSpPr>
      <p:grpSpPr>
        <a:xfrm>
          <a:off x="0" y="0"/>
          <a:ext cx="0" cy="0"/>
          <a:chOff x="0" y="0"/>
          <a:chExt cx="0" cy="0"/>
        </a:xfrm>
      </p:grpSpPr>
      <p:sp>
        <p:nvSpPr>
          <p:cNvPr id="1012" name="Google Shape;1012;p119"/>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Herencia</a:t>
            </a:r>
            <a:endParaRPr b="1"/>
          </a:p>
        </p:txBody>
      </p:sp>
      <p:sp>
        <p:nvSpPr>
          <p:cNvPr id="1013" name="Google Shape;1013;p1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14" name="Google Shape;1014;p119"/>
          <p:cNvSpPr txBox="1"/>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None/>
            </a:pPr>
            <a:r>
              <a:rPr lang="en" sz="2400">
                <a:latin typeface="Calibri"/>
                <a:ea typeface="Calibri"/>
                <a:cs typeface="Calibri"/>
                <a:sym typeface="Calibri"/>
              </a:rPr>
              <a:t>Sintaxis:</a:t>
            </a:r>
            <a:endParaRPr sz="2400">
              <a:latin typeface="Calibri"/>
              <a:ea typeface="Calibri"/>
              <a:cs typeface="Calibri"/>
              <a:sym typeface="Calibri"/>
            </a:endParaRPr>
          </a:p>
          <a:p>
            <a:pPr indent="-50800" lvl="0" marL="228600" rtl="0" algn="l">
              <a:lnSpc>
                <a:spcPct val="90000"/>
              </a:lnSpc>
              <a:spcBef>
                <a:spcPts val="1000"/>
              </a:spcBef>
              <a:spcAft>
                <a:spcPts val="0"/>
              </a:spcAft>
              <a:buNone/>
            </a:pPr>
            <a:r>
              <a:rPr lang="en" sz="2000">
                <a:solidFill>
                  <a:srgbClr val="000000"/>
                </a:solidFill>
                <a:latin typeface="Calibri"/>
                <a:ea typeface="Calibri"/>
                <a:cs typeface="Calibri"/>
                <a:sym typeface="Calibri"/>
              </a:rPr>
              <a:t>public class nombre-clase </a:t>
            </a:r>
            <a:r>
              <a:rPr b="1" lang="en" sz="2000">
                <a:solidFill>
                  <a:srgbClr val="000000"/>
                </a:solidFill>
                <a:latin typeface="Calibri"/>
                <a:ea typeface="Calibri"/>
                <a:cs typeface="Calibri"/>
                <a:sym typeface="Calibri"/>
              </a:rPr>
              <a:t>extends </a:t>
            </a:r>
            <a:r>
              <a:rPr lang="en" sz="2000">
                <a:solidFill>
                  <a:srgbClr val="000000"/>
                </a:solidFill>
                <a:latin typeface="Calibri"/>
                <a:ea typeface="Calibri"/>
                <a:cs typeface="Calibri"/>
                <a:sym typeface="Calibri"/>
              </a:rPr>
              <a:t>nombre-superclase{</a:t>
            </a:r>
            <a:endParaRPr sz="20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20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2000">
                <a:solidFill>
                  <a:srgbClr val="000000"/>
                </a:solidFill>
                <a:latin typeface="Calibri"/>
                <a:ea typeface="Calibri"/>
                <a:cs typeface="Calibri"/>
                <a:sym typeface="Calibri"/>
              </a:rPr>
              <a:t>public class Furgoneta extends Vehiculo{</a:t>
            </a:r>
            <a:endParaRPr sz="20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20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381000" lvl="0" marL="457200" rtl="0" algn="l">
              <a:lnSpc>
                <a:spcPct val="90000"/>
              </a:lnSpc>
              <a:spcBef>
                <a:spcPts val="1000"/>
              </a:spcBef>
              <a:spcAft>
                <a:spcPts val="0"/>
              </a:spcAft>
              <a:buClr>
                <a:srgbClr val="00B0F0"/>
              </a:buClr>
              <a:buSzPts val="2400"/>
              <a:buChar char="•"/>
            </a:pPr>
            <a:r>
              <a:rPr lang="en" sz="2400">
                <a:solidFill>
                  <a:schemeClr val="dk1"/>
                </a:solidFill>
                <a:latin typeface="Calibri"/>
                <a:ea typeface="Calibri"/>
                <a:cs typeface="Calibri"/>
                <a:sym typeface="Calibri"/>
              </a:rPr>
              <a:t>En java cada clase puede heredar de </a:t>
            </a:r>
            <a:r>
              <a:rPr b="1" lang="en" sz="2400">
                <a:solidFill>
                  <a:schemeClr val="dk1"/>
                </a:solidFill>
                <a:latin typeface="Calibri"/>
                <a:ea typeface="Calibri"/>
                <a:cs typeface="Calibri"/>
                <a:sym typeface="Calibri"/>
              </a:rPr>
              <a:t>una sola clase</a:t>
            </a:r>
            <a:endParaRPr b="1"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n" sz="2400">
                <a:solidFill>
                  <a:schemeClr val="dk1"/>
                </a:solidFill>
                <a:latin typeface="Calibri"/>
                <a:ea typeface="Calibri"/>
                <a:cs typeface="Calibri"/>
                <a:sym typeface="Calibri"/>
              </a:rPr>
              <a:t>Todas las clases heredan de </a:t>
            </a:r>
            <a:r>
              <a:rPr b="1" lang="en" sz="2400">
                <a:solidFill>
                  <a:schemeClr val="dk1"/>
                </a:solidFill>
                <a:latin typeface="Calibri"/>
                <a:ea typeface="Calibri"/>
                <a:cs typeface="Calibri"/>
                <a:sym typeface="Calibri"/>
              </a:rPr>
              <a:t>Object</a:t>
            </a:r>
            <a:endParaRPr sz="2400">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19" name="Shape 1019"/>
        <p:cNvGrpSpPr/>
        <p:nvPr/>
      </p:nvGrpSpPr>
      <p:grpSpPr>
        <a:xfrm>
          <a:off x="0" y="0"/>
          <a:ext cx="0" cy="0"/>
          <a:chOff x="0" y="0"/>
          <a:chExt cx="0" cy="0"/>
        </a:xfrm>
      </p:grpSpPr>
      <p:sp>
        <p:nvSpPr>
          <p:cNvPr id="1020" name="Google Shape;1020;p120"/>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Constructores y</a:t>
            </a:r>
            <a:endParaRPr/>
          </a:p>
          <a:p>
            <a:pPr indent="0" lvl="0" marL="0" rtl="0" algn="l">
              <a:spcBef>
                <a:spcPts val="0"/>
              </a:spcBef>
              <a:spcAft>
                <a:spcPts val="0"/>
              </a:spcAft>
              <a:buNone/>
            </a:pPr>
            <a:r>
              <a:rPr lang="en"/>
              <a:t>Herencia</a:t>
            </a:r>
            <a:endParaRPr b="1"/>
          </a:p>
        </p:txBody>
      </p:sp>
      <p:sp>
        <p:nvSpPr>
          <p:cNvPr id="1021" name="Google Shape;1021;p1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22" name="Google Shape;1022;p120"/>
          <p:cNvSpPr txBox="1"/>
          <p:nvPr/>
        </p:nvSpPr>
        <p:spPr>
          <a:xfrm>
            <a:off x="95250" y="1369225"/>
            <a:ext cx="4413300" cy="32634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rgbClr val="00B0F0"/>
              </a:buClr>
              <a:buSzPts val="2400"/>
              <a:buChar char="•"/>
            </a:pPr>
            <a:r>
              <a:rPr lang="en" sz="2400">
                <a:solidFill>
                  <a:srgbClr val="000000"/>
                </a:solidFill>
                <a:latin typeface="Calibri"/>
                <a:ea typeface="Calibri"/>
                <a:cs typeface="Calibri"/>
                <a:sym typeface="Calibri"/>
              </a:rPr>
              <a:t>Los constructores no se heredan</a:t>
            </a:r>
            <a:endParaRPr sz="2400">
              <a:solidFill>
                <a:srgbClr val="000000"/>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Definir constructor en la subclase.</a:t>
            </a:r>
            <a:endParaRPr sz="2400">
              <a:solidFill>
                <a:srgbClr val="000000"/>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Hacer referencia al constructor superclase con </a:t>
            </a:r>
            <a:r>
              <a:rPr b="1" lang="en" sz="2400">
                <a:solidFill>
                  <a:srgbClr val="000000"/>
                </a:solidFill>
                <a:latin typeface="Calibri"/>
                <a:ea typeface="Calibri"/>
                <a:cs typeface="Calibri"/>
                <a:sym typeface="Calibri"/>
              </a:rPr>
              <a:t>super</a:t>
            </a:r>
            <a:endParaRPr b="1" sz="2400">
              <a:solidFill>
                <a:srgbClr val="000000"/>
              </a:solidFill>
              <a:latin typeface="Calibri"/>
              <a:ea typeface="Calibri"/>
              <a:cs typeface="Calibri"/>
              <a:sym typeface="Calibri"/>
            </a:endParaRPr>
          </a:p>
        </p:txBody>
      </p:sp>
      <p:sp>
        <p:nvSpPr>
          <p:cNvPr id="1023" name="Google Shape;1023;p120"/>
          <p:cNvSpPr txBox="1"/>
          <p:nvPr/>
        </p:nvSpPr>
        <p:spPr>
          <a:xfrm>
            <a:off x="4082650" y="1369225"/>
            <a:ext cx="5177100" cy="32634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public Furgoneta(String matricula,</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String marca,</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String modelo,</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String color,</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double tarifa,</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int carga,</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int volumen) {</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a:t>
            </a:r>
            <a:r>
              <a:rPr b="1" lang="en" sz="1100">
                <a:solidFill>
                  <a:srgbClr val="000000"/>
                </a:solidFill>
                <a:highlight>
                  <a:srgbClr val="F8F8FF"/>
                </a:highlight>
                <a:latin typeface="Courier New"/>
                <a:ea typeface="Courier New"/>
                <a:cs typeface="Courier New"/>
                <a:sym typeface="Courier New"/>
              </a:rPr>
              <a:t>super</a:t>
            </a:r>
            <a:r>
              <a:rPr lang="en" sz="1100">
                <a:solidFill>
                  <a:srgbClr val="000000"/>
                </a:solidFill>
                <a:highlight>
                  <a:srgbClr val="F8F8FF"/>
                </a:highlight>
                <a:latin typeface="Courier New"/>
                <a:ea typeface="Courier New"/>
                <a:cs typeface="Courier New"/>
                <a:sym typeface="Courier New"/>
              </a:rPr>
              <a:t>(matricula, marca, modelo, color, tarifa, true);</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this.carga </a:t>
            </a:r>
            <a:r>
              <a:rPr b="1" lang="en" sz="1100">
                <a:solidFill>
                  <a:srgbClr val="000000"/>
                </a:solidFill>
                <a:highlight>
                  <a:srgbClr val="F8F8FF"/>
                </a:highlight>
                <a:latin typeface="Courier New"/>
                <a:ea typeface="Courier New"/>
                <a:cs typeface="Courier New"/>
                <a:sym typeface="Courier New"/>
              </a:rPr>
              <a:t>= </a:t>
            </a:r>
            <a:r>
              <a:rPr lang="en" sz="1100">
                <a:solidFill>
                  <a:srgbClr val="000000"/>
                </a:solidFill>
                <a:highlight>
                  <a:srgbClr val="F8F8FF"/>
                </a:highlight>
                <a:latin typeface="Courier New"/>
                <a:ea typeface="Courier New"/>
                <a:cs typeface="Courier New"/>
                <a:sym typeface="Courier New"/>
              </a:rPr>
              <a:t>carga;</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   this.volumen </a:t>
            </a:r>
            <a:r>
              <a:rPr b="1" lang="en" sz="1100">
                <a:solidFill>
                  <a:srgbClr val="000000"/>
                </a:solidFill>
                <a:highlight>
                  <a:srgbClr val="F8F8FF"/>
                </a:highlight>
                <a:latin typeface="Courier New"/>
                <a:ea typeface="Courier New"/>
                <a:cs typeface="Courier New"/>
                <a:sym typeface="Courier New"/>
              </a:rPr>
              <a:t>= </a:t>
            </a:r>
            <a:r>
              <a:rPr lang="en" sz="1100">
                <a:solidFill>
                  <a:srgbClr val="000000"/>
                </a:solidFill>
                <a:highlight>
                  <a:srgbClr val="F8F8FF"/>
                </a:highlight>
                <a:latin typeface="Courier New"/>
                <a:ea typeface="Courier New"/>
                <a:cs typeface="Courier New"/>
                <a:sym typeface="Courier New"/>
              </a:rPr>
              <a:t>volumen;</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rPr lang="en" sz="1100">
                <a:solidFill>
                  <a:srgbClr val="000000"/>
                </a:solidFill>
                <a:highlight>
                  <a:srgbClr val="F8F8FF"/>
                </a:highlight>
                <a:latin typeface="Courier New"/>
                <a:ea typeface="Courier New"/>
                <a:cs typeface="Courier New"/>
                <a:sym typeface="Courier New"/>
              </a:rPr>
              <a:t>}</a:t>
            </a:r>
            <a:endParaRPr sz="1100">
              <a:solidFill>
                <a:srgbClr val="000000"/>
              </a:solidFill>
              <a:highlight>
                <a:srgbClr val="F8F8FF"/>
              </a:highlight>
              <a:latin typeface="Courier New"/>
              <a:ea typeface="Courier New"/>
              <a:cs typeface="Courier New"/>
              <a:sym typeface="Courier New"/>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28" name="Shape 1028"/>
        <p:cNvGrpSpPr/>
        <p:nvPr/>
      </p:nvGrpSpPr>
      <p:grpSpPr>
        <a:xfrm>
          <a:off x="0" y="0"/>
          <a:ext cx="0" cy="0"/>
          <a:chOff x="0" y="0"/>
          <a:chExt cx="0" cy="0"/>
        </a:xfrm>
      </p:grpSpPr>
      <p:sp>
        <p:nvSpPr>
          <p:cNvPr id="1029" name="Google Shape;1029;p121"/>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Sobreescritura</a:t>
            </a:r>
            <a:endParaRPr b="1"/>
          </a:p>
        </p:txBody>
      </p:sp>
      <p:sp>
        <p:nvSpPr>
          <p:cNvPr id="1030" name="Google Shape;1030;p121"/>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381000" lvl="0" marL="457200" rtl="0" algn="just">
              <a:lnSpc>
                <a:spcPct val="90000"/>
              </a:lnSpc>
              <a:spcBef>
                <a:spcPts val="1000"/>
              </a:spcBef>
              <a:spcAft>
                <a:spcPts val="0"/>
              </a:spcAft>
              <a:buClr>
                <a:schemeClr val="dk1"/>
              </a:buClr>
              <a:buSzPts val="2400"/>
              <a:buFont typeface="Calibri"/>
              <a:buChar char="▰"/>
            </a:pPr>
            <a:r>
              <a:rPr lang="en">
                <a:solidFill>
                  <a:schemeClr val="dk1"/>
                </a:solidFill>
                <a:latin typeface="Calibri"/>
                <a:ea typeface="Calibri"/>
                <a:cs typeface="Calibri"/>
                <a:sym typeface="Calibri"/>
              </a:rPr>
              <a:t>Definir un método con las mismas características ( nombre, número y tipo de argumentos) que el método de la superclase.</a:t>
            </a:r>
            <a:endParaRPr>
              <a:solidFill>
                <a:schemeClr val="dk1"/>
              </a:solidFill>
              <a:latin typeface="Calibri"/>
              <a:ea typeface="Calibri"/>
              <a:cs typeface="Calibri"/>
              <a:sym typeface="Calibri"/>
            </a:endParaRPr>
          </a:p>
          <a:p>
            <a:pPr indent="-381000" lvl="0" marL="457200" rtl="0" algn="just">
              <a:lnSpc>
                <a:spcPct val="90000"/>
              </a:lnSpc>
              <a:spcBef>
                <a:spcPts val="0"/>
              </a:spcBef>
              <a:spcAft>
                <a:spcPts val="0"/>
              </a:spcAft>
              <a:buClr>
                <a:schemeClr val="dk1"/>
              </a:buClr>
              <a:buSzPts val="2400"/>
              <a:buFont typeface="Calibri"/>
              <a:buChar char="▰"/>
            </a:pPr>
            <a:r>
              <a:rPr lang="en">
                <a:solidFill>
                  <a:schemeClr val="dk1"/>
                </a:solidFill>
                <a:latin typeface="Calibri"/>
                <a:ea typeface="Calibri"/>
                <a:cs typeface="Calibri"/>
                <a:sym typeface="Calibri"/>
              </a:rPr>
              <a:t>Agregar o modificar la funcionalidad del método heredado de la clase padre</a:t>
            </a:r>
            <a:endParaRPr>
              <a:solidFill>
                <a:schemeClr val="dk1"/>
              </a:solidFill>
              <a:latin typeface="Calibri"/>
              <a:ea typeface="Calibri"/>
              <a:cs typeface="Calibri"/>
              <a:sym typeface="Calibri"/>
            </a:endParaRPr>
          </a:p>
          <a:p>
            <a:pPr indent="-381000" lvl="0" marL="457200" rtl="0" algn="just">
              <a:lnSpc>
                <a:spcPct val="90000"/>
              </a:lnSpc>
              <a:spcBef>
                <a:spcPts val="0"/>
              </a:spcBef>
              <a:spcAft>
                <a:spcPts val="0"/>
              </a:spcAft>
              <a:buClr>
                <a:schemeClr val="dk1"/>
              </a:buClr>
              <a:buSzPts val="2400"/>
              <a:buFont typeface="Calibri"/>
              <a:buChar char="▰"/>
            </a:pPr>
            <a:r>
              <a:rPr lang="en">
                <a:solidFill>
                  <a:schemeClr val="dk1"/>
                </a:solidFill>
                <a:latin typeface="Calibri"/>
                <a:ea typeface="Calibri"/>
                <a:cs typeface="Calibri"/>
                <a:sym typeface="Calibri"/>
              </a:rPr>
              <a:t>Permite extender la funcionalidad de un método heredado para hacerlo específico a lo que necesitemos.</a:t>
            </a:r>
            <a:endParaRPr>
              <a:solidFill>
                <a:schemeClr val="dk1"/>
              </a:solidFill>
              <a:latin typeface="Calibri"/>
              <a:ea typeface="Calibri"/>
              <a:cs typeface="Calibri"/>
              <a:sym typeface="Calibri"/>
            </a:endParaRPr>
          </a:p>
        </p:txBody>
      </p:sp>
      <p:sp>
        <p:nvSpPr>
          <p:cNvPr id="1031" name="Google Shape;1031;p1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36" name="Shape 1036"/>
        <p:cNvGrpSpPr/>
        <p:nvPr/>
      </p:nvGrpSpPr>
      <p:grpSpPr>
        <a:xfrm>
          <a:off x="0" y="0"/>
          <a:ext cx="0" cy="0"/>
          <a:chOff x="0" y="0"/>
          <a:chExt cx="0" cy="0"/>
        </a:xfrm>
      </p:grpSpPr>
      <p:sp>
        <p:nvSpPr>
          <p:cNvPr id="1037" name="Google Shape;1037;p122"/>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Sobreescritura</a:t>
            </a:r>
            <a:endParaRPr/>
          </a:p>
          <a:p>
            <a:pPr indent="0" lvl="0" marL="0" rtl="0" algn="l">
              <a:spcBef>
                <a:spcPts val="0"/>
              </a:spcBef>
              <a:spcAft>
                <a:spcPts val="0"/>
              </a:spcAft>
              <a:buNone/>
            </a:pPr>
            <a:r>
              <a:rPr lang="en"/>
              <a:t>Reglas</a:t>
            </a:r>
            <a:endParaRPr/>
          </a:p>
        </p:txBody>
      </p:sp>
      <p:sp>
        <p:nvSpPr>
          <p:cNvPr id="1038" name="Google Shape;1038;p122"/>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381000" lvl="0" marL="4572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Igual nombre, número de argumentos y tipo de retorno que la clase padre.</a:t>
            </a:r>
            <a:endParaRPr>
              <a:solidFill>
                <a:schemeClr val="dk1"/>
              </a:solidFill>
              <a:latin typeface="Calibri"/>
              <a:ea typeface="Calibri"/>
              <a:cs typeface="Calibri"/>
              <a:sym typeface="Calibri"/>
            </a:endParaRPr>
          </a:p>
          <a:p>
            <a:pPr indent="-381000" lvl="0" marL="457200" rtl="0" algn="just">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Sobreescribir solo los métodos que se heredan(no private)</a:t>
            </a:r>
            <a:endParaRPr>
              <a:solidFill>
                <a:schemeClr val="dk1"/>
              </a:solidFill>
              <a:latin typeface="Calibri"/>
              <a:ea typeface="Calibri"/>
              <a:cs typeface="Calibri"/>
              <a:sym typeface="Calibri"/>
            </a:endParaRPr>
          </a:p>
          <a:p>
            <a:pPr indent="-381000" lvl="0" marL="457200" rtl="0" algn="just">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El nivel de acceso no puede ser más restrictivo que el método que se sobre-escribe. </a:t>
            </a:r>
            <a:endParaRPr>
              <a:solidFill>
                <a:schemeClr val="dk1"/>
              </a:solidFill>
              <a:latin typeface="Calibri"/>
              <a:ea typeface="Calibri"/>
              <a:cs typeface="Calibri"/>
              <a:sym typeface="Calibri"/>
            </a:endParaRPr>
          </a:p>
          <a:p>
            <a:pPr indent="-381000" lvl="0" marL="457200" rtl="0" algn="just">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No se puede sobre-escribir un método marcado como static o final.</a:t>
            </a:r>
            <a:endParaRPr>
              <a:solidFill>
                <a:schemeClr val="dk1"/>
              </a:solidFill>
              <a:latin typeface="Calibri"/>
              <a:ea typeface="Calibri"/>
              <a:cs typeface="Calibri"/>
              <a:sym typeface="Calibri"/>
            </a:endParaRPr>
          </a:p>
          <a:p>
            <a:pPr indent="-355600" lvl="2" marL="1371600" rtl="0" algn="l">
              <a:lnSpc>
                <a:spcPct val="90000"/>
              </a:lnSpc>
              <a:spcBef>
                <a:spcPts val="0"/>
              </a:spcBef>
              <a:spcAft>
                <a:spcPts val="0"/>
              </a:spcAft>
              <a:buClr>
                <a:srgbClr val="00B0F0"/>
              </a:buClr>
              <a:buSzPts val="2000"/>
              <a:buFont typeface="Arial"/>
              <a:buChar char="▰"/>
            </a:pPr>
            <a:r>
              <a:rPr lang="en" sz="2000">
                <a:solidFill>
                  <a:schemeClr val="dk1"/>
                </a:solidFill>
                <a:latin typeface="Calibri"/>
                <a:ea typeface="Calibri"/>
                <a:cs typeface="Calibri"/>
                <a:sym typeface="Calibri"/>
              </a:rPr>
              <a:t>static: globales</a:t>
            </a:r>
            <a:endParaRPr sz="2000">
              <a:solidFill>
                <a:schemeClr val="dk1"/>
              </a:solidFill>
              <a:latin typeface="Calibri"/>
              <a:ea typeface="Calibri"/>
              <a:cs typeface="Calibri"/>
              <a:sym typeface="Calibri"/>
            </a:endParaRPr>
          </a:p>
          <a:p>
            <a:pPr indent="-355600" lvl="2" marL="1371600" rtl="0" algn="l">
              <a:lnSpc>
                <a:spcPct val="90000"/>
              </a:lnSpc>
              <a:spcBef>
                <a:spcPts val="0"/>
              </a:spcBef>
              <a:spcAft>
                <a:spcPts val="0"/>
              </a:spcAft>
              <a:buClr>
                <a:srgbClr val="00B0F0"/>
              </a:buClr>
              <a:buSzPts val="2000"/>
              <a:buFont typeface="Arial"/>
              <a:buChar char="▰"/>
            </a:pPr>
            <a:r>
              <a:rPr lang="en" sz="2000">
                <a:solidFill>
                  <a:schemeClr val="dk1"/>
                </a:solidFill>
                <a:latin typeface="Calibri"/>
                <a:ea typeface="Calibri"/>
                <a:cs typeface="Calibri"/>
                <a:sym typeface="Calibri"/>
              </a:rPr>
              <a:t>final: constantes</a:t>
            </a:r>
            <a:endParaRPr>
              <a:solidFill>
                <a:schemeClr val="dk1"/>
              </a:solidFill>
              <a:latin typeface="Calibri"/>
              <a:ea typeface="Calibri"/>
              <a:cs typeface="Calibri"/>
              <a:sym typeface="Calibri"/>
            </a:endParaRPr>
          </a:p>
        </p:txBody>
      </p:sp>
      <p:sp>
        <p:nvSpPr>
          <p:cNvPr id="1039" name="Google Shape;1039;p1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27" name="Shape 227"/>
        <p:cNvGrpSpPr/>
        <p:nvPr/>
      </p:nvGrpSpPr>
      <p:grpSpPr>
        <a:xfrm>
          <a:off x="0" y="0"/>
          <a:ext cx="0" cy="0"/>
          <a:chOff x="0" y="0"/>
          <a:chExt cx="0" cy="0"/>
        </a:xfrm>
      </p:grpSpPr>
      <p:sp>
        <p:nvSpPr>
          <p:cNvPr id="228" name="Google Shape;228;p24"/>
          <p:cNvSpPr txBox="1"/>
          <p:nvPr>
            <p:ph idx="1" type="body"/>
          </p:nvPr>
        </p:nvSpPr>
        <p:spPr>
          <a:xfrm>
            <a:off x="1495175" y="1909300"/>
            <a:ext cx="34713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JRE</a:t>
            </a:r>
            <a:endParaRPr b="1"/>
          </a:p>
          <a:p>
            <a:pPr indent="0" lvl="0" marL="0" rtl="0" algn="l">
              <a:spcBef>
                <a:spcPts val="600"/>
              </a:spcBef>
              <a:spcAft>
                <a:spcPts val="0"/>
              </a:spcAft>
              <a:buNone/>
            </a:pPr>
            <a:r>
              <a:rPr lang="en"/>
              <a:t>• Incluye: </a:t>
            </a:r>
            <a:endParaRPr/>
          </a:p>
          <a:p>
            <a:pPr indent="0" lvl="0" marL="0" rtl="0" algn="l">
              <a:spcBef>
                <a:spcPts val="600"/>
              </a:spcBef>
              <a:spcAft>
                <a:spcPts val="0"/>
              </a:spcAft>
              <a:buNone/>
            </a:pPr>
            <a:r>
              <a:rPr lang="en"/>
              <a:t>–Java Virtual Machine (JVM) </a:t>
            </a:r>
            <a:endParaRPr/>
          </a:p>
          <a:p>
            <a:pPr indent="0" lvl="0" marL="0" rtl="0" algn="l">
              <a:spcBef>
                <a:spcPts val="600"/>
              </a:spcBef>
              <a:spcAft>
                <a:spcPts val="0"/>
              </a:spcAft>
              <a:buClr>
                <a:schemeClr val="dk1"/>
              </a:buClr>
              <a:buSzPts val="1100"/>
              <a:buFont typeface="Arial"/>
              <a:buNone/>
            </a:pPr>
            <a:r>
              <a:rPr lang="en"/>
              <a:t>–Bibliotecas de clases Java</a:t>
            </a:r>
            <a:endParaRPr/>
          </a:p>
          <a:p>
            <a:pPr indent="0" lvl="0" marL="0" rtl="0" algn="l">
              <a:spcBef>
                <a:spcPts val="600"/>
              </a:spcBef>
              <a:spcAft>
                <a:spcPts val="0"/>
              </a:spcAft>
              <a:buNone/>
            </a:pPr>
            <a:r>
              <a:rPr lang="en"/>
              <a:t>• Objetivo: </a:t>
            </a:r>
            <a:endParaRPr/>
          </a:p>
          <a:p>
            <a:pPr indent="0" lvl="0" marL="0" rtl="0" algn="l">
              <a:spcBef>
                <a:spcPts val="600"/>
              </a:spcBef>
              <a:spcAft>
                <a:spcPts val="0"/>
              </a:spcAft>
              <a:buClr>
                <a:schemeClr val="dk1"/>
              </a:buClr>
              <a:buSzPts val="1100"/>
              <a:buFont typeface="Arial"/>
              <a:buNone/>
            </a:pPr>
            <a:r>
              <a:rPr lang="en"/>
              <a:t>–Leer código de byte (.class) –Ejecutar el mismo código de byte en cualquier lugar con una JVM</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29" name="Google Shape;229;p2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JRE y JDK</a:t>
            </a:r>
            <a:endParaRPr/>
          </a:p>
        </p:txBody>
      </p:sp>
      <p:sp>
        <p:nvSpPr>
          <p:cNvPr id="230" name="Google Shape;230;p24"/>
          <p:cNvSpPr txBox="1"/>
          <p:nvPr>
            <p:ph idx="2" type="body"/>
          </p:nvPr>
        </p:nvSpPr>
        <p:spPr>
          <a:xfrm>
            <a:off x="5423973" y="1909300"/>
            <a:ext cx="32628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JDK</a:t>
            </a:r>
            <a:endParaRPr b="1"/>
          </a:p>
          <a:p>
            <a:pPr indent="0" lvl="0" marL="0" rtl="0" algn="l">
              <a:spcBef>
                <a:spcPts val="600"/>
              </a:spcBef>
              <a:spcAft>
                <a:spcPts val="0"/>
              </a:spcAft>
              <a:buNone/>
            </a:pPr>
            <a:r>
              <a:rPr lang="en"/>
              <a:t>• Incluye: </a:t>
            </a:r>
            <a:endParaRPr/>
          </a:p>
          <a:p>
            <a:pPr indent="0" lvl="0" marL="0" rtl="0" algn="l">
              <a:spcBef>
                <a:spcPts val="600"/>
              </a:spcBef>
              <a:spcAft>
                <a:spcPts val="0"/>
              </a:spcAft>
              <a:buNone/>
            </a:pPr>
            <a:r>
              <a:rPr lang="en"/>
              <a:t>–JRE </a:t>
            </a:r>
            <a:endParaRPr/>
          </a:p>
          <a:p>
            <a:pPr indent="0" lvl="0" marL="0" rtl="0" algn="l">
              <a:spcBef>
                <a:spcPts val="600"/>
              </a:spcBef>
              <a:spcAft>
                <a:spcPts val="0"/>
              </a:spcAft>
              <a:buClr>
                <a:schemeClr val="dk1"/>
              </a:buClr>
              <a:buSzPts val="1100"/>
              <a:buFont typeface="Arial"/>
              <a:buNone/>
            </a:pPr>
            <a:r>
              <a:rPr lang="en"/>
              <a:t>–Compilador Java –Herramientas adicionales</a:t>
            </a:r>
            <a:endParaRPr/>
          </a:p>
          <a:p>
            <a:pPr indent="0" lvl="0" marL="0" rtl="0" algn="l">
              <a:spcBef>
                <a:spcPts val="600"/>
              </a:spcBef>
              <a:spcAft>
                <a:spcPts val="0"/>
              </a:spcAft>
              <a:buClr>
                <a:schemeClr val="dk1"/>
              </a:buClr>
              <a:buSzPts val="1100"/>
              <a:buFont typeface="Arial"/>
              <a:buNone/>
            </a:pPr>
            <a:r>
              <a:rPr lang="en"/>
              <a:t>• Objetivo: –Compilar código de byte (.java .class)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31" name="Google Shape;231;p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44" name="Shape 1044"/>
        <p:cNvGrpSpPr/>
        <p:nvPr/>
      </p:nvGrpSpPr>
      <p:grpSpPr>
        <a:xfrm>
          <a:off x="0" y="0"/>
          <a:ext cx="0" cy="0"/>
          <a:chOff x="0" y="0"/>
          <a:chExt cx="0" cy="0"/>
        </a:xfrm>
      </p:grpSpPr>
      <p:sp>
        <p:nvSpPr>
          <p:cNvPr id="1045" name="Google Shape;1045;p123"/>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Sobreescritura</a:t>
            </a:r>
            <a:endParaRPr/>
          </a:p>
          <a:p>
            <a:pPr indent="0" lvl="0" marL="0" rtl="0" algn="l">
              <a:spcBef>
                <a:spcPts val="0"/>
              </a:spcBef>
              <a:spcAft>
                <a:spcPts val="0"/>
              </a:spcAft>
              <a:buNone/>
            </a:pPr>
            <a:r>
              <a:rPr lang="en"/>
              <a:t>Reglas</a:t>
            </a:r>
            <a:endParaRPr/>
          </a:p>
        </p:txBody>
      </p:sp>
      <p:sp>
        <p:nvSpPr>
          <p:cNvPr id="1046" name="Google Shape;1046;p1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1047" name="Google Shape;1047;p123"/>
          <p:cNvGraphicFramePr/>
          <p:nvPr/>
        </p:nvGraphicFramePr>
        <p:xfrm>
          <a:off x="153575" y="1618450"/>
          <a:ext cx="3000000" cy="3000000"/>
        </p:xfrm>
        <a:graphic>
          <a:graphicData uri="http://schemas.openxmlformats.org/drawingml/2006/table">
            <a:tbl>
              <a:tblPr>
                <a:noFill/>
                <a:tableStyleId>{79658D01-FB2F-487F-899E-874338C85783}</a:tableStyleId>
              </a:tblPr>
              <a:tblGrid>
                <a:gridCol w="4495225"/>
                <a:gridCol w="4495225"/>
              </a:tblGrid>
              <a:tr h="381000">
                <a:tc>
                  <a:txBody>
                    <a:bodyPr/>
                    <a:lstStyle/>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Public class Instrumento{</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public String tipo;</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public void tocar()</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r>
                        <a:rPr lang="en" sz="1200">
                          <a:solidFill>
                            <a:srgbClr val="222222"/>
                          </a:solidFill>
                          <a:highlight>
                            <a:srgbClr val="FFFFFF"/>
                          </a:highlight>
                          <a:latin typeface="Consolas"/>
                          <a:ea typeface="Consolas"/>
                          <a:cs typeface="Consolas"/>
                          <a:sym typeface="Consolas"/>
                        </a:rPr>
                        <a:t>System.out.println("Tocar un Instrumento");</a:t>
                      </a:r>
                      <a:endParaRPr sz="120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a:t>
                      </a:r>
                      <a:endParaRPr sz="1250">
                        <a:solidFill>
                          <a:srgbClr val="22222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50">
                          <a:solidFill>
                            <a:srgbClr val="000000"/>
                          </a:solidFill>
                          <a:latin typeface="Consolas"/>
                          <a:ea typeface="Consolas"/>
                          <a:cs typeface="Consolas"/>
                          <a:sym typeface="Consolas"/>
                        </a:rPr>
                        <a:t>public class</a:t>
                      </a:r>
                      <a:r>
                        <a:rPr lang="en" sz="1250">
                          <a:solidFill>
                            <a:srgbClr val="222222"/>
                          </a:solidFill>
                          <a:highlight>
                            <a:srgbClr val="FFFFFF"/>
                          </a:highlight>
                          <a:latin typeface="Consolas"/>
                          <a:ea typeface="Consolas"/>
                          <a:cs typeface="Consolas"/>
                          <a:sym typeface="Consolas"/>
                        </a:rPr>
                        <a:t> </a:t>
                      </a:r>
                      <a:r>
                        <a:rPr lang="en" sz="1250">
                          <a:solidFill>
                            <a:srgbClr val="000000"/>
                          </a:solidFill>
                          <a:latin typeface="Consolas"/>
                          <a:ea typeface="Consolas"/>
                          <a:cs typeface="Consolas"/>
                          <a:sym typeface="Consolas"/>
                        </a:rPr>
                        <a:t>Guitarra extends</a:t>
                      </a:r>
                      <a:r>
                        <a:rPr lang="en" sz="1250">
                          <a:solidFill>
                            <a:srgbClr val="222222"/>
                          </a:solidFill>
                          <a:highlight>
                            <a:srgbClr val="FFFFFF"/>
                          </a:highlight>
                          <a:latin typeface="Consolas"/>
                          <a:ea typeface="Consolas"/>
                          <a:cs typeface="Consolas"/>
                          <a:sym typeface="Consolas"/>
                        </a:rPr>
                        <a:t> </a:t>
                      </a:r>
                      <a:r>
                        <a:rPr lang="en" sz="1250">
                          <a:solidFill>
                            <a:srgbClr val="000000"/>
                          </a:solidFill>
                          <a:latin typeface="Consolas"/>
                          <a:ea typeface="Consolas"/>
                          <a:cs typeface="Consolas"/>
                          <a:sym typeface="Consolas"/>
                        </a:rPr>
                        <a:t>Instrumento {</a:t>
                      </a:r>
                      <a:endParaRPr sz="1250">
                        <a:solidFill>
                          <a:srgbClr val="000000"/>
                        </a:solidFill>
                        <a:latin typeface="Consolas"/>
                        <a:ea typeface="Consolas"/>
                        <a:cs typeface="Consolas"/>
                        <a:sym typeface="Consolas"/>
                      </a:endParaRPr>
                    </a:p>
                    <a:p>
                      <a:pPr indent="0" lvl="0" marL="0" rtl="0" algn="l">
                        <a:spcBef>
                          <a:spcPts val="0"/>
                        </a:spcBef>
                        <a:spcAft>
                          <a:spcPts val="0"/>
                        </a:spcAft>
                        <a:buNone/>
                      </a:pPr>
                      <a:r>
                        <a:t/>
                      </a:r>
                      <a:endParaRPr sz="1250">
                        <a:solidFill>
                          <a:srgbClr val="000000"/>
                        </a:solidFill>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@Override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public void tocar()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System.out.println("Tocar La Guitarra");</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 </a:t>
                      </a:r>
                      <a:endParaRPr sz="1250">
                        <a:solidFill>
                          <a:srgbClr val="222222"/>
                        </a:solidFill>
                        <a:highlight>
                          <a:srgbClr val="FFFFFF"/>
                        </a:highlight>
                        <a:latin typeface="Consolas"/>
                        <a:ea typeface="Consolas"/>
                        <a:cs typeface="Consolas"/>
                        <a:sym typeface="Consolas"/>
                      </a:endParaRPr>
                    </a:p>
                    <a:p>
                      <a:pPr indent="0" lvl="0" marL="165100" marR="165100" rtl="0" algn="l">
                        <a:lnSpc>
                          <a:spcPct val="115000"/>
                        </a:lnSpc>
                        <a:spcBef>
                          <a:spcPts val="0"/>
                        </a:spcBef>
                        <a:spcAft>
                          <a:spcPts val="0"/>
                        </a:spcAft>
                        <a:buClr>
                          <a:srgbClr val="000000"/>
                        </a:buClr>
                        <a:buSzPts val="1100"/>
                        <a:buFont typeface="Arial"/>
                        <a:buNone/>
                      </a:pPr>
                      <a:r>
                        <a:rPr lang="en" sz="1250">
                          <a:solidFill>
                            <a:srgbClr val="222222"/>
                          </a:solidFill>
                          <a:highlight>
                            <a:srgbClr val="FFFFFF"/>
                          </a:highlight>
                          <a:latin typeface="Consolas"/>
                          <a:ea typeface="Consolas"/>
                          <a:cs typeface="Consolas"/>
                          <a:sym typeface="Consolas"/>
                        </a:rPr>
                        <a:t>}</a:t>
                      </a:r>
                      <a:endParaRPr sz="1250">
                        <a:solidFill>
                          <a:srgbClr val="22222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50">
                        <a:solidFill>
                          <a:srgbClr val="000000"/>
                        </a:solidFill>
                        <a:latin typeface="Consolas"/>
                        <a:ea typeface="Consolas"/>
                        <a:cs typeface="Consolas"/>
                        <a:sym typeface="Consolas"/>
                      </a:endParaRPr>
                    </a:p>
                  </a:txBody>
                  <a:tcPr marT="91425" marB="91425" marR="91425" marL="91425"/>
                </a:tc>
              </a:tr>
            </a:tbl>
          </a:graphicData>
        </a:graphic>
      </p:graphicFrame>
      <p:sp>
        <p:nvSpPr>
          <p:cNvPr id="1048" name="Google Shape;1048;p123"/>
          <p:cNvSpPr txBox="1"/>
          <p:nvPr/>
        </p:nvSpPr>
        <p:spPr>
          <a:xfrm>
            <a:off x="588325" y="4192075"/>
            <a:ext cx="8464200" cy="798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1800">
                <a:solidFill>
                  <a:schemeClr val="dk1"/>
                </a:solidFill>
                <a:latin typeface="Calibri"/>
                <a:ea typeface="Calibri"/>
                <a:cs typeface="Calibri"/>
                <a:sym typeface="Calibri"/>
              </a:rPr>
              <a:t>Identificar un método sobreescrito cuando tiene la anotación @override (no es obligatorio, pero si recomendable)</a:t>
            </a:r>
            <a:endParaRPr sz="18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53" name="Shape 1053"/>
        <p:cNvGrpSpPr/>
        <p:nvPr/>
      </p:nvGrpSpPr>
      <p:grpSpPr>
        <a:xfrm>
          <a:off x="0" y="0"/>
          <a:ext cx="0" cy="0"/>
          <a:chOff x="0" y="0"/>
          <a:chExt cx="0" cy="0"/>
        </a:xfrm>
      </p:grpSpPr>
      <p:sp>
        <p:nvSpPr>
          <p:cNvPr id="1054" name="Google Shape;1054;p124"/>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Clases abstractas</a:t>
            </a:r>
            <a:endParaRPr b="1"/>
          </a:p>
        </p:txBody>
      </p:sp>
      <p:sp>
        <p:nvSpPr>
          <p:cNvPr id="1055" name="Google Shape;1055;p124"/>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381000" lvl="0" marL="4572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Una clase abstracta tiene métodos sin definición completa(métodos abstractos)</a:t>
            </a:r>
            <a:endParaRPr>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Usadas como superclases para jerarquía de herencia</a:t>
            </a:r>
            <a:endParaRPr>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Una clase abstracta no se instancia</a:t>
            </a:r>
            <a:endParaRPr>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Font typeface="Calibri"/>
              <a:buChar char="▰"/>
            </a:pPr>
            <a:r>
              <a:rPr lang="en">
                <a:solidFill>
                  <a:schemeClr val="dk1"/>
                </a:solidFill>
                <a:latin typeface="Calibri"/>
                <a:ea typeface="Calibri"/>
                <a:cs typeface="Calibri"/>
                <a:sym typeface="Calibri"/>
              </a:rPr>
              <a:t>Si una clase contiene un método abstracto debe ser declarada como abstracta.</a:t>
            </a:r>
            <a:endParaRPr>
              <a:solidFill>
                <a:schemeClr val="dk1"/>
              </a:solidFill>
              <a:latin typeface="Calibri"/>
              <a:ea typeface="Calibri"/>
              <a:cs typeface="Calibri"/>
              <a:sym typeface="Calibri"/>
            </a:endParaRPr>
          </a:p>
        </p:txBody>
      </p:sp>
      <p:sp>
        <p:nvSpPr>
          <p:cNvPr id="1056" name="Google Shape;1056;p1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61" name="Shape 1061"/>
        <p:cNvGrpSpPr/>
        <p:nvPr/>
      </p:nvGrpSpPr>
      <p:grpSpPr>
        <a:xfrm>
          <a:off x="0" y="0"/>
          <a:ext cx="0" cy="0"/>
          <a:chOff x="0" y="0"/>
          <a:chExt cx="0" cy="0"/>
        </a:xfrm>
      </p:grpSpPr>
      <p:sp>
        <p:nvSpPr>
          <p:cNvPr id="1062" name="Google Shape;1062;p125"/>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Métodos </a:t>
            </a:r>
            <a:r>
              <a:rPr lang="en"/>
              <a:t>abstractos</a:t>
            </a:r>
            <a:endParaRPr b="1"/>
          </a:p>
        </p:txBody>
      </p:sp>
      <p:sp>
        <p:nvSpPr>
          <p:cNvPr id="1063" name="Google Shape;1063;p125"/>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1800">
                <a:solidFill>
                  <a:schemeClr val="dk1"/>
                </a:solidFill>
                <a:latin typeface="Calibri"/>
                <a:ea typeface="Calibri"/>
                <a:cs typeface="Calibri"/>
                <a:sym typeface="Calibri"/>
              </a:rPr>
              <a:t>Sintaxis:</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modifier abstract type name(parameter-list); abstract type name(parameter-list)</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Ejemplo:</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public abstract int desplazarse(int posicion);</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a:p>
            <a:pPr indent="-368300" lvl="0" marL="457200" rtl="0" algn="l">
              <a:lnSpc>
                <a:spcPct val="90000"/>
              </a:lnSpc>
              <a:spcBef>
                <a:spcPts val="10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El modificador puede ser public o protected</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No hay que definir el cuerpo del método en la clase abstracta.</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Las clases hijas deberán implementar el método abstracto.</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p:txBody>
      </p:sp>
      <p:sp>
        <p:nvSpPr>
          <p:cNvPr id="1064" name="Google Shape;1064;p12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69" name="Shape 1069"/>
        <p:cNvGrpSpPr/>
        <p:nvPr/>
      </p:nvGrpSpPr>
      <p:grpSpPr>
        <a:xfrm>
          <a:off x="0" y="0"/>
          <a:ext cx="0" cy="0"/>
          <a:chOff x="0" y="0"/>
          <a:chExt cx="0" cy="0"/>
        </a:xfrm>
      </p:grpSpPr>
      <p:sp>
        <p:nvSpPr>
          <p:cNvPr id="1070" name="Google Shape;1070;p126"/>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Clases abstractas</a:t>
            </a:r>
            <a:endParaRPr b="1"/>
          </a:p>
        </p:txBody>
      </p:sp>
      <p:sp>
        <p:nvSpPr>
          <p:cNvPr id="1071" name="Google Shape;1071;p1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72" name="Google Shape;1072;p126"/>
          <p:cNvSpPr txBox="1"/>
          <p:nvPr/>
        </p:nvSpPr>
        <p:spPr>
          <a:xfrm>
            <a:off x="4511750" y="1305575"/>
            <a:ext cx="3967500" cy="3263400"/>
          </a:xfrm>
          <a:prstGeom prst="rect">
            <a:avLst/>
          </a:prstGeom>
          <a:noFill/>
          <a:ln>
            <a:noFill/>
          </a:ln>
        </p:spPr>
        <p:txBody>
          <a:bodyPr anchorCtr="0" anchor="t" bIns="91425" lIns="91425" spcFirstLastPara="1" rIns="91425" wrap="square" tIns="91425">
            <a:noAutofit/>
          </a:bodyPr>
          <a:lstStyle/>
          <a:p>
            <a:pPr indent="0" lvl="0" marL="177800" rtl="0" algn="l">
              <a:lnSpc>
                <a:spcPct val="90000"/>
              </a:lnSpc>
              <a:spcBef>
                <a:spcPts val="0"/>
              </a:spcBef>
              <a:spcAft>
                <a:spcPts val="0"/>
              </a:spcAft>
              <a:buNone/>
            </a:pPr>
            <a:r>
              <a:rPr lang="en" sz="1600">
                <a:solidFill>
                  <a:srgbClr val="000000"/>
                </a:solidFill>
                <a:latin typeface="Calibri"/>
                <a:ea typeface="Calibri"/>
                <a:cs typeface="Calibri"/>
                <a:sym typeface="Calibri"/>
              </a:rPr>
              <a:t>// Using abstract methods and classes.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b="1" lang="en" sz="1600">
                <a:solidFill>
                  <a:srgbClr val="000000"/>
                </a:solidFill>
                <a:latin typeface="Calibri"/>
                <a:ea typeface="Calibri"/>
                <a:cs typeface="Calibri"/>
                <a:sym typeface="Calibri"/>
              </a:rPr>
              <a:t>abstract</a:t>
            </a:r>
            <a:r>
              <a:rPr lang="en" sz="1600">
                <a:solidFill>
                  <a:srgbClr val="000000"/>
                </a:solidFill>
                <a:latin typeface="Calibri"/>
                <a:ea typeface="Calibri"/>
                <a:cs typeface="Calibri"/>
                <a:sym typeface="Calibri"/>
              </a:rPr>
              <a:t> class Figure {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double dim1;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double dim2;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Figure(double a, double b) {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dim1 = a;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dim2 = b;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 area is now an abstract method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abstract double </a:t>
            </a:r>
            <a:r>
              <a:rPr b="1" lang="en" sz="1600">
                <a:solidFill>
                  <a:srgbClr val="000000"/>
                </a:solidFill>
                <a:latin typeface="Calibri"/>
                <a:ea typeface="Calibri"/>
                <a:cs typeface="Calibri"/>
                <a:sym typeface="Calibri"/>
              </a:rPr>
              <a:t>area</a:t>
            </a:r>
            <a:r>
              <a:rPr lang="en"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 </a:t>
            </a:r>
            <a:endParaRPr sz="1600">
              <a:solidFill>
                <a:srgbClr val="000000"/>
              </a:solidFill>
              <a:latin typeface="Calibri"/>
              <a:ea typeface="Calibri"/>
              <a:cs typeface="Calibri"/>
              <a:sym typeface="Calibri"/>
            </a:endParaRPr>
          </a:p>
        </p:txBody>
      </p:sp>
      <p:sp>
        <p:nvSpPr>
          <p:cNvPr id="1073" name="Google Shape;1073;p126"/>
          <p:cNvSpPr txBox="1"/>
          <p:nvPr/>
        </p:nvSpPr>
        <p:spPr>
          <a:xfrm>
            <a:off x="628650" y="1369225"/>
            <a:ext cx="3280200" cy="3263400"/>
          </a:xfrm>
          <a:prstGeom prst="rect">
            <a:avLst/>
          </a:prstGeom>
          <a:noFill/>
          <a:ln>
            <a:noFill/>
          </a:ln>
        </p:spPr>
        <p:txBody>
          <a:bodyPr anchorCtr="0" anchor="t" bIns="91425" lIns="91425" spcFirstLastPara="1" rIns="91425" wrap="square" tIns="91425">
            <a:noAutofit/>
          </a:bodyPr>
          <a:lstStyle/>
          <a:p>
            <a:pPr indent="0" lvl="0" marL="177800" rtl="0" algn="l">
              <a:lnSpc>
                <a:spcPct val="90000"/>
              </a:lnSpc>
              <a:spcBef>
                <a:spcPts val="0"/>
              </a:spcBef>
              <a:spcAft>
                <a:spcPts val="0"/>
              </a:spcAft>
              <a:buNone/>
            </a:pPr>
            <a:r>
              <a:rPr lang="en" sz="2000">
                <a:solidFill>
                  <a:srgbClr val="000000"/>
                </a:solidFill>
                <a:latin typeface="Calibri"/>
                <a:ea typeface="Calibri"/>
                <a:cs typeface="Calibri"/>
                <a:sym typeface="Calibri"/>
              </a:rPr>
              <a:t>Para definir una clase se usa el modificador abstract antes de la palabra class</a:t>
            </a:r>
            <a:endParaRPr sz="20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Ejemplo</a:t>
            </a:r>
            <a:endParaRPr sz="20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latin typeface="Calibri"/>
                <a:ea typeface="Calibri"/>
                <a:cs typeface="Calibri"/>
                <a:sym typeface="Calibri"/>
              </a:rPr>
              <a:t>p</a:t>
            </a:r>
            <a:r>
              <a:rPr lang="en" sz="2000">
                <a:solidFill>
                  <a:srgbClr val="000000"/>
                </a:solidFill>
                <a:latin typeface="Calibri"/>
                <a:ea typeface="Calibri"/>
                <a:cs typeface="Calibri"/>
                <a:sym typeface="Calibri"/>
              </a:rPr>
              <a:t>ublic abstract class Figura()</a:t>
            </a:r>
            <a:endParaRPr sz="2000">
              <a:solidFill>
                <a:srgbClr val="000000"/>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78" name="Shape 1078"/>
        <p:cNvGrpSpPr/>
        <p:nvPr/>
      </p:nvGrpSpPr>
      <p:grpSpPr>
        <a:xfrm>
          <a:off x="0" y="0"/>
          <a:ext cx="0" cy="0"/>
          <a:chOff x="0" y="0"/>
          <a:chExt cx="0" cy="0"/>
        </a:xfrm>
      </p:grpSpPr>
      <p:sp>
        <p:nvSpPr>
          <p:cNvPr id="1079" name="Google Shape;1079;p127"/>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Interfaces</a:t>
            </a:r>
            <a:endParaRPr b="1"/>
          </a:p>
        </p:txBody>
      </p:sp>
      <p:sp>
        <p:nvSpPr>
          <p:cNvPr id="1080" name="Google Shape;1080;p127"/>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152400" lvl="0" marL="2286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Establece la forma que debe tener una clase (modelo o esqueleto)</a:t>
            </a:r>
            <a:endParaRPr>
              <a:solidFill>
                <a:schemeClr val="dk1"/>
              </a:solidFill>
              <a:latin typeface="Calibri"/>
              <a:ea typeface="Calibri"/>
              <a:cs typeface="Calibri"/>
              <a:sym typeface="Calibri"/>
            </a:endParaRPr>
          </a:p>
          <a:p>
            <a:pPr indent="-152400" lvl="0" marL="2286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 Tiene métodos abstractos, constantes y métodos por defecto. </a:t>
            </a:r>
            <a:endParaRPr>
              <a:solidFill>
                <a:schemeClr val="dk1"/>
              </a:solidFill>
              <a:latin typeface="Calibri"/>
              <a:ea typeface="Calibri"/>
              <a:cs typeface="Calibri"/>
              <a:sym typeface="Calibri"/>
            </a:endParaRPr>
          </a:p>
          <a:p>
            <a:pPr indent="-152400" lvl="0" marL="2286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 Establecen una relación “ACTUA COMO” en comparación con la herencia “ES-UN”</a:t>
            </a:r>
            <a:endParaRPr>
              <a:solidFill>
                <a:schemeClr val="dk1"/>
              </a:solidFill>
              <a:latin typeface="Calibri"/>
              <a:ea typeface="Calibri"/>
              <a:cs typeface="Calibri"/>
              <a:sym typeface="Calibri"/>
            </a:endParaRPr>
          </a:p>
          <a:p>
            <a:pPr indent="-152400" lvl="0" marL="2286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 No es una clase. No puede ser instanciada.  </a:t>
            </a:r>
            <a:endParaRPr>
              <a:solidFill>
                <a:schemeClr val="dk1"/>
              </a:solidFill>
              <a:latin typeface="Calibri"/>
              <a:ea typeface="Calibri"/>
              <a:cs typeface="Calibri"/>
              <a:sym typeface="Calibri"/>
            </a:endParaRPr>
          </a:p>
          <a:p>
            <a:pPr indent="-152400" lvl="0" marL="2286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Puede extender otra interfaz</a:t>
            </a:r>
            <a:endParaRPr>
              <a:solidFill>
                <a:schemeClr val="dk1"/>
              </a:solidFill>
              <a:latin typeface="Calibri"/>
              <a:ea typeface="Calibri"/>
              <a:cs typeface="Calibri"/>
              <a:sym typeface="Calibri"/>
            </a:endParaRPr>
          </a:p>
        </p:txBody>
      </p:sp>
      <p:sp>
        <p:nvSpPr>
          <p:cNvPr id="1081" name="Google Shape;1081;p1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86" name="Shape 1086"/>
        <p:cNvGrpSpPr/>
        <p:nvPr/>
      </p:nvGrpSpPr>
      <p:grpSpPr>
        <a:xfrm>
          <a:off x="0" y="0"/>
          <a:ext cx="0" cy="0"/>
          <a:chOff x="0" y="0"/>
          <a:chExt cx="0" cy="0"/>
        </a:xfrm>
      </p:grpSpPr>
      <p:sp>
        <p:nvSpPr>
          <p:cNvPr id="1087" name="Google Shape;1087;p128"/>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Interfaces</a:t>
            </a:r>
            <a:endParaRPr b="1"/>
          </a:p>
        </p:txBody>
      </p:sp>
      <p:sp>
        <p:nvSpPr>
          <p:cNvPr id="1088" name="Google Shape;1088;p1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89" name="Google Shape;1089;p128"/>
          <p:cNvSpPr txBox="1"/>
          <p:nvPr/>
        </p:nvSpPr>
        <p:spPr>
          <a:xfrm>
            <a:off x="95250" y="1521625"/>
            <a:ext cx="4031100" cy="3263400"/>
          </a:xfrm>
          <a:prstGeom prst="rect">
            <a:avLst/>
          </a:prstGeom>
          <a:noFill/>
          <a:ln>
            <a:noFill/>
          </a:ln>
        </p:spPr>
        <p:txBody>
          <a:bodyPr anchorCtr="0" anchor="t" bIns="91425" lIns="91425" spcFirstLastPara="1" rIns="91425" wrap="square" tIns="91425">
            <a:noAutofit/>
          </a:bodyPr>
          <a:lstStyle/>
          <a:p>
            <a:pPr indent="-139700" lvl="0" marL="228600" rtl="0" algn="l">
              <a:lnSpc>
                <a:spcPct val="90000"/>
              </a:lnSpc>
              <a:spcBef>
                <a:spcPts val="0"/>
              </a:spcBef>
              <a:spcAft>
                <a:spcPts val="0"/>
              </a:spcAft>
              <a:buClr>
                <a:srgbClr val="00B0F0"/>
              </a:buClr>
              <a:buSzPts val="2200"/>
              <a:buChar char="•"/>
            </a:pPr>
            <a:r>
              <a:rPr lang="en" sz="2200">
                <a:solidFill>
                  <a:srgbClr val="000000"/>
                </a:solidFill>
                <a:latin typeface="Calibri"/>
                <a:ea typeface="Calibri"/>
                <a:cs typeface="Calibri"/>
                <a:sym typeface="Calibri"/>
              </a:rPr>
              <a:t>No tiene variables de instancia, sólo constantes. </a:t>
            </a:r>
            <a:endParaRPr sz="2200">
              <a:solidFill>
                <a:srgbClr val="000000"/>
              </a:solidFill>
              <a:latin typeface="Calibri"/>
              <a:ea typeface="Calibri"/>
              <a:cs typeface="Calibri"/>
              <a:sym typeface="Calibri"/>
            </a:endParaRPr>
          </a:p>
          <a:p>
            <a:pPr indent="-139700" lvl="1" marL="685800" rtl="0" algn="l">
              <a:lnSpc>
                <a:spcPct val="90000"/>
              </a:lnSpc>
              <a:spcBef>
                <a:spcPts val="500"/>
              </a:spcBef>
              <a:spcAft>
                <a:spcPts val="0"/>
              </a:spcAft>
              <a:buClr>
                <a:srgbClr val="00B0F0"/>
              </a:buClr>
              <a:buSzPts val="2200"/>
              <a:buChar char="•"/>
            </a:pPr>
            <a:r>
              <a:rPr lang="en" sz="2200">
                <a:solidFill>
                  <a:srgbClr val="000000"/>
                </a:solidFill>
                <a:latin typeface="Calibri"/>
                <a:ea typeface="Calibri"/>
                <a:cs typeface="Calibri"/>
                <a:sym typeface="Calibri"/>
              </a:rPr>
              <a:t>(public static final).</a:t>
            </a:r>
            <a:endParaRPr sz="2200">
              <a:solidFill>
                <a:srgbClr val="000000"/>
              </a:solidFill>
              <a:latin typeface="Calibri"/>
              <a:ea typeface="Calibri"/>
              <a:cs typeface="Calibri"/>
              <a:sym typeface="Calibri"/>
            </a:endParaRPr>
          </a:p>
          <a:p>
            <a:pPr indent="-139700" lvl="0" marL="228600" rtl="0" algn="l">
              <a:lnSpc>
                <a:spcPct val="90000"/>
              </a:lnSpc>
              <a:spcBef>
                <a:spcPts val="1000"/>
              </a:spcBef>
              <a:spcAft>
                <a:spcPts val="0"/>
              </a:spcAft>
              <a:buClr>
                <a:srgbClr val="00B0F0"/>
              </a:buClr>
              <a:buSzPts val="2200"/>
              <a:buChar char="•"/>
            </a:pPr>
            <a:r>
              <a:rPr lang="en" sz="2200">
                <a:solidFill>
                  <a:srgbClr val="000000"/>
                </a:solidFill>
                <a:latin typeface="Calibri"/>
                <a:ea typeface="Calibri"/>
                <a:cs typeface="Calibri"/>
                <a:sym typeface="Calibri"/>
              </a:rPr>
              <a:t>En una interfaz todos los métodos son públicos y abstract (no es necesario especificar).</a:t>
            </a:r>
            <a:endParaRPr sz="22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t/>
            </a:r>
            <a:endParaRPr sz="2200">
              <a:solidFill>
                <a:srgbClr val="000000"/>
              </a:solidFill>
              <a:latin typeface="Calibri"/>
              <a:ea typeface="Calibri"/>
              <a:cs typeface="Calibri"/>
              <a:sym typeface="Calibri"/>
            </a:endParaRPr>
          </a:p>
        </p:txBody>
      </p:sp>
      <p:sp>
        <p:nvSpPr>
          <p:cNvPr id="1090" name="Google Shape;1090;p128"/>
          <p:cNvSpPr txBox="1"/>
          <p:nvPr/>
        </p:nvSpPr>
        <p:spPr>
          <a:xfrm>
            <a:off x="4036000" y="1369225"/>
            <a:ext cx="4782300" cy="3263400"/>
          </a:xfrm>
          <a:prstGeom prst="rect">
            <a:avLst/>
          </a:prstGeom>
          <a:noFill/>
          <a:ln>
            <a:noFill/>
          </a:ln>
        </p:spPr>
        <p:txBody>
          <a:bodyPr anchorCtr="0" anchor="t" bIns="91425" lIns="91425" spcFirstLastPara="1" rIns="91425" wrap="square" tIns="91425">
            <a:noAutofit/>
          </a:bodyPr>
          <a:lstStyle/>
          <a:p>
            <a:pPr indent="0" lvl="0" marL="177800" rtl="0" algn="l">
              <a:lnSpc>
                <a:spcPct val="90000"/>
              </a:lnSpc>
              <a:spcBef>
                <a:spcPts val="0"/>
              </a:spcBef>
              <a:spcAft>
                <a:spcPts val="0"/>
              </a:spcAft>
              <a:buNone/>
            </a:pPr>
            <a:r>
              <a:rPr lang="en" sz="2800">
                <a:solidFill>
                  <a:srgbClr val="000000"/>
                </a:solidFill>
                <a:latin typeface="Calibri"/>
                <a:ea typeface="Calibri"/>
                <a:cs typeface="Calibri"/>
                <a:sym typeface="Calibri"/>
              </a:rPr>
              <a:t>Sintaxis</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B050"/>
                </a:solidFill>
                <a:latin typeface="Calibri"/>
                <a:ea typeface="Calibri"/>
                <a:cs typeface="Calibri"/>
                <a:sym typeface="Calibri"/>
              </a:rPr>
              <a:t>interface</a:t>
            </a:r>
            <a:r>
              <a:rPr lang="en" sz="2000">
                <a:solidFill>
                  <a:srgbClr val="000000"/>
                </a:solidFill>
                <a:latin typeface="Calibri"/>
                <a:ea typeface="Calibri"/>
                <a:cs typeface="Calibri"/>
                <a:sym typeface="Calibri"/>
              </a:rPr>
              <a:t> NombreInterface{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int var1 //es una constante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//método abstracto llamado method1()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void method1();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//método abstracto llamado method2()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public int method2(String param1);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095" name="Shape 1095"/>
        <p:cNvGrpSpPr/>
        <p:nvPr/>
      </p:nvGrpSpPr>
      <p:grpSpPr>
        <a:xfrm>
          <a:off x="0" y="0"/>
          <a:ext cx="0" cy="0"/>
          <a:chOff x="0" y="0"/>
          <a:chExt cx="0" cy="0"/>
        </a:xfrm>
      </p:grpSpPr>
      <p:sp>
        <p:nvSpPr>
          <p:cNvPr id="1096" name="Google Shape;1096;p129"/>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Interfaces</a:t>
            </a:r>
            <a:endParaRPr b="1"/>
          </a:p>
        </p:txBody>
      </p:sp>
      <p:sp>
        <p:nvSpPr>
          <p:cNvPr id="1097" name="Google Shape;1097;p1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98" name="Google Shape;1098;p129"/>
          <p:cNvSpPr txBox="1"/>
          <p:nvPr/>
        </p:nvSpPr>
        <p:spPr>
          <a:xfrm>
            <a:off x="95250" y="1521625"/>
            <a:ext cx="4031100" cy="3263400"/>
          </a:xfrm>
          <a:prstGeom prst="rect">
            <a:avLst/>
          </a:prstGeom>
          <a:noFill/>
          <a:ln>
            <a:noFill/>
          </a:ln>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Clr>
                <a:srgbClr val="00B0F0"/>
              </a:buClr>
              <a:buSzPts val="2400"/>
              <a:buChar char="•"/>
            </a:pPr>
            <a:r>
              <a:rPr lang="en" sz="2400">
                <a:solidFill>
                  <a:schemeClr val="dk1"/>
                </a:solidFill>
                <a:latin typeface="Calibri"/>
                <a:ea typeface="Calibri"/>
                <a:cs typeface="Calibri"/>
                <a:sym typeface="Calibri"/>
              </a:rPr>
              <a:t>Usar la palabra clave implements en la declaración de la clase.  </a:t>
            </a:r>
            <a:endParaRPr sz="24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Clr>
                <a:srgbClr val="00B0F0"/>
              </a:buClr>
              <a:buSzPts val="2800"/>
              <a:buFont typeface="Arial"/>
              <a:buNone/>
            </a:pPr>
            <a:r>
              <a:t/>
            </a:r>
            <a:endParaRPr sz="2400">
              <a:solidFill>
                <a:schemeClr val="dk1"/>
              </a:solidFill>
              <a:latin typeface="Calibri"/>
              <a:ea typeface="Calibri"/>
              <a:cs typeface="Calibri"/>
              <a:sym typeface="Calibri"/>
            </a:endParaRPr>
          </a:p>
          <a:p>
            <a:pPr indent="0" lvl="0" marL="177800" rtl="0" algn="l">
              <a:lnSpc>
                <a:spcPct val="90000"/>
              </a:lnSpc>
              <a:spcBef>
                <a:spcPts val="1000"/>
              </a:spcBef>
              <a:spcAft>
                <a:spcPts val="0"/>
              </a:spcAft>
              <a:buClr>
                <a:srgbClr val="00B0F0"/>
              </a:buClr>
              <a:buSzPts val="2800"/>
              <a:buFont typeface="Arial"/>
              <a:buNone/>
            </a:pPr>
            <a:r>
              <a:rPr i="1" lang="en" sz="2400">
                <a:solidFill>
                  <a:schemeClr val="dk1"/>
                </a:solidFill>
                <a:latin typeface="Calibri"/>
                <a:ea typeface="Calibri"/>
                <a:cs typeface="Calibri"/>
                <a:sym typeface="Calibri"/>
              </a:rPr>
              <a:t>class NombreClase </a:t>
            </a:r>
            <a:r>
              <a:rPr i="1" lang="en" sz="2400">
                <a:solidFill>
                  <a:srgbClr val="00B050"/>
                </a:solidFill>
                <a:latin typeface="Calibri"/>
                <a:ea typeface="Calibri"/>
                <a:cs typeface="Calibri"/>
                <a:sym typeface="Calibri"/>
              </a:rPr>
              <a:t>implements</a:t>
            </a:r>
            <a:r>
              <a:rPr i="1" lang="en" sz="2400">
                <a:solidFill>
                  <a:schemeClr val="dk1"/>
                </a:solidFill>
                <a:latin typeface="Calibri"/>
                <a:ea typeface="Calibri"/>
                <a:cs typeface="Calibri"/>
                <a:sym typeface="Calibri"/>
              </a:rPr>
              <a:t> NombreInterfaz</a:t>
            </a:r>
            <a:endParaRPr sz="2400">
              <a:latin typeface="Calibri"/>
              <a:ea typeface="Calibri"/>
              <a:cs typeface="Calibri"/>
              <a:sym typeface="Calibri"/>
            </a:endParaRPr>
          </a:p>
        </p:txBody>
      </p:sp>
      <p:sp>
        <p:nvSpPr>
          <p:cNvPr id="1099" name="Google Shape;1099;p129"/>
          <p:cNvSpPr txBox="1"/>
          <p:nvPr/>
        </p:nvSpPr>
        <p:spPr>
          <a:xfrm>
            <a:off x="4539900" y="1343750"/>
            <a:ext cx="4604100" cy="3263400"/>
          </a:xfrm>
          <a:prstGeom prst="rect">
            <a:avLst/>
          </a:prstGeom>
          <a:noFill/>
          <a:ln>
            <a:noFill/>
          </a:ln>
        </p:spPr>
        <p:txBody>
          <a:bodyPr anchorCtr="0" anchor="t" bIns="91425" lIns="91425" spcFirstLastPara="1" rIns="91425" wrap="square" tIns="91425">
            <a:noAutofit/>
          </a:bodyPr>
          <a:lstStyle/>
          <a:p>
            <a:pPr indent="0" lvl="0" marL="35999" rtl="0" algn="l">
              <a:lnSpc>
                <a:spcPct val="90000"/>
              </a:lnSpc>
              <a:spcBef>
                <a:spcPts val="0"/>
              </a:spcBef>
              <a:spcAft>
                <a:spcPts val="0"/>
              </a:spcAft>
              <a:buNone/>
            </a:pPr>
            <a:r>
              <a:rPr lang="en" sz="1600">
                <a:solidFill>
                  <a:srgbClr val="00B050"/>
                </a:solidFill>
                <a:latin typeface="Calibri"/>
                <a:ea typeface="Calibri"/>
                <a:cs typeface="Calibri"/>
                <a:sym typeface="Calibri"/>
              </a:rPr>
              <a:t>interface</a:t>
            </a:r>
            <a:r>
              <a:rPr lang="en" sz="1600">
                <a:solidFill>
                  <a:srgbClr val="000000"/>
                </a:solidFill>
                <a:latin typeface="Calibri"/>
                <a:ea typeface="Calibri"/>
                <a:cs typeface="Calibri"/>
                <a:sym typeface="Calibri"/>
              </a:rPr>
              <a:t> Bank{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float rateOfInterest();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class SBI </a:t>
            </a:r>
            <a:r>
              <a:rPr lang="en" sz="1600">
                <a:solidFill>
                  <a:srgbClr val="00B050"/>
                </a:solidFill>
                <a:latin typeface="Calibri"/>
                <a:ea typeface="Calibri"/>
                <a:cs typeface="Calibri"/>
                <a:sym typeface="Calibri"/>
              </a:rPr>
              <a:t>implements</a:t>
            </a:r>
            <a:r>
              <a:rPr lang="en" sz="1600">
                <a:solidFill>
                  <a:srgbClr val="000000"/>
                </a:solidFill>
                <a:latin typeface="Calibri"/>
                <a:ea typeface="Calibri"/>
                <a:cs typeface="Calibri"/>
                <a:sym typeface="Calibri"/>
              </a:rPr>
              <a:t> Bank{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public float rateOfInterest(){return 9.15f;}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class PNB </a:t>
            </a:r>
            <a:r>
              <a:rPr lang="en" sz="1600">
                <a:solidFill>
                  <a:srgbClr val="00B050"/>
                </a:solidFill>
                <a:latin typeface="Calibri"/>
                <a:ea typeface="Calibri"/>
                <a:cs typeface="Calibri"/>
                <a:sym typeface="Calibri"/>
              </a:rPr>
              <a:t>implements</a:t>
            </a:r>
            <a:r>
              <a:rPr lang="en" sz="1600">
                <a:solidFill>
                  <a:srgbClr val="000000"/>
                </a:solidFill>
                <a:latin typeface="Calibri"/>
                <a:ea typeface="Calibri"/>
                <a:cs typeface="Calibri"/>
                <a:sym typeface="Calibri"/>
              </a:rPr>
              <a:t> Bank{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public float rateOfInterest(){return 9.7f;}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class TestInterface2{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public static void main(String[] args){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Bank b=new SBI();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System.out.println("ROI: "+b.rateOfInterest());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35999" rtl="0" algn="l">
              <a:lnSpc>
                <a:spcPct val="90000"/>
              </a:lnSpc>
              <a:spcBef>
                <a:spcPts val="0"/>
              </a:spcBef>
              <a:spcAft>
                <a:spcPts val="0"/>
              </a:spcAft>
              <a:buNone/>
            </a:pPr>
            <a:r>
              <a:rPr lang="en" sz="16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04" name="Shape 1104"/>
        <p:cNvGrpSpPr/>
        <p:nvPr/>
      </p:nvGrpSpPr>
      <p:grpSpPr>
        <a:xfrm>
          <a:off x="0" y="0"/>
          <a:ext cx="0" cy="0"/>
          <a:chOff x="0" y="0"/>
          <a:chExt cx="0" cy="0"/>
        </a:xfrm>
      </p:grpSpPr>
      <p:sp>
        <p:nvSpPr>
          <p:cNvPr id="1105" name="Google Shape;1105;p130"/>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 </a:t>
            </a:r>
            <a:endParaRPr/>
          </a:p>
          <a:p>
            <a:pPr indent="0" lvl="0" marL="0" rtl="0" algn="l">
              <a:spcBef>
                <a:spcPts val="0"/>
              </a:spcBef>
              <a:spcAft>
                <a:spcPts val="0"/>
              </a:spcAft>
              <a:buNone/>
            </a:pPr>
            <a:r>
              <a:rPr lang="en"/>
              <a:t>Comparable</a:t>
            </a:r>
            <a:endParaRPr b="1"/>
          </a:p>
        </p:txBody>
      </p:sp>
      <p:sp>
        <p:nvSpPr>
          <p:cNvPr id="1106" name="Google Shape;1106;p13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07" name="Google Shape;1107;p130"/>
          <p:cNvSpPr txBox="1"/>
          <p:nvPr/>
        </p:nvSpPr>
        <p:spPr>
          <a:xfrm>
            <a:off x="628650" y="1369225"/>
            <a:ext cx="3585600" cy="3263400"/>
          </a:xfrm>
          <a:prstGeom prst="rect">
            <a:avLst/>
          </a:prstGeom>
          <a:noFill/>
          <a:ln>
            <a:noFill/>
          </a:ln>
        </p:spPr>
        <p:txBody>
          <a:bodyPr anchorCtr="0" anchor="t" bIns="91425" lIns="91425" spcFirstLastPara="1" rIns="91425" wrap="square" tIns="91425">
            <a:noAutofit/>
          </a:bodyPr>
          <a:lstStyle/>
          <a:p>
            <a:pPr indent="-127000" lvl="0" marL="228600" rtl="0" algn="l">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Permite realizar la comparación de objetos.</a:t>
            </a:r>
            <a:endParaRPr sz="2000">
              <a:solidFill>
                <a:srgbClr val="000000"/>
              </a:solidFill>
              <a:latin typeface="Calibri"/>
              <a:ea typeface="Calibri"/>
              <a:cs typeface="Calibri"/>
              <a:sym typeface="Calibri"/>
            </a:endParaRPr>
          </a:p>
          <a:p>
            <a:pPr indent="-127000" lvl="0" marL="228600" rtl="0" algn="l">
              <a:lnSpc>
                <a:spcPct val="90000"/>
              </a:lnSpc>
              <a:spcBef>
                <a:spcPts val="1000"/>
              </a:spcBef>
              <a:spcAft>
                <a:spcPts val="0"/>
              </a:spcAft>
              <a:buClr>
                <a:srgbClr val="00B0F0"/>
              </a:buClr>
              <a:buSzPts val="2000"/>
              <a:buChar char="•"/>
            </a:pPr>
            <a:r>
              <a:rPr lang="en" sz="2000">
                <a:solidFill>
                  <a:srgbClr val="000000"/>
                </a:solidFill>
                <a:latin typeface="Calibri"/>
                <a:ea typeface="Calibri"/>
                <a:cs typeface="Calibri"/>
                <a:sym typeface="Calibri"/>
              </a:rPr>
              <a:t>Solo un método compareTo</a:t>
            </a:r>
            <a:endParaRPr sz="2000">
              <a:solidFill>
                <a:srgbClr val="000000"/>
              </a:solidFill>
              <a:latin typeface="Calibri"/>
              <a:ea typeface="Calibri"/>
              <a:cs typeface="Calibri"/>
              <a:sym typeface="Calibri"/>
            </a:endParaRPr>
          </a:p>
          <a:p>
            <a:pPr indent="-127000" lvl="1" marL="685800" rtl="0" algn="l">
              <a:lnSpc>
                <a:spcPct val="90000"/>
              </a:lnSpc>
              <a:spcBef>
                <a:spcPts val="500"/>
              </a:spcBef>
              <a:spcAft>
                <a:spcPts val="0"/>
              </a:spcAft>
              <a:buClr>
                <a:srgbClr val="00B0F0"/>
              </a:buClr>
              <a:buSzPts val="2000"/>
              <a:buChar char="•"/>
            </a:pPr>
            <a:r>
              <a:rPr lang="en" sz="2000">
                <a:solidFill>
                  <a:srgbClr val="000000"/>
                </a:solidFill>
                <a:latin typeface="Calibri"/>
                <a:ea typeface="Calibri"/>
                <a:cs typeface="Calibri"/>
                <a:sym typeface="Calibri"/>
              </a:rPr>
              <a:t>Retorna n=-1 si el objeto es menor</a:t>
            </a:r>
            <a:endParaRPr sz="2000">
              <a:solidFill>
                <a:srgbClr val="000000"/>
              </a:solidFill>
              <a:latin typeface="Calibri"/>
              <a:ea typeface="Calibri"/>
              <a:cs typeface="Calibri"/>
              <a:sym typeface="Calibri"/>
            </a:endParaRPr>
          </a:p>
          <a:p>
            <a:pPr indent="-127000" lvl="1" marL="685800" rtl="0" algn="l">
              <a:lnSpc>
                <a:spcPct val="90000"/>
              </a:lnSpc>
              <a:spcBef>
                <a:spcPts val="500"/>
              </a:spcBef>
              <a:spcAft>
                <a:spcPts val="0"/>
              </a:spcAft>
              <a:buClr>
                <a:srgbClr val="00B0F0"/>
              </a:buClr>
              <a:buSzPts val="2000"/>
              <a:buChar char="•"/>
            </a:pPr>
            <a:r>
              <a:rPr lang="en" sz="2000">
                <a:solidFill>
                  <a:srgbClr val="000000"/>
                </a:solidFill>
                <a:latin typeface="Calibri"/>
                <a:ea typeface="Calibri"/>
                <a:cs typeface="Calibri"/>
                <a:sym typeface="Calibri"/>
              </a:rPr>
              <a:t>Retorna n=1 si el objeto es mayor</a:t>
            </a:r>
            <a:endParaRPr sz="2000">
              <a:solidFill>
                <a:srgbClr val="000000"/>
              </a:solidFill>
              <a:latin typeface="Calibri"/>
              <a:ea typeface="Calibri"/>
              <a:cs typeface="Calibri"/>
              <a:sym typeface="Calibri"/>
            </a:endParaRPr>
          </a:p>
          <a:p>
            <a:pPr indent="-127000" lvl="1" marL="685800" rtl="0" algn="l">
              <a:lnSpc>
                <a:spcPct val="90000"/>
              </a:lnSpc>
              <a:spcBef>
                <a:spcPts val="500"/>
              </a:spcBef>
              <a:spcAft>
                <a:spcPts val="0"/>
              </a:spcAft>
              <a:buClr>
                <a:srgbClr val="00B0F0"/>
              </a:buClr>
              <a:buSzPts val="2000"/>
              <a:buChar char="•"/>
            </a:pPr>
            <a:r>
              <a:rPr lang="en" sz="2000">
                <a:solidFill>
                  <a:srgbClr val="000000"/>
                </a:solidFill>
                <a:latin typeface="Calibri"/>
                <a:ea typeface="Calibri"/>
                <a:cs typeface="Calibri"/>
                <a:sym typeface="Calibri"/>
              </a:rPr>
              <a:t>Retorna n=0 si son iguales</a:t>
            </a:r>
            <a:endParaRPr sz="2000">
              <a:solidFill>
                <a:srgbClr val="000000"/>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sp>
        <p:nvSpPr>
          <p:cNvPr id="1108" name="Google Shape;1108;p130"/>
          <p:cNvSpPr txBox="1"/>
          <p:nvPr/>
        </p:nvSpPr>
        <p:spPr>
          <a:xfrm>
            <a:off x="4876275" y="1292825"/>
            <a:ext cx="3692100" cy="3263400"/>
          </a:xfrm>
          <a:prstGeom prst="rect">
            <a:avLst/>
          </a:prstGeom>
          <a:noFill/>
          <a:ln>
            <a:noFill/>
          </a:ln>
        </p:spPr>
        <p:txBody>
          <a:bodyPr anchorCtr="0" anchor="t" bIns="91425" lIns="91425" spcFirstLastPara="1" rIns="91425" wrap="square" tIns="91425">
            <a:noAutofit/>
          </a:bodyPr>
          <a:lstStyle/>
          <a:p>
            <a:pPr indent="-177800" lvl="0" marL="228600" rtl="0" algn="l">
              <a:lnSpc>
                <a:spcPct val="90000"/>
              </a:lnSpc>
              <a:spcBef>
                <a:spcPts val="0"/>
              </a:spcBef>
              <a:spcAft>
                <a:spcPts val="0"/>
              </a:spcAft>
              <a:buClr>
                <a:srgbClr val="00B0F0"/>
              </a:buClr>
              <a:buSzPts val="2800"/>
              <a:buChar char="•"/>
            </a:pPr>
            <a:r>
              <a:rPr lang="en" sz="2800">
                <a:solidFill>
                  <a:srgbClr val="000000"/>
                </a:solidFill>
                <a:latin typeface="Calibri"/>
                <a:ea typeface="Calibri"/>
                <a:cs typeface="Calibri"/>
                <a:sym typeface="Calibri"/>
              </a:rPr>
              <a:t>Ejemplo</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public class </a:t>
            </a:r>
            <a:r>
              <a:rPr b="1" lang="en" sz="2000">
                <a:solidFill>
                  <a:srgbClr val="000000"/>
                </a:solidFill>
                <a:latin typeface="Calibri"/>
                <a:ea typeface="Calibri"/>
                <a:cs typeface="Calibri"/>
                <a:sym typeface="Calibri"/>
              </a:rPr>
              <a:t>Persona</a:t>
            </a:r>
            <a:r>
              <a:rPr lang="en" sz="20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public int </a:t>
            </a:r>
            <a:r>
              <a:rPr b="1" lang="en" sz="2000">
                <a:solidFill>
                  <a:srgbClr val="000000"/>
                </a:solidFill>
                <a:latin typeface="Calibri"/>
                <a:ea typeface="Calibri"/>
                <a:cs typeface="Calibri"/>
                <a:sym typeface="Calibri"/>
              </a:rPr>
              <a:t>dni</a:t>
            </a:r>
            <a:r>
              <a:rPr lang="en" sz="2000">
                <a:solidFill>
                  <a:srgbClr val="000000"/>
                </a:solidFill>
                <a:latin typeface="Calibri"/>
                <a:ea typeface="Calibri"/>
                <a:cs typeface="Calibri"/>
                <a:sym typeface="Calibri"/>
              </a:rPr>
              <a:t>, </a:t>
            </a:r>
            <a:r>
              <a:rPr b="1" lang="en" sz="2000">
                <a:solidFill>
                  <a:srgbClr val="000000"/>
                </a:solidFill>
                <a:latin typeface="Calibri"/>
                <a:ea typeface="Calibri"/>
                <a:cs typeface="Calibri"/>
                <a:sym typeface="Calibri"/>
              </a:rPr>
              <a:t>edad</a:t>
            </a:r>
            <a:r>
              <a:rPr lang="en" sz="2000">
                <a:solidFill>
                  <a:srgbClr val="000000"/>
                </a:solidFill>
                <a:latin typeface="Calibri"/>
                <a:ea typeface="Calibri"/>
                <a:cs typeface="Calibri"/>
                <a:sym typeface="Calibri"/>
              </a:rPr>
              <a:t>;</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public Persona( int d, int e){</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this.dni = d;</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this.edad = e;</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2000">
                <a:solidFill>
                  <a:srgbClr val="000000"/>
                </a:solidFill>
                <a:latin typeface="Calibri"/>
                <a:ea typeface="Calibri"/>
                <a:cs typeface="Calibri"/>
                <a:sym typeface="Calibri"/>
              </a:rPr>
              <a:t>}</a:t>
            </a:r>
            <a:endParaRPr sz="2800">
              <a:solidFill>
                <a:srgbClr val="000000"/>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13" name="Shape 1113"/>
        <p:cNvGrpSpPr/>
        <p:nvPr/>
      </p:nvGrpSpPr>
      <p:grpSpPr>
        <a:xfrm>
          <a:off x="0" y="0"/>
          <a:ext cx="0" cy="0"/>
          <a:chOff x="0" y="0"/>
          <a:chExt cx="0" cy="0"/>
        </a:xfrm>
      </p:grpSpPr>
      <p:sp>
        <p:nvSpPr>
          <p:cNvPr id="1114" name="Google Shape;1114;p131"/>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 </a:t>
            </a:r>
            <a:endParaRPr/>
          </a:p>
          <a:p>
            <a:pPr indent="0" lvl="0" marL="0" rtl="0" algn="l">
              <a:spcBef>
                <a:spcPts val="0"/>
              </a:spcBef>
              <a:spcAft>
                <a:spcPts val="0"/>
              </a:spcAft>
              <a:buNone/>
            </a:pPr>
            <a:r>
              <a:rPr lang="en"/>
              <a:t>Comparable</a:t>
            </a:r>
            <a:endParaRPr b="1"/>
          </a:p>
        </p:txBody>
      </p:sp>
      <p:sp>
        <p:nvSpPr>
          <p:cNvPr id="1115" name="Google Shape;1115;p13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16" name="Google Shape;1116;p131"/>
          <p:cNvSpPr txBox="1"/>
          <p:nvPr/>
        </p:nvSpPr>
        <p:spPr>
          <a:xfrm>
            <a:off x="259225" y="1369225"/>
            <a:ext cx="3522300" cy="3263400"/>
          </a:xfrm>
          <a:prstGeom prst="rect">
            <a:avLst/>
          </a:prstGeom>
          <a:noFill/>
          <a:ln>
            <a:noFill/>
          </a:ln>
        </p:spPr>
        <p:txBody>
          <a:bodyPr anchorCtr="0" anchor="t" bIns="91425" lIns="91425" spcFirstLastPara="1" rIns="91425" wrap="square" tIns="91425">
            <a:noAutofit/>
          </a:bodyPr>
          <a:lstStyle/>
          <a:p>
            <a:pPr indent="0" lvl="0" marL="177800" rtl="0" algn="l">
              <a:lnSpc>
                <a:spcPct val="90000"/>
              </a:lnSpc>
              <a:spcBef>
                <a:spcPts val="0"/>
              </a:spcBef>
              <a:spcAft>
                <a:spcPts val="0"/>
              </a:spcAft>
              <a:buNone/>
            </a:pPr>
            <a:r>
              <a:rPr lang="en" sz="1800">
                <a:solidFill>
                  <a:srgbClr val="000000"/>
                </a:solidFill>
                <a:latin typeface="Calibri"/>
                <a:ea typeface="Calibri"/>
                <a:cs typeface="Calibri"/>
                <a:sym typeface="Calibri"/>
              </a:rPr>
              <a:t>public class Persona </a:t>
            </a:r>
            <a:r>
              <a:rPr b="1" lang="en" sz="1800">
                <a:solidFill>
                  <a:srgbClr val="000000"/>
                </a:solidFill>
                <a:latin typeface="Calibri"/>
                <a:ea typeface="Calibri"/>
                <a:cs typeface="Calibri"/>
                <a:sym typeface="Calibri"/>
              </a:rPr>
              <a:t>implements Comparable&lt;Persona&gt;</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800">
                <a:solidFill>
                  <a:srgbClr val="000000"/>
                </a:solidFill>
                <a:latin typeface="Calibri"/>
                <a:ea typeface="Calibri"/>
                <a:cs typeface="Calibri"/>
                <a:sym typeface="Calibri"/>
              </a:rPr>
              <a:t>         public int dni, edad;</a:t>
            </a:r>
            <a:endParaRPr sz="1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800">
                <a:solidFill>
                  <a:srgbClr val="000000"/>
                </a:solidFill>
                <a:latin typeface="Calibri"/>
                <a:ea typeface="Calibri"/>
                <a:cs typeface="Calibri"/>
                <a:sym typeface="Calibri"/>
              </a:rPr>
              <a:t>          public Persona( int d, int e){</a:t>
            </a:r>
            <a:endParaRPr sz="1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800">
                <a:solidFill>
                  <a:srgbClr val="000000"/>
                </a:solidFill>
                <a:latin typeface="Calibri"/>
                <a:ea typeface="Calibri"/>
                <a:cs typeface="Calibri"/>
                <a:sym typeface="Calibri"/>
              </a:rPr>
              <a:t>              this.dni = d;</a:t>
            </a:r>
            <a:endParaRPr sz="1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800">
                <a:solidFill>
                  <a:srgbClr val="000000"/>
                </a:solidFill>
                <a:latin typeface="Calibri"/>
                <a:ea typeface="Calibri"/>
                <a:cs typeface="Calibri"/>
                <a:sym typeface="Calibri"/>
              </a:rPr>
              <a:t>              this.edad = e;</a:t>
            </a:r>
            <a:endParaRPr sz="1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1800">
              <a:solidFill>
                <a:srgbClr val="000000"/>
              </a:solidFill>
              <a:latin typeface="Calibri"/>
              <a:ea typeface="Calibri"/>
              <a:cs typeface="Calibri"/>
              <a:sym typeface="Calibri"/>
            </a:endParaRPr>
          </a:p>
        </p:txBody>
      </p:sp>
      <p:sp>
        <p:nvSpPr>
          <p:cNvPr id="1117" name="Google Shape;1117;p131"/>
          <p:cNvSpPr txBox="1"/>
          <p:nvPr/>
        </p:nvSpPr>
        <p:spPr>
          <a:xfrm>
            <a:off x="4086925" y="836125"/>
            <a:ext cx="4850700" cy="3796500"/>
          </a:xfrm>
          <a:prstGeom prst="rect">
            <a:avLst/>
          </a:prstGeom>
          <a:noFill/>
          <a:ln>
            <a:noFill/>
          </a:ln>
        </p:spPr>
        <p:txBody>
          <a:bodyPr anchorCtr="0" anchor="t" bIns="91425" lIns="91425" spcFirstLastPara="1" rIns="91425" wrap="square" tIns="91425">
            <a:noAutofit/>
          </a:bodyPr>
          <a:lstStyle/>
          <a:p>
            <a:pPr indent="0" lvl="0" marL="177800" rtl="0" algn="l">
              <a:lnSpc>
                <a:spcPct val="90000"/>
              </a:lnSpc>
              <a:spcBef>
                <a:spcPts val="0"/>
              </a:spcBef>
              <a:spcAft>
                <a:spcPts val="0"/>
              </a:spcAft>
              <a:buNone/>
            </a:pPr>
            <a:r>
              <a:rPr lang="en" sz="1600">
                <a:solidFill>
                  <a:srgbClr val="000000"/>
                </a:solidFill>
                <a:latin typeface="Calibri"/>
                <a:ea typeface="Calibri"/>
                <a:cs typeface="Calibri"/>
                <a:sym typeface="Calibri"/>
              </a:rPr>
              <a:t>  </a:t>
            </a:r>
            <a:r>
              <a:rPr b="1" lang="en" sz="1600">
                <a:solidFill>
                  <a:srgbClr val="000000"/>
                </a:solidFill>
                <a:latin typeface="Calibri"/>
                <a:ea typeface="Calibri"/>
                <a:cs typeface="Calibri"/>
                <a:sym typeface="Calibri"/>
              </a:rPr>
              <a:t>public int</a:t>
            </a:r>
            <a:r>
              <a:rPr lang="en" sz="1600">
                <a:solidFill>
                  <a:srgbClr val="000000"/>
                </a:solidFill>
                <a:latin typeface="Calibri"/>
                <a:ea typeface="Calibri"/>
                <a:cs typeface="Calibri"/>
                <a:sym typeface="Calibri"/>
              </a:rPr>
              <a:t> </a:t>
            </a:r>
            <a:r>
              <a:rPr b="1" lang="en" sz="1600">
                <a:solidFill>
                  <a:srgbClr val="000000"/>
                </a:solidFill>
                <a:latin typeface="Calibri"/>
                <a:ea typeface="Calibri"/>
                <a:cs typeface="Calibri"/>
                <a:sym typeface="Calibri"/>
              </a:rPr>
              <a:t>compareTo(Persona o)</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int resultado=0;</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if (this.edad&lt;o.edad) {   resultado = -1;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else if (this.edad&gt;o.edad) {    resultado = 1;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else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if (this.dni&lt;o.dni) {  resultado = -1;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else if (this.dni&gt;o.dni) {   resultado = 1;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else {   resultado = 0;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return resultado;</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rPr lang="en"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1600">
              <a:solidFill>
                <a:srgbClr val="000000"/>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22" name="Shape 1122"/>
        <p:cNvGrpSpPr/>
        <p:nvPr/>
      </p:nvGrpSpPr>
      <p:grpSpPr>
        <a:xfrm>
          <a:off x="0" y="0"/>
          <a:ext cx="0" cy="0"/>
          <a:chOff x="0" y="0"/>
          <a:chExt cx="0" cy="0"/>
        </a:xfrm>
      </p:grpSpPr>
      <p:sp>
        <p:nvSpPr>
          <p:cNvPr id="1123" name="Google Shape;1123;p132"/>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a:t>
            </a:r>
            <a:endParaRPr/>
          </a:p>
          <a:p>
            <a:pPr indent="0" lvl="0" marL="0" rtl="0" algn="l">
              <a:spcBef>
                <a:spcPts val="0"/>
              </a:spcBef>
              <a:spcAft>
                <a:spcPts val="0"/>
              </a:spcAft>
              <a:buClr>
                <a:schemeClr val="dk1"/>
              </a:buClr>
              <a:buSzPts val="1100"/>
              <a:buFont typeface="Arial"/>
              <a:buNone/>
            </a:pPr>
            <a:r>
              <a:rPr lang="en">
                <a:solidFill>
                  <a:schemeClr val="lt1"/>
                </a:solidFill>
              </a:rPr>
              <a:t>Comparable</a:t>
            </a:r>
            <a:endParaRPr/>
          </a:p>
        </p:txBody>
      </p:sp>
      <p:sp>
        <p:nvSpPr>
          <p:cNvPr id="1124" name="Google Shape;1124;p132"/>
          <p:cNvSpPr txBox="1"/>
          <p:nvPr>
            <p:ph idx="4294967295" type="body"/>
          </p:nvPr>
        </p:nvSpPr>
        <p:spPr>
          <a:xfrm>
            <a:off x="736475" y="1620550"/>
            <a:ext cx="7856700" cy="18597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1800">
                <a:solidFill>
                  <a:schemeClr val="dk1"/>
                </a:solidFill>
                <a:latin typeface="Calibri"/>
                <a:ea typeface="Calibri"/>
                <a:cs typeface="Calibri"/>
                <a:sym typeface="Calibri"/>
              </a:rPr>
              <a:t>public class </a:t>
            </a:r>
            <a:r>
              <a:rPr b="1" lang="en" sz="1800">
                <a:solidFill>
                  <a:schemeClr val="dk1"/>
                </a:solidFill>
                <a:latin typeface="Calibri"/>
                <a:ea typeface="Calibri"/>
                <a:cs typeface="Calibri"/>
                <a:sym typeface="Calibri"/>
              </a:rPr>
              <a:t>Programa</a:t>
            </a:r>
            <a:r>
              <a:rPr lang="en" sz="1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public static void main(String arg[]) {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Persona </a:t>
            </a:r>
            <a:r>
              <a:rPr b="1" lang="en" sz="1800">
                <a:solidFill>
                  <a:schemeClr val="dk1"/>
                </a:solidFill>
                <a:latin typeface="Calibri"/>
                <a:ea typeface="Calibri"/>
                <a:cs typeface="Calibri"/>
                <a:sym typeface="Calibri"/>
              </a:rPr>
              <a:t>p1</a:t>
            </a:r>
            <a:r>
              <a:rPr lang="en" sz="1800">
                <a:solidFill>
                  <a:schemeClr val="dk1"/>
                </a:solidFill>
                <a:latin typeface="Calibri"/>
                <a:ea typeface="Calibri"/>
                <a:cs typeface="Calibri"/>
                <a:sym typeface="Calibri"/>
              </a:rPr>
              <a:t> = new </a:t>
            </a:r>
            <a:r>
              <a:rPr b="1" lang="en" sz="1800">
                <a:solidFill>
                  <a:schemeClr val="dk1"/>
                </a:solidFill>
                <a:latin typeface="Calibri"/>
                <a:ea typeface="Calibri"/>
                <a:cs typeface="Calibri"/>
                <a:sym typeface="Calibri"/>
              </a:rPr>
              <a:t>Persona</a:t>
            </a:r>
            <a:r>
              <a:rPr lang="en" sz="1800">
                <a:solidFill>
                  <a:schemeClr val="dk1"/>
                </a:solidFill>
                <a:latin typeface="Calibri"/>
                <a:ea typeface="Calibri"/>
                <a:cs typeface="Calibri"/>
                <a:sym typeface="Calibri"/>
              </a:rPr>
              <a:t>(74999999,35);</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Persona </a:t>
            </a:r>
            <a:r>
              <a:rPr b="1" lang="en" sz="1800">
                <a:solidFill>
                  <a:schemeClr val="dk1"/>
                </a:solidFill>
                <a:latin typeface="Calibri"/>
                <a:ea typeface="Calibri"/>
                <a:cs typeface="Calibri"/>
                <a:sym typeface="Calibri"/>
              </a:rPr>
              <a:t>p2</a:t>
            </a:r>
            <a:r>
              <a:rPr lang="en" sz="1800">
                <a:solidFill>
                  <a:schemeClr val="dk1"/>
                </a:solidFill>
                <a:latin typeface="Calibri"/>
                <a:ea typeface="Calibri"/>
                <a:cs typeface="Calibri"/>
                <a:sym typeface="Calibri"/>
              </a:rPr>
              <a:t> = new </a:t>
            </a:r>
            <a:r>
              <a:rPr b="1" lang="en" sz="1800">
                <a:solidFill>
                  <a:schemeClr val="dk1"/>
                </a:solidFill>
                <a:latin typeface="Calibri"/>
                <a:ea typeface="Calibri"/>
                <a:cs typeface="Calibri"/>
                <a:sym typeface="Calibri"/>
              </a:rPr>
              <a:t>Persona</a:t>
            </a:r>
            <a:r>
              <a:rPr lang="en" sz="1800">
                <a:solidFill>
                  <a:schemeClr val="dk1"/>
                </a:solidFill>
                <a:latin typeface="Calibri"/>
                <a:ea typeface="Calibri"/>
                <a:cs typeface="Calibri"/>
                <a:sym typeface="Calibri"/>
              </a:rPr>
              <a:t>(72759474,30);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if (p1.</a:t>
            </a:r>
            <a:r>
              <a:rPr b="1" lang="en" sz="1800">
                <a:solidFill>
                  <a:schemeClr val="dk1"/>
                </a:solidFill>
                <a:latin typeface="Calibri"/>
                <a:ea typeface="Calibri"/>
                <a:cs typeface="Calibri"/>
                <a:sym typeface="Calibri"/>
              </a:rPr>
              <a:t>compareTo</a:t>
            </a:r>
            <a:r>
              <a:rPr lang="en" sz="1800">
                <a:solidFill>
                  <a:schemeClr val="dk1"/>
                </a:solidFill>
                <a:latin typeface="Calibri"/>
                <a:ea typeface="Calibri"/>
                <a:cs typeface="Calibri"/>
                <a:sym typeface="Calibri"/>
              </a:rPr>
              <a:t>(p2) &lt; 0 ) { System.out.println("La persona p1: es menor.");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else if (p1.</a:t>
            </a:r>
            <a:r>
              <a:rPr b="1" lang="en" sz="1800">
                <a:solidFill>
                  <a:schemeClr val="dk1"/>
                </a:solidFill>
                <a:latin typeface="Calibri"/>
                <a:ea typeface="Calibri"/>
                <a:cs typeface="Calibri"/>
                <a:sym typeface="Calibri"/>
              </a:rPr>
              <a:t>compareTo</a:t>
            </a:r>
            <a:r>
              <a:rPr lang="en" sz="1800">
                <a:solidFill>
                  <a:schemeClr val="dk1"/>
                </a:solidFill>
                <a:latin typeface="Calibri"/>
                <a:ea typeface="Calibri"/>
                <a:cs typeface="Calibri"/>
                <a:sym typeface="Calibri"/>
              </a:rPr>
              <a:t>(p2) &gt; 0 ) {System.out.println("La persona p1: es mayor.");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else { System.out.println ("La persona p1 es igual a la persona p2");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      }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a:solidFill>
                <a:schemeClr val="dk1"/>
              </a:solidFill>
              <a:latin typeface="Calibri"/>
              <a:ea typeface="Calibri"/>
              <a:cs typeface="Calibri"/>
              <a:sym typeface="Calibri"/>
            </a:endParaRPr>
          </a:p>
        </p:txBody>
      </p:sp>
      <p:sp>
        <p:nvSpPr>
          <p:cNvPr id="1125" name="Google Shape;1125;p13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programa en </a:t>
            </a:r>
            <a:endParaRPr/>
          </a:p>
          <a:p>
            <a:pPr indent="0" lvl="0" marL="0" rtl="0" algn="l">
              <a:spcBef>
                <a:spcPts val="0"/>
              </a:spcBef>
              <a:spcAft>
                <a:spcPts val="0"/>
              </a:spcAft>
              <a:buNone/>
            </a:pPr>
            <a:r>
              <a:rPr lang="en"/>
              <a:t>JAVA</a:t>
            </a:r>
            <a:endParaRPr/>
          </a:p>
        </p:txBody>
      </p:sp>
      <p:sp>
        <p:nvSpPr>
          <p:cNvPr id="237" name="Google Shape;237;p25"/>
          <p:cNvSpPr txBox="1"/>
          <p:nvPr>
            <p:ph idx="1" type="body"/>
          </p:nvPr>
        </p:nvSpPr>
        <p:spPr>
          <a:xfrm>
            <a:off x="99325" y="1680700"/>
            <a:ext cx="8358600" cy="2764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800">
              <a:solidFill>
                <a:srgbClr val="000000"/>
              </a:solidFill>
            </a:endParaRPr>
          </a:p>
          <a:p>
            <a:pPr indent="0" lvl="0" marL="457200" rtl="0" algn="l">
              <a:spcBef>
                <a:spcPts val="600"/>
              </a:spcBef>
              <a:spcAft>
                <a:spcPts val="0"/>
              </a:spcAft>
              <a:buNone/>
            </a:pPr>
            <a:r>
              <a:rPr lang="en" sz="1800">
                <a:solidFill>
                  <a:srgbClr val="000000"/>
                </a:solidFill>
              </a:rPr>
              <a:t>Utilizando Eclipse IDE crearemos nuestra primera aplicación en JAVA</a:t>
            </a:r>
            <a:endParaRPr sz="1800">
              <a:solidFill>
                <a:srgbClr val="000000"/>
              </a:solidFill>
            </a:endParaRPr>
          </a:p>
          <a:p>
            <a:pPr indent="-342900" lvl="0" marL="914400" rtl="0" algn="l">
              <a:spcBef>
                <a:spcPts val="600"/>
              </a:spcBef>
              <a:spcAft>
                <a:spcPts val="0"/>
              </a:spcAft>
              <a:buClr>
                <a:srgbClr val="000000"/>
              </a:buClr>
              <a:buSzPts val="1800"/>
              <a:buChar char="▰"/>
            </a:pPr>
            <a:r>
              <a:rPr lang="en" sz="1800">
                <a:solidFill>
                  <a:srgbClr val="000000"/>
                </a:solidFill>
              </a:rPr>
              <a:t>Ejecutar Eclipse, seleccionar workspace(directorio donde se guardaran los proyectos)</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Crear nuevo proyecto</a:t>
            </a:r>
            <a:endParaRPr sz="1800">
              <a:solidFill>
                <a:srgbClr val="000000"/>
              </a:solidFill>
            </a:endParaRPr>
          </a:p>
          <a:p>
            <a:pPr indent="457200" lvl="0" marL="457200" rtl="0" algn="l">
              <a:spcBef>
                <a:spcPts val="600"/>
              </a:spcBef>
              <a:spcAft>
                <a:spcPts val="0"/>
              </a:spcAft>
              <a:buNone/>
            </a:pPr>
            <a:r>
              <a:rPr lang="en" sz="1800">
                <a:solidFill>
                  <a:srgbClr val="000000"/>
                </a:solidFill>
              </a:rPr>
              <a:t>File-&gt; New -&gt; Create a JAVA Project</a:t>
            </a:r>
            <a:endParaRPr sz="1800">
              <a:solidFill>
                <a:srgbClr val="000000"/>
              </a:solidFill>
            </a:endParaRPr>
          </a:p>
          <a:p>
            <a:pPr indent="0" lvl="0" marL="914400" rtl="0" algn="l">
              <a:spcBef>
                <a:spcPts val="600"/>
              </a:spcBef>
              <a:spcAft>
                <a:spcPts val="0"/>
              </a:spcAft>
              <a:buNone/>
            </a:pPr>
            <a:r>
              <a:rPr lang="en" sz="1800">
                <a:solidFill>
                  <a:srgbClr val="000000"/>
                </a:solidFill>
              </a:rPr>
              <a:t>En la nueva ventana escribir el nombre </a:t>
            </a:r>
            <a:endParaRPr sz="1800">
              <a:solidFill>
                <a:srgbClr val="000000"/>
              </a:solidFill>
            </a:endParaRPr>
          </a:p>
          <a:p>
            <a:pPr indent="0" lvl="0" marL="914400" rtl="0" algn="l">
              <a:spcBef>
                <a:spcPts val="600"/>
              </a:spcBef>
              <a:spcAft>
                <a:spcPts val="0"/>
              </a:spcAft>
              <a:buNone/>
            </a:pPr>
            <a:r>
              <a:rPr lang="en" sz="1800">
                <a:solidFill>
                  <a:srgbClr val="000000"/>
                </a:solidFill>
              </a:rPr>
              <a:t>del proyecto y dar click en Finish</a:t>
            </a:r>
            <a:endParaRPr sz="1800">
              <a:solidFill>
                <a:srgbClr val="000000"/>
              </a:solidFill>
            </a:endParaRPr>
          </a:p>
          <a:p>
            <a:pPr indent="0" lvl="0" marL="457200" rtl="0" algn="l">
              <a:spcBef>
                <a:spcPts val="600"/>
              </a:spcBef>
              <a:spcAft>
                <a:spcPts val="0"/>
              </a:spcAft>
              <a:buNone/>
            </a:pPr>
            <a:r>
              <a:t/>
            </a:r>
            <a:endParaRPr>
              <a:solidFill>
                <a:schemeClr val="dk1"/>
              </a:solidFill>
            </a:endParaRPr>
          </a:p>
        </p:txBody>
      </p:sp>
      <p:sp>
        <p:nvSpPr>
          <p:cNvPr id="238" name="Google Shape;238;p2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39" name="Google Shape;239;p25"/>
          <p:cNvPicPr preferRelativeResize="0"/>
          <p:nvPr/>
        </p:nvPicPr>
        <p:blipFill>
          <a:blip r:embed="rId3">
            <a:alphaModFix/>
          </a:blip>
          <a:stretch>
            <a:fillRect/>
          </a:stretch>
        </p:blipFill>
        <p:spPr>
          <a:xfrm>
            <a:off x="5600025" y="3600938"/>
            <a:ext cx="3448050" cy="10191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30" name="Shape 1130"/>
        <p:cNvGrpSpPr/>
        <p:nvPr/>
      </p:nvGrpSpPr>
      <p:grpSpPr>
        <a:xfrm>
          <a:off x="0" y="0"/>
          <a:ext cx="0" cy="0"/>
          <a:chOff x="0" y="0"/>
          <a:chExt cx="0" cy="0"/>
        </a:xfrm>
      </p:grpSpPr>
      <p:sp>
        <p:nvSpPr>
          <p:cNvPr id="1131" name="Google Shape;1131;p133"/>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Polimorfismo</a:t>
            </a:r>
            <a:endParaRPr b="1"/>
          </a:p>
        </p:txBody>
      </p:sp>
      <p:sp>
        <p:nvSpPr>
          <p:cNvPr id="1132" name="Google Shape;1132;p133"/>
          <p:cNvSpPr txBox="1"/>
          <p:nvPr>
            <p:ph idx="4294967295" type="body"/>
          </p:nvPr>
        </p:nvSpPr>
        <p:spPr>
          <a:xfrm>
            <a:off x="507875" y="1620550"/>
            <a:ext cx="7856700" cy="1859700"/>
          </a:xfrm>
          <a:prstGeom prst="rect">
            <a:avLst/>
          </a:prstGeom>
        </p:spPr>
        <p:txBody>
          <a:bodyPr anchorCtr="0" anchor="t" bIns="0" lIns="0" spcFirstLastPara="1" rIns="0" wrap="square" tIns="0">
            <a:noAutofit/>
          </a:bodyPr>
          <a:lstStyle/>
          <a:p>
            <a:pPr indent="-177800" lvl="0" marL="228600" rtl="0" algn="l">
              <a:lnSpc>
                <a:spcPct val="90000"/>
              </a:lnSpc>
              <a:spcBef>
                <a:spcPts val="0"/>
              </a:spcBef>
              <a:spcAft>
                <a:spcPts val="0"/>
              </a:spcAft>
              <a:buClr>
                <a:srgbClr val="00B0F0"/>
              </a:buClr>
              <a:buSzPts val="2800"/>
              <a:buFont typeface="Arial"/>
              <a:buChar char="•"/>
            </a:pPr>
            <a:r>
              <a:rPr lang="en" sz="2800">
                <a:solidFill>
                  <a:schemeClr val="dk1"/>
                </a:solidFill>
                <a:latin typeface="Calibri"/>
                <a:ea typeface="Calibri"/>
                <a:cs typeface="Calibri"/>
                <a:sym typeface="Calibri"/>
              </a:rPr>
              <a:t>Varias formas de polimorfismo:</a:t>
            </a:r>
            <a:endParaRPr sz="2800">
              <a:solidFill>
                <a:schemeClr val="dk1"/>
              </a:solidFill>
              <a:latin typeface="Calibri"/>
              <a:ea typeface="Calibri"/>
              <a:cs typeface="Calibri"/>
              <a:sym typeface="Calibri"/>
            </a:endParaRPr>
          </a:p>
          <a:p>
            <a:pPr indent="-152400" lvl="1" marL="685800" rtl="0" algn="l">
              <a:lnSpc>
                <a:spcPct val="90000"/>
              </a:lnSpc>
              <a:spcBef>
                <a:spcPts val="500"/>
              </a:spcBef>
              <a:spcAft>
                <a:spcPts val="0"/>
              </a:spcAft>
              <a:buClr>
                <a:srgbClr val="00B0F0"/>
              </a:buClr>
              <a:buSzPts val="2400"/>
              <a:buFont typeface="Arial"/>
              <a:buChar char="•"/>
            </a:pPr>
            <a:r>
              <a:rPr lang="en">
                <a:solidFill>
                  <a:schemeClr val="dk1"/>
                </a:solidFill>
                <a:latin typeface="Calibri"/>
                <a:ea typeface="Calibri"/>
                <a:cs typeface="Calibri"/>
                <a:sym typeface="Calibri"/>
              </a:rPr>
              <a:t>Al invocar el mismo nombre de método sobre instancias de distinta clase</a:t>
            </a:r>
            <a:endParaRPr>
              <a:solidFill>
                <a:schemeClr val="dk1"/>
              </a:solidFill>
              <a:latin typeface="Calibri"/>
              <a:ea typeface="Calibri"/>
              <a:cs typeface="Calibri"/>
              <a:sym typeface="Calibri"/>
            </a:endParaRPr>
          </a:p>
          <a:p>
            <a:pPr indent="-152400" lvl="1" marL="685800" rtl="0" algn="l">
              <a:lnSpc>
                <a:spcPct val="90000"/>
              </a:lnSpc>
              <a:spcBef>
                <a:spcPts val="500"/>
              </a:spcBef>
              <a:spcAft>
                <a:spcPts val="0"/>
              </a:spcAft>
              <a:buClr>
                <a:srgbClr val="00B0F0"/>
              </a:buClr>
              <a:buSzPts val="2400"/>
              <a:buFont typeface="Arial"/>
              <a:buChar char="•"/>
            </a:pPr>
            <a:r>
              <a:rPr lang="en">
                <a:solidFill>
                  <a:schemeClr val="dk1"/>
                </a:solidFill>
                <a:latin typeface="Calibri"/>
                <a:ea typeface="Calibri"/>
                <a:cs typeface="Calibri"/>
                <a:sym typeface="Calibri"/>
              </a:rPr>
              <a:t>Al crear múltiples constructores</a:t>
            </a:r>
            <a:endParaRPr>
              <a:solidFill>
                <a:schemeClr val="dk1"/>
              </a:solidFill>
              <a:latin typeface="Calibri"/>
              <a:ea typeface="Calibri"/>
              <a:cs typeface="Calibri"/>
              <a:sym typeface="Calibri"/>
            </a:endParaRPr>
          </a:p>
          <a:p>
            <a:pPr indent="-152400" lvl="1" marL="685800" rtl="0" algn="l">
              <a:lnSpc>
                <a:spcPct val="90000"/>
              </a:lnSpc>
              <a:spcBef>
                <a:spcPts val="500"/>
              </a:spcBef>
              <a:spcAft>
                <a:spcPts val="0"/>
              </a:spcAft>
              <a:buClr>
                <a:srgbClr val="00B0F0"/>
              </a:buClr>
              <a:buSzPts val="2400"/>
              <a:buFont typeface="Arial"/>
              <a:buChar char="•"/>
            </a:pPr>
            <a:r>
              <a:rPr lang="en">
                <a:solidFill>
                  <a:schemeClr val="dk1"/>
                </a:solidFill>
                <a:latin typeface="Calibri"/>
                <a:ea typeface="Calibri"/>
                <a:cs typeface="Calibri"/>
                <a:sym typeface="Calibri"/>
              </a:rPr>
              <a:t>Al asignar una instancia de una subclase a una referencia a la clase base</a:t>
            </a:r>
            <a:endParaRPr>
              <a:solidFill>
                <a:schemeClr val="dk1"/>
              </a:solidFill>
              <a:latin typeface="Calibri"/>
              <a:ea typeface="Calibri"/>
              <a:cs typeface="Calibri"/>
              <a:sym typeface="Calibri"/>
            </a:endParaRPr>
          </a:p>
          <a:p>
            <a:pPr indent="-127000" lvl="2" marL="1143000" rtl="0" algn="l">
              <a:lnSpc>
                <a:spcPct val="90000"/>
              </a:lnSpc>
              <a:spcBef>
                <a:spcPts val="500"/>
              </a:spcBef>
              <a:spcAft>
                <a:spcPts val="0"/>
              </a:spcAft>
              <a:buClr>
                <a:srgbClr val="00B0F0"/>
              </a:buClr>
              <a:buSzPts val="2000"/>
              <a:buFont typeface="Arial"/>
              <a:buChar char="•"/>
            </a:pPr>
            <a:r>
              <a:rPr lang="en" sz="2000">
                <a:solidFill>
                  <a:schemeClr val="dk1"/>
                </a:solidFill>
                <a:latin typeface="Calibri"/>
                <a:ea typeface="Calibri"/>
                <a:cs typeface="Calibri"/>
                <a:sym typeface="Calibri"/>
              </a:rPr>
              <a:t>Vehiculo furgon= new Furgoneta();</a:t>
            </a:r>
            <a:endParaRPr>
              <a:solidFill>
                <a:schemeClr val="dk1"/>
              </a:solidFill>
              <a:latin typeface="Calibri"/>
              <a:ea typeface="Calibri"/>
              <a:cs typeface="Calibri"/>
              <a:sym typeface="Calibri"/>
            </a:endParaRPr>
          </a:p>
        </p:txBody>
      </p:sp>
      <p:sp>
        <p:nvSpPr>
          <p:cNvPr id="1133" name="Google Shape;1133;p13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37" name="Shape 1137"/>
        <p:cNvGrpSpPr/>
        <p:nvPr/>
      </p:nvGrpSpPr>
      <p:grpSpPr>
        <a:xfrm>
          <a:off x="0" y="0"/>
          <a:ext cx="0" cy="0"/>
          <a:chOff x="0" y="0"/>
          <a:chExt cx="0" cy="0"/>
        </a:xfrm>
      </p:grpSpPr>
      <p:sp>
        <p:nvSpPr>
          <p:cNvPr id="1138" name="Google Shape;1138;p134"/>
          <p:cNvSpPr txBox="1"/>
          <p:nvPr>
            <p:ph idx="4294967295" type="title"/>
          </p:nvPr>
        </p:nvSpPr>
        <p:spPr>
          <a:xfrm>
            <a:off x="259220" y="123035"/>
            <a:ext cx="6447300" cy="990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en" sz="4400" u="none" cap="none" strike="noStrike">
                <a:solidFill>
                  <a:srgbClr val="FFFFFF"/>
                </a:solidFill>
                <a:latin typeface="Calibri"/>
                <a:ea typeface="Calibri"/>
                <a:cs typeface="Calibri"/>
                <a:sym typeface="Calibri"/>
              </a:rPr>
              <a:t>Enlace dinámico</a:t>
            </a:r>
            <a:endParaRPr>
              <a:solidFill>
                <a:srgbClr val="FFFFFF"/>
              </a:solidFill>
            </a:endParaRPr>
          </a:p>
        </p:txBody>
      </p:sp>
      <p:sp>
        <p:nvSpPr>
          <p:cNvPr id="1139" name="Google Shape;1139;p134"/>
          <p:cNvSpPr txBox="1"/>
          <p:nvPr>
            <p:ph idx="4294967295" type="body"/>
          </p:nvPr>
        </p:nvSpPr>
        <p:spPr>
          <a:xfrm>
            <a:off x="203074" y="1391950"/>
            <a:ext cx="4605600" cy="2910300"/>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Una variable tiene:</a:t>
            </a:r>
            <a:endParaRPr/>
          </a:p>
          <a:p>
            <a:pPr indent="-152400" lvl="1" marL="685800" marR="0" rtl="0" algn="l">
              <a:lnSpc>
                <a:spcPct val="90000"/>
              </a:lnSpc>
              <a:spcBef>
                <a:spcPts val="500"/>
              </a:spcBef>
              <a:spcAft>
                <a:spcPts val="0"/>
              </a:spcAft>
              <a:buClr>
                <a:srgbClr val="00B0F0"/>
              </a:buClr>
              <a:buSzPts val="2400"/>
              <a:buFont typeface="Arial"/>
              <a:buChar char="•"/>
            </a:pPr>
            <a:r>
              <a:rPr b="0" i="0" lang="en" sz="2400" u="none" cap="none" strike="noStrike">
                <a:solidFill>
                  <a:schemeClr val="dk1"/>
                </a:solidFill>
                <a:latin typeface="Calibri"/>
                <a:ea typeface="Calibri"/>
                <a:cs typeface="Calibri"/>
                <a:sym typeface="Calibri"/>
              </a:rPr>
              <a:t>Tipo estático : tipo con la que se ha declarado </a:t>
            </a:r>
            <a:endParaRPr/>
          </a:p>
          <a:p>
            <a:pPr indent="-127000" lvl="2" marL="1143000" marR="0" rtl="0" algn="l">
              <a:lnSpc>
                <a:spcPct val="90000"/>
              </a:lnSpc>
              <a:spcBef>
                <a:spcPts val="500"/>
              </a:spcBef>
              <a:spcAft>
                <a:spcPts val="0"/>
              </a:spcAft>
              <a:buClr>
                <a:srgbClr val="00B0F0"/>
              </a:buClr>
              <a:buSzPts val="2000"/>
              <a:buFont typeface="Arial"/>
              <a:buChar char="•"/>
            </a:pPr>
            <a:r>
              <a:rPr b="0" i="0" lang="en" sz="2000" u="none" cap="none" strike="noStrike">
                <a:solidFill>
                  <a:schemeClr val="dk1"/>
                </a:solidFill>
                <a:latin typeface="Calibri"/>
                <a:ea typeface="Calibri"/>
                <a:cs typeface="Calibri"/>
                <a:sym typeface="Calibri"/>
              </a:rPr>
              <a:t>JVM sabe, desde tiempo de compilación, el tipo estático de una variable</a:t>
            </a:r>
            <a:endParaRPr/>
          </a:p>
          <a:p>
            <a:pPr indent="-127000" lvl="2" marL="1143000" marR="0" rtl="0" algn="l">
              <a:lnSpc>
                <a:spcPct val="90000"/>
              </a:lnSpc>
              <a:spcBef>
                <a:spcPts val="500"/>
              </a:spcBef>
              <a:spcAft>
                <a:spcPts val="0"/>
              </a:spcAft>
              <a:buClr>
                <a:srgbClr val="00B0F0"/>
              </a:buClr>
              <a:buSzPts val="2000"/>
              <a:buFont typeface="Arial"/>
              <a:buChar char="•"/>
            </a:pPr>
            <a:r>
              <a:rPr b="0" i="0" lang="en" sz="2000" u="none" cap="none" strike="noStrike">
                <a:solidFill>
                  <a:schemeClr val="dk1"/>
                </a:solidFill>
                <a:latin typeface="Calibri"/>
                <a:ea typeface="Calibri"/>
                <a:cs typeface="Calibri"/>
                <a:sym typeface="Calibri"/>
              </a:rPr>
              <a:t> El tipo estático de la variable “</a:t>
            </a:r>
            <a:r>
              <a:rPr lang="en" sz="2000">
                <a:solidFill>
                  <a:schemeClr val="dk1"/>
                </a:solidFill>
                <a:latin typeface="Calibri"/>
                <a:ea typeface="Calibri"/>
                <a:cs typeface="Calibri"/>
                <a:sym typeface="Calibri"/>
              </a:rPr>
              <a:t>furgon</a:t>
            </a:r>
            <a:r>
              <a:rPr b="0" i="0" lang="en" sz="2000" u="none" cap="none" strike="noStrike">
                <a:solidFill>
                  <a:schemeClr val="dk1"/>
                </a:solidFill>
                <a:latin typeface="Calibri"/>
                <a:ea typeface="Calibri"/>
                <a:cs typeface="Calibri"/>
                <a:sym typeface="Calibri"/>
              </a:rPr>
              <a:t>” es “</a:t>
            </a:r>
            <a:r>
              <a:rPr i="1" lang="en" sz="2000">
                <a:solidFill>
                  <a:schemeClr val="dk1"/>
                </a:solidFill>
                <a:latin typeface="Calibri"/>
                <a:ea typeface="Calibri"/>
                <a:cs typeface="Calibri"/>
                <a:sym typeface="Calibri"/>
              </a:rPr>
              <a:t>Vehiculo</a:t>
            </a:r>
            <a:r>
              <a:rPr b="0" i="1" lang="en"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2" marL="1143000" marR="0" rtl="0" algn="l">
              <a:lnSpc>
                <a:spcPct val="90000"/>
              </a:lnSpc>
              <a:spcBef>
                <a:spcPts val="500"/>
              </a:spcBef>
              <a:spcAft>
                <a:spcPts val="0"/>
              </a:spcAft>
              <a:buClr>
                <a:srgbClr val="00B0F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40" name="Google Shape;1140;p13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41" name="Google Shape;1141;p134"/>
          <p:cNvSpPr txBox="1"/>
          <p:nvPr>
            <p:ph idx="4294967295" type="body"/>
          </p:nvPr>
        </p:nvSpPr>
        <p:spPr>
          <a:xfrm>
            <a:off x="4330499" y="1459000"/>
            <a:ext cx="4605600" cy="2910300"/>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None/>
            </a:pPr>
            <a:r>
              <a:t/>
            </a:r>
            <a:endParaRPr/>
          </a:p>
          <a:p>
            <a:pPr indent="-152400" lvl="1" marL="685800" marR="0" rtl="0" algn="l">
              <a:lnSpc>
                <a:spcPct val="90000"/>
              </a:lnSpc>
              <a:spcBef>
                <a:spcPts val="500"/>
              </a:spcBef>
              <a:spcAft>
                <a:spcPts val="0"/>
              </a:spcAft>
              <a:buClr>
                <a:srgbClr val="00B0F0"/>
              </a:buClr>
              <a:buSzPts val="2400"/>
              <a:buFont typeface="Arial"/>
              <a:buChar char="•"/>
            </a:pPr>
            <a:r>
              <a:rPr b="0" i="0" lang="en" sz="2400" u="none" cap="none" strike="noStrike">
                <a:solidFill>
                  <a:schemeClr val="dk1"/>
                </a:solidFill>
                <a:latin typeface="Calibri"/>
                <a:ea typeface="Calibri"/>
                <a:cs typeface="Calibri"/>
                <a:sym typeface="Calibri"/>
              </a:rPr>
              <a:t>Tipo dinámico: tipo con el que se ha inicializado</a:t>
            </a:r>
            <a:endParaRPr/>
          </a:p>
          <a:p>
            <a:pPr indent="-127000" lvl="2" marL="1143000" marR="0" rtl="0" algn="l">
              <a:lnSpc>
                <a:spcPct val="90000"/>
              </a:lnSpc>
              <a:spcBef>
                <a:spcPts val="500"/>
              </a:spcBef>
              <a:spcAft>
                <a:spcPts val="0"/>
              </a:spcAft>
              <a:buClr>
                <a:srgbClr val="00B0F0"/>
              </a:buClr>
              <a:buSzPts val="2000"/>
              <a:buFont typeface="Arial"/>
              <a:buChar char="•"/>
            </a:pPr>
            <a:r>
              <a:rPr b="0" i="0" lang="en" sz="2000" u="none" cap="none" strike="noStrike">
                <a:solidFill>
                  <a:schemeClr val="dk1"/>
                </a:solidFill>
                <a:latin typeface="Calibri"/>
                <a:ea typeface="Calibri"/>
                <a:cs typeface="Calibri"/>
                <a:sym typeface="Calibri"/>
              </a:rPr>
              <a:t> es la clase “real” que alberga la variable “</a:t>
            </a:r>
            <a:r>
              <a:rPr lang="en" sz="2000">
                <a:solidFill>
                  <a:schemeClr val="dk1"/>
                </a:solidFill>
                <a:latin typeface="Calibri"/>
                <a:ea typeface="Calibri"/>
                <a:cs typeface="Calibri"/>
                <a:sym typeface="Calibri"/>
              </a:rPr>
              <a:t>furgon</a:t>
            </a:r>
            <a:r>
              <a:rPr b="0" i="1" lang="en" sz="2000" u="none" cap="none" strike="noStrike">
                <a:solidFill>
                  <a:schemeClr val="dk1"/>
                </a:solidFill>
                <a:latin typeface="Calibri"/>
                <a:ea typeface="Calibri"/>
                <a:cs typeface="Calibri"/>
                <a:sym typeface="Calibri"/>
              </a:rPr>
              <a:t>”</a:t>
            </a:r>
            <a:endParaRPr/>
          </a:p>
          <a:p>
            <a:pPr indent="-127000" lvl="2" marL="1143000" marR="0" rtl="0" algn="l">
              <a:lnSpc>
                <a:spcPct val="90000"/>
              </a:lnSpc>
              <a:spcBef>
                <a:spcPts val="500"/>
              </a:spcBef>
              <a:spcAft>
                <a:spcPts val="0"/>
              </a:spcAft>
              <a:buClr>
                <a:srgbClr val="00B0F0"/>
              </a:buClr>
              <a:buSzPts val="2000"/>
              <a:buFont typeface="Arial"/>
              <a:buChar char="•"/>
            </a:pPr>
            <a:r>
              <a:rPr b="0" i="0" lang="en" sz="2000" u="none" cap="none" strike="noStrike">
                <a:solidFill>
                  <a:schemeClr val="dk1"/>
                </a:solidFill>
                <a:latin typeface="Calibri"/>
                <a:ea typeface="Calibri"/>
                <a:cs typeface="Calibri"/>
                <a:sym typeface="Calibri"/>
              </a:rPr>
              <a:t>El tipo dinámico de la variable “</a:t>
            </a:r>
            <a:r>
              <a:rPr lang="en" sz="2000">
                <a:solidFill>
                  <a:schemeClr val="dk1"/>
                </a:solidFill>
                <a:latin typeface="Calibri"/>
                <a:ea typeface="Calibri"/>
                <a:cs typeface="Calibri"/>
                <a:sym typeface="Calibri"/>
              </a:rPr>
              <a:t>furgon</a:t>
            </a:r>
            <a:r>
              <a:rPr b="0" i="0" lang="en" sz="2000" u="none" cap="none" strike="noStrike">
                <a:solidFill>
                  <a:schemeClr val="dk1"/>
                </a:solidFill>
                <a:latin typeface="Calibri"/>
                <a:ea typeface="Calibri"/>
                <a:cs typeface="Calibri"/>
                <a:sym typeface="Calibri"/>
              </a:rPr>
              <a:t>” es “</a:t>
            </a:r>
            <a:r>
              <a:rPr i="1" lang="en" sz="2000">
                <a:solidFill>
                  <a:schemeClr val="dk1"/>
                </a:solidFill>
                <a:latin typeface="Calibri"/>
                <a:ea typeface="Calibri"/>
                <a:cs typeface="Calibri"/>
                <a:sym typeface="Calibri"/>
              </a:rPr>
              <a:t>Furgoneta</a:t>
            </a:r>
            <a:r>
              <a:rPr b="0" i="0" lang="en" sz="2000" u="none" cap="none" strike="noStrike">
                <a:solidFill>
                  <a:schemeClr val="dk1"/>
                </a:solidFill>
                <a:latin typeface="Calibri"/>
                <a:ea typeface="Calibri"/>
                <a:cs typeface="Calibri"/>
                <a:sym typeface="Calibri"/>
              </a:rPr>
              <a:t>“</a:t>
            </a:r>
            <a:endParaRPr/>
          </a:p>
          <a:p>
            <a:pPr indent="-127000" lvl="2" marL="1143000" marR="0" rtl="0" algn="l">
              <a:lnSpc>
                <a:spcPct val="90000"/>
              </a:lnSpc>
              <a:spcBef>
                <a:spcPts val="500"/>
              </a:spcBef>
              <a:spcAft>
                <a:spcPts val="0"/>
              </a:spcAft>
              <a:buClr>
                <a:srgbClr val="00B0F0"/>
              </a:buClr>
              <a:buSzPts val="2000"/>
              <a:buFont typeface="Arial"/>
              <a:buChar char="•"/>
            </a:pPr>
            <a:r>
              <a:rPr b="0" i="0" lang="en" sz="2000" u="none" cap="none" strike="noStrike">
                <a:solidFill>
                  <a:schemeClr val="dk1"/>
                </a:solidFill>
                <a:latin typeface="Calibri"/>
                <a:ea typeface="Calibri"/>
                <a:cs typeface="Calibri"/>
                <a:sym typeface="Calibri"/>
              </a:rPr>
              <a:t>Tiempo de ejecución</a:t>
            </a:r>
            <a:endParaRPr/>
          </a:p>
          <a:p>
            <a:pPr indent="0" lvl="2" marL="1143000" marR="0" rtl="0" algn="l">
              <a:lnSpc>
                <a:spcPct val="90000"/>
              </a:lnSpc>
              <a:spcBef>
                <a:spcPts val="500"/>
              </a:spcBef>
              <a:spcAft>
                <a:spcPts val="0"/>
              </a:spcAft>
              <a:buClr>
                <a:srgbClr val="00B0F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45" name="Shape 1145"/>
        <p:cNvGrpSpPr/>
        <p:nvPr/>
      </p:nvGrpSpPr>
      <p:grpSpPr>
        <a:xfrm>
          <a:off x="0" y="0"/>
          <a:ext cx="0" cy="0"/>
          <a:chOff x="0" y="0"/>
          <a:chExt cx="0" cy="0"/>
        </a:xfrm>
      </p:grpSpPr>
      <p:sp>
        <p:nvSpPr>
          <p:cNvPr id="1146" name="Google Shape;1146;p135"/>
          <p:cNvSpPr txBox="1"/>
          <p:nvPr>
            <p:ph idx="4294967295" type="title"/>
          </p:nvPr>
        </p:nvSpPr>
        <p:spPr>
          <a:xfrm>
            <a:off x="362898" y="236500"/>
            <a:ext cx="4227300" cy="990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Limitaciones del enlace dinámico</a:t>
            </a:r>
            <a:endParaRPr>
              <a:solidFill>
                <a:srgbClr val="FFFFFF"/>
              </a:solidFill>
            </a:endParaRPr>
          </a:p>
        </p:txBody>
      </p:sp>
      <p:sp>
        <p:nvSpPr>
          <p:cNvPr id="1147" name="Google Shape;1147;p135"/>
          <p:cNvSpPr txBox="1"/>
          <p:nvPr>
            <p:ph idx="4294967295" type="body"/>
          </p:nvPr>
        </p:nvSpPr>
        <p:spPr>
          <a:xfrm>
            <a:off x="207700" y="1419100"/>
            <a:ext cx="4227300" cy="2910300"/>
          </a:xfrm>
          <a:prstGeom prst="rect">
            <a:avLst/>
          </a:prstGeom>
          <a:noFill/>
          <a:ln>
            <a:noFill/>
          </a:ln>
        </p:spPr>
        <p:txBody>
          <a:bodyPr anchorCtr="0" anchor="t" bIns="91425" lIns="91425" spcFirstLastPara="1" rIns="91425" wrap="square" tIns="91425">
            <a:noAutofit/>
          </a:bodyPr>
          <a:lstStyle/>
          <a:p>
            <a:pPr indent="-139700" lvl="0" marL="228600" marR="0" rtl="0" algn="l">
              <a:lnSpc>
                <a:spcPct val="90000"/>
              </a:lnSpc>
              <a:spcBef>
                <a:spcPts val="0"/>
              </a:spcBef>
              <a:spcAft>
                <a:spcPts val="0"/>
              </a:spcAft>
              <a:buClr>
                <a:srgbClr val="00B0F0"/>
              </a:buClr>
              <a:buSzPts val="2200"/>
              <a:buFont typeface="Arial"/>
              <a:buChar char="•"/>
            </a:pPr>
            <a:r>
              <a:rPr b="0" i="0" lang="en" sz="2200" u="none" cap="none" strike="noStrike">
                <a:solidFill>
                  <a:schemeClr val="dk1"/>
                </a:solidFill>
                <a:latin typeface="Calibri"/>
                <a:ea typeface="Calibri"/>
                <a:cs typeface="Calibri"/>
                <a:sym typeface="Calibri"/>
              </a:rPr>
              <a:t>Solo se podrán usar los métodos que estén definidos en el tipo estático</a:t>
            </a:r>
            <a:endParaRPr sz="2200"/>
          </a:p>
          <a:p>
            <a:pPr indent="-139700" lvl="1" marL="685800" marR="0" rtl="0" algn="l">
              <a:lnSpc>
                <a:spcPct val="90000"/>
              </a:lnSpc>
              <a:spcBef>
                <a:spcPts val="500"/>
              </a:spcBef>
              <a:spcAft>
                <a:spcPts val="0"/>
              </a:spcAft>
              <a:buClr>
                <a:srgbClr val="00B0F0"/>
              </a:buClr>
              <a:buSzPts val="2200"/>
              <a:buFont typeface="Arial"/>
              <a:buChar char="•"/>
            </a:pPr>
            <a:r>
              <a:rPr b="0" i="0" lang="en" sz="2200" u="none" cap="none" strike="noStrike">
                <a:solidFill>
                  <a:schemeClr val="dk1"/>
                </a:solidFill>
                <a:latin typeface="Calibri"/>
                <a:ea typeface="Calibri"/>
                <a:cs typeface="Calibri"/>
                <a:sym typeface="Calibri"/>
              </a:rPr>
              <a:t>Si definimos un método en una subclase que no haya sido definido previamente en la superclase (o interfaz), no podremos hacer una llamada a dicho método en una variable cuyo tipo estático sea distinto.</a:t>
            </a:r>
            <a:endParaRPr sz="2200"/>
          </a:p>
        </p:txBody>
      </p:sp>
      <p:sp>
        <p:nvSpPr>
          <p:cNvPr id="1148" name="Google Shape;1148;p13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49" name="Google Shape;1149;p135"/>
          <p:cNvSpPr txBox="1"/>
          <p:nvPr>
            <p:ph idx="4294967295" type="body"/>
          </p:nvPr>
        </p:nvSpPr>
        <p:spPr>
          <a:xfrm>
            <a:off x="4697375" y="743075"/>
            <a:ext cx="4558500" cy="3970500"/>
          </a:xfrm>
          <a:prstGeom prst="rect">
            <a:avLst/>
          </a:prstGeom>
          <a:noFill/>
          <a:ln>
            <a:noFill/>
          </a:ln>
        </p:spPr>
        <p:txBody>
          <a:bodyPr anchorCtr="0" anchor="t" bIns="91425" lIns="91425" spcFirstLastPara="1" rIns="91425" wrap="square" tIns="91425">
            <a:noAutofit/>
          </a:bodyPr>
          <a:lstStyle/>
          <a:p>
            <a:pPr indent="-114300" lvl="0" marL="228600" marR="0" rtl="0" algn="l">
              <a:lnSpc>
                <a:spcPct val="90000"/>
              </a:lnSpc>
              <a:spcBef>
                <a:spcPts val="0"/>
              </a:spcBef>
              <a:spcAft>
                <a:spcPts val="0"/>
              </a:spcAft>
              <a:buClr>
                <a:srgbClr val="00B0F0"/>
              </a:buClr>
              <a:buSzPts val="1800"/>
              <a:buFont typeface="Arial"/>
              <a:buChar char="•"/>
            </a:pPr>
            <a:r>
              <a:rPr lang="en" sz="1800">
                <a:solidFill>
                  <a:schemeClr val="dk1"/>
                </a:solidFill>
                <a:latin typeface="Calibri"/>
                <a:ea typeface="Calibri"/>
                <a:cs typeface="Calibri"/>
                <a:sym typeface="Calibri"/>
              </a:rPr>
              <a:t>Furgoneta</a:t>
            </a:r>
            <a:r>
              <a:rPr b="0" i="0" lang="en" sz="1800" u="none" cap="none" strike="noStrike">
                <a:solidFill>
                  <a:schemeClr val="dk1"/>
                </a:solidFill>
                <a:latin typeface="Calibri"/>
                <a:ea typeface="Calibri"/>
                <a:cs typeface="Calibri"/>
                <a:sym typeface="Calibri"/>
              </a:rPr>
              <a:t>: ejemploMetodoUnico()</a:t>
            </a:r>
            <a:endParaRPr/>
          </a:p>
          <a:p>
            <a:pPr indent="0" lvl="0" marL="177800" marR="0" rtl="0" algn="l">
              <a:lnSpc>
                <a:spcPct val="90000"/>
              </a:lnSpc>
              <a:spcBef>
                <a:spcPts val="1000"/>
              </a:spcBef>
              <a:spcAft>
                <a:spcPts val="0"/>
              </a:spcAft>
              <a:buClr>
                <a:srgbClr val="00B0F0"/>
              </a:buClr>
              <a:buSzPts val="1800"/>
              <a:buFont typeface="Arial"/>
              <a:buNone/>
            </a:pP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a = new </a:t>
            </a:r>
            <a:r>
              <a:rPr lang="en" sz="1800">
                <a:solidFill>
                  <a:schemeClr val="dk1"/>
                </a:solidFill>
                <a:latin typeface="Calibri"/>
                <a:ea typeface="Calibri"/>
                <a:cs typeface="Calibri"/>
                <a:sym typeface="Calibri"/>
              </a:rPr>
              <a:t>Furgoneta</a:t>
            </a:r>
            <a:r>
              <a:rPr b="0" i="0" lang="en" sz="1800" u="none" cap="none" strike="noStrike">
                <a:solidFill>
                  <a:schemeClr val="dk1"/>
                </a:solidFill>
                <a:latin typeface="Calibri"/>
                <a:ea typeface="Calibri"/>
                <a:cs typeface="Calibri"/>
                <a:sym typeface="Calibri"/>
              </a:rPr>
              <a:t>();</a:t>
            </a:r>
            <a:endParaRPr/>
          </a:p>
          <a:p>
            <a:pPr indent="0" lvl="0" marL="177800" marR="0" rtl="0" algn="l">
              <a:lnSpc>
                <a:spcPct val="90000"/>
              </a:lnSpc>
              <a:spcBef>
                <a:spcPts val="1000"/>
              </a:spcBef>
              <a:spcAft>
                <a:spcPts val="0"/>
              </a:spcAft>
              <a:buClr>
                <a:srgbClr val="00B0F0"/>
              </a:buClr>
              <a:buSzPts val="1800"/>
              <a:buFont typeface="Arial"/>
              <a:buNone/>
            </a:pPr>
            <a:r>
              <a:rPr lang="en" sz="1800">
                <a:solidFill>
                  <a:schemeClr val="dk1"/>
                </a:solidFill>
                <a:latin typeface="Calibri"/>
                <a:ea typeface="Calibri"/>
                <a:cs typeface="Calibri"/>
                <a:sym typeface="Calibri"/>
              </a:rPr>
              <a:t>Vehiculo </a:t>
            </a:r>
            <a:r>
              <a:rPr b="0" i="0" lang="en" sz="1800" u="none" cap="none" strike="noStrike">
                <a:solidFill>
                  <a:schemeClr val="dk1"/>
                </a:solidFill>
                <a:latin typeface="Calibri"/>
                <a:ea typeface="Calibri"/>
                <a:cs typeface="Calibri"/>
                <a:sym typeface="Calibri"/>
              </a:rPr>
              <a:t>b;</a:t>
            </a:r>
            <a:endParaRPr/>
          </a:p>
          <a:p>
            <a:pPr indent="0" lvl="0" marL="177800" marR="0" rtl="0" algn="l">
              <a:lnSpc>
                <a:spcPct val="90000"/>
              </a:lnSpc>
              <a:spcBef>
                <a:spcPts val="1000"/>
              </a:spcBef>
              <a:spcAft>
                <a:spcPts val="0"/>
              </a:spcAft>
              <a:buClr>
                <a:srgbClr val="00B0F0"/>
              </a:buClr>
              <a:buSzPts val="1800"/>
              <a:buFont typeface="Arial"/>
              <a:buNone/>
            </a:pPr>
            <a:r>
              <a:rPr b="0" i="0" lang="en" sz="1800" u="none" cap="none" strike="noStrike">
                <a:solidFill>
                  <a:schemeClr val="dk1"/>
                </a:solidFill>
                <a:latin typeface="Calibri"/>
                <a:ea typeface="Calibri"/>
                <a:cs typeface="Calibri"/>
                <a:sym typeface="Calibri"/>
              </a:rPr>
              <a:t>b = new </a:t>
            </a:r>
            <a:r>
              <a:rPr lang="en" sz="1800">
                <a:solidFill>
                  <a:schemeClr val="dk1"/>
                </a:solidFill>
                <a:latin typeface="Calibri"/>
                <a:ea typeface="Calibri"/>
                <a:cs typeface="Calibri"/>
                <a:sym typeface="Calibri"/>
              </a:rPr>
              <a:t>Furgoneta</a:t>
            </a:r>
            <a:r>
              <a:rPr b="0" i="0" lang="en" sz="1800" u="none" cap="none" strike="noStrike">
                <a:solidFill>
                  <a:schemeClr val="dk1"/>
                </a:solidFill>
                <a:latin typeface="Calibri"/>
                <a:ea typeface="Calibri"/>
                <a:cs typeface="Calibri"/>
                <a:sym typeface="Calibri"/>
              </a:rPr>
              <a:t>();</a:t>
            </a:r>
            <a:endParaRPr/>
          </a:p>
          <a:p>
            <a:pPr indent="0" lvl="0" marL="177800" marR="0" rtl="0" algn="l">
              <a:lnSpc>
                <a:spcPct val="90000"/>
              </a:lnSpc>
              <a:spcBef>
                <a:spcPts val="1000"/>
              </a:spcBef>
              <a:spcAft>
                <a:spcPts val="0"/>
              </a:spcAft>
              <a:buClr>
                <a:srgbClr val="00B0F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177800" marR="0" rtl="0" algn="l">
              <a:lnSpc>
                <a:spcPct val="90000"/>
              </a:lnSpc>
              <a:spcBef>
                <a:spcPts val="1000"/>
              </a:spcBef>
              <a:spcAft>
                <a:spcPts val="0"/>
              </a:spcAft>
              <a:buClr>
                <a:srgbClr val="00B0F0"/>
              </a:buClr>
              <a:buSzPts val="1800"/>
              <a:buFont typeface="Arial"/>
              <a:buNone/>
            </a:pPr>
            <a:r>
              <a:rPr b="0" i="0" lang="en" sz="1800" u="none" cap="none" strike="noStrike">
                <a:solidFill>
                  <a:schemeClr val="dk1"/>
                </a:solidFill>
                <a:latin typeface="Calibri"/>
                <a:ea typeface="Calibri"/>
                <a:cs typeface="Calibri"/>
                <a:sym typeface="Calibri"/>
              </a:rPr>
              <a:t>// ¿Qué resultado darán cada una de estas invocaciones?</a:t>
            </a:r>
            <a:endParaRPr/>
          </a:p>
          <a:p>
            <a:pPr indent="0" lvl="0" marL="177800" marR="0" rtl="0" algn="l">
              <a:lnSpc>
                <a:spcPct val="90000"/>
              </a:lnSpc>
              <a:spcBef>
                <a:spcPts val="1000"/>
              </a:spcBef>
              <a:spcAft>
                <a:spcPts val="0"/>
              </a:spcAft>
              <a:buClr>
                <a:srgbClr val="00B0F0"/>
              </a:buClr>
              <a:buSzPts val="1800"/>
              <a:buFont typeface="Arial"/>
              <a:buNone/>
            </a:pPr>
            <a:r>
              <a:rPr b="0" i="0" lang="en" sz="1800" u="none" cap="none" strike="noStrike">
                <a:solidFill>
                  <a:schemeClr val="dk1"/>
                </a:solidFill>
                <a:latin typeface="Calibri"/>
                <a:ea typeface="Calibri"/>
                <a:cs typeface="Calibri"/>
                <a:sym typeface="Calibri"/>
              </a:rPr>
              <a:t>a.ejemploMetodoUnico();                </a:t>
            </a:r>
            <a:endParaRPr/>
          </a:p>
          <a:p>
            <a:pPr indent="0" lvl="0" marL="177800" marR="0" rtl="0" algn="l">
              <a:lnSpc>
                <a:spcPct val="90000"/>
              </a:lnSpc>
              <a:spcBef>
                <a:spcPts val="1000"/>
              </a:spcBef>
              <a:spcAft>
                <a:spcPts val="0"/>
              </a:spcAft>
              <a:buClr>
                <a:srgbClr val="00B0F0"/>
              </a:buClr>
              <a:buSzPts val="1800"/>
              <a:buFont typeface="Arial"/>
              <a:buNone/>
            </a:pPr>
            <a:r>
              <a:rPr b="0" i="0" lang="en" sz="1800" u="none" cap="none" strike="noStrike">
                <a:solidFill>
                  <a:schemeClr val="dk1"/>
                </a:solidFill>
                <a:latin typeface="Calibri"/>
                <a:ea typeface="Calibri"/>
                <a:cs typeface="Calibri"/>
                <a:sym typeface="Calibri"/>
              </a:rPr>
              <a:t>b.ejemploMetodoUnico();                </a:t>
            </a:r>
            <a:endParaRPr/>
          </a:p>
          <a:p>
            <a:pPr indent="0" lvl="0" marL="1778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53" name="Shape 1153"/>
        <p:cNvGrpSpPr/>
        <p:nvPr/>
      </p:nvGrpSpPr>
      <p:grpSpPr>
        <a:xfrm>
          <a:off x="0" y="0"/>
          <a:ext cx="0" cy="0"/>
          <a:chOff x="0" y="0"/>
          <a:chExt cx="0" cy="0"/>
        </a:xfrm>
      </p:grpSpPr>
      <p:sp>
        <p:nvSpPr>
          <p:cNvPr id="1154" name="Google Shape;1154;p136"/>
          <p:cNvSpPr txBox="1"/>
          <p:nvPr>
            <p:ph idx="4294967295" type="title"/>
          </p:nvPr>
        </p:nvSpPr>
        <p:spPr>
          <a:xfrm>
            <a:off x="362898" y="236500"/>
            <a:ext cx="4227300" cy="990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
                <a:solidFill>
                  <a:srgbClr val="FFFFFF"/>
                </a:solidFill>
                <a:latin typeface="Calibri"/>
                <a:ea typeface="Calibri"/>
                <a:cs typeface="Calibri"/>
                <a:sym typeface="Calibri"/>
              </a:rPr>
              <a:t>E</a:t>
            </a:r>
            <a:r>
              <a:rPr b="1" i="0" lang="en" u="none" cap="none" strike="noStrike">
                <a:solidFill>
                  <a:srgbClr val="FFFFFF"/>
                </a:solidFill>
                <a:latin typeface="Calibri"/>
                <a:ea typeface="Calibri"/>
                <a:cs typeface="Calibri"/>
                <a:sym typeface="Calibri"/>
              </a:rPr>
              <a:t>nlace dinámico y</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lang="en">
                <a:solidFill>
                  <a:srgbClr val="FFFFFF"/>
                </a:solidFill>
                <a:latin typeface="Calibri"/>
                <a:ea typeface="Calibri"/>
                <a:cs typeface="Calibri"/>
                <a:sym typeface="Calibri"/>
              </a:rPr>
              <a:t>casting</a:t>
            </a:r>
            <a:endParaRPr>
              <a:solidFill>
                <a:srgbClr val="FFFFFF"/>
              </a:solidFill>
              <a:latin typeface="Calibri"/>
              <a:ea typeface="Calibri"/>
              <a:cs typeface="Calibri"/>
              <a:sym typeface="Calibri"/>
            </a:endParaRPr>
          </a:p>
        </p:txBody>
      </p:sp>
      <p:sp>
        <p:nvSpPr>
          <p:cNvPr id="1155" name="Google Shape;1155;p13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56" name="Google Shape;1156;p136"/>
          <p:cNvSpPr txBox="1"/>
          <p:nvPr>
            <p:ph idx="4294967295" type="body"/>
          </p:nvPr>
        </p:nvSpPr>
        <p:spPr>
          <a:xfrm>
            <a:off x="507872" y="1620550"/>
            <a:ext cx="2695500" cy="2910300"/>
          </a:xfrm>
          <a:prstGeom prst="rect">
            <a:avLst/>
          </a:prstGeom>
          <a:noFill/>
          <a:ln>
            <a:noFill/>
          </a:ln>
        </p:spPr>
        <p:txBody>
          <a:bodyPr anchorCtr="0" anchor="t" bIns="91425" lIns="91425" spcFirstLastPara="1" rIns="91425" wrap="square" tIns="91425">
            <a:noAutofit/>
          </a:bodyPr>
          <a:lstStyle/>
          <a:p>
            <a:pPr indent="-139700" lvl="0" marL="228600" marR="0" rtl="0" algn="l">
              <a:lnSpc>
                <a:spcPct val="90000"/>
              </a:lnSpc>
              <a:spcBef>
                <a:spcPts val="0"/>
              </a:spcBef>
              <a:spcAft>
                <a:spcPts val="0"/>
              </a:spcAft>
              <a:buClr>
                <a:srgbClr val="00B0F0"/>
              </a:buClr>
              <a:buSzPts val="2200"/>
              <a:buFont typeface="Arial"/>
              <a:buChar char="•"/>
            </a:pPr>
            <a:r>
              <a:rPr b="0" i="0" lang="en" sz="2200" u="none" cap="none" strike="noStrike">
                <a:solidFill>
                  <a:schemeClr val="dk1"/>
                </a:solidFill>
                <a:latin typeface="Calibri"/>
                <a:ea typeface="Calibri"/>
                <a:cs typeface="Calibri"/>
                <a:sym typeface="Calibri"/>
              </a:rPr>
              <a:t>¿</a:t>
            </a:r>
            <a:r>
              <a:rPr lang="en" sz="2200"/>
              <a:t>Cómo</a:t>
            </a:r>
            <a:r>
              <a:rPr b="0" i="0" lang="en" sz="2200" u="none" cap="none" strike="noStrike">
                <a:solidFill>
                  <a:schemeClr val="dk1"/>
                </a:solidFill>
                <a:latin typeface="Calibri"/>
                <a:ea typeface="Calibri"/>
                <a:cs typeface="Calibri"/>
                <a:sym typeface="Calibri"/>
              </a:rPr>
              <a:t> se solucionaría la llamada al método? </a:t>
            </a:r>
            <a:endParaRPr sz="2200"/>
          </a:p>
          <a:p>
            <a:pPr indent="0" lvl="0" marL="177800" marR="0" rtl="0" algn="l">
              <a:lnSpc>
                <a:spcPct val="90000"/>
              </a:lnSpc>
              <a:spcBef>
                <a:spcPts val="1000"/>
              </a:spcBef>
              <a:spcAft>
                <a:spcPts val="0"/>
              </a:spcAft>
              <a:buClr>
                <a:srgbClr val="00B0F0"/>
              </a:buClr>
              <a:buSzPts val="2800"/>
              <a:buFont typeface="Arial"/>
              <a:buNone/>
            </a:pPr>
            <a:r>
              <a:rPr b="0" i="0" lang="en" sz="2200" u="none" cap="none" strike="noStrike">
                <a:solidFill>
                  <a:schemeClr val="dk1"/>
                </a:solidFill>
                <a:latin typeface="Calibri"/>
                <a:ea typeface="Calibri"/>
                <a:cs typeface="Calibri"/>
                <a:sym typeface="Calibri"/>
              </a:rPr>
              <a:t>Asignando el valor de </a:t>
            </a:r>
            <a:r>
              <a:rPr b="0" i="1" lang="en" sz="2200" u="none" cap="none" strike="noStrike">
                <a:solidFill>
                  <a:schemeClr val="dk1"/>
                </a:solidFill>
                <a:latin typeface="Calibri"/>
                <a:ea typeface="Calibri"/>
                <a:cs typeface="Calibri"/>
                <a:sym typeface="Calibri"/>
              </a:rPr>
              <a:t>b</a:t>
            </a:r>
            <a:r>
              <a:rPr b="0" i="0" lang="en" sz="2200" u="none" cap="none" strike="noStrike">
                <a:solidFill>
                  <a:schemeClr val="dk1"/>
                </a:solidFill>
                <a:latin typeface="Calibri"/>
                <a:ea typeface="Calibri"/>
                <a:cs typeface="Calibri"/>
                <a:sym typeface="Calibri"/>
              </a:rPr>
              <a:t> a una variable de tipo estático válido y haciendo el casting correspondiente.</a:t>
            </a:r>
            <a:endParaRPr sz="2200"/>
          </a:p>
        </p:txBody>
      </p:sp>
      <p:pic>
        <p:nvPicPr>
          <p:cNvPr id="1157" name="Google Shape;1157;p136"/>
          <p:cNvPicPr preferRelativeResize="0"/>
          <p:nvPr/>
        </p:nvPicPr>
        <p:blipFill>
          <a:blip r:embed="rId3">
            <a:alphaModFix/>
          </a:blip>
          <a:stretch>
            <a:fillRect/>
          </a:stretch>
        </p:blipFill>
        <p:spPr>
          <a:xfrm>
            <a:off x="3932675" y="1410700"/>
            <a:ext cx="4605022" cy="32634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61" name="Shape 1161"/>
        <p:cNvGrpSpPr/>
        <p:nvPr/>
      </p:nvGrpSpPr>
      <p:grpSpPr>
        <a:xfrm>
          <a:off x="0" y="0"/>
          <a:ext cx="0" cy="0"/>
          <a:chOff x="0" y="0"/>
          <a:chExt cx="0" cy="0"/>
        </a:xfrm>
      </p:grpSpPr>
      <p:sp>
        <p:nvSpPr>
          <p:cNvPr id="1162" name="Google Shape;1162;p137"/>
          <p:cNvSpPr txBox="1"/>
          <p:nvPr>
            <p:ph idx="4294967295" type="title"/>
          </p:nvPr>
        </p:nvSpPr>
        <p:spPr>
          <a:xfrm>
            <a:off x="362898" y="236500"/>
            <a:ext cx="4227300" cy="990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
                <a:solidFill>
                  <a:srgbClr val="FFFFFF"/>
                </a:solidFill>
                <a:latin typeface="Calibri"/>
                <a:ea typeface="Calibri"/>
                <a:cs typeface="Calibri"/>
                <a:sym typeface="Calibri"/>
              </a:rPr>
              <a:t>Upcasting y Downcasting</a:t>
            </a:r>
            <a:endParaRPr>
              <a:solidFill>
                <a:srgbClr val="FFFFFF"/>
              </a:solidFill>
              <a:latin typeface="Calibri"/>
              <a:ea typeface="Calibri"/>
              <a:cs typeface="Calibri"/>
              <a:sym typeface="Calibri"/>
            </a:endParaRPr>
          </a:p>
        </p:txBody>
      </p:sp>
      <p:sp>
        <p:nvSpPr>
          <p:cNvPr id="1163" name="Google Shape;1163;p13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64" name="Google Shape;1164;p137"/>
          <p:cNvSpPr txBox="1"/>
          <p:nvPr>
            <p:ph idx="4294967295" type="body"/>
          </p:nvPr>
        </p:nvSpPr>
        <p:spPr>
          <a:xfrm>
            <a:off x="215725" y="1620550"/>
            <a:ext cx="3744300" cy="2910300"/>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None/>
            </a:pPr>
            <a:r>
              <a:rPr b="1" lang="en" sz="2200">
                <a:solidFill>
                  <a:schemeClr val="dk1"/>
                </a:solidFill>
                <a:latin typeface="Calibri"/>
                <a:ea typeface="Calibri"/>
                <a:cs typeface="Calibri"/>
                <a:sym typeface="Calibri"/>
              </a:rPr>
              <a:t>Upcasting</a:t>
            </a:r>
            <a:endParaRPr b="1" sz="2200">
              <a:solidFill>
                <a:schemeClr val="dk1"/>
              </a:solidFill>
              <a:latin typeface="Calibri"/>
              <a:ea typeface="Calibri"/>
              <a:cs typeface="Calibri"/>
              <a:sym typeface="Calibri"/>
            </a:endParaRPr>
          </a:p>
          <a:p>
            <a:pPr indent="0" lvl="0" marL="228600" marR="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114300" lvl="0" marL="228600" marR="0" rtl="0" algn="l">
              <a:lnSpc>
                <a:spcPct val="90000"/>
              </a:lnSpc>
              <a:spcBef>
                <a:spcPts val="0"/>
              </a:spcBef>
              <a:spcAft>
                <a:spcPts val="0"/>
              </a:spcAft>
              <a:buClr>
                <a:srgbClr val="00B0F0"/>
              </a:buClr>
              <a:buSzPts val="1800"/>
              <a:buFont typeface="Arial"/>
              <a:buChar char="•"/>
            </a:pPr>
            <a:r>
              <a:rPr b="0" i="0" lang="en" sz="1800" u="none" cap="none" strike="noStrike">
                <a:solidFill>
                  <a:schemeClr val="dk1"/>
                </a:solidFill>
                <a:latin typeface="Calibri"/>
                <a:ea typeface="Calibri"/>
                <a:cs typeface="Calibri"/>
                <a:sym typeface="Calibri"/>
              </a:rPr>
              <a:t>Convertir una subclase a una superclase. Se lo realiza en dirección ascendente en el árbol jerárquico.</a:t>
            </a:r>
            <a:endParaRPr sz="1800"/>
          </a:p>
          <a:p>
            <a:pPr indent="0" lvl="0" marL="177800" marR="0" rtl="0" algn="l">
              <a:lnSpc>
                <a:spcPct val="90000"/>
              </a:lnSpc>
              <a:spcBef>
                <a:spcPts val="1000"/>
              </a:spcBef>
              <a:spcAft>
                <a:spcPts val="0"/>
              </a:spcAft>
              <a:buClr>
                <a:srgbClr val="00B0F0"/>
              </a:buClr>
              <a:buSzPts val="2800"/>
              <a:buFont typeface="Arial"/>
              <a:buNone/>
            </a:pP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b = new </a:t>
            </a: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a:t>
            </a:r>
            <a:endParaRPr sz="1800"/>
          </a:p>
          <a:p>
            <a:pPr indent="0" lvl="0" marL="177800" marR="0" rtl="0" algn="l">
              <a:lnSpc>
                <a:spcPct val="90000"/>
              </a:lnSpc>
              <a:spcBef>
                <a:spcPts val="1000"/>
              </a:spcBef>
              <a:spcAft>
                <a:spcPts val="0"/>
              </a:spcAft>
              <a:buClr>
                <a:srgbClr val="00B0F0"/>
              </a:buClr>
              <a:buSzPts val="2800"/>
              <a:buFont typeface="Arial"/>
              <a:buNone/>
            </a:pPr>
            <a:r>
              <a:rPr lang="en" sz="1800">
                <a:solidFill>
                  <a:schemeClr val="dk1"/>
                </a:solidFill>
                <a:latin typeface="Calibri"/>
                <a:ea typeface="Calibri"/>
                <a:cs typeface="Calibri"/>
                <a:sym typeface="Calibri"/>
              </a:rPr>
              <a:t>Vehiculo </a:t>
            </a:r>
            <a:r>
              <a:rPr b="0" i="0" lang="en" sz="1800" u="none" cap="none" strike="noStrike">
                <a:solidFill>
                  <a:schemeClr val="dk1"/>
                </a:solidFill>
                <a:latin typeface="Calibri"/>
                <a:ea typeface="Calibri"/>
                <a:cs typeface="Calibri"/>
                <a:sym typeface="Calibri"/>
              </a:rPr>
              <a:t>c  = (</a:t>
            </a:r>
            <a:r>
              <a:rPr lang="en" sz="1800">
                <a:solidFill>
                  <a:schemeClr val="dk1"/>
                </a:solidFill>
                <a:latin typeface="Calibri"/>
                <a:ea typeface="Calibri"/>
                <a:cs typeface="Calibri"/>
                <a:sym typeface="Calibri"/>
              </a:rPr>
              <a:t>Vehiculo </a:t>
            </a:r>
            <a:r>
              <a:rPr b="0" i="0" lang="en" sz="1800" u="none" cap="none" strike="noStrike">
                <a:solidFill>
                  <a:schemeClr val="dk1"/>
                </a:solidFill>
                <a:latin typeface="Calibri"/>
                <a:ea typeface="Calibri"/>
                <a:cs typeface="Calibri"/>
                <a:sym typeface="Calibri"/>
              </a:rPr>
              <a:t>) b;</a:t>
            </a:r>
            <a:endParaRPr sz="1800"/>
          </a:p>
          <a:p>
            <a:pPr indent="0" lvl="0" marL="228600" marR="0" rtl="0" algn="l">
              <a:lnSpc>
                <a:spcPct val="90000"/>
              </a:lnSpc>
              <a:spcBef>
                <a:spcPts val="1000"/>
              </a:spcBef>
              <a:spcAft>
                <a:spcPts val="0"/>
              </a:spcAft>
              <a:buClr>
                <a:srgbClr val="00B0F0"/>
              </a:buClr>
              <a:buSzPts val="2800"/>
              <a:buFont typeface="Arial"/>
              <a:buNone/>
            </a:pPr>
            <a:r>
              <a:t/>
            </a:r>
            <a:endParaRPr b="0" i="0" sz="1800" u="none" cap="none" strike="noStrike">
              <a:solidFill>
                <a:schemeClr val="dk1"/>
              </a:solidFill>
              <a:latin typeface="Calibri"/>
              <a:ea typeface="Calibri"/>
              <a:cs typeface="Calibri"/>
              <a:sym typeface="Calibri"/>
            </a:endParaRPr>
          </a:p>
        </p:txBody>
      </p:sp>
      <p:sp>
        <p:nvSpPr>
          <p:cNvPr id="1165" name="Google Shape;1165;p137"/>
          <p:cNvSpPr txBox="1"/>
          <p:nvPr>
            <p:ph idx="4294967295" type="body"/>
          </p:nvPr>
        </p:nvSpPr>
        <p:spPr>
          <a:xfrm>
            <a:off x="4306575" y="806125"/>
            <a:ext cx="4727400" cy="3724800"/>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None/>
            </a:pPr>
            <a:r>
              <a:rPr b="1" lang="en" sz="2000">
                <a:solidFill>
                  <a:schemeClr val="dk1"/>
                </a:solidFill>
                <a:latin typeface="Calibri"/>
                <a:ea typeface="Calibri"/>
                <a:cs typeface="Calibri"/>
                <a:sym typeface="Calibri"/>
              </a:rPr>
              <a:t>Downcasting</a:t>
            </a:r>
            <a:endParaRPr b="1" sz="2000">
              <a:solidFill>
                <a:schemeClr val="dk1"/>
              </a:solidFill>
              <a:latin typeface="Calibri"/>
              <a:ea typeface="Calibri"/>
              <a:cs typeface="Calibri"/>
              <a:sym typeface="Calibri"/>
            </a:endParaRPr>
          </a:p>
          <a:p>
            <a:pPr indent="0" lvl="0" marL="228600" marR="0" rtl="0" algn="l">
              <a:lnSpc>
                <a:spcPct val="90000"/>
              </a:lnSpc>
              <a:spcBef>
                <a:spcPts val="0"/>
              </a:spcBef>
              <a:spcAft>
                <a:spcPts val="0"/>
              </a:spcAft>
              <a:buNone/>
            </a:pPr>
            <a:r>
              <a:t/>
            </a:r>
            <a:endParaRPr sz="2000">
              <a:solidFill>
                <a:schemeClr val="dk1"/>
              </a:solidFill>
              <a:latin typeface="Calibri"/>
              <a:ea typeface="Calibri"/>
              <a:cs typeface="Calibri"/>
              <a:sym typeface="Calibri"/>
            </a:endParaRPr>
          </a:p>
          <a:p>
            <a:pPr indent="-114300" lvl="0" marL="228600" marR="0" rtl="0" algn="l">
              <a:lnSpc>
                <a:spcPct val="90000"/>
              </a:lnSpc>
              <a:spcBef>
                <a:spcPts val="0"/>
              </a:spcBef>
              <a:spcAft>
                <a:spcPts val="0"/>
              </a:spcAft>
              <a:buClr>
                <a:srgbClr val="00B0F0"/>
              </a:buClr>
              <a:buSzPts val="1800"/>
              <a:buFont typeface="Arial"/>
              <a:buChar char="•"/>
            </a:pPr>
            <a:r>
              <a:rPr b="0" i="0" lang="en" sz="1800" u="none" cap="none" strike="noStrike">
                <a:solidFill>
                  <a:schemeClr val="dk1"/>
                </a:solidFill>
                <a:latin typeface="Calibri"/>
                <a:ea typeface="Calibri"/>
                <a:cs typeface="Calibri"/>
                <a:sym typeface="Calibri"/>
              </a:rPr>
              <a:t>Convertir una superclase a una subclase. Se lo realiza en dirección descendente en el árbol jerárquico.</a:t>
            </a:r>
            <a:endParaRPr sz="1800"/>
          </a:p>
          <a:p>
            <a:pPr indent="0" lvl="0" marL="177800" marR="0" rtl="0" algn="l">
              <a:lnSpc>
                <a:spcPct val="90000"/>
              </a:lnSpc>
              <a:spcBef>
                <a:spcPts val="1000"/>
              </a:spcBef>
              <a:spcAft>
                <a:spcPts val="0"/>
              </a:spcAft>
              <a:buClr>
                <a:srgbClr val="00B0F0"/>
              </a:buClr>
              <a:buSzPts val="2000"/>
              <a:buFont typeface="Arial"/>
              <a:buNone/>
            </a:pP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p>
            <a:pPr indent="0" lvl="0" marL="177800" marR="0" rtl="0" algn="l">
              <a:lnSpc>
                <a:spcPct val="90000"/>
              </a:lnSpc>
              <a:spcBef>
                <a:spcPts val="1000"/>
              </a:spcBef>
              <a:spcAft>
                <a:spcPts val="0"/>
              </a:spcAft>
              <a:buClr>
                <a:srgbClr val="00B0F0"/>
              </a:buClr>
              <a:buSzPts val="2000"/>
              <a:buFont typeface="Arial"/>
              <a:buNone/>
            </a:pPr>
            <a:r>
              <a:rPr lang="en" sz="1800">
                <a:solidFill>
                  <a:schemeClr val="dk1"/>
                </a:solidFill>
                <a:latin typeface="Calibri"/>
                <a:ea typeface="Calibri"/>
                <a:cs typeface="Calibri"/>
                <a:sym typeface="Calibri"/>
              </a:rPr>
              <a:t>Vehiculo </a:t>
            </a:r>
            <a:r>
              <a:rPr b="0" i="0" lang="en" sz="1800" u="none" cap="none" strike="noStrike">
                <a:solidFill>
                  <a:schemeClr val="dk1"/>
                </a:solidFill>
                <a:latin typeface="Calibri"/>
                <a:ea typeface="Calibri"/>
                <a:cs typeface="Calibri"/>
                <a:sym typeface="Calibri"/>
              </a:rPr>
              <a:t>b = new </a:t>
            </a: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177800" marR="0" rtl="0" algn="l">
              <a:lnSpc>
                <a:spcPct val="90000"/>
              </a:lnSpc>
              <a:spcBef>
                <a:spcPts val="1000"/>
              </a:spcBef>
              <a:spcAft>
                <a:spcPts val="0"/>
              </a:spcAft>
              <a:buClr>
                <a:srgbClr val="00B0F0"/>
              </a:buClr>
              <a:buSzPts val="2000"/>
              <a:buFont typeface="Arial"/>
              <a:buNone/>
            </a:pPr>
            <a:r>
              <a:rPr b="0" i="0" lang="en" sz="1800" u="none" cap="none" strike="noStrike">
                <a:solidFill>
                  <a:schemeClr val="dk1"/>
                </a:solidFill>
                <a:latin typeface="Calibri"/>
                <a:ea typeface="Calibri"/>
                <a:cs typeface="Calibri"/>
                <a:sym typeface="Calibri"/>
              </a:rPr>
              <a:t>a = (</a:t>
            </a: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 b; // Asignamos </a:t>
            </a:r>
            <a:r>
              <a:rPr lang="en" sz="1800">
                <a:solidFill>
                  <a:schemeClr val="dk1"/>
                </a:solidFill>
                <a:latin typeface="Calibri"/>
                <a:ea typeface="Calibri"/>
                <a:cs typeface="Calibri"/>
                <a:sym typeface="Calibri"/>
              </a:rPr>
              <a:t>b</a:t>
            </a:r>
            <a:r>
              <a:rPr b="0" i="0" lang="en" sz="1800" u="none" cap="none" strike="noStrike">
                <a:solidFill>
                  <a:schemeClr val="dk1"/>
                </a:solidFill>
                <a:latin typeface="Calibri"/>
                <a:ea typeface="Calibri"/>
                <a:cs typeface="Calibri"/>
                <a:sym typeface="Calibri"/>
              </a:rPr>
              <a:t> (tipo estático </a:t>
            </a:r>
            <a:r>
              <a:rPr lang="en" sz="1800">
                <a:solidFill>
                  <a:schemeClr val="dk1"/>
                </a:solidFill>
                <a:latin typeface="Calibri"/>
                <a:ea typeface="Calibri"/>
                <a:cs typeface="Calibri"/>
                <a:sym typeface="Calibri"/>
              </a:rPr>
              <a:t>Vehiculo</a:t>
            </a:r>
            <a:r>
              <a:rPr b="0" i="0" lang="en" sz="1800" u="none" cap="none" strike="noStrike">
                <a:solidFill>
                  <a:schemeClr val="dk1"/>
                </a:solidFill>
                <a:latin typeface="Calibri"/>
                <a:ea typeface="Calibri"/>
                <a:cs typeface="Calibri"/>
                <a:sym typeface="Calibri"/>
              </a:rPr>
              <a:t>) a una variable de tipo estático (</a:t>
            </a:r>
            <a:r>
              <a:rPr lang="en" sz="1800">
                <a:solidFill>
                  <a:schemeClr val="dk1"/>
                </a:solidFill>
                <a:latin typeface="Calibri"/>
                <a:ea typeface="Calibri"/>
                <a:cs typeface="Calibri"/>
                <a:sym typeface="Calibri"/>
              </a:rPr>
              <a:t>Furgoneta </a:t>
            </a:r>
            <a:r>
              <a:rPr b="0" i="0" lang="en" sz="1800" u="none" cap="none" strike="noStrike">
                <a:solidFill>
                  <a:schemeClr val="dk1"/>
                </a:solidFill>
                <a:latin typeface="Calibri"/>
                <a:ea typeface="Calibri"/>
                <a:cs typeface="Calibri"/>
                <a:sym typeface="Calibri"/>
              </a:rPr>
              <a:t>)</a:t>
            </a:r>
            <a:endParaRPr sz="1800"/>
          </a:p>
          <a:p>
            <a:pPr indent="0" lvl="0" marL="177800" marR="0" rtl="0" algn="l">
              <a:lnSpc>
                <a:spcPct val="90000"/>
              </a:lnSpc>
              <a:spcBef>
                <a:spcPts val="1000"/>
              </a:spcBef>
              <a:spcAft>
                <a:spcPts val="0"/>
              </a:spcAft>
              <a:buClr>
                <a:srgbClr val="00B0F0"/>
              </a:buClr>
              <a:buSzPts val="2000"/>
              <a:buFont typeface="Arial"/>
              <a:buNone/>
            </a:pPr>
            <a:r>
              <a:rPr b="0" i="0" lang="en" sz="1800" u="none" cap="none" strike="noStrike">
                <a:solidFill>
                  <a:schemeClr val="dk1"/>
                </a:solidFill>
                <a:latin typeface="Calibri"/>
                <a:ea typeface="Calibri"/>
                <a:cs typeface="Calibri"/>
                <a:sym typeface="Calibri"/>
              </a:rPr>
              <a:t>a.ejemploMetodoUnico();  // Al ser iguales tipo estático y dinámico no tenemos problema</a:t>
            </a:r>
            <a:endParaRPr sz="1800"/>
          </a:p>
          <a:p>
            <a:pPr indent="0" lvl="0" marL="228600" marR="0" rtl="0" algn="l">
              <a:lnSpc>
                <a:spcPct val="90000"/>
              </a:lnSpc>
              <a:spcBef>
                <a:spcPts val="1000"/>
              </a:spcBef>
              <a:spcAft>
                <a:spcPts val="0"/>
              </a:spcAft>
              <a:buClr>
                <a:srgbClr val="00B0F0"/>
              </a:buClr>
              <a:buSzPts val="28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69" name="Shape 1169"/>
        <p:cNvGrpSpPr/>
        <p:nvPr/>
      </p:nvGrpSpPr>
      <p:grpSpPr>
        <a:xfrm>
          <a:off x="0" y="0"/>
          <a:ext cx="0" cy="0"/>
          <a:chOff x="0" y="0"/>
          <a:chExt cx="0" cy="0"/>
        </a:xfrm>
      </p:grpSpPr>
      <p:sp>
        <p:nvSpPr>
          <p:cNvPr id="1170" name="Google Shape;1170;p138"/>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3</a:t>
            </a:r>
            <a:r>
              <a:rPr lang="en"/>
              <a:t>.</a:t>
            </a:r>
            <a:endParaRPr/>
          </a:p>
          <a:p>
            <a:pPr indent="0" lvl="0" marL="0" rtl="0" algn="l">
              <a:spcBef>
                <a:spcPts val="0"/>
              </a:spcBef>
              <a:spcAft>
                <a:spcPts val="0"/>
              </a:spcAft>
              <a:buNone/>
            </a:pPr>
            <a:r>
              <a:rPr lang="en"/>
              <a:t>Manejo de archivos y excepciones</a:t>
            </a:r>
            <a:endParaRPr/>
          </a:p>
        </p:txBody>
      </p:sp>
      <p:pic>
        <p:nvPicPr>
          <p:cNvPr id="1171" name="Google Shape;1171;p138"/>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76" name="Shape 1176"/>
        <p:cNvGrpSpPr/>
        <p:nvPr/>
      </p:nvGrpSpPr>
      <p:grpSpPr>
        <a:xfrm>
          <a:off x="0" y="0"/>
          <a:ext cx="0" cy="0"/>
          <a:chOff x="0" y="0"/>
          <a:chExt cx="0" cy="0"/>
        </a:xfrm>
      </p:grpSpPr>
      <p:sp>
        <p:nvSpPr>
          <p:cNvPr id="1177" name="Google Shape;1177;p139"/>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Archivos</a:t>
            </a:r>
            <a:endParaRPr/>
          </a:p>
        </p:txBody>
      </p:sp>
      <p:sp>
        <p:nvSpPr>
          <p:cNvPr id="1178" name="Google Shape;1178;p139"/>
          <p:cNvSpPr txBox="1"/>
          <p:nvPr>
            <p:ph idx="4294967295" type="body"/>
          </p:nvPr>
        </p:nvSpPr>
        <p:spPr>
          <a:xfrm>
            <a:off x="736475" y="1620550"/>
            <a:ext cx="7856700" cy="1859700"/>
          </a:xfrm>
          <a:prstGeom prst="rect">
            <a:avLst/>
          </a:prstGeom>
        </p:spPr>
        <p:txBody>
          <a:bodyPr anchorCtr="0" anchor="t" bIns="0" lIns="0" spcFirstLastPara="1" rIns="0" wrap="square" tIns="0">
            <a:noAutofit/>
          </a:bodyPr>
          <a:lstStyle/>
          <a:p>
            <a:pPr indent="-50800" lvl="0" marL="228600" rtl="0" algn="just">
              <a:lnSpc>
                <a:spcPct val="90000"/>
              </a:lnSpc>
              <a:spcBef>
                <a:spcPts val="1000"/>
              </a:spcBef>
              <a:spcAft>
                <a:spcPts val="0"/>
              </a:spcAft>
              <a:buNone/>
            </a:pPr>
            <a:r>
              <a:rPr lang="en">
                <a:solidFill>
                  <a:schemeClr val="dk1"/>
                </a:solidFill>
                <a:latin typeface="Calibri"/>
                <a:ea typeface="Calibri"/>
                <a:cs typeface="Calibri"/>
                <a:sym typeface="Calibri"/>
              </a:rPr>
              <a:t>Un conjunto de bits almacenados en un dispositivo, y accesible a través de un camino de acceso(pathname) que lo identifica</a:t>
            </a:r>
            <a:endParaRPr>
              <a:solidFill>
                <a:schemeClr val="dk1"/>
              </a:solidFill>
              <a:latin typeface="Calibri"/>
              <a:ea typeface="Calibri"/>
              <a:cs typeface="Calibri"/>
              <a:sym typeface="Calibri"/>
            </a:endParaRPr>
          </a:p>
          <a:p>
            <a:pPr indent="-50800" lvl="0" marL="228600" rtl="0" algn="just">
              <a:lnSpc>
                <a:spcPct val="90000"/>
              </a:lnSpc>
              <a:spcBef>
                <a:spcPts val="1000"/>
              </a:spcBef>
              <a:spcAft>
                <a:spcPts val="0"/>
              </a:spcAft>
              <a:buNone/>
            </a:pPr>
            <a:r>
              <a:t/>
            </a:r>
            <a:endParaRPr>
              <a:solidFill>
                <a:schemeClr val="dk1"/>
              </a:solidFill>
              <a:latin typeface="Calibri"/>
              <a:ea typeface="Calibri"/>
              <a:cs typeface="Calibri"/>
              <a:sym typeface="Calibri"/>
            </a:endParaRPr>
          </a:p>
          <a:p>
            <a:pPr indent="-50800" lvl="0" marL="228600" rtl="0" algn="just">
              <a:lnSpc>
                <a:spcPct val="90000"/>
              </a:lnSpc>
              <a:spcBef>
                <a:spcPts val="1000"/>
              </a:spcBef>
              <a:spcAft>
                <a:spcPts val="0"/>
              </a:spcAft>
              <a:buNone/>
            </a:pPr>
            <a:r>
              <a:rPr lang="en">
                <a:solidFill>
                  <a:schemeClr val="dk1"/>
                </a:solidFill>
                <a:latin typeface="Calibri"/>
                <a:ea typeface="Calibri"/>
                <a:cs typeface="Calibri"/>
                <a:sym typeface="Calibri"/>
              </a:rPr>
              <a:t>Clases de archivos:</a:t>
            </a:r>
            <a:endParaRPr>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None/>
            </a:pPr>
            <a:r>
              <a:rPr lang="en">
                <a:solidFill>
                  <a:schemeClr val="dk1"/>
                </a:solidFill>
                <a:latin typeface="Calibri"/>
                <a:ea typeface="Calibri"/>
                <a:cs typeface="Calibri"/>
                <a:sym typeface="Calibri"/>
              </a:rPr>
              <a:t>• Los archivos de caracteres (o de texto, character based) </a:t>
            </a:r>
            <a:endParaRPr>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1100"/>
              <a:buFont typeface="Arial"/>
              <a:buNone/>
            </a:pPr>
            <a:r>
              <a:rPr lang="en">
                <a:solidFill>
                  <a:schemeClr val="dk1"/>
                </a:solidFill>
                <a:latin typeface="Calibri"/>
                <a:ea typeface="Calibri"/>
                <a:cs typeface="Calibri"/>
                <a:sym typeface="Calibri"/>
              </a:rPr>
              <a:t>• Los archivos de bytes(o binarios, byte based)</a:t>
            </a:r>
            <a:endParaRPr>
              <a:solidFill>
                <a:schemeClr val="dk1"/>
              </a:solidFill>
              <a:latin typeface="Calibri"/>
              <a:ea typeface="Calibri"/>
              <a:cs typeface="Calibri"/>
              <a:sym typeface="Calibri"/>
            </a:endParaRPr>
          </a:p>
        </p:txBody>
      </p:sp>
      <p:sp>
        <p:nvSpPr>
          <p:cNvPr id="1179" name="Google Shape;1179;p13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84" name="Shape 1184"/>
        <p:cNvGrpSpPr/>
        <p:nvPr/>
      </p:nvGrpSpPr>
      <p:grpSpPr>
        <a:xfrm>
          <a:off x="0" y="0"/>
          <a:ext cx="0" cy="0"/>
          <a:chOff x="0" y="0"/>
          <a:chExt cx="0" cy="0"/>
        </a:xfrm>
      </p:grpSpPr>
      <p:sp>
        <p:nvSpPr>
          <p:cNvPr id="1185" name="Google Shape;1185;p140"/>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Clases de a</a:t>
            </a:r>
            <a:r>
              <a:rPr lang="en"/>
              <a:t>rchivos</a:t>
            </a:r>
            <a:endParaRPr/>
          </a:p>
        </p:txBody>
      </p:sp>
      <p:sp>
        <p:nvSpPr>
          <p:cNvPr id="1186" name="Google Shape;1186;p14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87" name="Google Shape;1187;p140"/>
          <p:cNvSpPr txBox="1"/>
          <p:nvPr/>
        </p:nvSpPr>
        <p:spPr>
          <a:xfrm>
            <a:off x="360700" y="1369225"/>
            <a:ext cx="3945900" cy="326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000">
                <a:latin typeface="Calibri"/>
                <a:ea typeface="Calibri"/>
                <a:cs typeface="Calibri"/>
                <a:sym typeface="Calibri"/>
              </a:rPr>
              <a:t>Archivos de Texto</a:t>
            </a:r>
            <a:endParaRPr b="1" sz="2000">
              <a:latin typeface="Calibri"/>
              <a:ea typeface="Calibri"/>
              <a:cs typeface="Calibri"/>
              <a:sym typeface="Calibri"/>
            </a:endParaRPr>
          </a:p>
          <a:p>
            <a:pPr indent="-355600" lvl="0" marL="457200" rtl="0" algn="l">
              <a:lnSpc>
                <a:spcPct val="90000"/>
              </a:lnSpc>
              <a:spcBef>
                <a:spcPts val="1000"/>
              </a:spcBef>
              <a:spcAft>
                <a:spcPts val="0"/>
              </a:spcAft>
              <a:buClr>
                <a:srgbClr val="00B0F0"/>
              </a:buClr>
              <a:buSzPts val="2000"/>
              <a:buChar char="•"/>
            </a:pPr>
            <a:r>
              <a:rPr lang="en" sz="2000">
                <a:solidFill>
                  <a:srgbClr val="000000"/>
                </a:solidFill>
                <a:latin typeface="Calibri"/>
                <a:ea typeface="Calibri"/>
                <a:cs typeface="Calibri"/>
                <a:sym typeface="Calibri"/>
              </a:rPr>
              <a:t>Formado exclusivamente por caracteres</a:t>
            </a:r>
            <a:endParaRPr sz="2000">
              <a:solidFill>
                <a:srgbClr val="000000"/>
              </a:solidFill>
              <a:latin typeface="Calibri"/>
              <a:ea typeface="Calibri"/>
              <a:cs typeface="Calibri"/>
              <a:sym typeface="Calibri"/>
            </a:endParaRPr>
          </a:p>
          <a:p>
            <a:pPr indent="-355600" lvl="0" marL="457200" rtl="0" algn="l">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Crearse y visualizarse usando un editor</a:t>
            </a:r>
            <a:endParaRPr sz="2000">
              <a:solidFill>
                <a:srgbClr val="000000"/>
              </a:solidFill>
              <a:latin typeface="Calibri"/>
              <a:ea typeface="Calibri"/>
              <a:cs typeface="Calibri"/>
              <a:sym typeface="Calibri"/>
            </a:endParaRPr>
          </a:p>
          <a:p>
            <a:pPr indent="-355600" lvl="0" marL="457200" rtl="0" algn="l">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Operaciones de lectura y escritura serán con caracteres</a:t>
            </a:r>
            <a:endParaRPr sz="2000">
              <a:solidFill>
                <a:srgbClr val="000000"/>
              </a:solidFill>
              <a:latin typeface="Calibri"/>
              <a:ea typeface="Calibri"/>
              <a:cs typeface="Calibri"/>
              <a:sym typeface="Calibri"/>
            </a:endParaRPr>
          </a:p>
          <a:p>
            <a:pPr indent="-355600" lvl="0" marL="457200" rtl="0" algn="l">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Ej: ficheros de código java</a:t>
            </a:r>
            <a:endParaRPr sz="2000">
              <a:solidFill>
                <a:srgbClr val="000000"/>
              </a:solidFill>
              <a:latin typeface="Calibri"/>
              <a:ea typeface="Calibri"/>
              <a:cs typeface="Calibri"/>
              <a:sym typeface="Calibri"/>
            </a:endParaRPr>
          </a:p>
        </p:txBody>
      </p:sp>
      <p:sp>
        <p:nvSpPr>
          <p:cNvPr id="1188" name="Google Shape;1188;p140"/>
          <p:cNvSpPr txBox="1"/>
          <p:nvPr/>
        </p:nvSpPr>
        <p:spPr>
          <a:xfrm>
            <a:off x="3994625" y="812425"/>
            <a:ext cx="5001600" cy="39210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b="1" lang="en" sz="2000">
                <a:latin typeface="Calibri"/>
                <a:ea typeface="Calibri"/>
                <a:cs typeface="Calibri"/>
                <a:sym typeface="Calibri"/>
              </a:rPr>
              <a:t>Archivos binarios</a:t>
            </a:r>
            <a:endParaRPr b="1" sz="2000">
              <a:latin typeface="Calibri"/>
              <a:ea typeface="Calibri"/>
              <a:cs typeface="Calibri"/>
              <a:sym typeface="Calibri"/>
            </a:endParaRPr>
          </a:p>
          <a:p>
            <a:pPr indent="-355600" lvl="0" marL="457200" rtl="0" algn="just">
              <a:lnSpc>
                <a:spcPct val="90000"/>
              </a:lnSpc>
              <a:spcBef>
                <a:spcPts val="1000"/>
              </a:spcBef>
              <a:spcAft>
                <a:spcPts val="0"/>
              </a:spcAft>
              <a:buClr>
                <a:srgbClr val="00B0F0"/>
              </a:buClr>
              <a:buSzPts val="2000"/>
              <a:buChar char="•"/>
            </a:pPr>
            <a:r>
              <a:rPr lang="en" sz="2000">
                <a:solidFill>
                  <a:srgbClr val="000000"/>
                </a:solidFill>
                <a:latin typeface="Calibri"/>
                <a:ea typeface="Calibri"/>
                <a:cs typeface="Calibri"/>
                <a:sym typeface="Calibri"/>
              </a:rPr>
              <a:t>información de cualquier tipo codificada en binario para el propósito de almacenamiento y procesamiento en ordenadores. </a:t>
            </a:r>
            <a:endParaRPr sz="2000">
              <a:solidFill>
                <a:srgbClr val="000000"/>
              </a:solidFill>
              <a:latin typeface="Calibri"/>
              <a:ea typeface="Calibri"/>
              <a:cs typeface="Calibri"/>
              <a:sym typeface="Calibri"/>
            </a:endParaRPr>
          </a:p>
          <a:p>
            <a:pPr indent="-355600" lvl="0" marL="457200" rtl="0" algn="just">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Ejemplo </a:t>
            </a:r>
            <a:endParaRPr sz="2000">
              <a:solidFill>
                <a:srgbClr val="000000"/>
              </a:solidFill>
              <a:latin typeface="Calibri"/>
              <a:ea typeface="Calibri"/>
              <a:cs typeface="Calibri"/>
              <a:sym typeface="Calibri"/>
            </a:endParaRPr>
          </a:p>
          <a:p>
            <a:pPr indent="-355600" lvl="1" marL="914400" rtl="0" algn="just">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los archivos informáticos que almacenan texto formateado o fotografías</a:t>
            </a:r>
            <a:endParaRPr sz="2000">
              <a:solidFill>
                <a:srgbClr val="000000"/>
              </a:solidFill>
              <a:latin typeface="Calibri"/>
              <a:ea typeface="Calibri"/>
              <a:cs typeface="Calibri"/>
              <a:sym typeface="Calibri"/>
            </a:endParaRPr>
          </a:p>
          <a:p>
            <a:pPr indent="-355600" lvl="1" marL="914400" rtl="0" algn="just">
              <a:lnSpc>
                <a:spcPct val="90000"/>
              </a:lnSpc>
              <a:spcBef>
                <a:spcPts val="0"/>
              </a:spcBef>
              <a:spcAft>
                <a:spcPts val="0"/>
              </a:spcAft>
              <a:buClr>
                <a:srgbClr val="00B0F0"/>
              </a:buClr>
              <a:buSzPts val="2000"/>
              <a:buChar char="•"/>
            </a:pPr>
            <a:r>
              <a:rPr lang="en" sz="2000">
                <a:solidFill>
                  <a:srgbClr val="000000"/>
                </a:solidFill>
                <a:latin typeface="Calibri"/>
                <a:ea typeface="Calibri"/>
                <a:cs typeface="Calibri"/>
                <a:sym typeface="Calibri"/>
              </a:rPr>
              <a:t>los archivos ejecutables que contienen programas.</a:t>
            </a:r>
            <a:endParaRPr sz="2000">
              <a:solidFill>
                <a:srgbClr val="000000"/>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193" name="Shape 1193"/>
        <p:cNvGrpSpPr/>
        <p:nvPr/>
      </p:nvGrpSpPr>
      <p:grpSpPr>
        <a:xfrm>
          <a:off x="0" y="0"/>
          <a:ext cx="0" cy="0"/>
          <a:chOff x="0" y="0"/>
          <a:chExt cx="0" cy="0"/>
        </a:xfrm>
      </p:grpSpPr>
      <p:sp>
        <p:nvSpPr>
          <p:cNvPr id="1194" name="Google Shape;1194;p141"/>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Steam</a:t>
            </a:r>
            <a:endParaRPr/>
          </a:p>
        </p:txBody>
      </p:sp>
      <p:sp>
        <p:nvSpPr>
          <p:cNvPr id="1195" name="Google Shape;1195;p14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196" name="Google Shape;1196;p141"/>
          <p:cNvSpPr txBox="1"/>
          <p:nvPr/>
        </p:nvSpPr>
        <p:spPr>
          <a:xfrm>
            <a:off x="628650" y="1369223"/>
            <a:ext cx="7886700" cy="1965600"/>
          </a:xfrm>
          <a:prstGeom prst="rect">
            <a:avLst/>
          </a:prstGeom>
          <a:noFill/>
          <a:ln>
            <a:noFill/>
          </a:ln>
        </p:spPr>
        <p:txBody>
          <a:bodyPr anchorCtr="0" anchor="t" bIns="91425" lIns="91425" spcFirstLastPara="1" rIns="91425" wrap="square" tIns="91425">
            <a:noAutofit/>
          </a:bodyPr>
          <a:lstStyle/>
          <a:p>
            <a:pPr indent="-50800" lvl="0" marL="228600" rtl="0" algn="l">
              <a:lnSpc>
                <a:spcPct val="90000"/>
              </a:lnSpc>
              <a:spcBef>
                <a:spcPts val="1000"/>
              </a:spcBef>
              <a:spcAft>
                <a:spcPts val="0"/>
              </a:spcAft>
              <a:buNone/>
            </a:pPr>
            <a:r>
              <a:rPr lang="en" sz="2400">
                <a:solidFill>
                  <a:srgbClr val="000000"/>
                </a:solidFill>
                <a:latin typeface="Calibri"/>
                <a:ea typeface="Calibri"/>
                <a:cs typeface="Calibri"/>
                <a:sym typeface="Calibri"/>
              </a:rPr>
              <a:t>Secuencia o flujo de datos. </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2400">
                <a:solidFill>
                  <a:srgbClr val="000000"/>
                </a:solidFill>
                <a:latin typeface="Calibri"/>
                <a:ea typeface="Calibri"/>
                <a:cs typeface="Calibri"/>
                <a:sym typeface="Calibri"/>
              </a:rPr>
              <a:t>InputStream: leer datos de una fuente</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rPr lang="en" sz="2400">
                <a:solidFill>
                  <a:srgbClr val="000000"/>
                </a:solidFill>
                <a:latin typeface="Calibri"/>
                <a:ea typeface="Calibri"/>
                <a:cs typeface="Calibri"/>
                <a:sym typeface="Calibri"/>
              </a:rPr>
              <a:t>OutputStream: escribir datos a un destino</a:t>
            </a:r>
            <a:endParaRPr sz="2400">
              <a:solidFill>
                <a:srgbClr val="000000"/>
              </a:solidFill>
              <a:latin typeface="Calibri"/>
              <a:ea typeface="Calibri"/>
              <a:cs typeface="Calibri"/>
              <a:sym typeface="Calibri"/>
            </a:endParaRPr>
          </a:p>
        </p:txBody>
      </p:sp>
      <p:pic>
        <p:nvPicPr>
          <p:cNvPr id="1197" name="Google Shape;1197;p141"/>
          <p:cNvPicPr preferRelativeResize="0"/>
          <p:nvPr/>
        </p:nvPicPr>
        <p:blipFill>
          <a:blip r:embed="rId3">
            <a:alphaModFix/>
          </a:blip>
          <a:stretch>
            <a:fillRect/>
          </a:stretch>
        </p:blipFill>
        <p:spPr>
          <a:xfrm>
            <a:off x="1343013" y="3461038"/>
            <a:ext cx="7172325" cy="11715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02" name="Shape 1202"/>
        <p:cNvGrpSpPr/>
        <p:nvPr/>
      </p:nvGrpSpPr>
      <p:grpSpPr>
        <a:xfrm>
          <a:off x="0" y="0"/>
          <a:ext cx="0" cy="0"/>
          <a:chOff x="0" y="0"/>
          <a:chExt cx="0" cy="0"/>
        </a:xfrm>
      </p:grpSpPr>
      <p:sp>
        <p:nvSpPr>
          <p:cNvPr id="1203" name="Google Shape;1203;p142"/>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java.io -FileReader</a:t>
            </a:r>
            <a:endParaRPr/>
          </a:p>
        </p:txBody>
      </p:sp>
      <p:sp>
        <p:nvSpPr>
          <p:cNvPr id="1204" name="Google Shape;1204;p14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205" name="Google Shape;1205;p142"/>
          <p:cNvSpPr txBox="1"/>
          <p:nvPr/>
        </p:nvSpPr>
        <p:spPr>
          <a:xfrm>
            <a:off x="3881150" y="1882600"/>
            <a:ext cx="5039400" cy="3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FFFFF"/>
                </a:highlight>
                <a:latin typeface="Consolas"/>
                <a:ea typeface="Consolas"/>
                <a:cs typeface="Consolas"/>
                <a:sym typeface="Consolas"/>
              </a:rPr>
              <a:t>// Java Program to illustrate reading from</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FileReader using FileReader</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import java.io.*;</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public class ReadingFromFile</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public static void main(String[] args) throws Exception</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 pass the path to the file as a parameter</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FileReader fr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new FileReader("test.txt");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int i;</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while ((i=fr.read()) != -1)</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System.out.print((char) i);</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pic>
        <p:nvPicPr>
          <p:cNvPr id="1206" name="Google Shape;1206;p142"/>
          <p:cNvPicPr preferRelativeResize="0"/>
          <p:nvPr/>
        </p:nvPicPr>
        <p:blipFill>
          <a:blip r:embed="rId3">
            <a:alphaModFix/>
          </a:blip>
          <a:stretch>
            <a:fillRect/>
          </a:stretch>
        </p:blipFill>
        <p:spPr>
          <a:xfrm>
            <a:off x="6528800" y="470100"/>
            <a:ext cx="2514600" cy="1295400"/>
          </a:xfrm>
          <a:prstGeom prst="rect">
            <a:avLst/>
          </a:prstGeom>
          <a:noFill/>
          <a:ln>
            <a:noFill/>
          </a:ln>
        </p:spPr>
      </p:pic>
      <p:sp>
        <p:nvSpPr>
          <p:cNvPr id="1207" name="Google Shape;1207;p142"/>
          <p:cNvSpPr txBox="1"/>
          <p:nvPr/>
        </p:nvSpPr>
        <p:spPr>
          <a:xfrm>
            <a:off x="259225" y="1537300"/>
            <a:ext cx="3454800" cy="3745800"/>
          </a:xfrm>
          <a:prstGeom prst="rect">
            <a:avLst/>
          </a:prstGeom>
          <a:noFill/>
          <a:ln>
            <a:noFill/>
          </a:ln>
        </p:spPr>
        <p:txBody>
          <a:bodyPr anchorCtr="0" anchor="t" bIns="91425" lIns="91425" spcFirstLastPara="1" rIns="91425" wrap="square" tIns="91425">
            <a:noAutofit/>
          </a:bodyPr>
          <a:lstStyle/>
          <a:p>
            <a:pPr indent="0" lvl="0" marL="0" rtl="0" algn="l">
              <a:lnSpc>
                <a:spcPct val="128571"/>
              </a:lnSpc>
              <a:spcBef>
                <a:spcPts val="0"/>
              </a:spcBef>
              <a:spcAft>
                <a:spcPts val="0"/>
              </a:spcAft>
              <a:buNone/>
            </a:pPr>
            <a:r>
              <a:rPr b="1" lang="en" sz="1800">
                <a:solidFill>
                  <a:srgbClr val="800000"/>
                </a:solidFill>
                <a:highlight>
                  <a:schemeClr val="lt1"/>
                </a:highlight>
                <a:latin typeface="Courier New"/>
                <a:ea typeface="Courier New"/>
                <a:cs typeface="Courier New"/>
                <a:sym typeface="Courier New"/>
              </a:rPr>
              <a:t>Métodos de la clase Reader</a:t>
            </a:r>
            <a:r>
              <a:rPr lang="en" sz="1800">
                <a:solidFill>
                  <a:srgbClr val="333333"/>
                </a:solidFill>
                <a:highlight>
                  <a:schemeClr val="lt1"/>
                </a:highlight>
              </a:rPr>
              <a:t>:</a:t>
            </a:r>
            <a:endParaRPr sz="1800">
              <a:solidFill>
                <a:srgbClr val="333333"/>
              </a:solidFill>
              <a:highlight>
                <a:schemeClr val="lt1"/>
              </a:highlight>
            </a:endParaRPr>
          </a:p>
          <a:p>
            <a:pPr indent="-342900" lvl="0" marL="698500" rtl="0" algn="l">
              <a:lnSpc>
                <a:spcPct val="128571"/>
              </a:lnSpc>
              <a:spcBef>
                <a:spcPts val="700"/>
              </a:spcBef>
              <a:spcAft>
                <a:spcPts val="0"/>
              </a:spcAft>
              <a:buClr>
                <a:srgbClr val="333333"/>
              </a:buClr>
              <a:buSzPts val="1800"/>
              <a:buChar char="●"/>
            </a:pPr>
            <a:r>
              <a:rPr b="1" lang="en" sz="1800">
                <a:solidFill>
                  <a:srgbClr val="800000"/>
                </a:solidFill>
                <a:latin typeface="Courier New"/>
                <a:ea typeface="Courier New"/>
                <a:cs typeface="Courier New"/>
                <a:sym typeface="Courier New"/>
              </a:rPr>
              <a:t>read()</a:t>
            </a:r>
            <a:r>
              <a:rPr lang="en" sz="1800">
                <a:solidFill>
                  <a:srgbClr val="333333"/>
                </a:solidFill>
              </a:rPr>
              <a:t>: lee un caracter.</a:t>
            </a:r>
            <a:endParaRPr sz="1800">
              <a:solidFill>
                <a:srgbClr val="333333"/>
              </a:solidFill>
            </a:endParaRPr>
          </a:p>
          <a:p>
            <a:pPr indent="-342900" lvl="0" marL="698500" rtl="0" algn="l">
              <a:lnSpc>
                <a:spcPct val="128571"/>
              </a:lnSpc>
              <a:spcBef>
                <a:spcPts val="0"/>
              </a:spcBef>
              <a:spcAft>
                <a:spcPts val="0"/>
              </a:spcAft>
              <a:buClr>
                <a:srgbClr val="333333"/>
              </a:buClr>
              <a:buSzPts val="1800"/>
              <a:buChar char="●"/>
            </a:pPr>
            <a:r>
              <a:rPr b="1" lang="en" sz="1800">
                <a:solidFill>
                  <a:srgbClr val="800000"/>
                </a:solidFill>
                <a:latin typeface="Courier New"/>
                <a:ea typeface="Courier New"/>
                <a:cs typeface="Courier New"/>
                <a:sym typeface="Courier New"/>
              </a:rPr>
              <a:t>read(char[])</a:t>
            </a:r>
            <a:r>
              <a:rPr lang="en" sz="1800">
                <a:solidFill>
                  <a:srgbClr val="333333"/>
                </a:solidFill>
              </a:rPr>
              <a:t>: lee un arreglo de caracteres.</a:t>
            </a:r>
            <a:endParaRPr sz="1800">
              <a:solidFill>
                <a:srgbClr val="333333"/>
              </a:solidFill>
            </a:endParaRPr>
          </a:p>
          <a:p>
            <a:pPr indent="-342900" lvl="0" marL="698500" rtl="0" algn="l">
              <a:lnSpc>
                <a:spcPct val="128571"/>
              </a:lnSpc>
              <a:spcBef>
                <a:spcPts val="0"/>
              </a:spcBef>
              <a:spcAft>
                <a:spcPts val="0"/>
              </a:spcAft>
              <a:buClr>
                <a:srgbClr val="333333"/>
              </a:buClr>
              <a:buSzPts val="1800"/>
              <a:buChar char="●"/>
            </a:pPr>
            <a:r>
              <a:rPr b="1" lang="en" sz="1800">
                <a:solidFill>
                  <a:srgbClr val="800000"/>
                </a:solidFill>
                <a:latin typeface="Courier New"/>
                <a:ea typeface="Courier New"/>
                <a:cs typeface="Courier New"/>
                <a:sym typeface="Courier New"/>
              </a:rPr>
              <a:t>skip(long)</a:t>
            </a:r>
            <a:r>
              <a:rPr lang="en" sz="1800">
                <a:solidFill>
                  <a:srgbClr val="333333"/>
                </a:solidFill>
              </a:rPr>
              <a:t>: se salta algunos caracteres.</a:t>
            </a:r>
            <a:endParaRPr sz="1800">
              <a:solidFill>
                <a:srgbClr val="333333"/>
              </a:solidFill>
            </a:endParaRPr>
          </a:p>
          <a:p>
            <a:pPr indent="-342900" lvl="0" marL="698500" rtl="0" algn="l">
              <a:lnSpc>
                <a:spcPct val="128571"/>
              </a:lnSpc>
              <a:spcBef>
                <a:spcPts val="0"/>
              </a:spcBef>
              <a:spcAft>
                <a:spcPts val="0"/>
              </a:spcAft>
              <a:buClr>
                <a:srgbClr val="333333"/>
              </a:buClr>
              <a:buSzPts val="1800"/>
              <a:buChar char="●"/>
            </a:pPr>
            <a:r>
              <a:rPr b="1" lang="en" sz="1800">
                <a:solidFill>
                  <a:srgbClr val="800000"/>
                </a:solidFill>
                <a:latin typeface="Courier New"/>
                <a:ea typeface="Courier New"/>
                <a:cs typeface="Courier New"/>
                <a:sym typeface="Courier New"/>
              </a:rPr>
              <a:t>close()</a:t>
            </a:r>
            <a:r>
              <a:rPr lang="en" sz="1800">
                <a:solidFill>
                  <a:srgbClr val="333333"/>
                </a:solidFill>
              </a:rPr>
              <a:t>: cierra el flujo de datos.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Mi primer programa en </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JAVA</a:t>
            </a:r>
            <a:endParaRPr/>
          </a:p>
        </p:txBody>
      </p:sp>
      <p:sp>
        <p:nvSpPr>
          <p:cNvPr id="245" name="Google Shape;245;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46" name="Google Shape;246;p26"/>
          <p:cNvSpPr txBox="1"/>
          <p:nvPr>
            <p:ph idx="1" type="body"/>
          </p:nvPr>
        </p:nvSpPr>
        <p:spPr>
          <a:xfrm>
            <a:off x="395075" y="1680700"/>
            <a:ext cx="4782300" cy="2764800"/>
          </a:xfrm>
          <a:prstGeom prst="rect">
            <a:avLst/>
          </a:prstGeom>
        </p:spPr>
        <p:txBody>
          <a:bodyPr anchorCtr="0" anchor="t" bIns="0" lIns="0" spcFirstLastPara="1" rIns="0" wrap="square" tIns="0">
            <a:noAutofit/>
          </a:bodyPr>
          <a:lstStyle/>
          <a:p>
            <a:pPr indent="0" lvl="0" marL="914400" rtl="0" algn="l">
              <a:spcBef>
                <a:spcPts val="600"/>
              </a:spcBef>
              <a:spcAft>
                <a:spcPts val="0"/>
              </a:spcAft>
              <a:buNone/>
            </a:pPr>
            <a:r>
              <a:t/>
            </a:r>
            <a:endParaRPr>
              <a:solidFill>
                <a:srgbClr val="000000"/>
              </a:solidFill>
            </a:endParaRPr>
          </a:p>
          <a:p>
            <a:pPr indent="-342900" lvl="0" marL="457200" rtl="0" algn="l">
              <a:spcBef>
                <a:spcPts val="600"/>
              </a:spcBef>
              <a:spcAft>
                <a:spcPts val="0"/>
              </a:spcAft>
              <a:buClr>
                <a:schemeClr val="dk1"/>
              </a:buClr>
              <a:buSzPts val="1800"/>
              <a:buChar char="▰"/>
            </a:pPr>
            <a:r>
              <a:rPr lang="en">
                <a:solidFill>
                  <a:schemeClr val="dk1"/>
                </a:solidFill>
              </a:rPr>
              <a:t>Sobre la carpeta src dar click derecho y seleccionar New -&gt; Package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Escribir nombre del paquete test</a:t>
            </a:r>
            <a:endParaRPr>
              <a:solidFill>
                <a:schemeClr val="dk1"/>
              </a:solidFill>
            </a:endParaRPr>
          </a:p>
          <a:p>
            <a:pPr indent="-342900" lvl="0" marL="457200" rtl="0" algn="l">
              <a:spcBef>
                <a:spcPts val="0"/>
              </a:spcBef>
              <a:spcAft>
                <a:spcPts val="0"/>
              </a:spcAft>
              <a:buClr>
                <a:srgbClr val="000000"/>
              </a:buClr>
              <a:buSzPts val="1800"/>
              <a:buChar char="▰"/>
            </a:pPr>
            <a:r>
              <a:rPr lang="en">
                <a:solidFill>
                  <a:srgbClr val="000000"/>
                </a:solidFill>
              </a:rPr>
              <a:t>Sobre el paquete test dar click derecho y seleccionar New -&gt; Class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Escribimos el nombre de nuestra primera clase y damos click en Finish</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457200" rtl="0" algn="l">
              <a:spcBef>
                <a:spcPts val="600"/>
              </a:spcBef>
              <a:spcAft>
                <a:spcPts val="0"/>
              </a:spcAft>
              <a:buNone/>
            </a:pPr>
            <a:r>
              <a:t/>
            </a:r>
            <a:endParaRPr>
              <a:solidFill>
                <a:schemeClr val="dk1"/>
              </a:solidFill>
            </a:endParaRPr>
          </a:p>
        </p:txBody>
      </p:sp>
      <p:pic>
        <p:nvPicPr>
          <p:cNvPr id="247" name="Google Shape;247;p26"/>
          <p:cNvPicPr preferRelativeResize="0"/>
          <p:nvPr/>
        </p:nvPicPr>
        <p:blipFill>
          <a:blip r:embed="rId3">
            <a:alphaModFix/>
          </a:blip>
          <a:stretch>
            <a:fillRect/>
          </a:stretch>
        </p:blipFill>
        <p:spPr>
          <a:xfrm>
            <a:off x="5469500" y="1176812"/>
            <a:ext cx="3564843" cy="392497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12" name="Shape 1212"/>
        <p:cNvGrpSpPr/>
        <p:nvPr/>
      </p:nvGrpSpPr>
      <p:grpSpPr>
        <a:xfrm>
          <a:off x="0" y="0"/>
          <a:ext cx="0" cy="0"/>
          <a:chOff x="0" y="0"/>
          <a:chExt cx="0" cy="0"/>
        </a:xfrm>
      </p:grpSpPr>
      <p:sp>
        <p:nvSpPr>
          <p:cNvPr id="1213" name="Google Shape;1213;p143"/>
          <p:cNvSpPr txBox="1"/>
          <p:nvPr>
            <p:ph idx="4294967295" type="title"/>
          </p:nvPr>
        </p:nvSpPr>
        <p:spPr>
          <a:xfrm>
            <a:off x="173020" y="541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Java.io </a:t>
            </a:r>
            <a:endParaRPr/>
          </a:p>
          <a:p>
            <a:pPr indent="0" lvl="0" marL="0" rtl="0" algn="l">
              <a:spcBef>
                <a:spcPts val="0"/>
              </a:spcBef>
              <a:spcAft>
                <a:spcPts val="0"/>
              </a:spcAft>
              <a:buClr>
                <a:schemeClr val="dk1"/>
              </a:buClr>
              <a:buSzPts val="1100"/>
              <a:buFont typeface="Arial"/>
              <a:buNone/>
            </a:pPr>
            <a:r>
              <a:rPr lang="en"/>
              <a:t>-BufferedReader</a:t>
            </a:r>
            <a:endParaRPr/>
          </a:p>
        </p:txBody>
      </p:sp>
      <p:sp>
        <p:nvSpPr>
          <p:cNvPr id="1214" name="Google Shape;1214;p14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215" name="Google Shape;1215;p143"/>
          <p:cNvSpPr txBox="1"/>
          <p:nvPr/>
        </p:nvSpPr>
        <p:spPr>
          <a:xfrm>
            <a:off x="3840125" y="799825"/>
            <a:ext cx="5547000" cy="3845400"/>
          </a:xfrm>
          <a:prstGeom prst="rect">
            <a:avLst/>
          </a:prstGeom>
          <a:noFill/>
          <a:ln>
            <a:noFill/>
          </a:ln>
        </p:spPr>
        <p:txBody>
          <a:bodyPr anchorCtr="0" anchor="t" bIns="91425" lIns="91425" spcFirstLastPara="1" rIns="91425" wrap="square" tIns="91425">
            <a:noAutofit/>
          </a:bodyPr>
          <a:lstStyle/>
          <a:p>
            <a:pPr indent="0" lvl="0" marL="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import java.io.BufferedReader;</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import java.io.FileReader;</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import java.io.IOException;</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public class TextFileReadingExample3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public static void main(String[] args)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try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FileReader reader = new FileReader("MyFile.txt");</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BufferedReader bufferedReader = new BufferedReader(reader);</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String line;</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while ((line = bufferedReader.readLine()) != null)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System.out.println(line);</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reader.close();</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 catch (IOException e)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e.printStackTrace();</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DD1144"/>
                </a:solidFill>
                <a:highlight>
                  <a:srgbClr val="FFFFFF"/>
                </a:highlight>
                <a:latin typeface="Consolas"/>
                <a:ea typeface="Consolas"/>
                <a:cs typeface="Consolas"/>
                <a:sym typeface="Consolas"/>
              </a:rPr>
              <a:t>    </a:t>
            </a:r>
            <a:r>
              <a:rPr lang="en" sz="1000">
                <a:solidFill>
                  <a:srgbClr val="333333"/>
                </a:solidFill>
                <a:highlight>
                  <a:srgbClr val="FFFFFF"/>
                </a:highlight>
                <a:latin typeface="Consolas"/>
                <a:ea typeface="Consolas"/>
                <a:cs typeface="Consolas"/>
                <a:sym typeface="Consolas"/>
              </a:rPr>
              <a:t>}</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 </a:t>
            </a:r>
            <a:endParaRPr sz="1000">
              <a:solidFill>
                <a:srgbClr val="333333"/>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sz="1000">
                <a:solidFill>
                  <a:srgbClr val="333333"/>
                </a:solidFill>
                <a:highlight>
                  <a:srgbClr val="FFFFFF"/>
                </a:highlight>
                <a:latin typeface="Consolas"/>
                <a:ea typeface="Consolas"/>
                <a:cs typeface="Consolas"/>
                <a:sym typeface="Consolas"/>
              </a:rPr>
              <a:t>}</a:t>
            </a:r>
            <a:endParaRPr sz="1000">
              <a:solidFill>
                <a:srgbClr val="333333"/>
              </a:solidFill>
              <a:highlight>
                <a:srgbClr val="FFFFFF"/>
              </a:highlight>
              <a:latin typeface="Consolas"/>
              <a:ea typeface="Consolas"/>
              <a:cs typeface="Consolas"/>
              <a:sym typeface="Consolas"/>
            </a:endParaRPr>
          </a:p>
          <a:p>
            <a:pPr indent="-50800" lvl="0" marL="228600" rtl="0" algn="l">
              <a:lnSpc>
                <a:spcPct val="90000"/>
              </a:lnSpc>
              <a:spcBef>
                <a:spcPts val="1000"/>
              </a:spcBef>
              <a:spcAft>
                <a:spcPts val="0"/>
              </a:spcAft>
              <a:buNone/>
            </a:pPr>
            <a:r>
              <a:t/>
            </a:r>
            <a:endParaRPr sz="1000">
              <a:solidFill>
                <a:srgbClr val="000000"/>
              </a:solidFill>
              <a:latin typeface="Calibri"/>
              <a:ea typeface="Calibri"/>
              <a:cs typeface="Calibri"/>
              <a:sym typeface="Calibri"/>
            </a:endParaRPr>
          </a:p>
        </p:txBody>
      </p:sp>
      <p:sp>
        <p:nvSpPr>
          <p:cNvPr id="1216" name="Google Shape;1216;p143"/>
          <p:cNvSpPr txBox="1"/>
          <p:nvPr/>
        </p:nvSpPr>
        <p:spPr>
          <a:xfrm>
            <a:off x="173025" y="1783825"/>
            <a:ext cx="47352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highlight>
                  <a:schemeClr val="lt1"/>
                </a:highlight>
                <a:latin typeface="Calibri"/>
                <a:ea typeface="Calibri"/>
                <a:cs typeface="Calibri"/>
                <a:sym typeface="Calibri"/>
              </a:rPr>
              <a:t>BufferedReader(Reader in)</a:t>
            </a:r>
            <a:endParaRPr sz="2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2200">
                <a:solidFill>
                  <a:schemeClr val="dk1"/>
                </a:solidFill>
                <a:highlight>
                  <a:schemeClr val="lt1"/>
                </a:highlight>
                <a:latin typeface="Calibri"/>
                <a:ea typeface="Calibri"/>
                <a:cs typeface="Calibri"/>
                <a:sym typeface="Calibri"/>
              </a:rPr>
              <a:t>BufferedReader(Reader in, int sz)</a:t>
            </a:r>
            <a:endParaRPr sz="22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21" name="Shape 1221"/>
        <p:cNvGrpSpPr/>
        <p:nvPr/>
      </p:nvGrpSpPr>
      <p:grpSpPr>
        <a:xfrm>
          <a:off x="0" y="0"/>
          <a:ext cx="0" cy="0"/>
          <a:chOff x="0" y="0"/>
          <a:chExt cx="0" cy="0"/>
        </a:xfrm>
      </p:grpSpPr>
      <p:sp>
        <p:nvSpPr>
          <p:cNvPr id="1222" name="Google Shape;1222;p144"/>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j</a:t>
            </a:r>
            <a:r>
              <a:rPr lang="en"/>
              <a:t>ava.io -FileWriter</a:t>
            </a:r>
            <a:endParaRPr/>
          </a:p>
        </p:txBody>
      </p:sp>
      <p:sp>
        <p:nvSpPr>
          <p:cNvPr id="1223" name="Google Shape;1223;p14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224" name="Google Shape;1224;p144"/>
          <p:cNvSpPr txBox="1"/>
          <p:nvPr/>
        </p:nvSpPr>
        <p:spPr>
          <a:xfrm>
            <a:off x="177900" y="1537300"/>
            <a:ext cx="3668400" cy="3745800"/>
          </a:xfrm>
          <a:prstGeom prst="rect">
            <a:avLst/>
          </a:prstGeom>
          <a:noFill/>
          <a:ln>
            <a:noFill/>
          </a:ln>
        </p:spPr>
        <p:txBody>
          <a:bodyPr anchorCtr="0" anchor="t" bIns="91425" lIns="91425" spcFirstLastPara="1" rIns="91425" wrap="square" tIns="91425">
            <a:noAutofit/>
          </a:bodyPr>
          <a:lstStyle/>
          <a:p>
            <a:pPr indent="0" lvl="0" marL="0" rtl="0" algn="l">
              <a:lnSpc>
                <a:spcPct val="128571"/>
              </a:lnSpc>
              <a:spcBef>
                <a:spcPts val="0"/>
              </a:spcBef>
              <a:spcAft>
                <a:spcPts val="0"/>
              </a:spcAft>
              <a:buNone/>
            </a:pPr>
            <a:r>
              <a:rPr b="1" lang="en" sz="1600">
                <a:solidFill>
                  <a:srgbClr val="800000"/>
                </a:solidFill>
                <a:highlight>
                  <a:schemeClr val="lt1"/>
                </a:highlight>
                <a:latin typeface="Courier New"/>
                <a:ea typeface="Courier New"/>
                <a:cs typeface="Courier New"/>
                <a:sym typeface="Courier New"/>
              </a:rPr>
              <a:t>Métodos de la clase Writer</a:t>
            </a:r>
            <a:r>
              <a:rPr lang="en" sz="1600">
                <a:solidFill>
                  <a:srgbClr val="333333"/>
                </a:solidFill>
                <a:highlight>
                  <a:schemeClr val="lt1"/>
                </a:highlight>
              </a:rPr>
              <a:t>:</a:t>
            </a:r>
            <a:endParaRPr sz="1600">
              <a:solidFill>
                <a:srgbClr val="333333"/>
              </a:solidFill>
              <a:highlight>
                <a:schemeClr val="lt1"/>
              </a:highlight>
            </a:endParaRPr>
          </a:p>
          <a:p>
            <a:pPr indent="-330200" lvl="0" marL="457200" rtl="0" algn="l">
              <a:lnSpc>
                <a:spcPct val="128571"/>
              </a:lnSpc>
              <a:spcBef>
                <a:spcPts val="700"/>
              </a:spcBef>
              <a:spcAft>
                <a:spcPts val="0"/>
              </a:spcAft>
              <a:buClr>
                <a:srgbClr val="333333"/>
              </a:buClr>
              <a:buSzPts val="1600"/>
              <a:buChar char="●"/>
            </a:pPr>
            <a:r>
              <a:rPr b="1" lang="en" sz="1600">
                <a:solidFill>
                  <a:srgbClr val="800000"/>
                </a:solidFill>
                <a:latin typeface="Courier New"/>
                <a:ea typeface="Courier New"/>
                <a:cs typeface="Courier New"/>
                <a:sym typeface="Courier New"/>
              </a:rPr>
              <a:t>write(int)</a:t>
            </a:r>
            <a:r>
              <a:rPr lang="en" sz="1600">
                <a:solidFill>
                  <a:srgbClr val="333333"/>
                </a:solidFill>
              </a:rPr>
              <a:t>: escribe un caracter.</a:t>
            </a:r>
            <a:endParaRPr sz="1600">
              <a:solidFill>
                <a:srgbClr val="333333"/>
              </a:solidFill>
            </a:endParaRPr>
          </a:p>
          <a:p>
            <a:pPr indent="-330200" lvl="0" marL="457200" rtl="0" algn="l">
              <a:lnSpc>
                <a:spcPct val="128571"/>
              </a:lnSpc>
              <a:spcBef>
                <a:spcPts val="0"/>
              </a:spcBef>
              <a:spcAft>
                <a:spcPts val="0"/>
              </a:spcAft>
              <a:buClr>
                <a:srgbClr val="333333"/>
              </a:buClr>
              <a:buSzPts val="1600"/>
              <a:buChar char="●"/>
            </a:pPr>
            <a:r>
              <a:rPr b="1" lang="en" sz="1600">
                <a:solidFill>
                  <a:srgbClr val="800000"/>
                </a:solidFill>
                <a:latin typeface="Courier New"/>
                <a:ea typeface="Courier New"/>
                <a:cs typeface="Courier New"/>
                <a:sym typeface="Courier New"/>
              </a:rPr>
              <a:t>write(char[])</a:t>
            </a:r>
            <a:r>
              <a:rPr lang="en" sz="1600">
                <a:solidFill>
                  <a:srgbClr val="333333"/>
                </a:solidFill>
              </a:rPr>
              <a:t>: escribe un arreglo de caracteres</a:t>
            </a:r>
            <a:endParaRPr sz="1600">
              <a:solidFill>
                <a:srgbClr val="333333"/>
              </a:solidFill>
            </a:endParaRPr>
          </a:p>
          <a:p>
            <a:pPr indent="-330200" lvl="0" marL="457200" rtl="0" algn="l">
              <a:lnSpc>
                <a:spcPct val="128571"/>
              </a:lnSpc>
              <a:spcBef>
                <a:spcPts val="0"/>
              </a:spcBef>
              <a:spcAft>
                <a:spcPts val="0"/>
              </a:spcAft>
              <a:buClr>
                <a:srgbClr val="333333"/>
              </a:buClr>
              <a:buSzPts val="1600"/>
              <a:buChar char="●"/>
            </a:pPr>
            <a:r>
              <a:rPr b="1" lang="en" sz="1600">
                <a:solidFill>
                  <a:srgbClr val="800000"/>
                </a:solidFill>
                <a:latin typeface="Courier New"/>
                <a:ea typeface="Courier New"/>
                <a:cs typeface="Courier New"/>
                <a:sym typeface="Courier New"/>
              </a:rPr>
              <a:t>write(String)</a:t>
            </a:r>
            <a:r>
              <a:rPr lang="en" sz="1600">
                <a:solidFill>
                  <a:srgbClr val="333333"/>
                </a:solidFill>
              </a:rPr>
              <a:t>: escribe un string.</a:t>
            </a:r>
            <a:endParaRPr sz="1600">
              <a:solidFill>
                <a:srgbClr val="333333"/>
              </a:solidFill>
            </a:endParaRPr>
          </a:p>
          <a:p>
            <a:pPr indent="-330200" lvl="0" marL="457200" rtl="0" algn="l">
              <a:lnSpc>
                <a:spcPct val="128571"/>
              </a:lnSpc>
              <a:spcBef>
                <a:spcPts val="0"/>
              </a:spcBef>
              <a:spcAft>
                <a:spcPts val="0"/>
              </a:spcAft>
              <a:buClr>
                <a:srgbClr val="333333"/>
              </a:buClr>
              <a:buSzPts val="1600"/>
              <a:buChar char="●"/>
            </a:pPr>
            <a:r>
              <a:rPr b="1" lang="en" sz="1600">
                <a:solidFill>
                  <a:srgbClr val="800000"/>
                </a:solidFill>
                <a:latin typeface="Courier New"/>
                <a:ea typeface="Courier New"/>
                <a:cs typeface="Courier New"/>
                <a:sym typeface="Courier New"/>
              </a:rPr>
              <a:t>close()</a:t>
            </a:r>
            <a:r>
              <a:rPr lang="en" sz="1600">
                <a:solidFill>
                  <a:srgbClr val="333333"/>
                </a:solidFill>
              </a:rPr>
              <a:t>: cierra el flujo de datos.</a:t>
            </a:r>
            <a:endParaRPr b="1" sz="1600">
              <a:solidFill>
                <a:srgbClr val="800000"/>
              </a:solidFill>
              <a:highlight>
                <a:schemeClr val="lt1"/>
              </a:highlight>
              <a:latin typeface="Courier New"/>
              <a:ea typeface="Courier New"/>
              <a:cs typeface="Courier New"/>
              <a:sym typeface="Courier New"/>
            </a:endParaRPr>
          </a:p>
        </p:txBody>
      </p:sp>
      <p:pic>
        <p:nvPicPr>
          <p:cNvPr id="1225" name="Google Shape;1225;p144"/>
          <p:cNvPicPr preferRelativeResize="0"/>
          <p:nvPr/>
        </p:nvPicPr>
        <p:blipFill>
          <a:blip r:embed="rId3">
            <a:alphaModFix/>
          </a:blip>
          <a:stretch>
            <a:fillRect/>
          </a:stretch>
        </p:blipFill>
        <p:spPr>
          <a:xfrm>
            <a:off x="6577488" y="562450"/>
            <a:ext cx="2428875" cy="1181100"/>
          </a:xfrm>
          <a:prstGeom prst="rect">
            <a:avLst/>
          </a:prstGeom>
          <a:noFill/>
          <a:ln>
            <a:noFill/>
          </a:ln>
        </p:spPr>
      </p:pic>
      <p:sp>
        <p:nvSpPr>
          <p:cNvPr id="1226" name="Google Shape;1226;p144"/>
          <p:cNvSpPr txBox="1"/>
          <p:nvPr/>
        </p:nvSpPr>
        <p:spPr>
          <a:xfrm>
            <a:off x="4161300" y="1684375"/>
            <a:ext cx="4982700" cy="32634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sz="1200">
                <a:solidFill>
                  <a:srgbClr val="333333"/>
                </a:solidFill>
                <a:highlight>
                  <a:srgbClr val="FFFFFF"/>
                </a:highlight>
                <a:latin typeface="Chivo"/>
                <a:ea typeface="Chivo"/>
                <a:cs typeface="Chivo"/>
                <a:sym typeface="Chivo"/>
              </a:rPr>
              <a:t>import java.io.FileWriter;</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333333"/>
                </a:solidFill>
                <a:highlight>
                  <a:srgbClr val="FFFFFF"/>
                </a:highlight>
                <a:latin typeface="Chivo"/>
                <a:ea typeface="Chivo"/>
                <a:cs typeface="Chivo"/>
                <a:sym typeface="Chivo"/>
              </a:rPr>
              <a:t>import java.io.IOException;</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333333"/>
                </a:solidFill>
                <a:highlight>
                  <a:srgbClr val="FFFFFF"/>
                </a:highlight>
                <a:latin typeface="Chivo"/>
                <a:ea typeface="Chivo"/>
                <a:cs typeface="Chivo"/>
                <a:sym typeface="Chivo"/>
              </a:rPr>
              <a:t>public class TextFileWritingExample1 {</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public static void main(String[] args) {</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try {</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FileWriter writer = new FileWriter("MyFile.txt", true);</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writer.write("Hello World");</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writer.write("\r\n");   // write new line</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writer.write("Good Bye!");</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writer.close();</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 catch (IOException e) {</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e.printStackTrace();</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DD1144"/>
                </a:solidFill>
                <a:highlight>
                  <a:srgbClr val="FFFFFF"/>
                </a:highlight>
                <a:latin typeface="Chivo"/>
                <a:ea typeface="Chivo"/>
                <a:cs typeface="Chivo"/>
                <a:sym typeface="Chivo"/>
              </a:rPr>
              <a:t>    </a:t>
            </a:r>
            <a:r>
              <a:rPr lang="en" sz="1200">
                <a:solidFill>
                  <a:srgbClr val="333333"/>
                </a:solidFill>
                <a:highlight>
                  <a:srgbClr val="FFFFFF"/>
                </a:highlight>
                <a:latin typeface="Chivo"/>
                <a:ea typeface="Chivo"/>
                <a:cs typeface="Chivo"/>
                <a:sym typeface="Chivo"/>
              </a:rPr>
              <a:t>}</a:t>
            </a:r>
            <a:endParaRPr sz="1200">
              <a:solidFill>
                <a:srgbClr val="333333"/>
              </a:solidFill>
              <a:highlight>
                <a:srgbClr val="FFFFFF"/>
              </a:highlight>
              <a:latin typeface="Chivo"/>
              <a:ea typeface="Chivo"/>
              <a:cs typeface="Chivo"/>
              <a:sym typeface="Chivo"/>
            </a:endParaRPr>
          </a:p>
          <a:p>
            <a:pPr indent="0" lvl="0" marL="127000" marR="127000" rtl="0" algn="l">
              <a:lnSpc>
                <a:spcPct val="115000"/>
              </a:lnSpc>
              <a:spcBef>
                <a:spcPts val="0"/>
              </a:spcBef>
              <a:spcAft>
                <a:spcPts val="0"/>
              </a:spcAft>
              <a:buNone/>
            </a:pPr>
            <a:r>
              <a:rPr lang="en" sz="1200">
                <a:solidFill>
                  <a:srgbClr val="333333"/>
                </a:solidFill>
                <a:highlight>
                  <a:srgbClr val="FFFFFF"/>
                </a:highlight>
                <a:latin typeface="Chivo"/>
                <a:ea typeface="Chivo"/>
                <a:cs typeface="Chivo"/>
                <a:sym typeface="Chivo"/>
              </a:rPr>
              <a:t>}</a:t>
            </a:r>
            <a:endParaRPr sz="1200">
              <a:solidFill>
                <a:srgbClr val="333333"/>
              </a:solidFill>
              <a:highlight>
                <a:srgbClr val="FFFFFF"/>
              </a:highlight>
              <a:latin typeface="Chivo"/>
              <a:ea typeface="Chivo"/>
              <a:cs typeface="Chivo"/>
              <a:sym typeface="Chivo"/>
            </a:endParaRPr>
          </a:p>
          <a:p>
            <a:pPr indent="-50800" lvl="0" marL="228600" rtl="0" algn="l">
              <a:lnSpc>
                <a:spcPct val="90000"/>
              </a:lnSpc>
              <a:spcBef>
                <a:spcPts val="1000"/>
              </a:spcBef>
              <a:spcAft>
                <a:spcPts val="0"/>
              </a:spcAft>
              <a:buNone/>
            </a:pPr>
            <a:r>
              <a:t/>
            </a:r>
            <a:endParaRPr sz="1200">
              <a:solidFill>
                <a:srgbClr val="000000"/>
              </a:solidFill>
              <a:latin typeface="Chivo"/>
              <a:ea typeface="Chivo"/>
              <a:cs typeface="Chivo"/>
              <a:sym typeface="Chiv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31" name="Shape 1231"/>
        <p:cNvGrpSpPr/>
        <p:nvPr/>
      </p:nvGrpSpPr>
      <p:grpSpPr>
        <a:xfrm>
          <a:off x="0" y="0"/>
          <a:ext cx="0" cy="0"/>
          <a:chOff x="0" y="0"/>
          <a:chExt cx="0" cy="0"/>
        </a:xfrm>
      </p:grpSpPr>
      <p:sp>
        <p:nvSpPr>
          <p:cNvPr id="1232" name="Google Shape;1232;p145"/>
          <p:cNvSpPr txBox="1"/>
          <p:nvPr>
            <p:ph idx="4294967295" type="title"/>
          </p:nvPr>
        </p:nvSpPr>
        <p:spPr>
          <a:xfrm>
            <a:off x="173020" y="541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Java.io </a:t>
            </a:r>
            <a:endParaRPr/>
          </a:p>
          <a:p>
            <a:pPr indent="0" lvl="0" marL="0" rtl="0" algn="l">
              <a:spcBef>
                <a:spcPts val="0"/>
              </a:spcBef>
              <a:spcAft>
                <a:spcPts val="0"/>
              </a:spcAft>
              <a:buClr>
                <a:schemeClr val="dk1"/>
              </a:buClr>
              <a:buSzPts val="1100"/>
              <a:buFont typeface="Arial"/>
              <a:buNone/>
            </a:pPr>
            <a:r>
              <a:rPr lang="en"/>
              <a:t>-BufferedWriter</a:t>
            </a:r>
            <a:endParaRPr/>
          </a:p>
        </p:txBody>
      </p:sp>
      <p:sp>
        <p:nvSpPr>
          <p:cNvPr id="1233" name="Google Shape;1233;p14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234" name="Google Shape;1234;p145"/>
          <p:cNvSpPr txBox="1"/>
          <p:nvPr/>
        </p:nvSpPr>
        <p:spPr>
          <a:xfrm>
            <a:off x="3688000" y="852625"/>
            <a:ext cx="5730000" cy="38454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import java.io.BufferedWriter;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import java.io.FileWriter;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import java.io.IOException;</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public class TextFileWritingExample2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FileWriter writer = new FileWriter("MyFile.txt", true);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BufferedWriter bufferedWriter = new BufferedWriter(writer);</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bufferedWriter.write("Hello World");</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bufferedWriter.newLine();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bufferedWriter.write("See You Again!");</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bufferedWriter.close();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DD1144"/>
                </a:solidFill>
                <a:highlight>
                  <a:schemeClr val="lt1"/>
                </a:highlight>
                <a:latin typeface="Consolas"/>
                <a:ea typeface="Consolas"/>
                <a:cs typeface="Consolas"/>
                <a:sym typeface="Consolas"/>
              </a:rPr>
              <a:t>    </a:t>
            </a:r>
            <a:r>
              <a:rPr lang="en"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en"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indent="-50800" lvl="0" marL="228600" rtl="0" algn="l">
              <a:lnSpc>
                <a:spcPct val="90000"/>
              </a:lnSpc>
              <a:spcBef>
                <a:spcPts val="10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1200">
              <a:solidFill>
                <a:srgbClr val="333333"/>
              </a:solidFill>
              <a:highlight>
                <a:srgbClr val="FFFFFF"/>
              </a:highlight>
              <a:latin typeface="Consolas"/>
              <a:ea typeface="Consolas"/>
              <a:cs typeface="Consolas"/>
              <a:sym typeface="Consolas"/>
            </a:endParaRPr>
          </a:p>
        </p:txBody>
      </p:sp>
      <p:sp>
        <p:nvSpPr>
          <p:cNvPr id="1235" name="Google Shape;1235;p145"/>
          <p:cNvSpPr txBox="1"/>
          <p:nvPr/>
        </p:nvSpPr>
        <p:spPr>
          <a:xfrm>
            <a:off x="173025" y="1783825"/>
            <a:ext cx="47352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2000">
                <a:solidFill>
                  <a:schemeClr val="dk1"/>
                </a:solidFill>
                <a:highlight>
                  <a:schemeClr val="lt1"/>
                </a:highlight>
                <a:latin typeface="Calibri"/>
                <a:ea typeface="Calibri"/>
                <a:cs typeface="Calibri"/>
                <a:sym typeface="Calibri"/>
              </a:rPr>
              <a:t>BufferedWriter(Writer out)</a:t>
            </a:r>
            <a:endParaRPr sz="2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 sz="2000">
                <a:solidFill>
                  <a:schemeClr val="dk1"/>
                </a:solidFill>
                <a:highlight>
                  <a:schemeClr val="lt1"/>
                </a:highlight>
                <a:latin typeface="Calibri"/>
                <a:ea typeface="Calibri"/>
                <a:cs typeface="Calibri"/>
                <a:sym typeface="Calibri"/>
              </a:rPr>
              <a:t>BufferedWriter(Writer out, int sz)</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40" name="Shape 1240"/>
        <p:cNvGrpSpPr/>
        <p:nvPr/>
      </p:nvGrpSpPr>
      <p:grpSpPr>
        <a:xfrm>
          <a:off x="0" y="0"/>
          <a:ext cx="0" cy="0"/>
          <a:chOff x="0" y="0"/>
          <a:chExt cx="0" cy="0"/>
        </a:xfrm>
      </p:grpSpPr>
      <p:sp>
        <p:nvSpPr>
          <p:cNvPr id="1241" name="Google Shape;1241;p146"/>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Excepciones</a:t>
            </a:r>
            <a:endParaRPr/>
          </a:p>
        </p:txBody>
      </p:sp>
      <p:sp>
        <p:nvSpPr>
          <p:cNvPr id="1242" name="Google Shape;1242;p146"/>
          <p:cNvSpPr txBox="1"/>
          <p:nvPr>
            <p:ph idx="4294967295" type="body"/>
          </p:nvPr>
        </p:nvSpPr>
        <p:spPr>
          <a:xfrm>
            <a:off x="736475" y="1620550"/>
            <a:ext cx="7856700" cy="1859700"/>
          </a:xfrm>
          <a:prstGeom prst="rect">
            <a:avLst/>
          </a:prstGeom>
        </p:spPr>
        <p:txBody>
          <a:bodyPr anchorCtr="0" anchor="t" bIns="0" lIns="0" spcFirstLastPara="1" rIns="0" wrap="square" tIns="0">
            <a:noAutofit/>
          </a:bodyPr>
          <a:lstStyle/>
          <a:p>
            <a:pPr indent="-381000" lvl="0" marL="4572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Mecanismo de control de errores en tiempo de ejecución </a:t>
            </a:r>
            <a:endParaRPr>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Una forma de hacer que la aplicación continúe la ejecución si se produce un error</a:t>
            </a:r>
            <a:endParaRPr>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En JAVA cuando se detecta un error, se crea un objeto de una clase especial (clase Exception)</a:t>
            </a:r>
            <a:endParaRPr>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incluye toda la información del problema, tal como el punto del programa donde se produjo, la causa del error, etc</a:t>
            </a:r>
            <a:endParaRPr>
              <a:solidFill>
                <a:schemeClr val="dk1"/>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a:solidFill>
                <a:schemeClr val="dk1"/>
              </a:solidFill>
              <a:latin typeface="Calibri"/>
              <a:ea typeface="Calibri"/>
              <a:cs typeface="Calibri"/>
              <a:sym typeface="Calibri"/>
            </a:endParaRPr>
          </a:p>
        </p:txBody>
      </p:sp>
      <p:sp>
        <p:nvSpPr>
          <p:cNvPr id="1243" name="Google Shape;1243;p14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48" name="Shape 1248"/>
        <p:cNvGrpSpPr/>
        <p:nvPr/>
      </p:nvGrpSpPr>
      <p:grpSpPr>
        <a:xfrm>
          <a:off x="0" y="0"/>
          <a:ext cx="0" cy="0"/>
          <a:chOff x="0" y="0"/>
          <a:chExt cx="0" cy="0"/>
        </a:xfrm>
      </p:grpSpPr>
      <p:sp>
        <p:nvSpPr>
          <p:cNvPr id="1249" name="Google Shape;1249;p147"/>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Excepciones</a:t>
            </a:r>
            <a:endParaRPr/>
          </a:p>
        </p:txBody>
      </p:sp>
      <p:sp>
        <p:nvSpPr>
          <p:cNvPr id="1250" name="Google Shape;1250;p147"/>
          <p:cNvSpPr txBox="1"/>
          <p:nvPr>
            <p:ph idx="4294967295" type="body"/>
          </p:nvPr>
        </p:nvSpPr>
        <p:spPr>
          <a:xfrm>
            <a:off x="736475" y="1620550"/>
            <a:ext cx="7856700" cy="1859700"/>
          </a:xfrm>
          <a:prstGeom prst="rect">
            <a:avLst/>
          </a:prstGeom>
        </p:spPr>
        <p:txBody>
          <a:bodyPr anchorCtr="0" anchor="t" bIns="0" lIns="0" spcFirstLastPara="1" rIns="0" wrap="square" tIns="0">
            <a:noAutofit/>
          </a:bodyPr>
          <a:lstStyle/>
          <a:p>
            <a:pPr indent="-381000" lvl="0" marL="457200" rtl="0" algn="l">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Luego, "dispara" o "lanza" dicho objeto (throw en inglés), con la esperanza de que alguien lo atrape y decida como recuperarse del error. </a:t>
            </a:r>
            <a:endParaRPr>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Si nadie lo atrapa, el programa termina, y en la consola de ejecución aparecerá toda la información contenida en el objeto que representaba el error.</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a:solidFill>
                <a:schemeClr val="dk1"/>
              </a:solidFill>
              <a:latin typeface="Calibri"/>
              <a:ea typeface="Calibri"/>
              <a:cs typeface="Calibri"/>
              <a:sym typeface="Calibri"/>
            </a:endParaRPr>
          </a:p>
        </p:txBody>
      </p:sp>
      <p:sp>
        <p:nvSpPr>
          <p:cNvPr id="1251" name="Google Shape;1251;p14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56" name="Shape 1256"/>
        <p:cNvGrpSpPr/>
        <p:nvPr/>
      </p:nvGrpSpPr>
      <p:grpSpPr>
        <a:xfrm>
          <a:off x="0" y="0"/>
          <a:ext cx="0" cy="0"/>
          <a:chOff x="0" y="0"/>
          <a:chExt cx="0" cy="0"/>
        </a:xfrm>
      </p:grpSpPr>
      <p:sp>
        <p:nvSpPr>
          <p:cNvPr id="1257" name="Google Shape;1257;p148"/>
          <p:cNvSpPr txBox="1"/>
          <p:nvPr>
            <p:ph idx="4294967295" type="title"/>
          </p:nvPr>
        </p:nvSpPr>
        <p:spPr>
          <a:xfrm>
            <a:off x="477820" y="1303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Excepciones</a:t>
            </a:r>
            <a:endParaRPr/>
          </a:p>
        </p:txBody>
      </p:sp>
      <p:sp>
        <p:nvSpPr>
          <p:cNvPr id="1258" name="Google Shape;1258;p14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259" name="Google Shape;1259;p148"/>
          <p:cNvPicPr preferRelativeResize="0"/>
          <p:nvPr/>
        </p:nvPicPr>
        <p:blipFill>
          <a:blip r:embed="rId3">
            <a:alphaModFix/>
          </a:blip>
          <a:stretch>
            <a:fillRect/>
          </a:stretch>
        </p:blipFill>
        <p:spPr>
          <a:xfrm>
            <a:off x="2144075" y="1369225"/>
            <a:ext cx="4748926" cy="332905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63" name="Shape 1263"/>
        <p:cNvGrpSpPr/>
        <p:nvPr/>
      </p:nvGrpSpPr>
      <p:grpSpPr>
        <a:xfrm>
          <a:off x="0" y="0"/>
          <a:ext cx="0" cy="0"/>
          <a:chOff x="0" y="0"/>
          <a:chExt cx="0" cy="0"/>
        </a:xfrm>
      </p:grpSpPr>
      <p:sp>
        <p:nvSpPr>
          <p:cNvPr id="1264" name="Google Shape;1264;p149"/>
          <p:cNvSpPr txBox="1"/>
          <p:nvPr>
            <p:ph idx="4294967295" type="title"/>
          </p:nvPr>
        </p:nvSpPr>
        <p:spPr>
          <a:xfrm>
            <a:off x="133545" y="60785"/>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Tipos de excepciones</a:t>
            </a:r>
            <a:endParaRPr/>
          </a:p>
        </p:txBody>
      </p:sp>
      <p:sp>
        <p:nvSpPr>
          <p:cNvPr id="1265" name="Google Shape;1265;p149"/>
          <p:cNvSpPr txBox="1"/>
          <p:nvPr>
            <p:ph idx="4294967295" type="body"/>
          </p:nvPr>
        </p:nvSpPr>
        <p:spPr>
          <a:xfrm>
            <a:off x="543100" y="1624950"/>
            <a:ext cx="8146200" cy="2910300"/>
          </a:xfrm>
          <a:prstGeom prst="rect">
            <a:avLst/>
          </a:prstGeom>
        </p:spPr>
        <p:txBody>
          <a:bodyPr anchorCtr="0" anchor="t" bIns="0" lIns="0" spcFirstLastPara="1" rIns="0" wrap="square" tIns="0">
            <a:noAutofit/>
          </a:bodyPr>
          <a:lstStyle/>
          <a:p>
            <a:pPr indent="-342900" lvl="0" marL="457200" rtl="0" algn="just">
              <a:lnSpc>
                <a:spcPct val="166730"/>
              </a:lnSpc>
              <a:spcBef>
                <a:spcPts val="0"/>
              </a:spcBef>
              <a:spcAft>
                <a:spcPts val="0"/>
              </a:spcAft>
              <a:buClr>
                <a:srgbClr val="111111"/>
              </a:buClr>
              <a:buSzPts val="1800"/>
              <a:buChar char="▰"/>
            </a:pPr>
            <a:r>
              <a:rPr b="1" lang="en" sz="1800">
                <a:solidFill>
                  <a:srgbClr val="111111"/>
                </a:solidFill>
              </a:rPr>
              <a:t>Error: </a:t>
            </a:r>
            <a:r>
              <a:rPr lang="en" sz="1800">
                <a:solidFill>
                  <a:srgbClr val="111111"/>
                </a:solidFill>
              </a:rPr>
              <a:t>Se refiere a errores graves en la máquina virtual de Java, como por ejemplo fallos al enlazar con alguna librería. </a:t>
            </a:r>
            <a:endParaRPr sz="1800">
              <a:solidFill>
                <a:srgbClr val="111111"/>
              </a:solidFill>
            </a:endParaRPr>
          </a:p>
          <a:p>
            <a:pPr indent="-342900" lvl="0" marL="457200" rtl="0" algn="just">
              <a:lnSpc>
                <a:spcPct val="166730"/>
              </a:lnSpc>
              <a:spcBef>
                <a:spcPts val="0"/>
              </a:spcBef>
              <a:spcAft>
                <a:spcPts val="0"/>
              </a:spcAft>
              <a:buClr>
                <a:srgbClr val="111111"/>
              </a:buClr>
              <a:buSzPts val="1800"/>
              <a:buChar char="▰"/>
            </a:pPr>
            <a:r>
              <a:rPr b="1" lang="en" sz="1800">
                <a:solidFill>
                  <a:srgbClr val="111111"/>
                </a:solidFill>
              </a:rPr>
              <a:t>Exception: </a:t>
            </a:r>
            <a:r>
              <a:rPr lang="en" sz="1800">
                <a:solidFill>
                  <a:srgbClr val="111111"/>
                </a:solidFill>
              </a:rPr>
              <a:t>Representa errores que no son críticos y por lo tanto pueden ser tratados y continuar la ejecución de la aplicación.</a:t>
            </a:r>
            <a:endParaRPr sz="1800">
              <a:solidFill>
                <a:srgbClr val="111111"/>
              </a:solidFill>
            </a:endParaRPr>
          </a:p>
          <a:p>
            <a:pPr indent="-342900" lvl="1" marL="914400" rtl="0" algn="just">
              <a:lnSpc>
                <a:spcPct val="166730"/>
              </a:lnSpc>
              <a:spcBef>
                <a:spcPts val="0"/>
              </a:spcBef>
              <a:spcAft>
                <a:spcPts val="0"/>
              </a:spcAft>
              <a:buClr>
                <a:srgbClr val="111111"/>
              </a:buClr>
              <a:buSzPts val="1800"/>
              <a:buChar char="▰"/>
            </a:pPr>
            <a:r>
              <a:rPr lang="en" sz="1800">
                <a:solidFill>
                  <a:srgbClr val="111111"/>
                </a:solidFill>
                <a:highlight>
                  <a:srgbClr val="F1F1F1"/>
                </a:highlight>
              </a:rPr>
              <a:t>RuntimeException - los errores que comúnmente se pueden producir dentro de cualquier fragmento de código,</a:t>
            </a:r>
            <a:endParaRPr sz="1800">
              <a:solidFill>
                <a:srgbClr val="111111"/>
              </a:solidFill>
            </a:endParaRPr>
          </a:p>
          <a:p>
            <a:pPr indent="0" lvl="0" marL="0" rtl="0" algn="l">
              <a:lnSpc>
                <a:spcPct val="115000"/>
              </a:lnSpc>
              <a:spcBef>
                <a:spcPts val="2000"/>
              </a:spcBef>
              <a:spcAft>
                <a:spcPts val="0"/>
              </a:spcAft>
              <a:buClr>
                <a:schemeClr val="dk1"/>
              </a:buClr>
              <a:buSzPts val="1100"/>
              <a:buFont typeface="Arial"/>
              <a:buNone/>
            </a:pPr>
            <a:r>
              <a:t/>
            </a:r>
            <a:endParaRPr sz="1300">
              <a:solidFill>
                <a:srgbClr val="111111"/>
              </a:solidFill>
              <a:latin typeface="Ubuntu"/>
              <a:ea typeface="Ubuntu"/>
              <a:cs typeface="Ubuntu"/>
              <a:sym typeface="Ubuntu"/>
            </a:endParaRPr>
          </a:p>
          <a:p>
            <a:pPr indent="0" lvl="0" marL="0" rtl="0" algn="l">
              <a:spcBef>
                <a:spcPts val="600"/>
              </a:spcBef>
              <a:spcAft>
                <a:spcPts val="0"/>
              </a:spcAft>
              <a:buNone/>
            </a:pPr>
            <a:r>
              <a:t/>
            </a:r>
            <a:endParaRPr/>
          </a:p>
        </p:txBody>
      </p:sp>
      <p:sp>
        <p:nvSpPr>
          <p:cNvPr id="1266" name="Google Shape;1266;p14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70" name="Shape 1270"/>
        <p:cNvGrpSpPr/>
        <p:nvPr/>
      </p:nvGrpSpPr>
      <p:grpSpPr>
        <a:xfrm>
          <a:off x="0" y="0"/>
          <a:ext cx="0" cy="0"/>
          <a:chOff x="0" y="0"/>
          <a:chExt cx="0" cy="0"/>
        </a:xfrm>
      </p:grpSpPr>
      <p:sp>
        <p:nvSpPr>
          <p:cNvPr id="1271" name="Google Shape;1271;p150"/>
          <p:cNvSpPr txBox="1"/>
          <p:nvPr>
            <p:ph idx="4294967295" type="title"/>
          </p:nvPr>
        </p:nvSpPr>
        <p:spPr>
          <a:xfrm>
            <a:off x="279270" y="2285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Checked y Unchecked Exceptions</a:t>
            </a:r>
            <a:endParaRPr/>
          </a:p>
        </p:txBody>
      </p:sp>
      <p:pic>
        <p:nvPicPr>
          <p:cNvPr id="1272" name="Google Shape;1272;p150"/>
          <p:cNvPicPr preferRelativeResize="0"/>
          <p:nvPr/>
        </p:nvPicPr>
        <p:blipFill>
          <a:blip r:embed="rId3">
            <a:alphaModFix/>
          </a:blip>
          <a:stretch>
            <a:fillRect/>
          </a:stretch>
        </p:blipFill>
        <p:spPr>
          <a:xfrm>
            <a:off x="2190750" y="1400725"/>
            <a:ext cx="4762500" cy="3200400"/>
          </a:xfrm>
          <a:prstGeom prst="rect">
            <a:avLst/>
          </a:prstGeom>
          <a:noFill/>
          <a:ln>
            <a:noFill/>
          </a:ln>
        </p:spPr>
      </p:pic>
      <p:sp>
        <p:nvSpPr>
          <p:cNvPr id="1273" name="Google Shape;1273;p15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77" name="Shape 1277"/>
        <p:cNvGrpSpPr/>
        <p:nvPr/>
      </p:nvGrpSpPr>
      <p:grpSpPr>
        <a:xfrm>
          <a:off x="0" y="0"/>
          <a:ext cx="0" cy="0"/>
          <a:chOff x="0" y="0"/>
          <a:chExt cx="0" cy="0"/>
        </a:xfrm>
      </p:grpSpPr>
      <p:sp>
        <p:nvSpPr>
          <p:cNvPr id="1278" name="Google Shape;1278;p151"/>
          <p:cNvSpPr txBox="1"/>
          <p:nvPr>
            <p:ph idx="4294967295" type="title"/>
          </p:nvPr>
        </p:nvSpPr>
        <p:spPr>
          <a:xfrm>
            <a:off x="380170" y="188485"/>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Checked y Unchecked Exceptions</a:t>
            </a:r>
            <a:endParaRPr/>
          </a:p>
        </p:txBody>
      </p:sp>
      <p:sp>
        <p:nvSpPr>
          <p:cNvPr id="1279" name="Google Shape;1279;p151"/>
          <p:cNvSpPr txBox="1"/>
          <p:nvPr>
            <p:ph idx="4294967295" type="body"/>
          </p:nvPr>
        </p:nvSpPr>
        <p:spPr>
          <a:xfrm>
            <a:off x="507876" y="1620550"/>
            <a:ext cx="83445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b="1" lang="en"/>
              <a:t>Checked</a:t>
            </a:r>
            <a:r>
              <a:rPr lang="en"/>
              <a:t>: Se revisan en tiempo de compilación. </a:t>
            </a:r>
            <a:endParaRPr/>
          </a:p>
          <a:p>
            <a:pPr indent="-381000" lvl="1" marL="914400" rtl="0" algn="l">
              <a:spcBef>
                <a:spcPts val="0"/>
              </a:spcBef>
              <a:spcAft>
                <a:spcPts val="0"/>
              </a:spcAft>
              <a:buSzPts val="2400"/>
              <a:buChar char="▰"/>
            </a:pPr>
            <a:r>
              <a:rPr lang="en"/>
              <a:t>Todas las que heredan de Exception menos RuntimeException </a:t>
            </a:r>
            <a:endParaRPr/>
          </a:p>
          <a:p>
            <a:pPr indent="-381000" lvl="0" marL="457200" rtl="0" algn="l">
              <a:spcBef>
                <a:spcPts val="0"/>
              </a:spcBef>
              <a:spcAft>
                <a:spcPts val="0"/>
              </a:spcAft>
              <a:buSzPts val="2400"/>
              <a:buChar char="▰"/>
            </a:pPr>
            <a:r>
              <a:rPr b="1" lang="en"/>
              <a:t>Unchecked</a:t>
            </a:r>
            <a:r>
              <a:rPr lang="en"/>
              <a:t>: No se revisan en tiempo de compilación sino en tiempo de ejecución.  </a:t>
            </a:r>
            <a:endParaRPr/>
          </a:p>
          <a:p>
            <a:pPr indent="-381000" lvl="1" marL="914400" rtl="0" algn="l">
              <a:spcBef>
                <a:spcPts val="0"/>
              </a:spcBef>
              <a:spcAft>
                <a:spcPts val="0"/>
              </a:spcAft>
              <a:buSzPts val="2400"/>
              <a:buChar char="▰"/>
            </a:pPr>
            <a:r>
              <a:rPr lang="en"/>
              <a:t>Clases que heredan de RuntimeException: ArithmeticException, NullPointerException, ArrayIndexOutOfBoundsException,etc</a:t>
            </a:r>
            <a:endParaRPr/>
          </a:p>
        </p:txBody>
      </p:sp>
      <p:sp>
        <p:nvSpPr>
          <p:cNvPr id="1280" name="Google Shape;1280;p15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84" name="Shape 1284"/>
        <p:cNvGrpSpPr/>
        <p:nvPr/>
      </p:nvGrpSpPr>
      <p:grpSpPr>
        <a:xfrm>
          <a:off x="0" y="0"/>
          <a:ext cx="0" cy="0"/>
          <a:chOff x="0" y="0"/>
          <a:chExt cx="0" cy="0"/>
        </a:xfrm>
      </p:grpSpPr>
      <p:sp>
        <p:nvSpPr>
          <p:cNvPr id="1285" name="Google Shape;1285;p152"/>
          <p:cNvSpPr txBox="1"/>
          <p:nvPr>
            <p:ph idx="4294967295" type="title"/>
          </p:nvPr>
        </p:nvSpPr>
        <p:spPr>
          <a:xfrm>
            <a:off x="388970" y="21135"/>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Checked Exceptions</a:t>
            </a:r>
            <a:endParaRPr/>
          </a:p>
        </p:txBody>
      </p:sp>
      <p:pic>
        <p:nvPicPr>
          <p:cNvPr id="1286" name="Google Shape;1286;p152"/>
          <p:cNvPicPr preferRelativeResize="0"/>
          <p:nvPr/>
        </p:nvPicPr>
        <p:blipFill>
          <a:blip r:embed="rId3">
            <a:alphaModFix/>
          </a:blip>
          <a:stretch>
            <a:fillRect/>
          </a:stretch>
        </p:blipFill>
        <p:spPr>
          <a:xfrm>
            <a:off x="672125" y="1447838"/>
            <a:ext cx="4305300" cy="1285875"/>
          </a:xfrm>
          <a:prstGeom prst="rect">
            <a:avLst/>
          </a:prstGeom>
          <a:noFill/>
          <a:ln>
            <a:noFill/>
          </a:ln>
        </p:spPr>
      </p:pic>
      <p:pic>
        <p:nvPicPr>
          <p:cNvPr id="1287" name="Google Shape;1287;p152"/>
          <p:cNvPicPr preferRelativeResize="0"/>
          <p:nvPr/>
        </p:nvPicPr>
        <p:blipFill>
          <a:blip r:embed="rId4">
            <a:alphaModFix/>
          </a:blip>
          <a:stretch>
            <a:fillRect/>
          </a:stretch>
        </p:blipFill>
        <p:spPr>
          <a:xfrm>
            <a:off x="4154725" y="2853425"/>
            <a:ext cx="4171950" cy="1733550"/>
          </a:xfrm>
          <a:prstGeom prst="rect">
            <a:avLst/>
          </a:prstGeom>
          <a:noFill/>
          <a:ln>
            <a:noFill/>
          </a:ln>
        </p:spPr>
      </p:pic>
      <p:sp>
        <p:nvSpPr>
          <p:cNvPr id="1288" name="Google Shape;1288;p15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programa en </a:t>
            </a:r>
            <a:endParaRPr/>
          </a:p>
          <a:p>
            <a:pPr indent="0" lvl="0" marL="0" rtl="0" algn="l">
              <a:spcBef>
                <a:spcPts val="0"/>
              </a:spcBef>
              <a:spcAft>
                <a:spcPts val="0"/>
              </a:spcAft>
              <a:buNone/>
            </a:pPr>
            <a:r>
              <a:rPr lang="en"/>
              <a:t>JAVA</a:t>
            </a:r>
            <a:endParaRPr/>
          </a:p>
        </p:txBody>
      </p:sp>
      <p:sp>
        <p:nvSpPr>
          <p:cNvPr id="253" name="Google Shape;253;p27"/>
          <p:cNvSpPr txBox="1"/>
          <p:nvPr>
            <p:ph idx="1" type="body"/>
          </p:nvPr>
        </p:nvSpPr>
        <p:spPr>
          <a:xfrm>
            <a:off x="204275" y="2090400"/>
            <a:ext cx="51816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000000"/>
                </a:solidFill>
              </a:rPr>
              <a:t>package test;</a:t>
            </a:r>
            <a:endParaRPr sz="1800">
              <a:solidFill>
                <a:srgbClr val="000000"/>
              </a:solidFill>
            </a:endParaRPr>
          </a:p>
          <a:p>
            <a:pPr indent="0" lvl="0" marL="0" rtl="0" algn="l">
              <a:spcBef>
                <a:spcPts val="600"/>
              </a:spcBef>
              <a:spcAft>
                <a:spcPts val="0"/>
              </a:spcAft>
              <a:buNone/>
            </a:pPr>
            <a:r>
              <a:rPr lang="en" sz="1800">
                <a:solidFill>
                  <a:srgbClr val="000000"/>
                </a:solidFill>
              </a:rPr>
              <a:t>public class HolaMundo {</a:t>
            </a:r>
            <a:endParaRPr sz="1800">
              <a:solidFill>
                <a:srgbClr val="000000"/>
              </a:solidFill>
            </a:endParaRPr>
          </a:p>
          <a:p>
            <a:pPr indent="0" lvl="0" marL="457200" rtl="0" algn="l">
              <a:spcBef>
                <a:spcPts val="600"/>
              </a:spcBef>
              <a:spcAft>
                <a:spcPts val="0"/>
              </a:spcAft>
              <a:buNone/>
            </a:pPr>
            <a:r>
              <a:rPr lang="en" sz="1800">
                <a:solidFill>
                  <a:srgbClr val="000000"/>
                </a:solidFill>
              </a:rPr>
              <a:t>public static void main(String[] args) {</a:t>
            </a:r>
            <a:endParaRPr sz="1800">
              <a:solidFill>
                <a:srgbClr val="000000"/>
              </a:solidFill>
            </a:endParaRPr>
          </a:p>
          <a:p>
            <a:pPr indent="0" lvl="0" marL="914400" rtl="0" algn="l">
              <a:spcBef>
                <a:spcPts val="600"/>
              </a:spcBef>
              <a:spcAft>
                <a:spcPts val="0"/>
              </a:spcAft>
              <a:buNone/>
            </a:pPr>
            <a:r>
              <a:rPr lang="en" sz="1800">
                <a:solidFill>
                  <a:srgbClr val="000000"/>
                </a:solidFill>
              </a:rPr>
              <a:t>System.out.println("Hola mundo!");</a:t>
            </a:r>
            <a:endParaRPr sz="1800">
              <a:solidFill>
                <a:srgbClr val="000000"/>
              </a:solidFill>
            </a:endParaRPr>
          </a:p>
          <a:p>
            <a:pPr indent="0" lvl="0" marL="457200" rtl="0" algn="l">
              <a:spcBef>
                <a:spcPts val="600"/>
              </a:spcBef>
              <a:spcAft>
                <a:spcPts val="0"/>
              </a:spcAft>
              <a:buNone/>
            </a:pPr>
            <a:r>
              <a:rPr lang="en" sz="1800">
                <a:solidFill>
                  <a:srgbClr val="000000"/>
                </a:solidFill>
              </a:rPr>
              <a:t>}</a:t>
            </a:r>
            <a:endParaRPr sz="1800">
              <a:solidFill>
                <a:srgbClr val="000000"/>
              </a:solidFill>
            </a:endParaRPr>
          </a:p>
          <a:p>
            <a:pPr indent="0" lvl="0" marL="0" rtl="0" algn="l">
              <a:spcBef>
                <a:spcPts val="600"/>
              </a:spcBef>
              <a:spcAft>
                <a:spcPts val="0"/>
              </a:spcAft>
              <a:buNone/>
            </a:pPr>
            <a:r>
              <a:rPr lang="en" sz="1800">
                <a:solidFill>
                  <a:srgbClr val="000000"/>
                </a:solidFill>
              </a:rPr>
              <a:t>}</a:t>
            </a:r>
            <a:endParaRPr sz="1800">
              <a:solidFill>
                <a:srgbClr val="000000"/>
              </a:solidFill>
            </a:endParaRPr>
          </a:p>
          <a:p>
            <a:pPr indent="0" lvl="0" marL="914400" rtl="0" algn="l">
              <a:spcBef>
                <a:spcPts val="600"/>
              </a:spcBef>
              <a:spcAft>
                <a:spcPts val="0"/>
              </a:spcAft>
              <a:buClr>
                <a:schemeClr val="dk1"/>
              </a:buClr>
              <a:buSzPts val="1100"/>
              <a:buFont typeface="Arial"/>
              <a:buNone/>
            </a:pPr>
            <a:r>
              <a:t/>
            </a:r>
            <a:endParaRPr sz="1800">
              <a:solidFill>
                <a:srgbClr val="000000"/>
              </a:solidFill>
            </a:endParaRPr>
          </a:p>
          <a:p>
            <a:pPr indent="0" lvl="0" marL="914400" rtl="0" algn="l">
              <a:spcBef>
                <a:spcPts val="600"/>
              </a:spcBef>
              <a:spcAft>
                <a:spcPts val="0"/>
              </a:spcAft>
              <a:buNone/>
            </a:pPr>
            <a:r>
              <a:t/>
            </a:r>
            <a:endParaRPr sz="1800">
              <a:solidFill>
                <a:srgbClr val="000000"/>
              </a:solidFill>
            </a:endParaRPr>
          </a:p>
          <a:p>
            <a:pPr indent="0" lvl="0" marL="457200" rtl="0" algn="l">
              <a:spcBef>
                <a:spcPts val="600"/>
              </a:spcBef>
              <a:spcAft>
                <a:spcPts val="0"/>
              </a:spcAft>
              <a:buNone/>
            </a:pPr>
            <a:r>
              <a:t/>
            </a:r>
            <a:endParaRPr>
              <a:solidFill>
                <a:schemeClr val="dk1"/>
              </a:solidFill>
            </a:endParaRPr>
          </a:p>
        </p:txBody>
      </p:sp>
      <p:sp>
        <p:nvSpPr>
          <p:cNvPr id="254" name="Google Shape;254;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55" name="Google Shape;255;p27"/>
          <p:cNvSpPr txBox="1"/>
          <p:nvPr/>
        </p:nvSpPr>
        <p:spPr>
          <a:xfrm>
            <a:off x="5063375" y="1494000"/>
            <a:ext cx="3919200" cy="3144300"/>
          </a:xfrm>
          <a:prstGeom prst="rect">
            <a:avLst/>
          </a:prstGeom>
          <a:noFill/>
          <a:ln>
            <a:noFill/>
          </a:ln>
        </p:spPr>
        <p:txBody>
          <a:bodyPr anchorCtr="0" anchor="t" bIns="91425" lIns="91425" spcFirstLastPara="1" rIns="91425" wrap="square" tIns="91425">
            <a:noAutofit/>
          </a:bodyPr>
          <a:lstStyle/>
          <a:p>
            <a:pPr indent="-171450" lvl="0" marL="177800" rtl="0" algn="just">
              <a:lnSpc>
                <a:spcPct val="90000"/>
              </a:lnSpc>
              <a:spcBef>
                <a:spcPts val="800"/>
              </a:spcBef>
              <a:spcAft>
                <a:spcPts val="0"/>
              </a:spcAft>
              <a:buClr>
                <a:srgbClr val="00B0F0"/>
              </a:buClr>
              <a:buSzPts val="2100"/>
              <a:buChar char="•"/>
            </a:pPr>
            <a:r>
              <a:rPr lang="en" sz="2100">
                <a:solidFill>
                  <a:schemeClr val="dk1"/>
                </a:solidFill>
                <a:latin typeface="Calibri"/>
                <a:ea typeface="Calibri"/>
                <a:cs typeface="Calibri"/>
                <a:sym typeface="Calibri"/>
              </a:rPr>
              <a:t>El nombre del archivo y de la clase deben coincidir.</a:t>
            </a:r>
            <a:endParaRPr sz="2100">
              <a:solidFill>
                <a:schemeClr val="dk1"/>
              </a:solidFill>
              <a:latin typeface="Calibri"/>
              <a:ea typeface="Calibri"/>
              <a:cs typeface="Calibri"/>
              <a:sym typeface="Calibri"/>
            </a:endParaRPr>
          </a:p>
          <a:p>
            <a:pPr indent="-171450" lvl="0" marL="177800" rtl="0" algn="just">
              <a:lnSpc>
                <a:spcPct val="90000"/>
              </a:lnSpc>
              <a:spcBef>
                <a:spcPts val="800"/>
              </a:spcBef>
              <a:spcAft>
                <a:spcPts val="0"/>
              </a:spcAft>
              <a:buClr>
                <a:srgbClr val="00B0F0"/>
              </a:buClr>
              <a:buSzPts val="2100"/>
              <a:buChar char="•"/>
            </a:pPr>
            <a:r>
              <a:rPr lang="en" sz="2100">
                <a:solidFill>
                  <a:schemeClr val="dk1"/>
                </a:solidFill>
                <a:latin typeface="Calibri"/>
                <a:ea typeface="Calibri"/>
                <a:cs typeface="Calibri"/>
                <a:sym typeface="Calibri"/>
              </a:rPr>
              <a:t>Todo programa tiene al menos un método que es el método </a:t>
            </a:r>
            <a:r>
              <a:rPr b="1" lang="en" sz="2100">
                <a:solidFill>
                  <a:schemeClr val="dk1"/>
                </a:solidFill>
                <a:latin typeface="Calibri"/>
                <a:ea typeface="Calibri"/>
                <a:cs typeface="Calibri"/>
                <a:sym typeface="Calibri"/>
              </a:rPr>
              <a:t>main.</a:t>
            </a:r>
            <a:endParaRPr sz="2100">
              <a:solidFill>
                <a:schemeClr val="dk1"/>
              </a:solidFill>
              <a:latin typeface="Calibri"/>
              <a:ea typeface="Calibri"/>
              <a:cs typeface="Calibri"/>
              <a:sym typeface="Calibri"/>
            </a:endParaRPr>
          </a:p>
          <a:p>
            <a:pPr indent="-171450" lvl="0" marL="177800" rtl="0" algn="just">
              <a:lnSpc>
                <a:spcPct val="90000"/>
              </a:lnSpc>
              <a:spcBef>
                <a:spcPts val="800"/>
              </a:spcBef>
              <a:spcAft>
                <a:spcPts val="0"/>
              </a:spcAft>
              <a:buClr>
                <a:srgbClr val="00B0F0"/>
              </a:buClr>
              <a:buSzPts val="2100"/>
              <a:buChar char="•"/>
            </a:pPr>
            <a:r>
              <a:rPr lang="en" sz="2100">
                <a:solidFill>
                  <a:schemeClr val="dk1"/>
                </a:solidFill>
                <a:latin typeface="Calibri"/>
                <a:ea typeface="Calibri"/>
                <a:cs typeface="Calibri"/>
                <a:sym typeface="Calibri"/>
              </a:rPr>
              <a:t>El método </a:t>
            </a:r>
            <a:r>
              <a:rPr b="1" lang="en" sz="2100">
                <a:solidFill>
                  <a:schemeClr val="dk1"/>
                </a:solidFill>
                <a:latin typeface="Calibri"/>
                <a:ea typeface="Calibri"/>
                <a:cs typeface="Calibri"/>
                <a:sym typeface="Calibri"/>
              </a:rPr>
              <a:t>main </a:t>
            </a:r>
            <a:r>
              <a:rPr lang="en" sz="2100">
                <a:solidFill>
                  <a:schemeClr val="dk1"/>
                </a:solidFill>
                <a:latin typeface="Calibri"/>
                <a:ea typeface="Calibri"/>
                <a:cs typeface="Calibri"/>
                <a:sym typeface="Calibri"/>
              </a:rPr>
              <a:t>es invocado cuando se ejecuta el programa.</a:t>
            </a:r>
            <a:endParaRPr>
              <a:latin typeface="Chivo"/>
              <a:ea typeface="Chivo"/>
              <a:cs typeface="Chivo"/>
              <a:sym typeface="Chivo"/>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292" name="Shape 1292"/>
        <p:cNvGrpSpPr/>
        <p:nvPr/>
      </p:nvGrpSpPr>
      <p:grpSpPr>
        <a:xfrm>
          <a:off x="0" y="0"/>
          <a:ext cx="0" cy="0"/>
          <a:chOff x="0" y="0"/>
          <a:chExt cx="0" cy="0"/>
        </a:xfrm>
      </p:grpSpPr>
      <p:sp>
        <p:nvSpPr>
          <p:cNvPr id="1293" name="Google Shape;1293;p153"/>
          <p:cNvSpPr txBox="1"/>
          <p:nvPr>
            <p:ph idx="4294967295" type="title"/>
          </p:nvPr>
        </p:nvSpPr>
        <p:spPr>
          <a:xfrm>
            <a:off x="199870" y="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Checked Exceptions</a:t>
            </a:r>
            <a:endParaRPr/>
          </a:p>
        </p:txBody>
      </p:sp>
      <p:pic>
        <p:nvPicPr>
          <p:cNvPr id="1294" name="Google Shape;1294;p153"/>
          <p:cNvPicPr preferRelativeResize="0"/>
          <p:nvPr/>
        </p:nvPicPr>
        <p:blipFill>
          <a:blip r:embed="rId3">
            <a:alphaModFix/>
          </a:blip>
          <a:stretch>
            <a:fillRect/>
          </a:stretch>
        </p:blipFill>
        <p:spPr>
          <a:xfrm>
            <a:off x="628650" y="1419638"/>
            <a:ext cx="4400550" cy="2009775"/>
          </a:xfrm>
          <a:prstGeom prst="rect">
            <a:avLst/>
          </a:prstGeom>
          <a:noFill/>
          <a:ln>
            <a:noFill/>
          </a:ln>
        </p:spPr>
      </p:pic>
      <p:pic>
        <p:nvPicPr>
          <p:cNvPr id="1295" name="Google Shape;1295;p153"/>
          <p:cNvPicPr preferRelativeResize="0"/>
          <p:nvPr/>
        </p:nvPicPr>
        <p:blipFill>
          <a:blip r:embed="rId4">
            <a:alphaModFix/>
          </a:blip>
          <a:stretch>
            <a:fillRect/>
          </a:stretch>
        </p:blipFill>
        <p:spPr>
          <a:xfrm>
            <a:off x="4140438" y="3280075"/>
            <a:ext cx="4505325" cy="1352550"/>
          </a:xfrm>
          <a:prstGeom prst="rect">
            <a:avLst/>
          </a:prstGeom>
          <a:noFill/>
          <a:ln>
            <a:noFill/>
          </a:ln>
        </p:spPr>
      </p:pic>
      <p:sp>
        <p:nvSpPr>
          <p:cNvPr id="1296" name="Google Shape;1296;p15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00" name="Shape 1300"/>
        <p:cNvGrpSpPr/>
        <p:nvPr/>
      </p:nvGrpSpPr>
      <p:grpSpPr>
        <a:xfrm>
          <a:off x="0" y="0"/>
          <a:ext cx="0" cy="0"/>
          <a:chOff x="0" y="0"/>
          <a:chExt cx="0" cy="0"/>
        </a:xfrm>
      </p:grpSpPr>
      <p:sp>
        <p:nvSpPr>
          <p:cNvPr id="1301" name="Google Shape;1301;p154"/>
          <p:cNvSpPr txBox="1"/>
          <p:nvPr>
            <p:ph idx="4294967295" type="title"/>
          </p:nvPr>
        </p:nvSpPr>
        <p:spPr>
          <a:xfrm>
            <a:off x="287495" y="24556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Unchecked Exceptions</a:t>
            </a:r>
            <a:endParaRPr/>
          </a:p>
          <a:p>
            <a:pPr indent="0" lvl="0" marL="0" rtl="0" algn="l">
              <a:spcBef>
                <a:spcPts val="0"/>
              </a:spcBef>
              <a:spcAft>
                <a:spcPts val="0"/>
              </a:spcAft>
              <a:buNone/>
            </a:pPr>
            <a:r>
              <a:t/>
            </a:r>
            <a:endParaRPr/>
          </a:p>
        </p:txBody>
      </p:sp>
      <p:pic>
        <p:nvPicPr>
          <p:cNvPr id="1302" name="Google Shape;1302;p154"/>
          <p:cNvPicPr preferRelativeResize="0"/>
          <p:nvPr/>
        </p:nvPicPr>
        <p:blipFill>
          <a:blip r:embed="rId3">
            <a:alphaModFix/>
          </a:blip>
          <a:stretch>
            <a:fillRect/>
          </a:stretch>
        </p:blipFill>
        <p:spPr>
          <a:xfrm>
            <a:off x="1154901" y="2011525"/>
            <a:ext cx="3851175" cy="1379225"/>
          </a:xfrm>
          <a:prstGeom prst="rect">
            <a:avLst/>
          </a:prstGeom>
          <a:noFill/>
          <a:ln>
            <a:noFill/>
          </a:ln>
        </p:spPr>
      </p:pic>
      <p:sp>
        <p:nvSpPr>
          <p:cNvPr id="1303" name="Google Shape;1303;p15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07" name="Shape 1307"/>
        <p:cNvGrpSpPr/>
        <p:nvPr/>
      </p:nvGrpSpPr>
      <p:grpSpPr>
        <a:xfrm>
          <a:off x="0" y="0"/>
          <a:ext cx="0" cy="0"/>
          <a:chOff x="0" y="0"/>
          <a:chExt cx="0" cy="0"/>
        </a:xfrm>
      </p:grpSpPr>
      <p:sp>
        <p:nvSpPr>
          <p:cNvPr id="1308" name="Google Shape;1308;p155"/>
          <p:cNvSpPr txBox="1"/>
          <p:nvPr>
            <p:ph idx="4294967295" type="title"/>
          </p:nvPr>
        </p:nvSpPr>
        <p:spPr>
          <a:xfrm>
            <a:off x="182020" y="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Manejo de excepciones</a:t>
            </a:r>
            <a:endParaRPr/>
          </a:p>
        </p:txBody>
      </p:sp>
      <p:sp>
        <p:nvSpPr>
          <p:cNvPr id="1309" name="Google Shape;1309;p155"/>
          <p:cNvSpPr txBox="1"/>
          <p:nvPr>
            <p:ph idx="4294967295" type="body"/>
          </p:nvPr>
        </p:nvSpPr>
        <p:spPr>
          <a:xfrm>
            <a:off x="507876" y="1620550"/>
            <a:ext cx="78996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Anunciar que puede producirse una excepción</a:t>
            </a:r>
            <a:endParaRPr/>
          </a:p>
          <a:p>
            <a:pPr indent="-381000" lvl="0" marL="457200" rtl="0" algn="l">
              <a:spcBef>
                <a:spcPts val="0"/>
              </a:spcBef>
              <a:spcAft>
                <a:spcPts val="0"/>
              </a:spcAft>
              <a:buSzPts val="2400"/>
              <a:buChar char="▰"/>
            </a:pPr>
            <a:r>
              <a:rPr lang="en"/>
              <a:t>La instrucción try-catch</a:t>
            </a:r>
            <a:endParaRPr/>
          </a:p>
          <a:p>
            <a:pPr indent="-381000" lvl="0" marL="457200" rtl="0" algn="l">
              <a:spcBef>
                <a:spcPts val="0"/>
              </a:spcBef>
              <a:spcAft>
                <a:spcPts val="0"/>
              </a:spcAft>
              <a:buSzPts val="2400"/>
              <a:buChar char="▰"/>
            </a:pPr>
            <a:r>
              <a:rPr lang="en"/>
              <a:t>La Construcción de un Objeto Exception y la Instrucción throw</a:t>
            </a:r>
            <a:endParaRPr/>
          </a:p>
          <a:p>
            <a:pPr indent="0" lvl="0" marL="0" rtl="0" algn="l">
              <a:spcBef>
                <a:spcPts val="600"/>
              </a:spcBef>
              <a:spcAft>
                <a:spcPts val="0"/>
              </a:spcAft>
              <a:buNone/>
            </a:pPr>
            <a:r>
              <a:t/>
            </a:r>
            <a:endParaRPr/>
          </a:p>
        </p:txBody>
      </p:sp>
      <p:sp>
        <p:nvSpPr>
          <p:cNvPr id="1310" name="Google Shape;1310;p15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14" name="Shape 1314"/>
        <p:cNvGrpSpPr/>
        <p:nvPr/>
      </p:nvGrpSpPr>
      <p:grpSpPr>
        <a:xfrm>
          <a:off x="0" y="0"/>
          <a:ext cx="0" cy="0"/>
          <a:chOff x="0" y="0"/>
          <a:chExt cx="0" cy="0"/>
        </a:xfrm>
      </p:grpSpPr>
      <p:sp>
        <p:nvSpPr>
          <p:cNvPr id="1315" name="Google Shape;1315;p156"/>
          <p:cNvSpPr txBox="1"/>
          <p:nvPr>
            <p:ph idx="4294967295" type="title"/>
          </p:nvPr>
        </p:nvSpPr>
        <p:spPr>
          <a:xfrm>
            <a:off x="204270" y="347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Anunciar que una excepción se produce</a:t>
            </a:r>
            <a:endParaRPr/>
          </a:p>
        </p:txBody>
      </p:sp>
      <p:sp>
        <p:nvSpPr>
          <p:cNvPr id="1316" name="Google Shape;1316;p156"/>
          <p:cNvSpPr txBox="1"/>
          <p:nvPr>
            <p:ph idx="4294967295" type="body"/>
          </p:nvPr>
        </p:nvSpPr>
        <p:spPr>
          <a:xfrm>
            <a:off x="507876" y="1620550"/>
            <a:ext cx="79188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Cuando un método desea disparar una excepción, se debe indicar como parte de la signatura del método usando la clausula </a:t>
            </a:r>
            <a:r>
              <a:rPr b="1" lang="en" sz="2200"/>
              <a:t>throws</a:t>
            </a:r>
            <a:endParaRPr b="1" sz="2200"/>
          </a:p>
          <a:p>
            <a:pPr indent="0" lvl="0" marL="0" rtl="0" algn="l">
              <a:spcBef>
                <a:spcPts val="600"/>
              </a:spcBef>
              <a:spcAft>
                <a:spcPts val="0"/>
              </a:spcAft>
              <a:buNone/>
            </a:pPr>
            <a:r>
              <a:t/>
            </a:r>
            <a:endParaRPr/>
          </a:p>
          <a:p>
            <a:pPr indent="0" lvl="0" marL="152400" marR="152400" rtl="0" algn="l">
              <a:lnSpc>
                <a:spcPct val="115000"/>
              </a:lnSpc>
              <a:spcBef>
                <a:spcPts val="0"/>
              </a:spcBef>
              <a:spcAft>
                <a:spcPts val="0"/>
              </a:spcAft>
              <a:buClr>
                <a:schemeClr val="dk1"/>
              </a:buClr>
              <a:buSzPts val="1100"/>
              <a:buFont typeface="Arial"/>
              <a:buNone/>
            </a:pPr>
            <a:r>
              <a:rPr lang="en" sz="1000">
                <a:solidFill>
                  <a:srgbClr val="8959A8"/>
                </a:solidFill>
                <a:highlight>
                  <a:srgbClr val="F7F7F7"/>
                </a:highlight>
                <a:latin typeface="Consolas"/>
                <a:ea typeface="Consolas"/>
                <a:cs typeface="Consolas"/>
                <a:sym typeface="Consolas"/>
              </a:rPr>
              <a:t>public</a:t>
            </a:r>
            <a:r>
              <a:rPr lang="en" sz="1000">
                <a:solidFill>
                  <a:srgbClr val="4271AE"/>
                </a:solidFill>
                <a:highlight>
                  <a:srgbClr val="F7F7F7"/>
                </a:highlight>
                <a:latin typeface="Consolas"/>
                <a:ea typeface="Consolas"/>
                <a:cs typeface="Consolas"/>
                <a:sym typeface="Consolas"/>
              </a:rPr>
              <a:t> </a:t>
            </a:r>
            <a:r>
              <a:rPr lang="en" sz="1000">
                <a:solidFill>
                  <a:srgbClr val="8959A8"/>
                </a:solidFill>
                <a:highlight>
                  <a:srgbClr val="F7F7F7"/>
                </a:highlight>
                <a:latin typeface="Consolas"/>
                <a:ea typeface="Consolas"/>
                <a:cs typeface="Consolas"/>
                <a:sym typeface="Consolas"/>
              </a:rPr>
              <a:t>void</a:t>
            </a:r>
            <a:r>
              <a:rPr lang="en" sz="1000">
                <a:solidFill>
                  <a:srgbClr val="4271AE"/>
                </a:solidFill>
                <a:highlight>
                  <a:srgbClr val="F7F7F7"/>
                </a:highlight>
                <a:latin typeface="Consolas"/>
                <a:ea typeface="Consolas"/>
                <a:cs typeface="Consolas"/>
                <a:sym typeface="Consolas"/>
              </a:rPr>
              <a:t> </a:t>
            </a:r>
            <a:r>
              <a:rPr lang="en" sz="1000">
                <a:solidFill>
                  <a:srgbClr val="8E908C"/>
                </a:solidFill>
                <a:highlight>
                  <a:srgbClr val="F7F7F7"/>
                </a:highlight>
                <a:latin typeface="Consolas"/>
                <a:ea typeface="Consolas"/>
                <a:cs typeface="Consolas"/>
                <a:sym typeface="Consolas"/>
              </a:rPr>
              <a:t>afiliarSocio</a:t>
            </a:r>
            <a:r>
              <a:rPr lang="en" sz="1000">
                <a:solidFill>
                  <a:srgbClr val="F5871F"/>
                </a:solidFill>
                <a:highlight>
                  <a:srgbClr val="F7F7F7"/>
                </a:highlight>
                <a:latin typeface="Consolas"/>
                <a:ea typeface="Consolas"/>
                <a:cs typeface="Consolas"/>
                <a:sym typeface="Consolas"/>
              </a:rPr>
              <a:t>( String pCedula, String pNombre, Tipo pTipo )</a:t>
            </a:r>
            <a:r>
              <a:rPr lang="en" sz="1000">
                <a:solidFill>
                  <a:srgbClr val="4271AE"/>
                </a:solidFill>
                <a:highlight>
                  <a:srgbClr val="F7F7F7"/>
                </a:highlight>
                <a:latin typeface="Consolas"/>
                <a:ea typeface="Consolas"/>
                <a:cs typeface="Consolas"/>
                <a:sym typeface="Consolas"/>
              </a:rPr>
              <a:t> </a:t>
            </a:r>
            <a:r>
              <a:rPr lang="en" sz="1000">
                <a:solidFill>
                  <a:srgbClr val="8959A8"/>
                </a:solidFill>
                <a:highlight>
                  <a:srgbClr val="F7F7F7"/>
                </a:highlight>
                <a:latin typeface="Consolas"/>
                <a:ea typeface="Consolas"/>
                <a:cs typeface="Consolas"/>
                <a:sym typeface="Consolas"/>
              </a:rPr>
              <a:t>throws</a:t>
            </a:r>
            <a:r>
              <a:rPr lang="en" sz="1000">
                <a:solidFill>
                  <a:srgbClr val="4271AE"/>
                </a:solidFill>
                <a:highlight>
                  <a:srgbClr val="F7F7F7"/>
                </a:highlight>
                <a:latin typeface="Consolas"/>
                <a:ea typeface="Consolas"/>
                <a:cs typeface="Consolas"/>
                <a:sym typeface="Consolas"/>
              </a:rPr>
              <a:t> Exception</a:t>
            </a:r>
            <a:br>
              <a:rPr lang="en" sz="1000">
                <a:solidFill>
                  <a:srgbClr val="4271AE"/>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500"/>
              </a:spcBef>
              <a:spcAft>
                <a:spcPts val="0"/>
              </a:spcAft>
              <a:buNone/>
            </a:pPr>
            <a:r>
              <a:t/>
            </a:r>
            <a:endParaRPr/>
          </a:p>
        </p:txBody>
      </p:sp>
      <p:sp>
        <p:nvSpPr>
          <p:cNvPr id="1317" name="Google Shape;1317;p15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21" name="Shape 1321"/>
        <p:cNvGrpSpPr/>
        <p:nvPr/>
      </p:nvGrpSpPr>
      <p:grpSpPr>
        <a:xfrm>
          <a:off x="0" y="0"/>
          <a:ext cx="0" cy="0"/>
          <a:chOff x="0" y="0"/>
          <a:chExt cx="0" cy="0"/>
        </a:xfrm>
      </p:grpSpPr>
      <p:sp>
        <p:nvSpPr>
          <p:cNvPr id="1322" name="Google Shape;1322;p157"/>
          <p:cNvSpPr txBox="1"/>
          <p:nvPr>
            <p:ph idx="4294967295" type="title"/>
          </p:nvPr>
        </p:nvSpPr>
        <p:spPr>
          <a:xfrm>
            <a:off x="318345" y="2323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Bloque try-catch</a:t>
            </a:r>
            <a:endParaRPr/>
          </a:p>
        </p:txBody>
      </p:sp>
      <p:sp>
        <p:nvSpPr>
          <p:cNvPr id="1323" name="Google Shape;1323;p157"/>
          <p:cNvSpPr txBox="1"/>
          <p:nvPr>
            <p:ph idx="4294967295" type="body"/>
          </p:nvPr>
        </p:nvSpPr>
        <p:spPr>
          <a:xfrm>
            <a:off x="507875" y="1620550"/>
            <a:ext cx="78012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https://universidad-de-los-andes.gitbooks.io/fundamentos-de-programacion/content/Nivel4/5_ManejoDeLasExcepciones.html</a:t>
            </a:r>
            <a:endParaRPr sz="1000"/>
          </a:p>
        </p:txBody>
      </p:sp>
      <p:pic>
        <p:nvPicPr>
          <p:cNvPr id="1324" name="Google Shape;1324;p157"/>
          <p:cNvPicPr preferRelativeResize="0"/>
          <p:nvPr/>
        </p:nvPicPr>
        <p:blipFill>
          <a:blip r:embed="rId3">
            <a:alphaModFix/>
          </a:blip>
          <a:stretch>
            <a:fillRect/>
          </a:stretch>
        </p:blipFill>
        <p:spPr>
          <a:xfrm>
            <a:off x="1189375" y="1367725"/>
            <a:ext cx="6159702" cy="3376577"/>
          </a:xfrm>
          <a:prstGeom prst="rect">
            <a:avLst/>
          </a:prstGeom>
          <a:noFill/>
          <a:ln>
            <a:noFill/>
          </a:ln>
        </p:spPr>
      </p:pic>
      <p:sp>
        <p:nvSpPr>
          <p:cNvPr id="1325" name="Google Shape;1325;p15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29" name="Shape 1329"/>
        <p:cNvGrpSpPr/>
        <p:nvPr/>
      </p:nvGrpSpPr>
      <p:grpSpPr>
        <a:xfrm>
          <a:off x="0" y="0"/>
          <a:ext cx="0" cy="0"/>
          <a:chOff x="0" y="0"/>
          <a:chExt cx="0" cy="0"/>
        </a:xfrm>
      </p:grpSpPr>
      <p:sp>
        <p:nvSpPr>
          <p:cNvPr id="1330" name="Google Shape;1330;p158"/>
          <p:cNvSpPr txBox="1"/>
          <p:nvPr>
            <p:ph idx="4294967295" type="title"/>
          </p:nvPr>
        </p:nvSpPr>
        <p:spPr>
          <a:xfrm>
            <a:off x="259220" y="2679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try-catch</a:t>
            </a:r>
            <a:endParaRPr/>
          </a:p>
        </p:txBody>
      </p:sp>
      <p:sp>
        <p:nvSpPr>
          <p:cNvPr id="1331" name="Google Shape;1331;p158"/>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368300" lvl="0" marL="457200" rtl="0" algn="just">
              <a:lnSpc>
                <a:spcPct val="115000"/>
              </a:lnSpc>
              <a:spcBef>
                <a:spcPts val="0"/>
              </a:spcBef>
              <a:spcAft>
                <a:spcPts val="0"/>
              </a:spcAft>
              <a:buClr>
                <a:srgbClr val="333333"/>
              </a:buClr>
              <a:buSzPts val="2200"/>
              <a:buChar char="●"/>
            </a:pPr>
            <a:r>
              <a:rPr lang="en" sz="2200">
                <a:solidFill>
                  <a:srgbClr val="333333"/>
                </a:solidFill>
              </a:rPr>
              <a:t>Delimitar la porción de código dentro de un método en el que necesitamos desviar el control si una excepción ocurre allí (la parte </a:t>
            </a:r>
            <a:r>
              <a:rPr lang="en" sz="2200">
                <a:solidFill>
                  <a:srgbClr val="333333"/>
                </a:solidFill>
                <a:highlight>
                  <a:srgbClr val="F7F7F7"/>
                </a:highlight>
              </a:rPr>
              <a:t>try</a:t>
            </a:r>
            <a:r>
              <a:rPr lang="en" sz="2200">
                <a:solidFill>
                  <a:srgbClr val="333333"/>
                </a:solidFill>
              </a:rPr>
              <a:t>). </a:t>
            </a:r>
            <a:endParaRPr sz="2200">
              <a:solidFill>
                <a:srgbClr val="333333"/>
              </a:solidFill>
            </a:endParaRPr>
          </a:p>
          <a:p>
            <a:pPr indent="-368300" lvl="0" marL="457200" rtl="0" algn="just">
              <a:lnSpc>
                <a:spcPct val="115000"/>
              </a:lnSpc>
              <a:spcBef>
                <a:spcPts val="0"/>
              </a:spcBef>
              <a:spcAft>
                <a:spcPts val="0"/>
              </a:spcAft>
              <a:buClr>
                <a:srgbClr val="333333"/>
              </a:buClr>
              <a:buSzPts val="2200"/>
              <a:buChar char="●"/>
            </a:pPr>
            <a:r>
              <a:rPr lang="en" sz="2200">
                <a:solidFill>
                  <a:srgbClr val="333333"/>
                </a:solidFill>
              </a:rPr>
              <a:t>Definir el código que manejará el error o atrapará la excepción (la parte </a:t>
            </a:r>
            <a:r>
              <a:rPr lang="en" sz="2200">
                <a:solidFill>
                  <a:srgbClr val="333333"/>
                </a:solidFill>
                <a:highlight>
                  <a:srgbClr val="F7F7F7"/>
                </a:highlight>
              </a:rPr>
              <a:t>catch</a:t>
            </a:r>
            <a:r>
              <a:rPr lang="en" sz="2200">
                <a:solidFill>
                  <a:srgbClr val="333333"/>
                </a:solidFill>
              </a:rPr>
              <a:t>).</a:t>
            </a:r>
            <a:endParaRPr sz="2200">
              <a:solidFill>
                <a:srgbClr val="333333"/>
              </a:solidFill>
            </a:endParaRPr>
          </a:p>
          <a:p>
            <a:pPr indent="0" lvl="0" marL="0" rtl="0" algn="l">
              <a:spcBef>
                <a:spcPts val="1000"/>
              </a:spcBef>
              <a:spcAft>
                <a:spcPts val="0"/>
              </a:spcAft>
              <a:buNone/>
            </a:pPr>
            <a:r>
              <a:t/>
            </a:r>
            <a:endParaRPr/>
          </a:p>
        </p:txBody>
      </p:sp>
      <p:pic>
        <p:nvPicPr>
          <p:cNvPr id="1332" name="Google Shape;1332;p158"/>
          <p:cNvPicPr preferRelativeResize="0"/>
          <p:nvPr/>
        </p:nvPicPr>
        <p:blipFill>
          <a:blip r:embed="rId3">
            <a:alphaModFix/>
          </a:blip>
          <a:stretch>
            <a:fillRect/>
          </a:stretch>
        </p:blipFill>
        <p:spPr>
          <a:xfrm>
            <a:off x="7079775" y="3070950"/>
            <a:ext cx="1695450" cy="1695450"/>
          </a:xfrm>
          <a:prstGeom prst="rect">
            <a:avLst/>
          </a:prstGeom>
          <a:noFill/>
          <a:ln>
            <a:noFill/>
          </a:ln>
        </p:spPr>
      </p:pic>
      <p:sp>
        <p:nvSpPr>
          <p:cNvPr id="1333" name="Google Shape;1333;p15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37" name="Shape 1337"/>
        <p:cNvGrpSpPr/>
        <p:nvPr/>
      </p:nvGrpSpPr>
      <p:grpSpPr>
        <a:xfrm>
          <a:off x="0" y="0"/>
          <a:ext cx="0" cy="0"/>
          <a:chOff x="0" y="0"/>
          <a:chExt cx="0" cy="0"/>
        </a:xfrm>
      </p:grpSpPr>
      <p:sp>
        <p:nvSpPr>
          <p:cNvPr id="1338" name="Google Shape;1338;p159"/>
          <p:cNvSpPr txBox="1"/>
          <p:nvPr>
            <p:ph idx="4294967295" type="title"/>
          </p:nvPr>
        </p:nvSpPr>
        <p:spPr>
          <a:xfrm>
            <a:off x="133245" y="2191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try-catch</a:t>
            </a:r>
            <a:endParaRPr/>
          </a:p>
        </p:txBody>
      </p:sp>
      <p:graphicFrame>
        <p:nvGraphicFramePr>
          <p:cNvPr id="1339" name="Google Shape;1339;p159"/>
          <p:cNvGraphicFramePr/>
          <p:nvPr/>
        </p:nvGraphicFramePr>
        <p:xfrm>
          <a:off x="952500" y="2381250"/>
          <a:ext cx="3000000" cy="3000000"/>
        </p:xfrm>
        <a:graphic>
          <a:graphicData uri="http://schemas.openxmlformats.org/drawingml/2006/table">
            <a:tbl>
              <a:tblPr>
                <a:noFill/>
                <a:tableStyleId>{79658D01-FB2F-487F-899E-874338C85783}</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100">
                          <a:solidFill>
                            <a:srgbClr val="445588"/>
                          </a:solidFill>
                          <a:latin typeface="Consolas"/>
                          <a:ea typeface="Consolas"/>
                          <a:cs typeface="Consolas"/>
                          <a:sym typeface="Consolas"/>
                        </a:rPr>
                        <a:t>int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5</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0;</a:t>
                      </a:r>
                      <a:endParaRPr sz="1100">
                        <a:solidFill>
                          <a:schemeClr val="dk1"/>
                        </a:solidFill>
                        <a:latin typeface="Consolas"/>
                        <a:ea typeface="Consolas"/>
                        <a:cs typeface="Consolas"/>
                        <a:sym typeface="Consolas"/>
                      </a:endParaRPr>
                    </a:p>
                    <a:p>
                      <a:pPr indent="0" lvl="0" marL="0" rtl="0" algn="l">
                        <a:lnSpc>
                          <a:spcPct val="187500"/>
                        </a:lnSpc>
                        <a:spcBef>
                          <a:spcPts val="0"/>
                        </a:spcBef>
                        <a:spcAft>
                          <a:spcPts val="0"/>
                        </a:spcAft>
                        <a:buNone/>
                      </a:pPr>
                      <a:r>
                        <a:rPr lang="en" sz="1100">
                          <a:solidFill>
                            <a:srgbClr val="212121"/>
                          </a:solidFill>
                          <a:latin typeface="Times New Roman"/>
                          <a:ea typeface="Times New Roman"/>
                          <a:cs typeface="Times New Roman"/>
                          <a:sym typeface="Times New Roman"/>
                        </a:rPr>
                        <a:t>esta linea nos lanzaría la siguiente excepción: </a:t>
                      </a:r>
                      <a:endParaRPr sz="1100">
                        <a:solidFill>
                          <a:srgbClr val="212121"/>
                        </a:solidFill>
                        <a:latin typeface="Times New Roman"/>
                        <a:ea typeface="Times New Roman"/>
                        <a:cs typeface="Times New Roman"/>
                        <a:sym typeface="Times New Roman"/>
                      </a:endParaRPr>
                    </a:p>
                    <a:p>
                      <a:pPr indent="0" lvl="0" marL="0" rtl="0" algn="l">
                        <a:lnSpc>
                          <a:spcPct val="187500"/>
                        </a:lnSpc>
                        <a:spcBef>
                          <a:spcPts val="0"/>
                        </a:spcBef>
                        <a:spcAft>
                          <a:spcPts val="0"/>
                        </a:spcAft>
                        <a:buClr>
                          <a:schemeClr val="dk1"/>
                        </a:buClr>
                        <a:buSzPts val="1100"/>
                        <a:buFont typeface="Arial"/>
                        <a:buNone/>
                      </a:pPr>
                      <a:r>
                        <a:rPr lang="en" sz="1100">
                          <a:solidFill>
                            <a:srgbClr val="002F4C"/>
                          </a:solidFill>
                          <a:latin typeface="Verdana"/>
                          <a:ea typeface="Verdana"/>
                          <a:cs typeface="Verdana"/>
                          <a:sym typeface="Verdana"/>
                        </a:rPr>
                        <a:t>Exception in thread "main" java.lang.ArithmeticException: / by zero</a:t>
                      </a:r>
                      <a:endParaRPr sz="1100">
                        <a:solidFill>
                          <a:srgbClr val="002F4C"/>
                        </a:solidFill>
                        <a:latin typeface="Verdana"/>
                        <a:ea typeface="Verdana"/>
                        <a:cs typeface="Verdana"/>
                        <a:sym typeface="Verdana"/>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try{</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rgbClr val="445588"/>
                          </a:solidFill>
                          <a:latin typeface="Consolas"/>
                          <a:ea typeface="Consolas"/>
                          <a:cs typeface="Consolas"/>
                          <a:sym typeface="Consolas"/>
                        </a:rPr>
                        <a:t>int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5</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0;</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}catch(ArithmeticException</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err){</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rgbClr val="445588"/>
                          </a:solidFill>
                          <a:latin typeface="Consolas"/>
                          <a:ea typeface="Consolas"/>
                          <a:cs typeface="Consolas"/>
                          <a:sym typeface="Consolas"/>
                        </a:rPr>
                        <a:t>int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0;</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tc>
              </a:tr>
            </a:tbl>
          </a:graphicData>
        </a:graphic>
      </p:graphicFrame>
      <p:sp>
        <p:nvSpPr>
          <p:cNvPr id="1340" name="Google Shape;1340;p15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44" name="Shape 1344"/>
        <p:cNvGrpSpPr/>
        <p:nvPr/>
      </p:nvGrpSpPr>
      <p:grpSpPr>
        <a:xfrm>
          <a:off x="0" y="0"/>
          <a:ext cx="0" cy="0"/>
          <a:chOff x="0" y="0"/>
          <a:chExt cx="0" cy="0"/>
        </a:xfrm>
      </p:grpSpPr>
      <p:sp>
        <p:nvSpPr>
          <p:cNvPr id="1345" name="Google Shape;1345;p160"/>
          <p:cNvSpPr txBox="1"/>
          <p:nvPr>
            <p:ph idx="4294967295" type="title"/>
          </p:nvPr>
        </p:nvSpPr>
        <p:spPr>
          <a:xfrm>
            <a:off x="186395" y="2237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try-catch</a:t>
            </a:r>
            <a:endParaRPr/>
          </a:p>
        </p:txBody>
      </p:sp>
      <p:sp>
        <p:nvSpPr>
          <p:cNvPr id="1346" name="Google Shape;1346;p160"/>
          <p:cNvSpPr txBox="1"/>
          <p:nvPr>
            <p:ph idx="4294967295" type="body"/>
          </p:nvPr>
        </p:nvSpPr>
        <p:spPr>
          <a:xfrm>
            <a:off x="507876" y="1620550"/>
            <a:ext cx="80802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El código dentro del try puede generar más de una excepción, y se pueden capturar todas ellas</a:t>
            </a:r>
            <a:endParaRPr sz="2200"/>
          </a:p>
          <a:p>
            <a:pPr indent="-50800" lvl="0" marL="685800" rtl="0" algn="l">
              <a:spcBef>
                <a:spcPts val="600"/>
              </a:spcBef>
              <a:spcAft>
                <a:spcPts val="0"/>
              </a:spcAft>
              <a:buNone/>
            </a:pPr>
            <a:r>
              <a:rPr lang="en" sz="2000"/>
              <a:t>try { //Código que puede provocar el error } </a:t>
            </a:r>
            <a:endParaRPr sz="2000"/>
          </a:p>
          <a:p>
            <a:pPr indent="-50800" lvl="0" marL="685800" rtl="0" algn="l">
              <a:spcBef>
                <a:spcPts val="600"/>
              </a:spcBef>
              <a:spcAft>
                <a:spcPts val="0"/>
              </a:spcAft>
              <a:buNone/>
            </a:pPr>
            <a:r>
              <a:rPr lang="en" sz="2000"/>
              <a:t>catch(IOException ioe) { //Código para tratar la IOException } </a:t>
            </a:r>
            <a:endParaRPr sz="2000"/>
          </a:p>
          <a:p>
            <a:pPr indent="-50800" lvl="0" marL="685800" rtl="0" algn="l">
              <a:spcBef>
                <a:spcPts val="600"/>
              </a:spcBef>
              <a:spcAft>
                <a:spcPts val="0"/>
              </a:spcAft>
              <a:buNone/>
            </a:pPr>
            <a:r>
              <a:rPr lang="en" sz="2000"/>
              <a:t>catch(Exception e) { //Código para tratar la Exception }</a:t>
            </a:r>
            <a:endParaRPr sz="2000"/>
          </a:p>
        </p:txBody>
      </p:sp>
      <p:sp>
        <p:nvSpPr>
          <p:cNvPr id="1347" name="Google Shape;1347;p16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51" name="Shape 1351"/>
        <p:cNvGrpSpPr/>
        <p:nvPr/>
      </p:nvGrpSpPr>
      <p:grpSpPr>
        <a:xfrm>
          <a:off x="0" y="0"/>
          <a:ext cx="0" cy="0"/>
          <a:chOff x="0" y="0"/>
          <a:chExt cx="0" cy="0"/>
        </a:xfrm>
      </p:grpSpPr>
      <p:sp>
        <p:nvSpPr>
          <p:cNvPr id="1352" name="Google Shape;1352;p161"/>
          <p:cNvSpPr txBox="1"/>
          <p:nvPr>
            <p:ph idx="4294967295" type="title"/>
          </p:nvPr>
        </p:nvSpPr>
        <p:spPr>
          <a:xfrm>
            <a:off x="287695" y="1973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try-catch</a:t>
            </a:r>
            <a:endParaRPr/>
          </a:p>
        </p:txBody>
      </p:sp>
      <p:sp>
        <p:nvSpPr>
          <p:cNvPr id="1353" name="Google Shape;1353;p161"/>
          <p:cNvSpPr txBox="1"/>
          <p:nvPr>
            <p:ph idx="4294967295" type="body"/>
          </p:nvPr>
        </p:nvSpPr>
        <p:spPr>
          <a:xfrm>
            <a:off x="507875" y="1620550"/>
            <a:ext cx="8348700" cy="29103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2200"/>
              <a:t>Si un bloque de código lanza varias excepciones y se usan varios catch :</a:t>
            </a:r>
            <a:endParaRPr sz="2200"/>
          </a:p>
          <a:p>
            <a:pPr indent="-368300" lvl="0" marL="914400" rtl="0" algn="just">
              <a:spcBef>
                <a:spcPts val="600"/>
              </a:spcBef>
              <a:spcAft>
                <a:spcPts val="0"/>
              </a:spcAft>
              <a:buSzPts val="2200"/>
              <a:buChar char="▰"/>
            </a:pPr>
            <a:r>
              <a:rPr lang="en" sz="2200"/>
              <a:t>La excepción se captura en el primer catch que se ajusta a la excepción </a:t>
            </a:r>
            <a:endParaRPr sz="2200"/>
          </a:p>
          <a:p>
            <a:pPr indent="-368300" lvl="0" marL="914400" rtl="0" algn="just">
              <a:spcBef>
                <a:spcPts val="0"/>
              </a:spcBef>
              <a:spcAft>
                <a:spcPts val="0"/>
              </a:spcAft>
              <a:buSzPts val="2200"/>
              <a:buChar char="▰"/>
            </a:pPr>
            <a:r>
              <a:rPr lang="en" sz="2200"/>
              <a:t>Los catch deben capturar las excepciones más concretas en primer lugar, y las más generales al final </a:t>
            </a:r>
            <a:endParaRPr sz="2200"/>
          </a:p>
          <a:p>
            <a:pPr indent="-368300" lvl="0" marL="914400" rtl="0" algn="just">
              <a:spcBef>
                <a:spcPts val="0"/>
              </a:spcBef>
              <a:spcAft>
                <a:spcPts val="0"/>
              </a:spcAft>
              <a:buSzPts val="2200"/>
              <a:buChar char="▰"/>
            </a:pPr>
            <a:r>
              <a:rPr lang="en" sz="2200"/>
              <a:t>Si no lo hacemos así, hay bloques catch en los que no se entrará nunca</a:t>
            </a:r>
            <a:endParaRPr sz="2200"/>
          </a:p>
        </p:txBody>
      </p:sp>
      <p:sp>
        <p:nvSpPr>
          <p:cNvPr id="1354" name="Google Shape;1354;p16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58" name="Shape 1358"/>
        <p:cNvGrpSpPr/>
        <p:nvPr/>
      </p:nvGrpSpPr>
      <p:grpSpPr>
        <a:xfrm>
          <a:off x="0" y="0"/>
          <a:ext cx="0" cy="0"/>
          <a:chOff x="0" y="0"/>
          <a:chExt cx="0" cy="0"/>
        </a:xfrm>
      </p:grpSpPr>
      <p:sp>
        <p:nvSpPr>
          <p:cNvPr id="1359" name="Google Shape;1359;p162"/>
          <p:cNvSpPr txBox="1"/>
          <p:nvPr>
            <p:ph idx="4294967295" type="title"/>
          </p:nvPr>
        </p:nvSpPr>
        <p:spPr>
          <a:xfrm>
            <a:off x="188820" y="2195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try-catch</a:t>
            </a:r>
            <a:endParaRPr/>
          </a:p>
        </p:txBody>
      </p:sp>
      <p:pic>
        <p:nvPicPr>
          <p:cNvPr id="1360" name="Google Shape;1360;p162"/>
          <p:cNvPicPr preferRelativeResize="0"/>
          <p:nvPr/>
        </p:nvPicPr>
        <p:blipFill>
          <a:blip r:embed="rId3">
            <a:alphaModFix/>
          </a:blip>
          <a:stretch>
            <a:fillRect/>
          </a:stretch>
        </p:blipFill>
        <p:spPr>
          <a:xfrm>
            <a:off x="1816650" y="1346380"/>
            <a:ext cx="5510675" cy="3309100"/>
          </a:xfrm>
          <a:prstGeom prst="rect">
            <a:avLst/>
          </a:prstGeom>
          <a:noFill/>
          <a:ln>
            <a:noFill/>
          </a:ln>
        </p:spPr>
      </p:pic>
      <p:sp>
        <p:nvSpPr>
          <p:cNvPr id="1361" name="Google Shape;1361;p16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59" name="Shape 259"/>
        <p:cNvGrpSpPr/>
        <p:nvPr/>
      </p:nvGrpSpPr>
      <p:grpSpPr>
        <a:xfrm>
          <a:off x="0" y="0"/>
          <a:ext cx="0" cy="0"/>
          <a:chOff x="0" y="0"/>
          <a:chExt cx="0" cy="0"/>
        </a:xfrm>
      </p:grpSpPr>
      <p:sp>
        <p:nvSpPr>
          <p:cNvPr id="260" name="Google Shape;260;p2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Sintaxis del lenguaje</a:t>
            </a:r>
            <a:endParaRPr/>
          </a:p>
        </p:txBody>
      </p:sp>
      <p:sp>
        <p:nvSpPr>
          <p:cNvPr id="261" name="Google Shape;261;p28"/>
          <p:cNvSpPr txBox="1"/>
          <p:nvPr>
            <p:ph idx="1" type="body"/>
          </p:nvPr>
        </p:nvSpPr>
        <p:spPr>
          <a:xfrm>
            <a:off x="457200" y="1680700"/>
            <a:ext cx="8000700" cy="2764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800">
              <a:solidFill>
                <a:srgbClr val="000000"/>
              </a:solidFill>
            </a:endParaRPr>
          </a:p>
          <a:p>
            <a:pPr indent="0" lvl="0" marL="0" rtl="0" algn="just">
              <a:lnSpc>
                <a:spcPct val="90000"/>
              </a:lnSpc>
              <a:spcBef>
                <a:spcPts val="800"/>
              </a:spcBef>
              <a:spcAft>
                <a:spcPts val="0"/>
              </a:spcAft>
              <a:buNone/>
            </a:pPr>
            <a:r>
              <a:rPr lang="en" sz="1800">
                <a:solidFill>
                  <a:schemeClr val="dk1"/>
                </a:solidFill>
              </a:rPr>
              <a:t>Los comentarios pueden ser para una línea o múltiples líneas</a:t>
            </a:r>
            <a:endParaRPr sz="1800">
              <a:solidFill>
                <a:schemeClr val="dk1"/>
              </a:solidFill>
            </a:endParaRPr>
          </a:p>
          <a:p>
            <a:pPr indent="-152400" lvl="0" marL="177800" rtl="0" algn="just">
              <a:spcBef>
                <a:spcPts val="600"/>
              </a:spcBef>
              <a:spcAft>
                <a:spcPts val="0"/>
              </a:spcAft>
              <a:buClr>
                <a:srgbClr val="41423D"/>
              </a:buClr>
              <a:buSzPts val="1800"/>
              <a:buFont typeface="Arial"/>
              <a:buChar char="•"/>
            </a:pPr>
            <a:r>
              <a:rPr lang="en" sz="1800">
                <a:solidFill>
                  <a:srgbClr val="41423D"/>
                </a:solidFill>
              </a:rPr>
              <a:t>- </a:t>
            </a:r>
            <a:r>
              <a:rPr b="1" lang="en" sz="1800">
                <a:solidFill>
                  <a:srgbClr val="41423D"/>
                </a:solidFill>
              </a:rPr>
              <a:t>Comentario multilínea</a:t>
            </a:r>
            <a:r>
              <a:rPr lang="en" sz="1800">
                <a:solidFill>
                  <a:srgbClr val="41423D"/>
                </a:solidFill>
              </a:rPr>
              <a:t>: se abre con el símbolo /* y se cierra con el símbolo */</a:t>
            </a:r>
            <a:endParaRPr sz="1800">
              <a:solidFill>
                <a:srgbClr val="41423D"/>
              </a:solidFill>
            </a:endParaRPr>
          </a:p>
          <a:p>
            <a:pPr indent="-152400" lvl="0" marL="177800" rtl="0" algn="just">
              <a:spcBef>
                <a:spcPts val="0"/>
              </a:spcBef>
              <a:spcAft>
                <a:spcPts val="0"/>
              </a:spcAft>
              <a:buClr>
                <a:srgbClr val="41423D"/>
              </a:buClr>
              <a:buSzPts val="1800"/>
              <a:buFont typeface="Arial"/>
              <a:buChar char="•"/>
            </a:pPr>
            <a:r>
              <a:rPr lang="en" sz="1800">
                <a:solidFill>
                  <a:srgbClr val="41423D"/>
                </a:solidFill>
              </a:rPr>
              <a:t>- </a:t>
            </a:r>
            <a:r>
              <a:rPr b="1" lang="en" sz="1800">
                <a:solidFill>
                  <a:srgbClr val="41423D"/>
                </a:solidFill>
              </a:rPr>
              <a:t>Comentario en una línea o al final de una línea</a:t>
            </a:r>
            <a:r>
              <a:rPr lang="en" sz="1800">
                <a:solidFill>
                  <a:srgbClr val="41423D"/>
                </a:solidFill>
              </a:rPr>
              <a:t>: se introduce con el símbolo //</a:t>
            </a:r>
            <a:endParaRPr sz="1800">
              <a:solidFill>
                <a:srgbClr val="000000"/>
              </a:solidFill>
            </a:endParaRPr>
          </a:p>
          <a:p>
            <a:pPr indent="0" lvl="0" marL="457200" rtl="0" algn="l">
              <a:spcBef>
                <a:spcPts val="800"/>
              </a:spcBef>
              <a:spcAft>
                <a:spcPts val="0"/>
              </a:spcAft>
              <a:buNone/>
            </a:pPr>
            <a:r>
              <a:t/>
            </a:r>
            <a:endParaRPr>
              <a:solidFill>
                <a:schemeClr val="dk1"/>
              </a:solidFill>
            </a:endParaRPr>
          </a:p>
        </p:txBody>
      </p:sp>
      <p:sp>
        <p:nvSpPr>
          <p:cNvPr id="262" name="Google Shape;262;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63" name="Google Shape;263;p28"/>
          <p:cNvSpPr txBox="1"/>
          <p:nvPr/>
        </p:nvSpPr>
        <p:spPr>
          <a:xfrm>
            <a:off x="2951325" y="3359425"/>
            <a:ext cx="47406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 Ejemplo  de comentarios</a:t>
            </a:r>
            <a:endParaRPr>
              <a:solidFill>
                <a:srgbClr val="6AA84F"/>
              </a:solidFill>
            </a:endParaRPr>
          </a:p>
          <a:p>
            <a:pPr indent="0" lvl="0" marL="0" rtl="0" algn="l">
              <a:spcBef>
                <a:spcPts val="0"/>
              </a:spcBef>
              <a:spcAft>
                <a:spcPts val="0"/>
              </a:spcAft>
              <a:buNone/>
            </a:pPr>
            <a:r>
              <a:rPr lang="en">
                <a:solidFill>
                  <a:srgbClr val="6AA84F"/>
                </a:solidFill>
              </a:rPr>
              <a:t>* Este es un comentario multilínea </a:t>
            </a:r>
            <a:endParaRPr>
              <a:solidFill>
                <a:srgbClr val="6AA84F"/>
              </a:solidFill>
            </a:endParaRPr>
          </a:p>
          <a:p>
            <a:pPr indent="0" lvl="0" marL="0" rtl="0" algn="l">
              <a:spcBef>
                <a:spcPts val="0"/>
              </a:spcBef>
              <a:spcAft>
                <a:spcPts val="0"/>
              </a:spcAft>
              <a:buNone/>
            </a:pPr>
            <a:r>
              <a:rPr lang="en">
                <a:solidFill>
                  <a:srgbClr val="6AA84F"/>
                </a:solidFill>
              </a:rPr>
              <a:t>*/</a:t>
            </a:r>
            <a:endParaRPr>
              <a:solidFill>
                <a:srgbClr val="6AA84F"/>
              </a:solidFill>
            </a:endParaRPr>
          </a:p>
          <a:p>
            <a:pPr indent="0" lvl="0" marL="0" rtl="0" algn="l">
              <a:spcBef>
                <a:spcPts val="0"/>
              </a:spcBef>
              <a:spcAft>
                <a:spcPts val="0"/>
              </a:spcAft>
              <a:buNone/>
            </a:pPr>
            <a:r>
              <a:rPr lang="en"/>
              <a:t>public class HolaMundo {</a:t>
            </a:r>
            <a:endParaRPr/>
          </a:p>
          <a:p>
            <a:pPr indent="0" lvl="0" marL="0" rtl="0" algn="l">
              <a:spcBef>
                <a:spcPts val="0"/>
              </a:spcBef>
              <a:spcAft>
                <a:spcPts val="0"/>
              </a:spcAft>
              <a:buNone/>
            </a:pPr>
            <a:r>
              <a:rPr lang="en"/>
              <a:t>	public static void main(String[] args) {</a:t>
            </a:r>
            <a:endParaRPr/>
          </a:p>
          <a:p>
            <a:pPr indent="0" lvl="0" marL="0" rtl="0" algn="l">
              <a:spcBef>
                <a:spcPts val="0"/>
              </a:spcBef>
              <a:spcAft>
                <a:spcPts val="0"/>
              </a:spcAft>
              <a:buNone/>
            </a:pPr>
            <a:r>
              <a:rPr lang="en"/>
              <a:t>		System.out.println("Hola mundo!!!!");</a:t>
            </a:r>
            <a:endParaRPr/>
          </a:p>
          <a:p>
            <a:pPr indent="0" lvl="0" marL="0" rtl="0" algn="l">
              <a:spcBef>
                <a:spcPts val="0"/>
              </a:spcBef>
              <a:spcAft>
                <a:spcPts val="0"/>
              </a:spcAft>
              <a:buNone/>
            </a:pPr>
            <a:r>
              <a:rPr lang="en"/>
              <a:t>	}</a:t>
            </a:r>
            <a:r>
              <a:rPr lang="en">
                <a:solidFill>
                  <a:srgbClr val="6AA84F"/>
                </a:solidFill>
              </a:rPr>
              <a:t>//cierre de main</a:t>
            </a:r>
            <a:endParaRPr>
              <a:solidFill>
                <a:srgbClr val="6AA84F"/>
              </a:solidFill>
            </a:endParaRPr>
          </a:p>
          <a:p>
            <a:pPr indent="0" lvl="0" marL="0" rtl="0" algn="l">
              <a:spcBef>
                <a:spcPts val="0"/>
              </a:spcBef>
              <a:spcAft>
                <a:spcPts val="0"/>
              </a:spcAft>
              <a:buNone/>
            </a:pPr>
            <a:r>
              <a:rPr lang="en"/>
              <a:t>}</a:t>
            </a:r>
            <a:r>
              <a:rPr lang="en">
                <a:solidFill>
                  <a:srgbClr val="6AA84F"/>
                </a:solidFill>
              </a:rPr>
              <a:t>//cierre de clase</a:t>
            </a:r>
            <a:endParaRPr>
              <a:solidFill>
                <a:srgbClr val="6AA84F"/>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65" name="Shape 1365"/>
        <p:cNvGrpSpPr/>
        <p:nvPr/>
      </p:nvGrpSpPr>
      <p:grpSpPr>
        <a:xfrm>
          <a:off x="0" y="0"/>
          <a:ext cx="0" cy="0"/>
          <a:chOff x="0" y="0"/>
          <a:chExt cx="0" cy="0"/>
        </a:xfrm>
      </p:grpSpPr>
      <p:sp>
        <p:nvSpPr>
          <p:cNvPr id="1366" name="Google Shape;1366;p163"/>
          <p:cNvSpPr txBox="1"/>
          <p:nvPr>
            <p:ph idx="4294967295" type="title"/>
          </p:nvPr>
        </p:nvSpPr>
        <p:spPr>
          <a:xfrm>
            <a:off x="327145" y="2191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Bloque finally</a:t>
            </a:r>
            <a:endParaRPr/>
          </a:p>
        </p:txBody>
      </p:sp>
      <p:sp>
        <p:nvSpPr>
          <p:cNvPr id="1367" name="Google Shape;1367;p163"/>
          <p:cNvSpPr txBox="1"/>
          <p:nvPr>
            <p:ph idx="4294967295" type="body"/>
          </p:nvPr>
        </p:nvSpPr>
        <p:spPr>
          <a:xfrm>
            <a:off x="507876" y="1620550"/>
            <a:ext cx="75453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Finally se utiliza cuando el programador solicita ciertos recursos al sistema que se deben liberar</a:t>
            </a:r>
            <a:endParaRPr/>
          </a:p>
          <a:p>
            <a:pPr indent="-381000" lvl="1" marL="914400" rtl="0" algn="l">
              <a:spcBef>
                <a:spcPts val="0"/>
              </a:spcBef>
              <a:spcAft>
                <a:spcPts val="0"/>
              </a:spcAft>
              <a:buSzPts val="2400"/>
              <a:buChar char="▰"/>
            </a:pPr>
            <a:r>
              <a:rPr lang="en"/>
              <a:t>se coloca después del último bloque catch o</a:t>
            </a:r>
            <a:endParaRPr/>
          </a:p>
          <a:p>
            <a:pPr indent="-381000" lvl="1" marL="914400" rtl="0" algn="l">
              <a:spcBef>
                <a:spcPts val="0"/>
              </a:spcBef>
              <a:spcAft>
                <a:spcPts val="0"/>
              </a:spcAft>
              <a:buSzPts val="2400"/>
              <a:buChar char="▰"/>
            </a:pPr>
            <a:r>
              <a:rPr lang="en"/>
              <a:t>luego del bloque try</a:t>
            </a:r>
            <a:endParaRPr/>
          </a:p>
        </p:txBody>
      </p:sp>
      <p:sp>
        <p:nvSpPr>
          <p:cNvPr id="1368" name="Google Shape;1368;p16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72" name="Shape 1372"/>
        <p:cNvGrpSpPr/>
        <p:nvPr/>
      </p:nvGrpSpPr>
      <p:grpSpPr>
        <a:xfrm>
          <a:off x="0" y="0"/>
          <a:ext cx="0" cy="0"/>
          <a:chOff x="0" y="0"/>
          <a:chExt cx="0" cy="0"/>
        </a:xfrm>
      </p:grpSpPr>
      <p:sp>
        <p:nvSpPr>
          <p:cNvPr id="1373" name="Google Shape;1373;p164"/>
          <p:cNvSpPr txBox="1"/>
          <p:nvPr>
            <p:ph idx="4294967295" type="title"/>
          </p:nvPr>
        </p:nvSpPr>
        <p:spPr>
          <a:xfrm>
            <a:off x="296495" y="13126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Bloque finally</a:t>
            </a:r>
            <a:endParaRPr/>
          </a:p>
        </p:txBody>
      </p:sp>
      <p:sp>
        <p:nvSpPr>
          <p:cNvPr id="1374" name="Google Shape;1374;p164"/>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600"/>
              </a:spcBef>
              <a:spcAft>
                <a:spcPts val="0"/>
              </a:spcAft>
              <a:buNone/>
            </a:pPr>
            <a:r>
              <a:t/>
            </a:r>
            <a:endParaRPr/>
          </a:p>
        </p:txBody>
      </p:sp>
      <p:graphicFrame>
        <p:nvGraphicFramePr>
          <p:cNvPr id="1375" name="Google Shape;1375;p164"/>
          <p:cNvGraphicFramePr/>
          <p:nvPr/>
        </p:nvGraphicFramePr>
        <p:xfrm>
          <a:off x="952500" y="1466850"/>
          <a:ext cx="3000000" cy="3000000"/>
        </p:xfrm>
        <a:graphic>
          <a:graphicData uri="http://schemas.openxmlformats.org/drawingml/2006/table">
            <a:tbl>
              <a:tblPr>
                <a:noFill/>
                <a:tableStyleId>{79658D01-FB2F-487F-899E-874338C85783}</a:tableStyleId>
              </a:tblPr>
              <a:tblGrid>
                <a:gridCol w="3781425"/>
                <a:gridCol w="3781425"/>
              </a:tblGrid>
              <a:tr h="381000">
                <a:tc>
                  <a:txBody>
                    <a:bodyPr/>
                    <a:lstStyle/>
                    <a:p>
                      <a:pPr indent="-50800" lvl="0" marL="228600" rtl="0" algn="l">
                        <a:lnSpc>
                          <a:spcPct val="90000"/>
                        </a:lnSpc>
                        <a:spcBef>
                          <a:spcPts val="10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FileReader</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lector</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null;</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try</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lector</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new</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FileReader(</a:t>
                      </a:r>
                      <a:r>
                        <a:rPr lang="en" sz="1100">
                          <a:solidFill>
                            <a:srgbClr val="D01040"/>
                          </a:solidFill>
                          <a:latin typeface="Consolas"/>
                          <a:ea typeface="Consolas"/>
                          <a:cs typeface="Consolas"/>
                          <a:sym typeface="Consolas"/>
                        </a:rPr>
                        <a:t>"archivo.txt"</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rgbClr val="445588"/>
                          </a:solidFill>
                          <a:latin typeface="Consolas"/>
                          <a:ea typeface="Consolas"/>
                          <a:cs typeface="Consolas"/>
                          <a:sym typeface="Consolas"/>
                        </a:rPr>
                        <a:t>int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i=0;</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while(i</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-1){</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i</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lector.</a:t>
                      </a:r>
                      <a:r>
                        <a:rPr lang="en" sz="1100">
                          <a:solidFill>
                            <a:srgbClr val="008080"/>
                          </a:solidFill>
                          <a:latin typeface="Consolas"/>
                          <a:ea typeface="Consolas"/>
                          <a:cs typeface="Consolas"/>
                          <a:sym typeface="Consolas"/>
                        </a:rPr>
                        <a:t>read</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System.</a:t>
                      </a:r>
                      <a:r>
                        <a:rPr lang="en" sz="1100">
                          <a:solidFill>
                            <a:srgbClr val="008080"/>
                          </a:solidFill>
                          <a:latin typeface="Consolas"/>
                          <a:ea typeface="Consolas"/>
                          <a:cs typeface="Consolas"/>
                          <a:sym typeface="Consolas"/>
                        </a:rPr>
                        <a:t>out</a:t>
                      </a:r>
                      <a:r>
                        <a:rPr lang="en" sz="1100">
                          <a:solidFill>
                            <a:schemeClr val="dk1"/>
                          </a:solidFill>
                          <a:latin typeface="Consolas"/>
                          <a:ea typeface="Consolas"/>
                          <a:cs typeface="Consolas"/>
                          <a:sym typeface="Consolas"/>
                        </a:rPr>
                        <a:t>.</a:t>
                      </a:r>
                      <a:r>
                        <a:rPr lang="en" sz="1100">
                          <a:solidFill>
                            <a:srgbClr val="008080"/>
                          </a:solidFill>
                          <a:latin typeface="Consolas"/>
                          <a:ea typeface="Consolas"/>
                          <a:cs typeface="Consolas"/>
                          <a:sym typeface="Consolas"/>
                        </a:rPr>
                        <a:t>println</a:t>
                      </a:r>
                      <a:r>
                        <a:rPr lang="en" sz="1100">
                          <a:solidFill>
                            <a:schemeClr val="dk1"/>
                          </a:solidFill>
                          <a:latin typeface="Consolas"/>
                          <a:ea typeface="Consolas"/>
                          <a:cs typeface="Consolas"/>
                          <a:sym typeface="Consolas"/>
                        </a:rPr>
                        <a:t>((</a:t>
                      </a:r>
                      <a:r>
                        <a:rPr lang="en" sz="1100">
                          <a:solidFill>
                            <a:srgbClr val="445588"/>
                          </a:solidFill>
                          <a:latin typeface="Consolas"/>
                          <a:ea typeface="Consolas"/>
                          <a:cs typeface="Consolas"/>
                          <a:sym typeface="Consolas"/>
                        </a:rPr>
                        <a:t>char</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i</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catch</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(IOException</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e)</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System.</a:t>
                      </a:r>
                      <a:r>
                        <a:rPr lang="en" sz="1100">
                          <a:solidFill>
                            <a:srgbClr val="008080"/>
                          </a:solidFill>
                          <a:latin typeface="Consolas"/>
                          <a:ea typeface="Consolas"/>
                          <a:cs typeface="Consolas"/>
                          <a:sym typeface="Consolas"/>
                        </a:rPr>
                        <a:t>out</a:t>
                      </a:r>
                      <a:r>
                        <a:rPr lang="en" sz="1100">
                          <a:solidFill>
                            <a:schemeClr val="dk1"/>
                          </a:solidFill>
                          <a:latin typeface="Consolas"/>
                          <a:ea typeface="Consolas"/>
                          <a:cs typeface="Consolas"/>
                          <a:sym typeface="Consolas"/>
                        </a:rPr>
                        <a:t>.</a:t>
                      </a:r>
                      <a:r>
                        <a:rPr lang="en" sz="1100">
                          <a:solidFill>
                            <a:srgbClr val="008080"/>
                          </a:solidFill>
                          <a:latin typeface="Consolas"/>
                          <a:ea typeface="Consolas"/>
                          <a:cs typeface="Consolas"/>
                          <a:sym typeface="Consolas"/>
                        </a:rPr>
                        <a:t>println</a:t>
                      </a:r>
                      <a:r>
                        <a:rPr lang="en" sz="1100">
                          <a:solidFill>
                            <a:schemeClr val="dk1"/>
                          </a:solidFill>
                          <a:latin typeface="Consolas"/>
                          <a:ea typeface="Consolas"/>
                          <a:cs typeface="Consolas"/>
                          <a:sym typeface="Consolas"/>
                        </a:rPr>
                        <a:t>(</a:t>
                      </a:r>
                      <a:r>
                        <a:rPr lang="en" sz="1100">
                          <a:solidFill>
                            <a:srgbClr val="D01040"/>
                          </a:solidFill>
                          <a:latin typeface="Consolas"/>
                          <a:ea typeface="Consolas"/>
                          <a:cs typeface="Consolas"/>
                          <a:sym typeface="Consolas"/>
                        </a:rPr>
                        <a:t>"Error"</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finally</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if(lector</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null){</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lector.</a:t>
                      </a:r>
                      <a:r>
                        <a:rPr lang="en" sz="1100">
                          <a:solidFill>
                            <a:srgbClr val="008080"/>
                          </a:solidFill>
                          <a:latin typeface="Consolas"/>
                          <a:ea typeface="Consolas"/>
                          <a:cs typeface="Consolas"/>
                          <a:sym typeface="Consolas"/>
                        </a:rPr>
                        <a:t>close</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a:t>
                      </a:r>
                      <a:r>
                        <a:rPr lang="en" sz="1100">
                          <a:solidFill>
                            <a:schemeClr val="dk1"/>
                          </a:solidFill>
                          <a:latin typeface="Consolas"/>
                          <a:ea typeface="Consolas"/>
                          <a:cs typeface="Consolas"/>
                          <a:sym typeface="Consolas"/>
                        </a:rPr>
                        <a:t>}</a:t>
                      </a:r>
                      <a:br>
                        <a:rPr lang="en" sz="1100">
                          <a:solidFill>
                            <a:schemeClr val="dk1"/>
                          </a:solidFill>
                          <a:latin typeface="Verdana"/>
                          <a:ea typeface="Verdana"/>
                          <a:cs typeface="Verdana"/>
                          <a:sym typeface="Verdana"/>
                        </a:rPr>
                      </a:b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class FinallyDemo {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Throw an exception out of the method.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static void procA() {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try {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System.out.println("inside procA");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throw new RuntimeException("demo");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finally {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System.out.println("procA's finally");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t>
                      </a:r>
                      <a:endParaRPr/>
                    </a:p>
                  </a:txBody>
                  <a:tcPr marT="91425" marB="91425" marR="91425" marL="91425"/>
                </a:tc>
              </a:tr>
            </a:tbl>
          </a:graphicData>
        </a:graphic>
      </p:graphicFrame>
      <p:sp>
        <p:nvSpPr>
          <p:cNvPr id="1376" name="Google Shape;1376;p16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80" name="Shape 1380"/>
        <p:cNvGrpSpPr/>
        <p:nvPr/>
      </p:nvGrpSpPr>
      <p:grpSpPr>
        <a:xfrm>
          <a:off x="0" y="0"/>
          <a:ext cx="0" cy="0"/>
          <a:chOff x="0" y="0"/>
          <a:chExt cx="0" cy="0"/>
        </a:xfrm>
      </p:grpSpPr>
      <p:sp>
        <p:nvSpPr>
          <p:cNvPr id="1381" name="Google Shape;1381;p16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Construcción de un Objeto Exception y la Instrucción throw</a:t>
            </a:r>
            <a:endParaRPr/>
          </a:p>
        </p:txBody>
      </p:sp>
      <p:sp>
        <p:nvSpPr>
          <p:cNvPr id="1382" name="Google Shape;1382;p165"/>
          <p:cNvSpPr txBox="1"/>
          <p:nvPr>
            <p:ph idx="4294967295" type="body"/>
          </p:nvPr>
        </p:nvSpPr>
        <p:spPr>
          <a:xfrm>
            <a:off x="507875" y="1959950"/>
            <a:ext cx="7698900" cy="2571000"/>
          </a:xfrm>
          <a:prstGeom prst="rect">
            <a:avLst/>
          </a:prstGeom>
        </p:spPr>
        <p:txBody>
          <a:bodyPr anchorCtr="0" anchor="t" bIns="0" lIns="0" spcFirstLastPara="1" rIns="0" wrap="square" tIns="0">
            <a:noAutofit/>
          </a:bodyPr>
          <a:lstStyle/>
          <a:p>
            <a:pPr indent="-381000" lvl="0" marL="457200" rtl="0" algn="just">
              <a:spcBef>
                <a:spcPts val="600"/>
              </a:spcBef>
              <a:spcAft>
                <a:spcPts val="0"/>
              </a:spcAft>
              <a:buSzPts val="2400"/>
              <a:buChar char="▰"/>
            </a:pPr>
            <a:r>
              <a:rPr lang="en"/>
              <a:t>throw nos permite lanzar una excepción propia</a:t>
            </a:r>
            <a:endParaRPr/>
          </a:p>
          <a:p>
            <a:pPr indent="-381000" lvl="0" marL="457200" rtl="0" algn="just">
              <a:spcBef>
                <a:spcPts val="0"/>
              </a:spcBef>
              <a:spcAft>
                <a:spcPts val="0"/>
              </a:spcAft>
              <a:buSzPts val="2400"/>
              <a:buChar char="▰"/>
            </a:pPr>
            <a:r>
              <a:rPr lang="en"/>
              <a:t>Esta instrucción recibe como parámetro un objeto de la clase Exception, el cual es lanzado o disparado al método que corresponda.</a:t>
            </a:r>
            <a:endParaRPr/>
          </a:p>
        </p:txBody>
      </p:sp>
      <p:sp>
        <p:nvSpPr>
          <p:cNvPr id="1383" name="Google Shape;1383;p16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87" name="Shape 1387"/>
        <p:cNvGrpSpPr/>
        <p:nvPr/>
      </p:nvGrpSpPr>
      <p:grpSpPr>
        <a:xfrm>
          <a:off x="0" y="0"/>
          <a:ext cx="0" cy="0"/>
          <a:chOff x="0" y="0"/>
          <a:chExt cx="0" cy="0"/>
        </a:xfrm>
      </p:grpSpPr>
      <p:sp>
        <p:nvSpPr>
          <p:cNvPr id="1388" name="Google Shape;1388;p166"/>
          <p:cNvSpPr txBox="1"/>
          <p:nvPr>
            <p:ph type="title"/>
          </p:nvPr>
        </p:nvSpPr>
        <p:spPr>
          <a:xfrm>
            <a:off x="381000" y="1523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Construcción de un Objeto Exception y la Instrucción throw</a:t>
            </a:r>
            <a:endParaRPr/>
          </a:p>
          <a:p>
            <a:pPr indent="0" lvl="0" marL="0" rtl="0" algn="l">
              <a:spcBef>
                <a:spcPts val="0"/>
              </a:spcBef>
              <a:spcAft>
                <a:spcPts val="0"/>
              </a:spcAft>
              <a:buNone/>
            </a:pPr>
            <a:r>
              <a:t/>
            </a:r>
            <a:endParaRPr/>
          </a:p>
        </p:txBody>
      </p:sp>
      <p:graphicFrame>
        <p:nvGraphicFramePr>
          <p:cNvPr id="1389" name="Google Shape;1389;p166"/>
          <p:cNvGraphicFramePr/>
          <p:nvPr/>
        </p:nvGraphicFramePr>
        <p:xfrm>
          <a:off x="952500" y="2076450"/>
          <a:ext cx="3000000" cy="3000000"/>
        </p:xfrm>
        <a:graphic>
          <a:graphicData uri="http://schemas.openxmlformats.org/drawingml/2006/table">
            <a:tbl>
              <a:tblPr>
                <a:noFill/>
                <a:tableStyleId>{79658D01-FB2F-487F-899E-874338C85783}</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nsolas"/>
                          <a:ea typeface="Consolas"/>
                          <a:cs typeface="Consolas"/>
                          <a:sym typeface="Consolas"/>
                        </a:rPr>
                        <a:t>public</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static</a:t>
                      </a:r>
                      <a:r>
                        <a:rPr lang="en" sz="1050">
                          <a:solidFill>
                            <a:schemeClr val="dk1"/>
                          </a:solidFill>
                          <a:highlight>
                            <a:srgbClr val="FFFFFF"/>
                          </a:highlight>
                          <a:latin typeface="Verdana"/>
                          <a:ea typeface="Verdana"/>
                          <a:cs typeface="Verdana"/>
                          <a:sym typeface="Verdana"/>
                        </a:rPr>
                        <a:t> </a:t>
                      </a:r>
                      <a:r>
                        <a:rPr lang="en" sz="1050">
                          <a:solidFill>
                            <a:srgbClr val="445588"/>
                          </a:solidFill>
                          <a:highlight>
                            <a:srgbClr val="FFFFFF"/>
                          </a:highlight>
                          <a:latin typeface="Consolas"/>
                          <a:ea typeface="Consolas"/>
                          <a:cs typeface="Consolas"/>
                          <a:sym typeface="Consolas"/>
                        </a:rPr>
                        <a:t>void</a:t>
                      </a:r>
                      <a:r>
                        <a:rPr lang="en" sz="1050">
                          <a:solidFill>
                            <a:schemeClr val="dk1"/>
                          </a:solidFill>
                          <a:highlight>
                            <a:srgbClr val="FFFFFF"/>
                          </a:highlight>
                          <a:latin typeface="Verdana"/>
                          <a:ea typeface="Verdana"/>
                          <a:cs typeface="Verdana"/>
                          <a:sym typeface="Verdana"/>
                        </a:rPr>
                        <a:t> </a:t>
                      </a:r>
                      <a:r>
                        <a:rPr lang="en" sz="1050">
                          <a:solidFill>
                            <a:srgbClr val="990000"/>
                          </a:solidFill>
                          <a:highlight>
                            <a:srgbClr val="FFFFFF"/>
                          </a:highlight>
                          <a:latin typeface="Consolas"/>
                          <a:ea typeface="Consolas"/>
                          <a:cs typeface="Consolas"/>
                          <a:sym typeface="Consolas"/>
                        </a:rPr>
                        <a:t>main</a:t>
                      </a:r>
                      <a:r>
                        <a:rPr lang="en" sz="1050">
                          <a:solidFill>
                            <a:schemeClr val="dk1"/>
                          </a:solidFill>
                          <a:highlight>
                            <a:srgbClr val="FFFFFF"/>
                          </a:highlight>
                          <a:latin typeface="Consolas"/>
                          <a:ea typeface="Consolas"/>
                          <a:cs typeface="Consolas"/>
                          <a:sym typeface="Consolas"/>
                        </a:rPr>
                        <a:t>(String[]</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args)</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rgbClr val="445588"/>
                          </a:solidFill>
                          <a:highlight>
                            <a:srgbClr val="FFFFFF"/>
                          </a:highlight>
                          <a:latin typeface="Consolas"/>
                          <a:ea typeface="Consolas"/>
                          <a:cs typeface="Consolas"/>
                          <a:sym typeface="Consolas"/>
                        </a:rPr>
                        <a:t>int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try{</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dividir(5,0);</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}catch(MalNumeroADividir</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err){</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System.</a:t>
                      </a:r>
                      <a:r>
                        <a:rPr lang="en" sz="1050">
                          <a:solidFill>
                            <a:srgbClr val="008080"/>
                          </a:solidFill>
                          <a:highlight>
                            <a:srgbClr val="FFFFFF"/>
                          </a:highlight>
                          <a:latin typeface="Consolas"/>
                          <a:ea typeface="Consolas"/>
                          <a:cs typeface="Consolas"/>
                          <a:sym typeface="Consolas"/>
                        </a:rPr>
                        <a:t>out</a:t>
                      </a:r>
                      <a:r>
                        <a:rPr lang="en" sz="1050">
                          <a:solidFill>
                            <a:schemeClr val="dk1"/>
                          </a:solidFill>
                          <a:highlight>
                            <a:srgbClr val="FFFFFF"/>
                          </a:highlight>
                          <a:latin typeface="Consolas"/>
                          <a:ea typeface="Consolas"/>
                          <a:cs typeface="Consolas"/>
                          <a:sym typeface="Consolas"/>
                        </a:rPr>
                        <a:t>.</a:t>
                      </a:r>
                      <a:r>
                        <a:rPr lang="en" sz="1050">
                          <a:solidFill>
                            <a:srgbClr val="008080"/>
                          </a:solidFill>
                          <a:highlight>
                            <a:srgbClr val="FFFFFF"/>
                          </a:highlight>
                          <a:latin typeface="Consolas"/>
                          <a:ea typeface="Consolas"/>
                          <a:cs typeface="Consolas"/>
                          <a:sym typeface="Consolas"/>
                        </a:rPr>
                        <a:t>println</a:t>
                      </a:r>
                      <a:r>
                        <a:rPr lang="en" sz="1050">
                          <a:solidFill>
                            <a:schemeClr val="dk1"/>
                          </a:solidFill>
                          <a:highlight>
                            <a:srgbClr val="FFFFFF"/>
                          </a:highlight>
                          <a:latin typeface="Consolas"/>
                          <a:ea typeface="Consolas"/>
                          <a:cs typeface="Consolas"/>
                          <a:sym typeface="Consolas"/>
                        </a:rPr>
                        <a:t>(err);</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}finally{</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0;</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System.</a:t>
                      </a:r>
                      <a:r>
                        <a:rPr lang="en" sz="1050">
                          <a:solidFill>
                            <a:srgbClr val="008080"/>
                          </a:solidFill>
                          <a:highlight>
                            <a:srgbClr val="FFFFFF"/>
                          </a:highlight>
                          <a:latin typeface="Consolas"/>
                          <a:ea typeface="Consolas"/>
                          <a:cs typeface="Consolas"/>
                          <a:sym typeface="Consolas"/>
                        </a:rPr>
                        <a:t>out</a:t>
                      </a:r>
                      <a:r>
                        <a:rPr lang="en" sz="1050">
                          <a:solidFill>
                            <a:schemeClr val="dk1"/>
                          </a:solidFill>
                          <a:highlight>
                            <a:srgbClr val="FFFFFF"/>
                          </a:highlight>
                          <a:latin typeface="Consolas"/>
                          <a:ea typeface="Consolas"/>
                          <a:cs typeface="Consolas"/>
                          <a:sym typeface="Consolas"/>
                        </a:rPr>
                        <a:t>.</a:t>
                      </a:r>
                      <a:r>
                        <a:rPr lang="en" sz="1050">
                          <a:solidFill>
                            <a:srgbClr val="008080"/>
                          </a:solidFill>
                          <a:highlight>
                            <a:srgbClr val="FFFFFF"/>
                          </a:highlight>
                          <a:latin typeface="Consolas"/>
                          <a:ea typeface="Consolas"/>
                          <a:cs typeface="Consolas"/>
                          <a:sym typeface="Consolas"/>
                        </a:rPr>
                        <a:t>println</a:t>
                      </a:r>
                      <a:r>
                        <a:rPr lang="en" sz="1050">
                          <a:solidFill>
                            <a:schemeClr val="dk1"/>
                          </a:solidFill>
                          <a:highlight>
                            <a:srgbClr val="FFFFFF"/>
                          </a:highlight>
                          <a:latin typeface="Consolas"/>
                          <a:ea typeface="Consolas"/>
                          <a:cs typeface="Consolas"/>
                          <a:sym typeface="Consolas"/>
                        </a:rPr>
                        <a:t>(</a:t>
                      </a:r>
                      <a:r>
                        <a:rPr lang="en" sz="1050">
                          <a:solidFill>
                            <a:srgbClr val="D01040"/>
                          </a:solidFill>
                          <a:highlight>
                            <a:srgbClr val="FFFFFF"/>
                          </a:highlight>
                          <a:latin typeface="Consolas"/>
                          <a:ea typeface="Consolas"/>
                          <a:cs typeface="Consolas"/>
                          <a:sym typeface="Consolas"/>
                        </a:rPr>
                        <a:t>"Valor de a = "</a:t>
                      </a:r>
                      <a:r>
                        <a:rPr lang="en" sz="1050">
                          <a:solidFill>
                            <a:schemeClr val="dk1"/>
                          </a:solidFill>
                          <a:highlight>
                            <a:srgbClr val="FFFFFF"/>
                          </a:highlight>
                          <a:latin typeface="Consolas"/>
                          <a:ea typeface="Consolas"/>
                          <a:cs typeface="Consolas"/>
                          <a:sym typeface="Consolas"/>
                        </a:rPr>
                        <a:t>+a);</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endParaRPr sz="10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50">
                          <a:solidFill>
                            <a:schemeClr val="dk1"/>
                          </a:solidFill>
                          <a:highlight>
                            <a:srgbClr val="FFFFFF"/>
                          </a:highlight>
                          <a:latin typeface="Consolas"/>
                          <a:ea typeface="Consolas"/>
                          <a:cs typeface="Consolas"/>
                          <a:sym typeface="Consolas"/>
                        </a:rPr>
                        <a:t>public</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static</a:t>
                      </a:r>
                      <a:r>
                        <a:rPr lang="en" sz="1050">
                          <a:solidFill>
                            <a:schemeClr val="dk1"/>
                          </a:solidFill>
                          <a:highlight>
                            <a:srgbClr val="FFFFFF"/>
                          </a:highlight>
                          <a:latin typeface="Verdana"/>
                          <a:ea typeface="Verdana"/>
                          <a:cs typeface="Verdana"/>
                          <a:sym typeface="Verdana"/>
                        </a:rPr>
                        <a:t> </a:t>
                      </a:r>
                      <a:r>
                        <a:rPr lang="en" sz="1050">
                          <a:solidFill>
                            <a:srgbClr val="445588"/>
                          </a:solidFill>
                          <a:highlight>
                            <a:srgbClr val="FFFFFF"/>
                          </a:highlight>
                          <a:latin typeface="Consolas"/>
                          <a:ea typeface="Consolas"/>
                          <a:cs typeface="Consolas"/>
                          <a:sym typeface="Consolas"/>
                        </a:rPr>
                        <a:t>int</a:t>
                      </a:r>
                      <a:r>
                        <a:rPr lang="en" sz="1050">
                          <a:solidFill>
                            <a:schemeClr val="dk1"/>
                          </a:solidFill>
                          <a:highlight>
                            <a:srgbClr val="FFFFFF"/>
                          </a:highlight>
                          <a:latin typeface="Verdana"/>
                          <a:ea typeface="Verdana"/>
                          <a:cs typeface="Verdana"/>
                          <a:sym typeface="Verdana"/>
                        </a:rPr>
                        <a:t> </a:t>
                      </a:r>
                      <a:r>
                        <a:rPr lang="en" sz="1050">
                          <a:solidFill>
                            <a:srgbClr val="990000"/>
                          </a:solidFill>
                          <a:highlight>
                            <a:srgbClr val="FFFFFF"/>
                          </a:highlight>
                          <a:latin typeface="Consolas"/>
                          <a:ea typeface="Consolas"/>
                          <a:cs typeface="Consolas"/>
                          <a:sym typeface="Consolas"/>
                        </a:rPr>
                        <a:t>dividir</a:t>
                      </a:r>
                      <a:r>
                        <a:rPr lang="en" sz="1050">
                          <a:solidFill>
                            <a:schemeClr val="dk1"/>
                          </a:solidFill>
                          <a:highlight>
                            <a:srgbClr val="FFFFFF"/>
                          </a:highlight>
                          <a:latin typeface="Consolas"/>
                          <a:ea typeface="Consolas"/>
                          <a:cs typeface="Consolas"/>
                          <a:sym typeface="Consolas"/>
                        </a:rPr>
                        <a:t>(</a:t>
                      </a:r>
                      <a:r>
                        <a:rPr lang="en" sz="1050">
                          <a:solidFill>
                            <a:srgbClr val="445588"/>
                          </a:solidFill>
                          <a:highlight>
                            <a:srgbClr val="FFFFFF"/>
                          </a:highlight>
                          <a:latin typeface="Consolas"/>
                          <a:ea typeface="Consolas"/>
                          <a:cs typeface="Consolas"/>
                          <a:sym typeface="Consolas"/>
                        </a:rPr>
                        <a:t>int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a:t>
                      </a:r>
                      <a:r>
                        <a:rPr lang="en" sz="1050">
                          <a:solidFill>
                            <a:schemeClr val="dk1"/>
                          </a:solidFill>
                          <a:highlight>
                            <a:srgbClr val="FFFFFF"/>
                          </a:highlight>
                          <a:latin typeface="Verdana"/>
                          <a:ea typeface="Verdana"/>
                          <a:cs typeface="Verdana"/>
                          <a:sym typeface="Verdana"/>
                        </a:rPr>
                        <a:t> </a:t>
                      </a:r>
                      <a:r>
                        <a:rPr lang="en" sz="1050">
                          <a:solidFill>
                            <a:srgbClr val="445588"/>
                          </a:solidFill>
                          <a:highlight>
                            <a:srgbClr val="FFFFFF"/>
                          </a:highlight>
                          <a:latin typeface="Consolas"/>
                          <a:ea typeface="Consolas"/>
                          <a:cs typeface="Consolas"/>
                          <a:sym typeface="Consolas"/>
                        </a:rPr>
                        <a:t>int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b)throws</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MalNumeroADividir{</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if(b</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0){</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throw</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new</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MalNumeroADividir();</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return</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b;</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Consolas"/>
                          <a:ea typeface="Consolas"/>
                          <a:cs typeface="Consolas"/>
                          <a:sym typeface="Consolas"/>
                        </a:rPr>
                        <a:t>public</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static</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class</a:t>
                      </a:r>
                      <a:r>
                        <a:rPr lang="en" sz="1050">
                          <a:solidFill>
                            <a:schemeClr val="dk1"/>
                          </a:solidFill>
                          <a:highlight>
                            <a:srgbClr val="FFFFFF"/>
                          </a:highlight>
                          <a:latin typeface="Verdana"/>
                          <a:ea typeface="Verdana"/>
                          <a:cs typeface="Verdana"/>
                          <a:sym typeface="Verdana"/>
                        </a:rPr>
                        <a:t> </a:t>
                      </a:r>
                      <a:r>
                        <a:rPr lang="en" sz="1050">
                          <a:solidFill>
                            <a:srgbClr val="445588"/>
                          </a:solidFill>
                          <a:highlight>
                            <a:srgbClr val="FFFFFF"/>
                          </a:highlight>
                          <a:latin typeface="Consolas"/>
                          <a:ea typeface="Consolas"/>
                          <a:cs typeface="Consolas"/>
                          <a:sym typeface="Consolas"/>
                        </a:rPr>
                        <a:t>MalNumeroADividir</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extends</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Exception</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MalNumeroADividir()</a:t>
                      </a: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super(</a:t>
                      </a:r>
                      <a:r>
                        <a:rPr lang="en" sz="1050">
                          <a:solidFill>
                            <a:srgbClr val="D01040"/>
                          </a:solidFill>
                          <a:highlight>
                            <a:srgbClr val="FFFFFF"/>
                          </a:highlight>
                          <a:latin typeface="Consolas"/>
                          <a:ea typeface="Consolas"/>
                          <a:cs typeface="Consolas"/>
                          <a:sym typeface="Consolas"/>
                        </a:rPr>
                        <a:t>"No es posible dividir entre cero"</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Verdana"/>
                          <a:ea typeface="Verdana"/>
                          <a:cs typeface="Verdana"/>
                          <a:sym typeface="Verdana"/>
                        </a:rPr>
                        <a:t>   </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Verdana"/>
                          <a:ea typeface="Verdana"/>
                          <a:cs typeface="Verdana"/>
                          <a:sym typeface="Verdana"/>
                        </a:rPr>
                      </a:br>
                      <a:r>
                        <a:rPr lang="en" sz="1050">
                          <a:solidFill>
                            <a:schemeClr val="dk1"/>
                          </a:solidFill>
                          <a:highlight>
                            <a:srgbClr val="FFFFFF"/>
                          </a:highlight>
                          <a:latin typeface="Consolas"/>
                          <a:ea typeface="Consolas"/>
                          <a:cs typeface="Consolas"/>
                          <a:sym typeface="Consolas"/>
                        </a:rPr>
                        <a:t>}</a:t>
                      </a:r>
                      <a:endParaRPr/>
                    </a:p>
                  </a:txBody>
                  <a:tcPr marT="91425" marB="91425" marR="91425" marL="91425"/>
                </a:tc>
              </a:tr>
            </a:tbl>
          </a:graphicData>
        </a:graphic>
      </p:graphicFrame>
      <p:sp>
        <p:nvSpPr>
          <p:cNvPr id="1390" name="Google Shape;1390;p16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394" name="Shape 1394"/>
        <p:cNvGrpSpPr/>
        <p:nvPr/>
      </p:nvGrpSpPr>
      <p:grpSpPr>
        <a:xfrm>
          <a:off x="0" y="0"/>
          <a:ext cx="0" cy="0"/>
          <a:chOff x="0" y="0"/>
          <a:chExt cx="0" cy="0"/>
        </a:xfrm>
      </p:grpSpPr>
      <p:sp>
        <p:nvSpPr>
          <p:cNvPr id="1395" name="Google Shape;1395;p167"/>
          <p:cNvSpPr txBox="1"/>
          <p:nvPr>
            <p:ph idx="4294967295" type="title"/>
          </p:nvPr>
        </p:nvSpPr>
        <p:spPr>
          <a:xfrm>
            <a:off x="203070" y="1523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 Exception</a:t>
            </a:r>
            <a:endParaRPr/>
          </a:p>
        </p:txBody>
      </p:sp>
      <p:sp>
        <p:nvSpPr>
          <p:cNvPr id="1396" name="Google Shape;1396;p167"/>
          <p:cNvSpPr txBox="1"/>
          <p:nvPr>
            <p:ph idx="4294967295" type="body"/>
          </p:nvPr>
        </p:nvSpPr>
        <p:spPr>
          <a:xfrm>
            <a:off x="507875" y="1620550"/>
            <a:ext cx="8226900" cy="2910300"/>
          </a:xfrm>
          <a:prstGeom prst="rect">
            <a:avLst/>
          </a:prstGeom>
        </p:spPr>
        <p:txBody>
          <a:bodyPr anchorCtr="0" anchor="t" bIns="0" lIns="0" spcFirstLastPara="1" rIns="0" wrap="square" tIns="0">
            <a:noAutofit/>
          </a:bodyPr>
          <a:lstStyle/>
          <a:p>
            <a:pPr indent="-368300" lvl="0" marL="457200" rtl="0" algn="just">
              <a:spcBef>
                <a:spcPts val="600"/>
              </a:spcBef>
              <a:spcAft>
                <a:spcPts val="0"/>
              </a:spcAft>
              <a:buSzPts val="2200"/>
              <a:buChar char="▰"/>
            </a:pPr>
            <a:r>
              <a:rPr lang="en" sz="2200">
                <a:solidFill>
                  <a:srgbClr val="333333"/>
                </a:solidFill>
                <a:highlight>
                  <a:srgbClr val="FFFFFF"/>
                </a:highlight>
              </a:rPr>
              <a:t>getMessage(), que retorna el mensaje con el que fue creada la excepción</a:t>
            </a:r>
            <a:endParaRPr sz="2200">
              <a:solidFill>
                <a:srgbClr val="333333"/>
              </a:solidFill>
              <a:highlight>
                <a:srgbClr val="FFFFFF"/>
              </a:highlight>
            </a:endParaRPr>
          </a:p>
          <a:p>
            <a:pPr indent="-368300" lvl="0" marL="457200" rtl="0" algn="just">
              <a:spcBef>
                <a:spcPts val="0"/>
              </a:spcBef>
              <a:spcAft>
                <a:spcPts val="0"/>
              </a:spcAft>
              <a:buSzPts val="2200"/>
              <a:buChar char="▰"/>
            </a:pPr>
            <a:r>
              <a:rPr lang="en" sz="2200">
                <a:solidFill>
                  <a:srgbClr val="333333"/>
                </a:solidFill>
                <a:highlight>
                  <a:srgbClr val="FFFFFF"/>
                </a:highlight>
              </a:rPr>
              <a:t>printStackTrace(), que imprime en la consola de ejecución la traza incluida en el objeto (la secuencia anidada de invocaciones de métodos que dio lugar al error), tratando de informar al usuario respecto de la posición y la causa del error.</a:t>
            </a:r>
            <a:endParaRPr sz="2200"/>
          </a:p>
        </p:txBody>
      </p:sp>
      <p:sp>
        <p:nvSpPr>
          <p:cNvPr id="1397" name="Google Shape;1397;p16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Sintaxis del lenguaje</a:t>
            </a:r>
            <a:endParaRPr/>
          </a:p>
        </p:txBody>
      </p:sp>
      <p:sp>
        <p:nvSpPr>
          <p:cNvPr id="269" name="Google Shape;269;p29"/>
          <p:cNvSpPr txBox="1"/>
          <p:nvPr>
            <p:ph idx="1" type="body"/>
          </p:nvPr>
        </p:nvSpPr>
        <p:spPr>
          <a:xfrm>
            <a:off x="457200" y="1680700"/>
            <a:ext cx="8000700" cy="2764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800">
              <a:solidFill>
                <a:srgbClr val="000000"/>
              </a:solidFill>
            </a:endParaRPr>
          </a:p>
          <a:p>
            <a:pPr indent="-361950" lvl="0" marL="457200" rtl="0" algn="just">
              <a:lnSpc>
                <a:spcPct val="90000"/>
              </a:lnSpc>
              <a:spcBef>
                <a:spcPts val="0"/>
              </a:spcBef>
              <a:spcAft>
                <a:spcPts val="0"/>
              </a:spcAft>
              <a:buSzPts val="2100"/>
              <a:buFont typeface="Calibri"/>
              <a:buChar char="▰"/>
            </a:pPr>
            <a:r>
              <a:rPr lang="en" sz="2100">
                <a:solidFill>
                  <a:schemeClr val="dk1"/>
                </a:solidFill>
                <a:latin typeface="Calibri"/>
                <a:ea typeface="Calibri"/>
                <a:cs typeface="Calibri"/>
                <a:sym typeface="Calibri"/>
              </a:rPr>
              <a:t>Las clases y los métodos están delimitadas por </a:t>
            </a:r>
            <a:r>
              <a:rPr b="1" lang="en" sz="2100">
                <a:solidFill>
                  <a:srgbClr val="FF0000"/>
                </a:solidFill>
                <a:latin typeface="Calibri"/>
                <a:ea typeface="Calibri"/>
                <a:cs typeface="Calibri"/>
                <a:sym typeface="Calibri"/>
              </a:rPr>
              <a:t>{}.</a:t>
            </a:r>
            <a:endParaRPr b="1" sz="2100">
              <a:solidFill>
                <a:srgbClr val="FF0000"/>
              </a:solidFill>
              <a:latin typeface="Calibri"/>
              <a:ea typeface="Calibri"/>
              <a:cs typeface="Calibri"/>
              <a:sym typeface="Calibri"/>
            </a:endParaRPr>
          </a:p>
          <a:p>
            <a:pPr indent="-361950" lvl="0" marL="457200" rtl="0" algn="just">
              <a:lnSpc>
                <a:spcPct val="90000"/>
              </a:lnSpc>
              <a:spcBef>
                <a:spcPts val="0"/>
              </a:spcBef>
              <a:spcAft>
                <a:spcPts val="0"/>
              </a:spcAft>
              <a:buSzPts val="2100"/>
              <a:buFont typeface="Calibri"/>
              <a:buChar char="▰"/>
            </a:pPr>
            <a:r>
              <a:rPr lang="en" sz="2100">
                <a:solidFill>
                  <a:schemeClr val="dk1"/>
                </a:solidFill>
                <a:latin typeface="Calibri"/>
                <a:ea typeface="Calibri"/>
                <a:cs typeface="Calibri"/>
                <a:sym typeface="Calibri"/>
              </a:rPr>
              <a:t>Es obligatorio el uso de </a:t>
            </a:r>
            <a:r>
              <a:rPr b="1" lang="en" sz="2100">
                <a:solidFill>
                  <a:srgbClr val="FF0000"/>
                </a:solidFill>
                <a:latin typeface="Calibri"/>
                <a:ea typeface="Calibri"/>
                <a:cs typeface="Calibri"/>
                <a:sym typeface="Calibri"/>
              </a:rPr>
              <a:t>;</a:t>
            </a:r>
            <a:r>
              <a:rPr lang="en" sz="2100">
                <a:solidFill>
                  <a:schemeClr val="dk1"/>
                </a:solidFill>
                <a:latin typeface="Calibri"/>
                <a:ea typeface="Calibri"/>
                <a:cs typeface="Calibri"/>
                <a:sym typeface="Calibri"/>
              </a:rPr>
              <a:t> para finalizar una sentencia.</a:t>
            </a:r>
            <a:endParaRPr sz="1800">
              <a:solidFill>
                <a:schemeClr val="dk1"/>
              </a:solidFill>
            </a:endParaRPr>
          </a:p>
          <a:p>
            <a:pPr indent="0" lvl="0" marL="457200" rtl="0" algn="l">
              <a:spcBef>
                <a:spcPts val="600"/>
              </a:spcBef>
              <a:spcAft>
                <a:spcPts val="0"/>
              </a:spcAft>
              <a:buNone/>
            </a:pPr>
            <a:r>
              <a:t/>
            </a:r>
            <a:endParaRPr>
              <a:solidFill>
                <a:schemeClr val="dk1"/>
              </a:solidFill>
            </a:endParaRPr>
          </a:p>
        </p:txBody>
      </p:sp>
      <p:sp>
        <p:nvSpPr>
          <p:cNvPr id="270" name="Google Shape;270;p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71" name="Google Shape;271;p29"/>
          <p:cNvSpPr txBox="1"/>
          <p:nvPr/>
        </p:nvSpPr>
        <p:spPr>
          <a:xfrm>
            <a:off x="2951325" y="2922875"/>
            <a:ext cx="4740600" cy="19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 Ejemplo  de comentarios</a:t>
            </a:r>
            <a:endParaRPr>
              <a:solidFill>
                <a:srgbClr val="6AA84F"/>
              </a:solidFill>
            </a:endParaRPr>
          </a:p>
          <a:p>
            <a:pPr indent="0" lvl="0" marL="0" rtl="0" algn="l">
              <a:spcBef>
                <a:spcPts val="0"/>
              </a:spcBef>
              <a:spcAft>
                <a:spcPts val="0"/>
              </a:spcAft>
              <a:buNone/>
            </a:pPr>
            <a:r>
              <a:rPr lang="en">
                <a:solidFill>
                  <a:srgbClr val="6AA84F"/>
                </a:solidFill>
              </a:rPr>
              <a:t>* Este es un comentario multilínea </a:t>
            </a:r>
            <a:endParaRPr>
              <a:solidFill>
                <a:srgbClr val="6AA84F"/>
              </a:solidFill>
            </a:endParaRPr>
          </a:p>
          <a:p>
            <a:pPr indent="0" lvl="0" marL="0" rtl="0" algn="l">
              <a:spcBef>
                <a:spcPts val="0"/>
              </a:spcBef>
              <a:spcAft>
                <a:spcPts val="0"/>
              </a:spcAft>
              <a:buNone/>
            </a:pPr>
            <a:r>
              <a:rPr lang="en">
                <a:solidFill>
                  <a:srgbClr val="6AA84F"/>
                </a:solidFill>
              </a:rPr>
              <a:t>*/</a:t>
            </a:r>
            <a:endParaRPr>
              <a:solidFill>
                <a:srgbClr val="6AA84F"/>
              </a:solidFill>
            </a:endParaRPr>
          </a:p>
          <a:p>
            <a:pPr indent="0" lvl="0" marL="0" rtl="0" algn="l">
              <a:spcBef>
                <a:spcPts val="0"/>
              </a:spcBef>
              <a:spcAft>
                <a:spcPts val="0"/>
              </a:spcAft>
              <a:buNone/>
            </a:pPr>
            <a:r>
              <a:rPr lang="en"/>
              <a:t>public class HolaMundo </a:t>
            </a:r>
            <a:r>
              <a:rPr lang="en">
                <a:solidFill>
                  <a:srgbClr val="FF0000"/>
                </a:solidFill>
              </a:rPr>
              <a:t>{</a:t>
            </a:r>
            <a:endParaRPr>
              <a:solidFill>
                <a:srgbClr val="FF0000"/>
              </a:solidFill>
            </a:endParaRPr>
          </a:p>
          <a:p>
            <a:pPr indent="0" lvl="0" marL="0" rtl="0" algn="l">
              <a:spcBef>
                <a:spcPts val="0"/>
              </a:spcBef>
              <a:spcAft>
                <a:spcPts val="0"/>
              </a:spcAft>
              <a:buNone/>
            </a:pPr>
            <a:r>
              <a:rPr lang="en"/>
              <a:t>	public static void main(String[] args) </a:t>
            </a:r>
            <a:r>
              <a:rPr lang="en">
                <a:solidFill>
                  <a:srgbClr val="FF0000"/>
                </a:solidFill>
              </a:rPr>
              <a:t>{</a:t>
            </a:r>
            <a:endParaRPr>
              <a:solidFill>
                <a:srgbClr val="FF0000"/>
              </a:solidFill>
            </a:endParaRPr>
          </a:p>
          <a:p>
            <a:pPr indent="0" lvl="0" marL="0" rtl="0" algn="l">
              <a:spcBef>
                <a:spcPts val="0"/>
              </a:spcBef>
              <a:spcAft>
                <a:spcPts val="0"/>
              </a:spcAft>
              <a:buNone/>
            </a:pPr>
            <a:r>
              <a:rPr lang="en"/>
              <a:t>		System.out.println("Hola mundo!!!!")</a:t>
            </a:r>
            <a:r>
              <a:rPr lang="en">
                <a:solidFill>
                  <a:srgbClr val="FF0000"/>
                </a:solidFill>
              </a:rPr>
              <a:t>;</a:t>
            </a:r>
            <a:endParaRPr>
              <a:solidFill>
                <a:srgbClr val="FF0000"/>
              </a:solidFill>
            </a:endParaRPr>
          </a:p>
          <a:p>
            <a:pPr indent="0" lvl="0" marL="0" rtl="0" algn="l">
              <a:spcBef>
                <a:spcPts val="0"/>
              </a:spcBef>
              <a:spcAft>
                <a:spcPts val="0"/>
              </a:spcAft>
              <a:buNone/>
            </a:pPr>
            <a:r>
              <a:rPr lang="en"/>
              <a:t>	</a:t>
            </a:r>
            <a:r>
              <a:rPr lang="en">
                <a:solidFill>
                  <a:srgbClr val="FF0000"/>
                </a:solidFill>
              </a:rPr>
              <a:t>}</a:t>
            </a:r>
            <a:r>
              <a:rPr lang="en">
                <a:solidFill>
                  <a:srgbClr val="6AA84F"/>
                </a:solidFill>
              </a:rPr>
              <a:t>//cierre de main</a:t>
            </a:r>
            <a:endParaRPr>
              <a:solidFill>
                <a:srgbClr val="6AA84F"/>
              </a:solidFill>
            </a:endParaRPr>
          </a:p>
          <a:p>
            <a:pPr indent="0" lvl="0" marL="0" rtl="0" algn="l">
              <a:spcBef>
                <a:spcPts val="0"/>
              </a:spcBef>
              <a:spcAft>
                <a:spcPts val="0"/>
              </a:spcAft>
              <a:buNone/>
            </a:pPr>
            <a:r>
              <a:rPr lang="en">
                <a:solidFill>
                  <a:srgbClr val="FF0000"/>
                </a:solidFill>
              </a:rPr>
              <a:t>}</a:t>
            </a:r>
            <a:r>
              <a:rPr lang="en">
                <a:solidFill>
                  <a:srgbClr val="6AA84F"/>
                </a:solidFill>
              </a:rPr>
              <a:t>//cierre de clase</a:t>
            </a:r>
            <a:endParaRPr>
              <a:solidFill>
                <a:srgbClr val="6AA8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75" name="Shape 275"/>
        <p:cNvGrpSpPr/>
        <p:nvPr/>
      </p:nvGrpSpPr>
      <p:grpSpPr>
        <a:xfrm>
          <a:off x="0" y="0"/>
          <a:ext cx="0" cy="0"/>
          <a:chOff x="0" y="0"/>
          <a:chExt cx="0" cy="0"/>
        </a:xfrm>
      </p:grpSpPr>
      <p:sp>
        <p:nvSpPr>
          <p:cNvPr id="276" name="Google Shape;276;p3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Tipos de datos</a:t>
            </a:r>
            <a:endParaRPr/>
          </a:p>
        </p:txBody>
      </p:sp>
      <p:sp>
        <p:nvSpPr>
          <p:cNvPr id="277" name="Google Shape;277;p30"/>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0" lvl="0" marL="0" rtl="0" algn="just">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Un tipo de datos es un atributo que indica al ordenador sobre la clase de datos que se va a manejar. Esto incluye imponer restricciones en los datos:</a:t>
            </a:r>
            <a:endParaRPr sz="2100">
              <a:solidFill>
                <a:schemeClr val="dk1"/>
              </a:solidFill>
              <a:latin typeface="Calibri"/>
              <a:ea typeface="Calibri"/>
              <a:cs typeface="Calibri"/>
              <a:sym typeface="Calibri"/>
            </a:endParaRPr>
          </a:p>
          <a:p>
            <a:pPr indent="-298450" lvl="0" marL="342900" rtl="0" algn="just">
              <a:lnSpc>
                <a:spcPct val="90000"/>
              </a:lnSpc>
              <a:spcBef>
                <a:spcPts val="80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como qué valores pueden tomar y </a:t>
            </a:r>
            <a:endParaRPr sz="2100">
              <a:solidFill>
                <a:schemeClr val="dk1"/>
              </a:solidFill>
              <a:latin typeface="Calibri"/>
              <a:ea typeface="Calibri"/>
              <a:cs typeface="Calibri"/>
              <a:sym typeface="Calibri"/>
            </a:endParaRPr>
          </a:p>
          <a:p>
            <a:pPr indent="-298450" lvl="0" marL="342900" rtl="0" algn="just">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qué operaciones se pueden realizar.</a:t>
            </a:r>
            <a:endParaRPr sz="2100">
              <a:solidFill>
                <a:schemeClr val="dk1"/>
              </a:solidFill>
              <a:latin typeface="Calibri"/>
              <a:ea typeface="Calibri"/>
              <a:cs typeface="Calibri"/>
              <a:sym typeface="Calibri"/>
            </a:endParaRPr>
          </a:p>
          <a:p>
            <a:pPr indent="0" lvl="0" marL="0" rtl="0" algn="just">
              <a:lnSpc>
                <a:spcPct val="90000"/>
              </a:lnSpc>
              <a:spcBef>
                <a:spcPts val="80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El lenguaje Java define 8 tipos de datos primitivos</a:t>
            </a:r>
            <a:endParaRPr sz="1800">
              <a:solidFill>
                <a:srgbClr val="000000"/>
              </a:solidFill>
            </a:endParaRPr>
          </a:p>
        </p:txBody>
      </p:sp>
      <p:sp>
        <p:nvSpPr>
          <p:cNvPr id="278" name="Google Shape;278;p3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82" name="Shape 282"/>
        <p:cNvGrpSpPr/>
        <p:nvPr/>
      </p:nvGrpSpPr>
      <p:grpSpPr>
        <a:xfrm>
          <a:off x="0" y="0"/>
          <a:ext cx="0" cy="0"/>
          <a:chOff x="0" y="0"/>
          <a:chExt cx="0" cy="0"/>
        </a:xfrm>
      </p:grpSpPr>
      <p:sp>
        <p:nvSpPr>
          <p:cNvPr id="283" name="Google Shape;283;p3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Tipos de datos primitivos</a:t>
            </a:r>
            <a:endParaRPr/>
          </a:p>
        </p:txBody>
      </p:sp>
      <p:sp>
        <p:nvSpPr>
          <p:cNvPr id="284" name="Google Shape;284;p31"/>
          <p:cNvSpPr txBox="1"/>
          <p:nvPr>
            <p:ph idx="1" type="body"/>
          </p:nvPr>
        </p:nvSpPr>
        <p:spPr>
          <a:xfrm>
            <a:off x="176100" y="2061700"/>
            <a:ext cx="4744800" cy="2362800"/>
          </a:xfrm>
          <a:prstGeom prst="rect">
            <a:avLst/>
          </a:prstGeom>
        </p:spPr>
        <p:txBody>
          <a:bodyPr anchorCtr="0" anchor="t" bIns="0" lIns="0" spcFirstLastPara="1" rIns="0" wrap="square" tIns="0">
            <a:noAutofit/>
          </a:bodyPr>
          <a:lstStyle/>
          <a:p>
            <a:pPr indent="-171450" lvl="0" marL="177800" rtl="0" algn="l">
              <a:lnSpc>
                <a:spcPct val="90000"/>
              </a:lnSpc>
              <a:spcBef>
                <a:spcPts val="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Datos de tipos numéricos</a:t>
            </a:r>
            <a:endParaRPr sz="2100">
              <a:solidFill>
                <a:schemeClr val="dk1"/>
              </a:solidFill>
              <a:latin typeface="Calibri"/>
              <a:ea typeface="Calibri"/>
              <a:cs typeface="Calibri"/>
              <a:sym typeface="Calibri"/>
            </a:endParaRPr>
          </a:p>
          <a:p>
            <a:pPr indent="-177800" lvl="1" marL="520700" rtl="0" algn="l">
              <a:lnSpc>
                <a:spcPct val="90000"/>
              </a:lnSpc>
              <a:spcBef>
                <a:spcPts val="400"/>
              </a:spcBef>
              <a:spcAft>
                <a:spcPts val="0"/>
              </a:spcAft>
              <a:buClr>
                <a:srgbClr val="00B0F0"/>
              </a:buClr>
              <a:buSzPts val="1800"/>
              <a:buFont typeface="Arial"/>
              <a:buChar char="•"/>
            </a:pPr>
            <a:r>
              <a:rPr lang="en" sz="1800">
                <a:solidFill>
                  <a:schemeClr val="dk1"/>
                </a:solidFill>
                <a:latin typeface="Calibri"/>
                <a:ea typeface="Calibri"/>
                <a:cs typeface="Calibri"/>
                <a:sym typeface="Calibri"/>
              </a:rPr>
              <a:t>Números enteros: byte, short, int, long</a:t>
            </a:r>
            <a:endParaRPr sz="1800">
              <a:solidFill>
                <a:schemeClr val="dk1"/>
              </a:solidFill>
              <a:latin typeface="Calibri"/>
              <a:ea typeface="Calibri"/>
              <a:cs typeface="Calibri"/>
              <a:sym typeface="Calibri"/>
            </a:endParaRPr>
          </a:p>
          <a:p>
            <a:pPr indent="-177800" lvl="1" marL="520700" rtl="0" algn="l">
              <a:lnSpc>
                <a:spcPct val="90000"/>
              </a:lnSpc>
              <a:spcBef>
                <a:spcPts val="4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Número con punto flotante: float, </a:t>
            </a:r>
            <a:r>
              <a:rPr b="1" lang="en" sz="1800">
                <a:solidFill>
                  <a:schemeClr val="dk1"/>
                </a:solidFill>
                <a:latin typeface="Calibri"/>
                <a:ea typeface="Calibri"/>
                <a:cs typeface="Calibri"/>
                <a:sym typeface="Calibri"/>
              </a:rPr>
              <a:t>double</a:t>
            </a:r>
            <a:endParaRPr b="1" sz="1800">
              <a:solidFill>
                <a:schemeClr val="dk1"/>
              </a:solidFill>
              <a:latin typeface="Calibri"/>
              <a:ea typeface="Calibri"/>
              <a:cs typeface="Calibri"/>
              <a:sym typeface="Calibri"/>
            </a:endParaRPr>
          </a:p>
          <a:p>
            <a:pPr indent="-171450" lvl="0" marL="177800" rtl="0" algn="l">
              <a:lnSpc>
                <a:spcPct val="90000"/>
              </a:lnSpc>
              <a:spcBef>
                <a:spcPts val="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Datos de tipo lógico</a:t>
            </a:r>
            <a:endParaRPr sz="2100">
              <a:solidFill>
                <a:schemeClr val="dk1"/>
              </a:solidFill>
              <a:latin typeface="Calibri"/>
              <a:ea typeface="Calibri"/>
              <a:cs typeface="Calibri"/>
              <a:sym typeface="Calibri"/>
            </a:endParaRPr>
          </a:p>
          <a:p>
            <a:pPr indent="-177800" lvl="1" marL="520700" rtl="0" algn="l">
              <a:lnSpc>
                <a:spcPct val="90000"/>
              </a:lnSpc>
              <a:spcBef>
                <a:spcPts val="400"/>
              </a:spcBef>
              <a:spcAft>
                <a:spcPts val="0"/>
              </a:spcAft>
              <a:buClr>
                <a:srgbClr val="00B0F0"/>
              </a:buClr>
              <a:buSzPts val="1800"/>
              <a:buFont typeface="Arial"/>
              <a:buChar char="•"/>
            </a:pPr>
            <a:r>
              <a:rPr lang="en" sz="1800">
                <a:solidFill>
                  <a:schemeClr val="dk1"/>
                </a:solidFill>
                <a:latin typeface="Calibri"/>
                <a:ea typeface="Calibri"/>
                <a:cs typeface="Calibri"/>
                <a:sym typeface="Calibri"/>
              </a:rPr>
              <a:t>boolean</a:t>
            </a:r>
            <a:endParaRPr sz="1800">
              <a:solidFill>
                <a:schemeClr val="dk1"/>
              </a:solidFill>
              <a:latin typeface="Calibri"/>
              <a:ea typeface="Calibri"/>
              <a:cs typeface="Calibri"/>
              <a:sym typeface="Calibri"/>
            </a:endParaRPr>
          </a:p>
          <a:p>
            <a:pPr indent="-171450" lvl="0" marL="177800" rtl="0" algn="l">
              <a:lnSpc>
                <a:spcPct val="90000"/>
              </a:lnSpc>
              <a:spcBef>
                <a:spcPts val="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Datos de tipo caracter</a:t>
            </a:r>
            <a:endParaRPr sz="2100">
              <a:solidFill>
                <a:schemeClr val="dk1"/>
              </a:solidFill>
              <a:latin typeface="Calibri"/>
              <a:ea typeface="Calibri"/>
              <a:cs typeface="Calibri"/>
              <a:sym typeface="Calibri"/>
            </a:endParaRPr>
          </a:p>
          <a:p>
            <a:pPr indent="-177800" lvl="1" marL="520700" rtl="0" algn="l">
              <a:lnSpc>
                <a:spcPct val="90000"/>
              </a:lnSpc>
              <a:spcBef>
                <a:spcPts val="400"/>
              </a:spcBef>
              <a:spcAft>
                <a:spcPts val="0"/>
              </a:spcAft>
              <a:buClr>
                <a:srgbClr val="00B0F0"/>
              </a:buClr>
              <a:buSzPts val="1800"/>
              <a:buFont typeface="Arial"/>
              <a:buChar char="•"/>
            </a:pPr>
            <a:r>
              <a:rPr lang="en" sz="1800">
                <a:solidFill>
                  <a:schemeClr val="dk1"/>
                </a:solidFill>
                <a:latin typeface="Calibri"/>
                <a:ea typeface="Calibri"/>
                <a:cs typeface="Calibri"/>
                <a:sym typeface="Calibri"/>
              </a:rPr>
              <a:t>char</a:t>
            </a:r>
            <a:endParaRPr sz="1800">
              <a:solidFill>
                <a:schemeClr val="dk1"/>
              </a:solidFill>
              <a:latin typeface="Calibri"/>
              <a:ea typeface="Calibri"/>
              <a:cs typeface="Calibri"/>
              <a:sym typeface="Calibri"/>
            </a:endParaRPr>
          </a:p>
        </p:txBody>
      </p:sp>
      <p:sp>
        <p:nvSpPr>
          <p:cNvPr id="285" name="Google Shape;285;p3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86" name="Google Shape;286;p31"/>
          <p:cNvPicPr preferRelativeResize="0"/>
          <p:nvPr/>
        </p:nvPicPr>
        <p:blipFill>
          <a:blip r:embed="rId3">
            <a:alphaModFix/>
          </a:blip>
          <a:stretch>
            <a:fillRect/>
          </a:stretch>
        </p:blipFill>
        <p:spPr>
          <a:xfrm>
            <a:off x="3592425" y="3099525"/>
            <a:ext cx="5551575" cy="211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0" name="Shape 290"/>
        <p:cNvGrpSpPr/>
        <p:nvPr/>
      </p:nvGrpSpPr>
      <p:grpSpPr>
        <a:xfrm>
          <a:off x="0" y="0"/>
          <a:ext cx="0" cy="0"/>
          <a:chOff x="0" y="0"/>
          <a:chExt cx="0" cy="0"/>
        </a:xfrm>
      </p:grpSpPr>
      <p:sp>
        <p:nvSpPr>
          <p:cNvPr id="291" name="Google Shape;291;p3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Tipos de datos compuestos</a:t>
            </a:r>
            <a:endParaRPr/>
          </a:p>
        </p:txBody>
      </p:sp>
      <p:sp>
        <p:nvSpPr>
          <p:cNvPr id="292" name="Google Shape;292;p32"/>
          <p:cNvSpPr txBox="1"/>
          <p:nvPr>
            <p:ph idx="1" type="body"/>
          </p:nvPr>
        </p:nvSpPr>
        <p:spPr>
          <a:xfrm>
            <a:off x="176100" y="2061700"/>
            <a:ext cx="8512500" cy="2362800"/>
          </a:xfrm>
          <a:prstGeom prst="rect">
            <a:avLst/>
          </a:prstGeom>
        </p:spPr>
        <p:txBody>
          <a:bodyPr anchorCtr="0" anchor="t" bIns="0" lIns="0" spcFirstLastPara="1" rIns="0" wrap="square" tIns="0">
            <a:noAutofit/>
          </a:bodyPr>
          <a:lstStyle/>
          <a:p>
            <a:pPr indent="-215900" lvl="0" marL="177800" rtl="0" algn="l">
              <a:lnSpc>
                <a:spcPct val="90000"/>
              </a:lnSpc>
              <a:spcBef>
                <a:spcPts val="0"/>
              </a:spcBef>
              <a:spcAft>
                <a:spcPts val="0"/>
              </a:spcAft>
              <a:buClr>
                <a:srgbClr val="002060"/>
              </a:buClr>
              <a:buSzPts val="2800"/>
              <a:buFont typeface="Arial"/>
              <a:buChar char="•"/>
            </a:pPr>
            <a:r>
              <a:rPr lang="en" sz="2800">
                <a:solidFill>
                  <a:schemeClr val="dk1"/>
                </a:solidFill>
                <a:latin typeface="Calibri"/>
                <a:ea typeface="Calibri"/>
                <a:cs typeface="Calibri"/>
                <a:sym typeface="Calibri"/>
              </a:rPr>
              <a:t>Tipos complejos o compuestos (poseen sus propios métodos)</a:t>
            </a:r>
            <a:endParaRPr sz="28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215900" lvl="1" marL="520700" rtl="0" algn="l">
              <a:lnSpc>
                <a:spcPct val="90000"/>
              </a:lnSpc>
              <a:spcBef>
                <a:spcPts val="500"/>
              </a:spcBef>
              <a:spcAft>
                <a:spcPts val="0"/>
              </a:spcAft>
              <a:buClr>
                <a:srgbClr val="1E4E79"/>
              </a:buClr>
              <a:buSzPts val="2400"/>
              <a:buFont typeface="Arial"/>
              <a:buChar char="•"/>
            </a:pPr>
            <a:r>
              <a:rPr lang="en">
                <a:solidFill>
                  <a:schemeClr val="dk1"/>
                </a:solidFill>
                <a:latin typeface="Calibri"/>
                <a:ea typeface="Calibri"/>
                <a:cs typeface="Calibri"/>
                <a:sym typeface="Calibri"/>
              </a:rPr>
              <a:t>La Clase String 🡪 crear cadenas de caracteres</a:t>
            </a:r>
            <a:endParaRPr>
              <a:solidFill>
                <a:schemeClr val="dk1"/>
              </a:solidFill>
              <a:latin typeface="Calibri"/>
              <a:ea typeface="Calibri"/>
              <a:cs typeface="Calibri"/>
              <a:sym typeface="Calibri"/>
            </a:endParaRPr>
          </a:p>
          <a:p>
            <a:pPr indent="-215900" lvl="1" marL="520700" rtl="0" algn="l">
              <a:lnSpc>
                <a:spcPct val="90000"/>
              </a:lnSpc>
              <a:spcBef>
                <a:spcPts val="500"/>
              </a:spcBef>
              <a:spcAft>
                <a:spcPts val="0"/>
              </a:spcAft>
              <a:buClr>
                <a:srgbClr val="1E4E79"/>
              </a:buClr>
              <a:buSzPts val="2400"/>
              <a:buFont typeface="Arial"/>
              <a:buChar char="•"/>
            </a:pPr>
            <a:r>
              <a:rPr lang="en">
                <a:solidFill>
                  <a:schemeClr val="dk1"/>
                </a:solidFill>
                <a:latin typeface="Calibri"/>
                <a:ea typeface="Calibri"/>
                <a:cs typeface="Calibri"/>
                <a:sym typeface="Calibri"/>
              </a:rPr>
              <a:t>La Clase Scanner 🡪 leer entrada de datos por teclado</a:t>
            </a:r>
            <a:endParaRPr>
              <a:solidFill>
                <a:schemeClr val="dk1"/>
              </a:solidFill>
              <a:latin typeface="Calibri"/>
              <a:ea typeface="Calibri"/>
              <a:cs typeface="Calibri"/>
              <a:sym typeface="Calibri"/>
            </a:endParaRPr>
          </a:p>
          <a:p>
            <a:pPr indent="-215900" lvl="1" marL="520700" rtl="0" algn="l">
              <a:lnSpc>
                <a:spcPct val="90000"/>
              </a:lnSpc>
              <a:spcBef>
                <a:spcPts val="500"/>
              </a:spcBef>
              <a:spcAft>
                <a:spcPts val="0"/>
              </a:spcAft>
              <a:buClr>
                <a:srgbClr val="1E4E79"/>
              </a:buClr>
              <a:buSzPts val="2400"/>
              <a:buFont typeface="Arial"/>
              <a:buChar char="•"/>
            </a:pPr>
            <a:r>
              <a:rPr lang="en">
                <a:solidFill>
                  <a:schemeClr val="dk1"/>
                </a:solidFill>
                <a:latin typeface="Calibri"/>
                <a:ea typeface="Calibri"/>
                <a:cs typeface="Calibri"/>
                <a:sym typeface="Calibri"/>
              </a:rPr>
              <a:t>La Clase ArrayList 🡪 creación de arreglos dinámicos</a:t>
            </a:r>
            <a:endParaRPr sz="2100">
              <a:solidFill>
                <a:schemeClr val="dk1"/>
              </a:solidFill>
              <a:latin typeface="Calibri"/>
              <a:ea typeface="Calibri"/>
              <a:cs typeface="Calibri"/>
              <a:sym typeface="Calibri"/>
            </a:endParaRPr>
          </a:p>
        </p:txBody>
      </p:sp>
      <p:sp>
        <p:nvSpPr>
          <p:cNvPr id="293" name="Google Shape;293;p3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9" name="Shape 149"/>
        <p:cNvGrpSpPr/>
        <p:nvPr/>
      </p:nvGrpSpPr>
      <p:grpSpPr>
        <a:xfrm>
          <a:off x="0" y="0"/>
          <a:ext cx="0" cy="0"/>
          <a:chOff x="0" y="0"/>
          <a:chExt cx="0" cy="0"/>
        </a:xfrm>
      </p:grpSpPr>
      <p:sp>
        <p:nvSpPr>
          <p:cNvPr id="150" name="Google Shape;150;p15"/>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Sintaxis del Lenguaje de Programación</a:t>
            </a:r>
            <a:endParaRPr/>
          </a:p>
        </p:txBody>
      </p:sp>
      <p:pic>
        <p:nvPicPr>
          <p:cNvPr id="151" name="Google Shape;151;p15"/>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7" name="Shape 297"/>
        <p:cNvGrpSpPr/>
        <p:nvPr/>
      </p:nvGrpSpPr>
      <p:grpSpPr>
        <a:xfrm>
          <a:off x="0" y="0"/>
          <a:ext cx="0" cy="0"/>
          <a:chOff x="0" y="0"/>
          <a:chExt cx="0" cy="0"/>
        </a:xfrm>
      </p:grpSpPr>
      <p:sp>
        <p:nvSpPr>
          <p:cNvPr id="298" name="Google Shape;298;p3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Identificadores</a:t>
            </a:r>
            <a:endParaRPr/>
          </a:p>
        </p:txBody>
      </p:sp>
      <p:sp>
        <p:nvSpPr>
          <p:cNvPr id="299" name="Google Shape;299;p33"/>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171450" lvl="0" marL="177800" rtl="0" algn="just">
              <a:lnSpc>
                <a:spcPct val="80000"/>
              </a:lnSpc>
              <a:spcBef>
                <a:spcPts val="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Inician con una letra</a:t>
            </a:r>
            <a:endParaRPr sz="2100">
              <a:solidFill>
                <a:schemeClr val="dk1"/>
              </a:solidFill>
              <a:latin typeface="Calibri"/>
              <a:ea typeface="Calibri"/>
              <a:cs typeface="Calibri"/>
              <a:sym typeface="Calibri"/>
            </a:endParaRPr>
          </a:p>
          <a:p>
            <a:pPr indent="-171450" lvl="0" marL="177800" rtl="0" algn="just">
              <a:lnSpc>
                <a:spcPct val="80000"/>
              </a:lnSpc>
              <a:spcBef>
                <a:spcPts val="80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Puede contener letras, números, _ y $</a:t>
            </a:r>
            <a:endParaRPr sz="2100">
              <a:solidFill>
                <a:schemeClr val="dk1"/>
              </a:solidFill>
              <a:latin typeface="Calibri"/>
              <a:ea typeface="Calibri"/>
              <a:cs typeface="Calibri"/>
              <a:sym typeface="Calibri"/>
            </a:endParaRPr>
          </a:p>
          <a:p>
            <a:pPr indent="-171450" lvl="0" marL="177800" rtl="0" algn="just">
              <a:lnSpc>
                <a:spcPct val="80000"/>
              </a:lnSpc>
              <a:spcBef>
                <a:spcPts val="80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Deben ser descriptivos.</a:t>
            </a:r>
            <a:endParaRPr sz="2100">
              <a:solidFill>
                <a:schemeClr val="dk1"/>
              </a:solidFill>
              <a:latin typeface="Calibri"/>
              <a:ea typeface="Calibri"/>
              <a:cs typeface="Calibri"/>
              <a:sym typeface="Calibri"/>
            </a:endParaRPr>
          </a:p>
          <a:p>
            <a:pPr indent="-171450" lvl="0" marL="177800" rtl="0" algn="just">
              <a:lnSpc>
                <a:spcPct val="80000"/>
              </a:lnSpc>
              <a:spcBef>
                <a:spcPts val="800"/>
              </a:spcBef>
              <a:spcAft>
                <a:spcPts val="0"/>
              </a:spcAft>
              <a:buClr>
                <a:srgbClr val="00B0F0"/>
              </a:buClr>
              <a:buSzPts val="2100"/>
              <a:buFont typeface="Arial"/>
              <a:buChar char="•"/>
            </a:pPr>
            <a:r>
              <a:rPr lang="en" sz="2100">
                <a:solidFill>
                  <a:schemeClr val="dk1"/>
                </a:solidFill>
                <a:latin typeface="Calibri"/>
                <a:ea typeface="Calibri"/>
                <a:cs typeface="Calibri"/>
                <a:sym typeface="Calibri"/>
              </a:rPr>
              <a:t>Si el nombre es compuesto por varias palabras debe iniciar con minúscula y luego cada palabra con mayúscula.</a:t>
            </a:r>
            <a:endParaRPr sz="2100">
              <a:solidFill>
                <a:schemeClr val="dk1"/>
              </a:solidFill>
              <a:latin typeface="Calibri"/>
              <a:ea typeface="Calibri"/>
              <a:cs typeface="Calibri"/>
              <a:sym typeface="Calibri"/>
            </a:endParaRPr>
          </a:p>
          <a:p>
            <a:pPr indent="-177800" lvl="1" marL="520700" rtl="0" algn="just">
              <a:lnSpc>
                <a:spcPct val="80000"/>
              </a:lnSpc>
              <a:spcBef>
                <a:spcPts val="400"/>
              </a:spcBef>
              <a:spcAft>
                <a:spcPts val="0"/>
              </a:spcAft>
              <a:buClr>
                <a:srgbClr val="FFCC00"/>
              </a:buClr>
              <a:buSzPts val="1400"/>
              <a:buFont typeface="Arial"/>
              <a:buNone/>
            </a:pPr>
            <a:r>
              <a:rPr lang="en" sz="1800">
                <a:solidFill>
                  <a:schemeClr val="dk1"/>
                </a:solidFill>
                <a:latin typeface="Calibri"/>
                <a:ea typeface="Calibri"/>
                <a:cs typeface="Calibri"/>
                <a:sym typeface="Calibri"/>
              </a:rPr>
              <a:t>promedio		contador	$test</a:t>
            </a:r>
            <a:r>
              <a:rPr lang="en" sz="1800">
                <a:solidFill>
                  <a:schemeClr val="dk1"/>
                </a:solidFill>
                <a:latin typeface="Calibri"/>
                <a:ea typeface="Calibri"/>
                <a:cs typeface="Calibri"/>
                <a:sym typeface="Calibri"/>
              </a:rPr>
              <a:t>	this_is_ok</a:t>
            </a:r>
            <a:r>
              <a:rPr lang="en" sz="1800">
                <a:solidFill>
                  <a:schemeClr val="dk1"/>
                </a:solidFill>
                <a:latin typeface="Calibri"/>
                <a:ea typeface="Calibri"/>
                <a:cs typeface="Calibri"/>
                <a:sym typeface="Calibri"/>
              </a:rPr>
              <a:t>	val1</a:t>
            </a:r>
            <a:endParaRPr sz="1800">
              <a:solidFill>
                <a:schemeClr val="dk1"/>
              </a:solidFill>
              <a:latin typeface="Calibri"/>
              <a:ea typeface="Calibri"/>
              <a:cs typeface="Calibri"/>
              <a:sym typeface="Calibri"/>
            </a:endParaRPr>
          </a:p>
          <a:p>
            <a:pPr indent="-177800" lvl="1" marL="520700" rtl="0" algn="just">
              <a:lnSpc>
                <a:spcPct val="80000"/>
              </a:lnSpc>
              <a:spcBef>
                <a:spcPts val="400"/>
              </a:spcBef>
              <a:spcAft>
                <a:spcPts val="0"/>
              </a:spcAft>
              <a:buClr>
                <a:srgbClr val="FFCC00"/>
              </a:buClr>
              <a:buSzPts val="1400"/>
              <a:buFont typeface="Arial"/>
              <a:buNone/>
            </a:pPr>
            <a:r>
              <a:rPr lang="en" sz="1800">
                <a:solidFill>
                  <a:srgbClr val="CC0000"/>
                </a:solidFill>
                <a:latin typeface="Calibri"/>
                <a:ea typeface="Calibri"/>
                <a:cs typeface="Calibri"/>
                <a:sym typeface="Calibri"/>
              </a:rPr>
              <a:t>2contador		alto-ancho	No/si	</a:t>
            </a:r>
            <a:r>
              <a:rPr lang="en" sz="1800">
                <a:solidFill>
                  <a:schemeClr val="dk1"/>
                </a:solidFill>
                <a:latin typeface="Calibri"/>
                <a:ea typeface="Calibri"/>
                <a:cs typeface="Calibri"/>
                <a:sym typeface="Calibri"/>
              </a:rPr>
              <a:t>itemActual</a:t>
            </a:r>
            <a:endParaRPr sz="1800">
              <a:solidFill>
                <a:schemeClr val="dk1"/>
              </a:solidFill>
              <a:latin typeface="Calibri"/>
              <a:ea typeface="Calibri"/>
              <a:cs typeface="Calibri"/>
              <a:sym typeface="Calibri"/>
            </a:endParaRPr>
          </a:p>
          <a:p>
            <a:pPr indent="-171450" lvl="0" marL="177800" rtl="0" algn="just">
              <a:lnSpc>
                <a:spcPct val="80000"/>
              </a:lnSpc>
              <a:spcBef>
                <a:spcPts val="800"/>
              </a:spcBef>
              <a:spcAft>
                <a:spcPts val="0"/>
              </a:spcAft>
              <a:buClr>
                <a:srgbClr val="00B0F0"/>
              </a:buClr>
              <a:buSzPts val="2100"/>
              <a:buFont typeface="Arial"/>
              <a:buChar char="•"/>
            </a:pPr>
            <a:r>
              <a:rPr lang="en" sz="2100">
                <a:solidFill>
                  <a:srgbClr val="ED7D31"/>
                </a:solidFill>
                <a:latin typeface="Calibri"/>
                <a:ea typeface="Calibri"/>
                <a:cs typeface="Calibri"/>
                <a:sym typeface="Calibri"/>
              </a:rPr>
              <a:t>Java es </a:t>
            </a:r>
            <a:r>
              <a:rPr b="1" lang="en" sz="2100">
                <a:solidFill>
                  <a:srgbClr val="ED7D31"/>
                </a:solidFill>
                <a:latin typeface="Calibri"/>
                <a:ea typeface="Calibri"/>
                <a:cs typeface="Calibri"/>
                <a:sym typeface="Calibri"/>
              </a:rPr>
              <a:t>case sentive. </a:t>
            </a:r>
            <a:r>
              <a:rPr lang="en" sz="2100">
                <a:solidFill>
                  <a:srgbClr val="ED7D31"/>
                </a:solidFill>
                <a:latin typeface="Calibri"/>
                <a:ea typeface="Calibri"/>
                <a:cs typeface="Calibri"/>
                <a:sym typeface="Calibri"/>
              </a:rPr>
              <a:t>Las letras minúsculas y mayúsculas son diferentes</a:t>
            </a:r>
            <a:endParaRPr sz="1800">
              <a:solidFill>
                <a:schemeClr val="dk1"/>
              </a:solidFill>
              <a:latin typeface="Calibri"/>
              <a:ea typeface="Calibri"/>
              <a:cs typeface="Calibri"/>
              <a:sym typeface="Calibri"/>
            </a:endParaRPr>
          </a:p>
          <a:p>
            <a:pPr indent="0" lvl="0" marL="0" rtl="0" algn="ctr">
              <a:lnSpc>
                <a:spcPct val="90000"/>
              </a:lnSpc>
              <a:spcBef>
                <a:spcPts val="800"/>
              </a:spcBef>
              <a:spcAft>
                <a:spcPts val="0"/>
              </a:spcAft>
              <a:buNone/>
            </a:pPr>
            <a:r>
              <a:t/>
            </a:r>
            <a:endParaRPr sz="2100">
              <a:solidFill>
                <a:schemeClr val="dk1"/>
              </a:solidFill>
              <a:latin typeface="Calibri"/>
              <a:ea typeface="Calibri"/>
              <a:cs typeface="Calibri"/>
              <a:sym typeface="Calibri"/>
            </a:endParaRPr>
          </a:p>
        </p:txBody>
      </p:sp>
      <p:sp>
        <p:nvSpPr>
          <p:cNvPr id="300" name="Google Shape;300;p3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04" name="Shape 304"/>
        <p:cNvGrpSpPr/>
        <p:nvPr/>
      </p:nvGrpSpPr>
      <p:grpSpPr>
        <a:xfrm>
          <a:off x="0" y="0"/>
          <a:ext cx="0" cy="0"/>
          <a:chOff x="0" y="0"/>
          <a:chExt cx="0" cy="0"/>
        </a:xfrm>
      </p:grpSpPr>
      <p:sp>
        <p:nvSpPr>
          <p:cNvPr id="305" name="Google Shape;305;p3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Variables y asignación</a:t>
            </a:r>
            <a:endParaRPr/>
          </a:p>
        </p:txBody>
      </p:sp>
      <p:sp>
        <p:nvSpPr>
          <p:cNvPr id="306" name="Google Shape;306;p34"/>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158750" lvl="0" marL="177800" rtl="0" algn="just">
              <a:lnSpc>
                <a:spcPct val="90000"/>
              </a:lnSpc>
              <a:spcBef>
                <a:spcPts val="0"/>
              </a:spcBef>
              <a:spcAft>
                <a:spcPts val="0"/>
              </a:spcAft>
              <a:buClr>
                <a:srgbClr val="000000"/>
              </a:buClr>
              <a:buSzPts val="1900"/>
              <a:buFont typeface="Arial"/>
              <a:buChar char="•"/>
            </a:pPr>
            <a:r>
              <a:rPr lang="en" sz="1900">
                <a:solidFill>
                  <a:srgbClr val="000000"/>
                </a:solidFill>
                <a:latin typeface="Calibri"/>
                <a:ea typeface="Calibri"/>
                <a:cs typeface="Calibri"/>
                <a:sym typeface="Calibri"/>
              </a:rPr>
              <a:t>Una variable es un nombre para una espacio en memoria que almacenará un valor de un determinado tipo.</a:t>
            </a:r>
            <a:endParaRPr sz="1400">
              <a:solidFill>
                <a:srgbClr val="000000"/>
              </a:solidFill>
              <a:latin typeface="Arial"/>
              <a:ea typeface="Arial"/>
              <a:cs typeface="Arial"/>
              <a:sym typeface="Arial"/>
            </a:endParaRPr>
          </a:p>
          <a:p>
            <a:pPr indent="-158750" lvl="0" marL="177800" rtl="0" algn="just">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En Java las variables tienen </a:t>
            </a:r>
            <a:r>
              <a:rPr b="1" lang="en" sz="1900">
                <a:solidFill>
                  <a:schemeClr val="dk1"/>
                </a:solidFill>
                <a:latin typeface="Calibri"/>
                <a:ea typeface="Calibri"/>
                <a:cs typeface="Calibri"/>
                <a:sym typeface="Calibri"/>
              </a:rPr>
              <a:t>un tipo de dato específico</a:t>
            </a:r>
            <a:r>
              <a:rPr lang="en" sz="1900">
                <a:solidFill>
                  <a:schemeClr val="dk1"/>
                </a:solidFill>
                <a:latin typeface="Calibri"/>
                <a:ea typeface="Calibri"/>
                <a:cs typeface="Calibri"/>
                <a:sym typeface="Calibri"/>
              </a:rPr>
              <a:t>, que se especifica al momento de declarar una variable.</a:t>
            </a:r>
            <a:endParaRPr sz="1400">
              <a:solidFill>
                <a:schemeClr val="dk1"/>
              </a:solidFill>
              <a:latin typeface="Arial"/>
              <a:ea typeface="Arial"/>
              <a:cs typeface="Arial"/>
              <a:sym typeface="Arial"/>
            </a:endParaRPr>
          </a:p>
          <a:p>
            <a:pPr indent="-158750" lvl="0" marL="177800" rtl="0" algn="just">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Consiste de un </a:t>
            </a:r>
            <a:r>
              <a:rPr b="1" lang="en" sz="1900">
                <a:solidFill>
                  <a:schemeClr val="dk1"/>
                </a:solidFill>
                <a:latin typeface="Calibri"/>
                <a:ea typeface="Calibri"/>
                <a:cs typeface="Calibri"/>
                <a:sym typeface="Calibri"/>
              </a:rPr>
              <a:t>tipo</a:t>
            </a:r>
            <a:r>
              <a:rPr lang="en" sz="1900">
                <a:solidFill>
                  <a:schemeClr val="dk1"/>
                </a:solidFill>
                <a:latin typeface="Calibri"/>
                <a:ea typeface="Calibri"/>
                <a:cs typeface="Calibri"/>
                <a:sym typeface="Calibri"/>
              </a:rPr>
              <a:t> seguido de una lista de variables.</a:t>
            </a:r>
            <a:endParaRPr sz="1400">
              <a:solidFill>
                <a:schemeClr val="dk1"/>
              </a:solidFill>
              <a:latin typeface="Arial"/>
              <a:ea typeface="Arial"/>
              <a:cs typeface="Arial"/>
              <a:sym typeface="Arial"/>
            </a:endParaRPr>
          </a:p>
          <a:p>
            <a:pPr indent="-158750" lvl="0" marL="177800" rtl="0" algn="just">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No puedo asignar un valor a una variable sin antes haberla declarado.</a:t>
            </a:r>
            <a:endParaRPr sz="1400">
              <a:solidFill>
                <a:schemeClr val="dk1"/>
              </a:solidFill>
              <a:latin typeface="Arial"/>
              <a:ea typeface="Arial"/>
              <a:cs typeface="Arial"/>
              <a:sym typeface="Arial"/>
            </a:endParaRPr>
          </a:p>
          <a:p>
            <a:pPr indent="-158750" lvl="0" marL="177800" rtl="0" algn="just">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Cada variable puede ser inicializada en la declaración.</a:t>
            </a:r>
            <a:endParaRPr sz="2100">
              <a:solidFill>
                <a:schemeClr val="dk1"/>
              </a:solidFill>
              <a:latin typeface="Calibri"/>
              <a:ea typeface="Calibri"/>
              <a:cs typeface="Calibri"/>
              <a:sym typeface="Calibri"/>
            </a:endParaRPr>
          </a:p>
          <a:p>
            <a:pPr indent="0" lvl="0" marL="0" rtl="0" algn="ctr">
              <a:lnSpc>
                <a:spcPct val="90000"/>
              </a:lnSpc>
              <a:spcBef>
                <a:spcPts val="800"/>
              </a:spcBef>
              <a:spcAft>
                <a:spcPts val="0"/>
              </a:spcAft>
              <a:buNone/>
            </a:pPr>
            <a:r>
              <a:t/>
            </a:r>
            <a:endParaRPr sz="2100">
              <a:solidFill>
                <a:schemeClr val="dk1"/>
              </a:solidFill>
              <a:latin typeface="Calibri"/>
              <a:ea typeface="Calibri"/>
              <a:cs typeface="Calibri"/>
              <a:sym typeface="Calibri"/>
            </a:endParaRPr>
          </a:p>
        </p:txBody>
      </p:sp>
      <p:sp>
        <p:nvSpPr>
          <p:cNvPr id="307" name="Google Shape;307;p3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11" name="Shape 311"/>
        <p:cNvGrpSpPr/>
        <p:nvPr/>
      </p:nvGrpSpPr>
      <p:grpSpPr>
        <a:xfrm>
          <a:off x="0" y="0"/>
          <a:ext cx="0" cy="0"/>
          <a:chOff x="0" y="0"/>
          <a:chExt cx="0" cy="0"/>
        </a:xfrm>
      </p:grpSpPr>
      <p:sp>
        <p:nvSpPr>
          <p:cNvPr id="312" name="Google Shape;312;p3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Variables y asignación</a:t>
            </a:r>
            <a:endParaRPr/>
          </a:p>
        </p:txBody>
      </p:sp>
      <p:sp>
        <p:nvSpPr>
          <p:cNvPr id="313" name="Google Shape;313;p35"/>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177800" lvl="0" marL="177800" rtl="0" algn="l">
              <a:lnSpc>
                <a:spcPct val="90000"/>
              </a:lnSpc>
              <a:spcBef>
                <a:spcPts val="0"/>
              </a:spcBef>
              <a:spcAft>
                <a:spcPts val="0"/>
              </a:spcAft>
              <a:buClr>
                <a:srgbClr val="00B0F0"/>
              </a:buClr>
              <a:buSzPts val="1900"/>
              <a:buFont typeface="Arial"/>
              <a:buNone/>
            </a:pPr>
            <a:r>
              <a:rPr lang="en" sz="1900">
                <a:solidFill>
                  <a:schemeClr val="dk1"/>
                </a:solidFill>
                <a:latin typeface="Calibri"/>
                <a:ea typeface="Calibri"/>
                <a:cs typeface="Calibri"/>
                <a:sym typeface="Calibri"/>
              </a:rPr>
              <a:t>Ejemplos:</a:t>
            </a:r>
            <a:endParaRPr sz="1400">
              <a:solidFill>
                <a:schemeClr val="dk1"/>
              </a:solidFill>
              <a:latin typeface="Arial"/>
              <a:ea typeface="Arial"/>
              <a:cs typeface="Arial"/>
              <a:sym typeface="Arial"/>
            </a:endParaRPr>
          </a:p>
          <a:p>
            <a:pPr indent="-171450" lvl="0" marL="177800" rtl="0" algn="l">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Declaración de una variable.</a:t>
            </a:r>
            <a:endParaRPr sz="1900">
              <a:solidFill>
                <a:schemeClr val="dk1"/>
              </a:solidFill>
              <a:latin typeface="Calibri"/>
              <a:ea typeface="Calibri"/>
              <a:cs typeface="Calibri"/>
              <a:sym typeface="Calibri"/>
            </a:endParaRPr>
          </a:p>
          <a:p>
            <a:pPr indent="-184150" lvl="1" marL="520700" rtl="0" algn="l">
              <a:lnSpc>
                <a:spcPct val="90000"/>
              </a:lnSpc>
              <a:spcBef>
                <a:spcPts val="400"/>
              </a:spcBef>
              <a:spcAft>
                <a:spcPts val="0"/>
              </a:spcAft>
              <a:buClr>
                <a:srgbClr val="00B0F0"/>
              </a:buClr>
              <a:buSzPts val="1700"/>
              <a:buFont typeface="Arial"/>
              <a:buChar char="•"/>
            </a:pPr>
            <a:r>
              <a:rPr lang="en" sz="1700">
                <a:solidFill>
                  <a:srgbClr val="0000FF"/>
                </a:solidFill>
                <a:latin typeface="Calibri"/>
                <a:ea typeface="Calibri"/>
                <a:cs typeface="Calibri"/>
                <a:sym typeface="Calibri"/>
              </a:rPr>
              <a:t>int</a:t>
            </a:r>
            <a:r>
              <a:rPr lang="en" sz="1700">
                <a:solidFill>
                  <a:schemeClr val="dk1"/>
                </a:solidFill>
                <a:latin typeface="Calibri"/>
                <a:ea typeface="Calibri"/>
                <a:cs typeface="Calibri"/>
                <a:sym typeface="Calibri"/>
              </a:rPr>
              <a:t> total;</a:t>
            </a:r>
            <a:endParaRPr sz="1400">
              <a:solidFill>
                <a:schemeClr val="dk1"/>
              </a:solidFill>
              <a:latin typeface="Arial"/>
              <a:ea typeface="Arial"/>
              <a:cs typeface="Arial"/>
              <a:sym typeface="Arial"/>
            </a:endParaRPr>
          </a:p>
          <a:p>
            <a:pPr indent="-171450" lvl="0" marL="177800" rtl="0" algn="l">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Declaración e inicialización de una variable</a:t>
            </a:r>
            <a:endParaRPr sz="1900">
              <a:solidFill>
                <a:schemeClr val="dk1"/>
              </a:solidFill>
              <a:latin typeface="Calibri"/>
              <a:ea typeface="Calibri"/>
              <a:cs typeface="Calibri"/>
              <a:sym typeface="Calibri"/>
            </a:endParaRPr>
          </a:p>
          <a:p>
            <a:pPr indent="-184150" lvl="1" marL="520700" rtl="0" algn="l">
              <a:lnSpc>
                <a:spcPct val="90000"/>
              </a:lnSpc>
              <a:spcBef>
                <a:spcPts val="400"/>
              </a:spcBef>
              <a:spcAft>
                <a:spcPts val="0"/>
              </a:spcAft>
              <a:buClr>
                <a:srgbClr val="00B0F0"/>
              </a:buClr>
              <a:buSzPts val="1700"/>
              <a:buFont typeface="Arial"/>
              <a:buChar char="•"/>
            </a:pPr>
            <a:r>
              <a:rPr lang="en" sz="1700">
                <a:solidFill>
                  <a:srgbClr val="0000FF"/>
                </a:solidFill>
                <a:latin typeface="Calibri"/>
                <a:ea typeface="Calibri"/>
                <a:cs typeface="Calibri"/>
                <a:sym typeface="Calibri"/>
              </a:rPr>
              <a:t>int</a:t>
            </a:r>
            <a:r>
              <a:rPr lang="en" sz="1700">
                <a:solidFill>
                  <a:schemeClr val="dk1"/>
                </a:solidFill>
                <a:latin typeface="Calibri"/>
                <a:ea typeface="Calibri"/>
                <a:cs typeface="Calibri"/>
                <a:sym typeface="Calibri"/>
              </a:rPr>
              <a:t> max = 45</a:t>
            </a:r>
            <a:endParaRPr sz="1400">
              <a:solidFill>
                <a:schemeClr val="dk1"/>
              </a:solidFill>
              <a:latin typeface="Arial"/>
              <a:ea typeface="Arial"/>
              <a:cs typeface="Arial"/>
              <a:sym typeface="Arial"/>
            </a:endParaRPr>
          </a:p>
          <a:p>
            <a:pPr indent="-171450" lvl="0" marL="177800" rtl="0" algn="l">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Declaración de múltiples variables en una misma línea</a:t>
            </a:r>
            <a:endParaRPr sz="1900">
              <a:solidFill>
                <a:schemeClr val="dk1"/>
              </a:solidFill>
              <a:latin typeface="Calibri"/>
              <a:ea typeface="Calibri"/>
              <a:cs typeface="Calibri"/>
              <a:sym typeface="Calibri"/>
            </a:endParaRPr>
          </a:p>
          <a:p>
            <a:pPr indent="-184150" lvl="1" marL="520700" rtl="0" algn="l">
              <a:lnSpc>
                <a:spcPct val="90000"/>
              </a:lnSpc>
              <a:spcBef>
                <a:spcPts val="400"/>
              </a:spcBef>
              <a:spcAft>
                <a:spcPts val="0"/>
              </a:spcAft>
              <a:buClr>
                <a:srgbClr val="00B0F0"/>
              </a:buClr>
              <a:buSzPts val="1700"/>
              <a:buFont typeface="Arial"/>
              <a:buChar char="•"/>
            </a:pPr>
            <a:r>
              <a:rPr lang="en" sz="1700">
                <a:solidFill>
                  <a:srgbClr val="0000FF"/>
                </a:solidFill>
                <a:latin typeface="Calibri"/>
                <a:ea typeface="Calibri"/>
                <a:cs typeface="Calibri"/>
                <a:sym typeface="Calibri"/>
              </a:rPr>
              <a:t>char</a:t>
            </a:r>
            <a:r>
              <a:rPr lang="en" sz="1700">
                <a:solidFill>
                  <a:schemeClr val="dk1"/>
                </a:solidFill>
                <a:latin typeface="Calibri"/>
                <a:ea typeface="Calibri"/>
                <a:cs typeface="Calibri"/>
                <a:sym typeface="Calibri"/>
              </a:rPr>
              <a:t> letter = </a:t>
            </a:r>
            <a:r>
              <a:rPr lang="en" sz="1700">
                <a:solidFill>
                  <a:schemeClr val="dk1"/>
                </a:solidFill>
                <a:latin typeface="Arial"/>
                <a:ea typeface="Arial"/>
                <a:cs typeface="Arial"/>
                <a:sym typeface="Arial"/>
              </a:rPr>
              <a:t>‘</a:t>
            </a:r>
            <a:r>
              <a:rPr lang="en" sz="1700">
                <a:solidFill>
                  <a:schemeClr val="dk1"/>
                </a:solidFill>
                <a:latin typeface="Calibri"/>
                <a:ea typeface="Calibri"/>
                <a:cs typeface="Calibri"/>
                <a:sym typeface="Calibri"/>
              </a:rPr>
              <a:t>A</a:t>
            </a:r>
            <a:r>
              <a:rPr lang="en" sz="1700">
                <a:solidFill>
                  <a:schemeClr val="dk1"/>
                </a:solidFill>
                <a:latin typeface="Arial"/>
                <a:ea typeface="Arial"/>
                <a:cs typeface="Arial"/>
                <a:sym typeface="Arial"/>
              </a:rPr>
              <a:t>’</a:t>
            </a:r>
            <a:r>
              <a:rPr lang="en" sz="1700">
                <a:solidFill>
                  <a:schemeClr val="dk1"/>
                </a:solidFill>
                <a:latin typeface="Calibri"/>
                <a:ea typeface="Calibri"/>
                <a:cs typeface="Calibri"/>
                <a:sym typeface="Calibri"/>
              </a:rPr>
              <a:t>, digit = </a:t>
            </a:r>
            <a:r>
              <a:rPr lang="en" sz="1700">
                <a:solidFill>
                  <a:schemeClr val="dk1"/>
                </a:solidFill>
                <a:latin typeface="Arial"/>
                <a:ea typeface="Arial"/>
                <a:cs typeface="Arial"/>
                <a:sym typeface="Arial"/>
              </a:rPr>
              <a:t>‘</a:t>
            </a:r>
            <a:r>
              <a:rPr lang="en" sz="1700">
                <a:solidFill>
                  <a:schemeClr val="dk1"/>
                </a:solidFill>
                <a:latin typeface="Calibri"/>
                <a:ea typeface="Calibri"/>
                <a:cs typeface="Calibri"/>
                <a:sym typeface="Calibri"/>
              </a:rPr>
              <a:t>7</a:t>
            </a:r>
            <a:r>
              <a:rPr lang="en" sz="1700">
                <a:solidFill>
                  <a:schemeClr val="dk1"/>
                </a:solidFill>
                <a:latin typeface="Arial"/>
                <a:ea typeface="Arial"/>
                <a:cs typeface="Arial"/>
                <a:sym typeface="Arial"/>
              </a:rPr>
              <a:t>’</a:t>
            </a:r>
            <a:r>
              <a:rPr lang="en" sz="1700">
                <a:solidFill>
                  <a:schemeClr val="dk1"/>
                </a:solidFill>
                <a:latin typeface="Calibri"/>
                <a:ea typeface="Calibri"/>
                <a:cs typeface="Calibri"/>
                <a:sym typeface="Calibri"/>
              </a:rPr>
              <a:t>;</a:t>
            </a:r>
            <a:endParaRPr sz="1400">
              <a:solidFill>
                <a:schemeClr val="dk1"/>
              </a:solidFill>
              <a:latin typeface="Arial"/>
              <a:ea typeface="Arial"/>
              <a:cs typeface="Arial"/>
              <a:sym typeface="Arial"/>
            </a:endParaRPr>
          </a:p>
          <a:p>
            <a:pPr indent="-171450" lvl="0" marL="177800" rtl="0" algn="l">
              <a:lnSpc>
                <a:spcPct val="90000"/>
              </a:lnSpc>
              <a:spcBef>
                <a:spcPts val="800"/>
              </a:spcBef>
              <a:spcAft>
                <a:spcPts val="0"/>
              </a:spcAft>
              <a:buClr>
                <a:srgbClr val="00B0F0"/>
              </a:buClr>
              <a:buSzPts val="1900"/>
              <a:buFont typeface="Arial"/>
              <a:buChar char="•"/>
            </a:pPr>
            <a:r>
              <a:rPr lang="en" sz="1900">
                <a:solidFill>
                  <a:schemeClr val="dk1"/>
                </a:solidFill>
                <a:latin typeface="Calibri"/>
                <a:ea typeface="Calibri"/>
                <a:cs typeface="Calibri"/>
                <a:sym typeface="Calibri"/>
              </a:rPr>
              <a:t>Declaración e inicialización de variables con el mismo valor</a:t>
            </a:r>
            <a:endParaRPr sz="1900">
              <a:solidFill>
                <a:schemeClr val="dk1"/>
              </a:solidFill>
              <a:latin typeface="Calibri"/>
              <a:ea typeface="Calibri"/>
              <a:cs typeface="Calibri"/>
              <a:sym typeface="Calibri"/>
            </a:endParaRPr>
          </a:p>
          <a:p>
            <a:pPr indent="-184150" lvl="1" marL="520700" rtl="0" algn="l">
              <a:lnSpc>
                <a:spcPct val="90000"/>
              </a:lnSpc>
              <a:spcBef>
                <a:spcPts val="400"/>
              </a:spcBef>
              <a:spcAft>
                <a:spcPts val="0"/>
              </a:spcAft>
              <a:buClr>
                <a:srgbClr val="00B0F0"/>
              </a:buClr>
              <a:buSzPts val="1700"/>
              <a:buFont typeface="Arial"/>
              <a:buChar char="•"/>
            </a:pPr>
            <a:r>
              <a:rPr lang="en" sz="1700">
                <a:solidFill>
                  <a:srgbClr val="0000FF"/>
                </a:solidFill>
                <a:latin typeface="Calibri"/>
                <a:ea typeface="Calibri"/>
                <a:cs typeface="Calibri"/>
                <a:sym typeface="Calibri"/>
              </a:rPr>
              <a:t>double</a:t>
            </a:r>
            <a:r>
              <a:rPr lang="en" sz="1700">
                <a:solidFill>
                  <a:schemeClr val="dk1"/>
                </a:solidFill>
                <a:latin typeface="Calibri"/>
                <a:ea typeface="Calibri"/>
                <a:cs typeface="Calibri"/>
                <a:sym typeface="Calibri"/>
              </a:rPr>
              <a:t> num1, num2 = 4.356, num3;</a:t>
            </a:r>
            <a:endParaRPr sz="1900">
              <a:solidFill>
                <a:srgbClr val="000000"/>
              </a:solidFill>
              <a:latin typeface="Calibri"/>
              <a:ea typeface="Calibri"/>
              <a:cs typeface="Calibri"/>
              <a:sym typeface="Calibri"/>
            </a:endParaRPr>
          </a:p>
        </p:txBody>
      </p:sp>
      <p:sp>
        <p:nvSpPr>
          <p:cNvPr id="314" name="Google Shape;314;p3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18" name="Shape 318"/>
        <p:cNvGrpSpPr/>
        <p:nvPr/>
      </p:nvGrpSpPr>
      <p:grpSpPr>
        <a:xfrm>
          <a:off x="0" y="0"/>
          <a:ext cx="0" cy="0"/>
          <a:chOff x="0" y="0"/>
          <a:chExt cx="0" cy="0"/>
        </a:xfrm>
      </p:grpSpPr>
      <p:sp>
        <p:nvSpPr>
          <p:cNvPr id="319" name="Google Shape;319;p3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Precedencia de operadores</a:t>
            </a:r>
            <a:endParaRPr/>
          </a:p>
        </p:txBody>
      </p:sp>
      <p:sp>
        <p:nvSpPr>
          <p:cNvPr id="320" name="Google Shape;320;p3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21" name="Google Shape;321;p36"/>
          <p:cNvGraphicFramePr/>
          <p:nvPr/>
        </p:nvGraphicFramePr>
        <p:xfrm>
          <a:off x="1808125" y="1671938"/>
          <a:ext cx="3000000" cy="3000000"/>
        </p:xfrm>
        <a:graphic>
          <a:graphicData uri="http://schemas.openxmlformats.org/drawingml/2006/table">
            <a:tbl>
              <a:tblPr>
                <a:noFill/>
                <a:tableStyleId>{189BBBA8-BB3A-4A42-8A00-8C4FFC0E77FC}</a:tableStyleId>
              </a:tblPr>
              <a:tblGrid>
                <a:gridCol w="988800"/>
                <a:gridCol w="1516125"/>
                <a:gridCol w="2219275"/>
                <a:gridCol w="2395050"/>
              </a:tblGrid>
              <a:tr h="373025">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Prec.</a:t>
                      </a:r>
                      <a:endParaRPr sz="1100"/>
                    </a:p>
                  </a:txBody>
                  <a:tcPr marT="34300" marB="34300" marR="68600" marL="686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Operador</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Operación</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Orden</a:t>
                      </a:r>
                      <a:endParaRPr sz="1100"/>
                    </a:p>
                  </a:txBody>
                  <a:tcPr marT="34300" marB="34300" marR="68600" marL="686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577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sz="1100"/>
                    </a:p>
                  </a:txBody>
                  <a:tcPr marT="34300" marB="34300" marR="68600" marL="686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Mas unario</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Menos unario</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 -&gt; L</a:t>
                      </a:r>
                      <a:endParaRPr sz="1100"/>
                    </a:p>
                  </a:txBody>
                  <a:tcPr marT="34300" marB="34300" marR="68600" marL="686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885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sz="1100"/>
                    </a:p>
                  </a:txBody>
                  <a:tcPr marT="34300" marB="34300" marR="68600" marL="686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Multiplicación</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División</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Residuo</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 -&gt; R</a:t>
                      </a:r>
                      <a:endParaRPr sz="1100"/>
                    </a:p>
                  </a:txBody>
                  <a:tcPr marT="34300" marB="34300" marR="68600" marL="686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8850">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sz="1100"/>
                    </a:p>
                  </a:txBody>
                  <a:tcPr marT="34300" marB="34300" marR="68600" marL="686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Suma</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Resta</a:t>
                      </a:r>
                      <a:endParaRPr sz="1100"/>
                    </a:p>
                    <a:p>
                      <a:pPr indent="0" lvl="0" marL="0" marR="0" rtl="0" algn="ctr">
                        <a:lnSpc>
                          <a:spcPct val="100000"/>
                        </a:lnSpc>
                        <a:spcBef>
                          <a:spcPts val="4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Concatenación</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 -&gt; R</a:t>
                      </a:r>
                      <a:endParaRPr sz="1100"/>
                    </a:p>
                  </a:txBody>
                  <a:tcPr marT="34300" marB="34300" marR="68600" marL="686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7475">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4</a:t>
                      </a:r>
                      <a:endParaRPr sz="1100"/>
                    </a:p>
                  </a:txBody>
                  <a:tcPr marT="34300" marB="34300" marR="68600" marL="686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Asignación</a:t>
                      </a:r>
                      <a:endParaRPr sz="1100"/>
                    </a:p>
                  </a:txBody>
                  <a:tcPr marT="34300" marB="3430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 -&gt; L</a:t>
                      </a:r>
                      <a:endParaRPr sz="1100"/>
                    </a:p>
                  </a:txBody>
                  <a:tcPr marT="34300" marB="34300" marR="68600" marL="686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25" name="Shape 325"/>
        <p:cNvGrpSpPr/>
        <p:nvPr/>
      </p:nvGrpSpPr>
      <p:grpSpPr>
        <a:xfrm>
          <a:off x="0" y="0"/>
          <a:ext cx="0" cy="0"/>
          <a:chOff x="0" y="0"/>
          <a:chExt cx="0" cy="0"/>
        </a:xfrm>
      </p:grpSpPr>
      <p:sp>
        <p:nvSpPr>
          <p:cNvPr id="326" name="Google Shape;326;p3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a:t>
            </a:r>
            <a:r>
              <a:rPr lang="en"/>
              <a:t>peradores relacionales y lógicos</a:t>
            </a:r>
            <a:endParaRPr/>
          </a:p>
        </p:txBody>
      </p:sp>
      <p:sp>
        <p:nvSpPr>
          <p:cNvPr id="327" name="Google Shape;327;p3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28" name="Google Shape;328;p37"/>
          <p:cNvGraphicFramePr/>
          <p:nvPr/>
        </p:nvGraphicFramePr>
        <p:xfrm>
          <a:off x="3071288" y="1728075"/>
          <a:ext cx="3000000" cy="3000000"/>
        </p:xfrm>
        <a:graphic>
          <a:graphicData uri="http://schemas.openxmlformats.org/drawingml/2006/table">
            <a:tbl>
              <a:tblPr>
                <a:solidFill>
                  <a:srgbClr val="FFFFFF"/>
                </a:solidFill>
                <a:tableStyleId>{189BBBA8-BB3A-4A42-8A00-8C4FFC0E77FC}</a:tableStyleId>
              </a:tblPr>
              <a:tblGrid>
                <a:gridCol w="1096875"/>
                <a:gridCol w="2845075"/>
              </a:tblGrid>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OPERADOR</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DESCRIPCIÓN</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Es igual</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Es distinto</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6547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&lt;, &lt;=, &gt;, &gt;=</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Menor, menor o igual, mayor, mayor o igual</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&amp;&amp;</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Operador and (y)</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Operador or (o)</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37250">
                <a:tc>
                  <a:txBody>
                    <a:bodyPr/>
                    <a:lstStyle/>
                    <a:p>
                      <a:pPr indent="0" lvl="0" marL="0" rtl="0" algn="ctr">
                        <a:lnSpc>
                          <a:spcPct val="130000"/>
                        </a:lnSpc>
                        <a:spcBef>
                          <a:spcPts val="0"/>
                        </a:spcBef>
                        <a:spcAft>
                          <a:spcPts val="0"/>
                        </a:spcAft>
                        <a:buNone/>
                      </a:pPr>
                      <a:r>
                        <a:rPr b="1" lang="en" sz="900">
                          <a:solidFill>
                            <a:srgbClr val="41423D"/>
                          </a:solidFill>
                          <a:highlight>
                            <a:srgbClr val="FFFFFF"/>
                          </a:highlight>
                        </a:rPr>
                        <a:t>!</a:t>
                      </a:r>
                      <a:endParaRPr b="1"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900">
                          <a:solidFill>
                            <a:srgbClr val="41423D"/>
                          </a:solidFill>
                          <a:highlight>
                            <a:srgbClr val="FFFFFF"/>
                          </a:highlight>
                        </a:rPr>
                        <a:t>Operador not (no)</a:t>
                      </a:r>
                      <a:endParaRPr sz="900">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2" name="Shape 332"/>
        <p:cNvGrpSpPr/>
        <p:nvPr/>
      </p:nvGrpSpPr>
      <p:grpSpPr>
        <a:xfrm>
          <a:off x="0" y="0"/>
          <a:ext cx="0" cy="0"/>
          <a:chOff x="0" y="0"/>
          <a:chExt cx="0" cy="0"/>
        </a:xfrm>
      </p:grpSpPr>
      <p:sp>
        <p:nvSpPr>
          <p:cNvPr id="333" name="Google Shape;333;p3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Estructuras de control</a:t>
            </a:r>
            <a:endParaRPr/>
          </a:p>
        </p:txBody>
      </p:sp>
      <p:sp>
        <p:nvSpPr>
          <p:cNvPr id="334" name="Google Shape;334;p38"/>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133350" lvl="3" marL="0" rtl="0" algn="l">
              <a:lnSpc>
                <a:spcPct val="90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Estructuras Condicionales</a:t>
            </a:r>
            <a:endParaRPr sz="1400">
              <a:solidFill>
                <a:schemeClr val="dk1"/>
              </a:solidFill>
              <a:latin typeface="Arial"/>
              <a:ea typeface="Arial"/>
              <a:cs typeface="Arial"/>
              <a:sym typeface="Arial"/>
            </a:endParaRPr>
          </a:p>
          <a:p>
            <a:pPr indent="457200" lvl="0" marL="457200" rtl="0" algn="l">
              <a:lnSpc>
                <a:spcPct val="90000"/>
              </a:lnSpc>
              <a:spcBef>
                <a:spcPts val="400"/>
              </a:spcBef>
              <a:spcAft>
                <a:spcPts val="0"/>
              </a:spcAft>
              <a:buNone/>
            </a:pPr>
            <a:r>
              <a:rPr lang="en" sz="1800">
                <a:solidFill>
                  <a:schemeClr val="dk1"/>
                </a:solidFill>
                <a:latin typeface="Calibri"/>
                <a:ea typeface="Calibri"/>
                <a:cs typeface="Calibri"/>
                <a:sym typeface="Calibri"/>
              </a:rPr>
              <a:t>Bloque If – else if – else</a:t>
            </a:r>
            <a:endParaRPr sz="1800">
              <a:solidFill>
                <a:schemeClr val="dk1"/>
              </a:solidFill>
              <a:latin typeface="Calibri"/>
              <a:ea typeface="Calibri"/>
              <a:cs typeface="Calibri"/>
              <a:sym typeface="Calibri"/>
            </a:endParaRPr>
          </a:p>
          <a:p>
            <a:pPr indent="457200" lvl="0" marL="457200" rtl="0" algn="l">
              <a:lnSpc>
                <a:spcPct val="90000"/>
              </a:lnSpc>
              <a:spcBef>
                <a:spcPts val="400"/>
              </a:spcBef>
              <a:spcAft>
                <a:spcPts val="0"/>
              </a:spcAft>
              <a:buNone/>
            </a:pPr>
            <a:r>
              <a:rPr lang="en" sz="1800">
                <a:solidFill>
                  <a:schemeClr val="dk1"/>
                </a:solidFill>
                <a:latin typeface="Calibri"/>
                <a:ea typeface="Calibri"/>
                <a:cs typeface="Calibri"/>
                <a:sym typeface="Calibri"/>
              </a:rPr>
              <a:t>Bloque switch</a:t>
            </a:r>
            <a:endParaRPr sz="1800">
              <a:solidFill>
                <a:schemeClr val="dk1"/>
              </a:solidFill>
              <a:latin typeface="Calibri"/>
              <a:ea typeface="Calibri"/>
              <a:cs typeface="Calibri"/>
              <a:sym typeface="Calibri"/>
            </a:endParaRPr>
          </a:p>
          <a:p>
            <a:pPr indent="-133350" lvl="3" marL="0" rtl="0" algn="l">
              <a:lnSpc>
                <a:spcPct val="90000"/>
              </a:lnSpc>
              <a:spcBef>
                <a:spcPts val="80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Lazos</a:t>
            </a:r>
            <a:endParaRPr sz="1400">
              <a:solidFill>
                <a:schemeClr val="dk1"/>
              </a:solidFill>
              <a:latin typeface="Arial"/>
              <a:ea typeface="Arial"/>
              <a:cs typeface="Arial"/>
              <a:sym typeface="Arial"/>
            </a:endParaRPr>
          </a:p>
          <a:p>
            <a:pPr indent="0" lvl="0" marL="914400" rtl="0" algn="l">
              <a:lnSpc>
                <a:spcPct val="90000"/>
              </a:lnSpc>
              <a:spcBef>
                <a:spcPts val="400"/>
              </a:spcBef>
              <a:spcAft>
                <a:spcPts val="0"/>
              </a:spcAft>
              <a:buNone/>
            </a:pPr>
            <a:r>
              <a:rPr lang="en" sz="1800">
                <a:solidFill>
                  <a:schemeClr val="dk1"/>
                </a:solidFill>
                <a:latin typeface="Calibri"/>
                <a:ea typeface="Calibri"/>
                <a:cs typeface="Calibri"/>
                <a:sym typeface="Calibri"/>
              </a:rPr>
              <a:t>Bloque for</a:t>
            </a:r>
            <a:endParaRPr sz="1800">
              <a:solidFill>
                <a:schemeClr val="dk1"/>
              </a:solidFill>
              <a:latin typeface="Calibri"/>
              <a:ea typeface="Calibri"/>
              <a:cs typeface="Calibri"/>
              <a:sym typeface="Calibri"/>
            </a:endParaRPr>
          </a:p>
          <a:p>
            <a:pPr indent="0" lvl="0" marL="914400" rtl="0" algn="l">
              <a:lnSpc>
                <a:spcPct val="90000"/>
              </a:lnSpc>
              <a:spcBef>
                <a:spcPts val="400"/>
              </a:spcBef>
              <a:spcAft>
                <a:spcPts val="0"/>
              </a:spcAft>
              <a:buNone/>
            </a:pPr>
            <a:r>
              <a:rPr lang="en" sz="1800">
                <a:solidFill>
                  <a:schemeClr val="dk1"/>
                </a:solidFill>
                <a:latin typeface="Calibri"/>
                <a:ea typeface="Calibri"/>
                <a:cs typeface="Calibri"/>
                <a:sym typeface="Calibri"/>
              </a:rPr>
              <a:t>Lazo while</a:t>
            </a:r>
            <a:endParaRPr sz="1800">
              <a:solidFill>
                <a:schemeClr val="dk1"/>
              </a:solidFill>
              <a:latin typeface="Calibri"/>
              <a:ea typeface="Calibri"/>
              <a:cs typeface="Calibri"/>
              <a:sym typeface="Calibri"/>
            </a:endParaRPr>
          </a:p>
          <a:p>
            <a:pPr indent="0" lvl="0" marL="914400" rtl="0" algn="l">
              <a:lnSpc>
                <a:spcPct val="90000"/>
              </a:lnSpc>
              <a:spcBef>
                <a:spcPts val="400"/>
              </a:spcBef>
              <a:spcAft>
                <a:spcPts val="0"/>
              </a:spcAft>
              <a:buNone/>
            </a:pPr>
            <a:r>
              <a:rPr lang="en" sz="1800">
                <a:solidFill>
                  <a:schemeClr val="dk1"/>
                </a:solidFill>
                <a:latin typeface="Calibri"/>
                <a:ea typeface="Calibri"/>
                <a:cs typeface="Calibri"/>
                <a:sym typeface="Calibri"/>
              </a:rPr>
              <a:t>Lazo do while </a:t>
            </a:r>
            <a:endParaRPr sz="1900">
              <a:solidFill>
                <a:schemeClr val="dk1"/>
              </a:solidFill>
              <a:latin typeface="Calibri"/>
              <a:ea typeface="Calibri"/>
              <a:cs typeface="Calibri"/>
              <a:sym typeface="Calibri"/>
            </a:endParaRPr>
          </a:p>
        </p:txBody>
      </p:sp>
      <p:sp>
        <p:nvSpPr>
          <p:cNvPr id="335" name="Google Shape;335;p3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9" name="Shape 339"/>
        <p:cNvGrpSpPr/>
        <p:nvPr/>
      </p:nvGrpSpPr>
      <p:grpSpPr>
        <a:xfrm>
          <a:off x="0" y="0"/>
          <a:ext cx="0" cy="0"/>
          <a:chOff x="0" y="0"/>
          <a:chExt cx="0" cy="0"/>
        </a:xfrm>
      </p:grpSpPr>
      <p:sp>
        <p:nvSpPr>
          <p:cNvPr id="340" name="Google Shape;340;p3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Estructuras de control condicionales</a:t>
            </a:r>
            <a:endParaRPr/>
          </a:p>
        </p:txBody>
      </p:sp>
      <p:sp>
        <p:nvSpPr>
          <p:cNvPr id="341" name="Google Shape;341;p3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42" name="Google Shape;342;p39"/>
          <p:cNvSpPr txBox="1"/>
          <p:nvPr/>
        </p:nvSpPr>
        <p:spPr>
          <a:xfrm>
            <a:off x="1177941" y="2426695"/>
            <a:ext cx="3229800" cy="2562300"/>
          </a:xfrm>
          <a:prstGeom prst="rect">
            <a:avLst/>
          </a:prstGeom>
          <a:noFill/>
          <a:ln cap="flat" cmpd="sng" w="9525">
            <a:solidFill>
              <a:srgbClr val="4BACC6"/>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00B0F0"/>
                </a:solidFill>
                <a:latin typeface="Calibri"/>
                <a:ea typeface="Calibri"/>
                <a:cs typeface="Calibri"/>
                <a:sym typeface="Calibri"/>
              </a:rPr>
              <a:t>If </a:t>
            </a:r>
            <a:r>
              <a:rPr lang="en" sz="1800">
                <a:solidFill>
                  <a:srgbClr val="000000"/>
                </a:solidFill>
                <a:latin typeface="Calibri"/>
                <a:ea typeface="Calibri"/>
                <a:cs typeface="Calibri"/>
                <a:sym typeface="Calibri"/>
              </a:rPr>
              <a:t>(</a:t>
            </a:r>
            <a:r>
              <a:rPr b="1" lang="en" sz="1800">
                <a:solidFill>
                  <a:srgbClr val="000000"/>
                </a:solidFill>
                <a:latin typeface="Calibri"/>
                <a:ea typeface="Calibri"/>
                <a:cs typeface="Calibri"/>
                <a:sym typeface="Calibri"/>
              </a:rPr>
              <a:t>condicion</a:t>
            </a:r>
            <a:r>
              <a:rPr lang="en" sz="1800">
                <a:solidFill>
                  <a:srgbClr val="000000"/>
                </a:solidFill>
                <a:latin typeface="Calibri"/>
                <a:ea typeface="Calibri"/>
                <a:cs typeface="Calibri"/>
                <a:sym typeface="Calibri"/>
              </a:rPr>
              <a:t>){</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//sentecia</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a:t>
            </a:r>
            <a:r>
              <a:rPr b="1" lang="en" sz="1800">
                <a:solidFill>
                  <a:srgbClr val="00B0F0"/>
                </a:solidFill>
                <a:latin typeface="Calibri"/>
                <a:ea typeface="Calibri"/>
                <a:cs typeface="Calibri"/>
                <a:sym typeface="Calibri"/>
              </a:rPr>
              <a:t>else i</a:t>
            </a:r>
            <a:r>
              <a:rPr lang="en" sz="1800">
                <a:solidFill>
                  <a:srgbClr val="00B0F0"/>
                </a:solidFill>
                <a:latin typeface="Calibri"/>
                <a:ea typeface="Calibri"/>
                <a:cs typeface="Calibri"/>
                <a:sym typeface="Calibri"/>
              </a:rPr>
              <a:t>f</a:t>
            </a:r>
            <a:r>
              <a:rPr lang="en" sz="1800">
                <a:solidFill>
                  <a:srgbClr val="000000"/>
                </a:solidFill>
                <a:latin typeface="Calibri"/>
                <a:ea typeface="Calibri"/>
                <a:cs typeface="Calibri"/>
                <a:sym typeface="Calibri"/>
              </a:rPr>
              <a:t>(</a:t>
            </a:r>
            <a:r>
              <a:rPr b="1" lang="en" sz="1800">
                <a:solidFill>
                  <a:srgbClr val="000000"/>
                </a:solidFill>
                <a:latin typeface="Calibri"/>
                <a:ea typeface="Calibri"/>
                <a:cs typeface="Calibri"/>
                <a:sym typeface="Calibri"/>
              </a:rPr>
              <a:t>condicion</a:t>
            </a:r>
            <a:r>
              <a:rPr lang="en" sz="1800">
                <a:solidFill>
                  <a:srgbClr val="000000"/>
                </a:solidFill>
                <a:latin typeface="Calibri"/>
                <a:ea typeface="Calibri"/>
                <a:cs typeface="Calibri"/>
                <a:sym typeface="Calibri"/>
              </a:rPr>
              <a:t>){</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//sentecia</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a:t>
            </a:r>
            <a:r>
              <a:rPr b="1" lang="en" sz="1800">
                <a:solidFill>
                  <a:srgbClr val="00B0F0"/>
                </a:solidFill>
                <a:latin typeface="Calibri"/>
                <a:ea typeface="Calibri"/>
                <a:cs typeface="Calibri"/>
                <a:sym typeface="Calibri"/>
              </a:rPr>
              <a:t>else if</a:t>
            </a:r>
            <a:r>
              <a:rPr lang="en" sz="1800">
                <a:solidFill>
                  <a:srgbClr val="000000"/>
                </a:solidFill>
                <a:latin typeface="Calibri"/>
                <a:ea typeface="Calibri"/>
                <a:cs typeface="Calibri"/>
                <a:sym typeface="Calibri"/>
              </a:rPr>
              <a:t>(</a:t>
            </a:r>
            <a:r>
              <a:rPr b="1" lang="en" sz="1800">
                <a:solidFill>
                  <a:srgbClr val="000000"/>
                </a:solidFill>
                <a:latin typeface="Calibri"/>
                <a:ea typeface="Calibri"/>
                <a:cs typeface="Calibri"/>
                <a:sym typeface="Calibri"/>
              </a:rPr>
              <a:t>condicio</a:t>
            </a:r>
            <a:r>
              <a:rPr lang="en" sz="1800">
                <a:solidFill>
                  <a:srgbClr val="000000"/>
                </a:solidFill>
                <a:latin typeface="Calibri"/>
                <a:ea typeface="Calibri"/>
                <a:cs typeface="Calibri"/>
                <a:sym typeface="Calibri"/>
              </a:rPr>
              <a:t>n){</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//sentecia</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a:t>
            </a:r>
            <a:r>
              <a:rPr b="1" lang="en" sz="1800">
                <a:solidFill>
                  <a:srgbClr val="00B0F0"/>
                </a:solidFill>
                <a:latin typeface="Calibri"/>
                <a:ea typeface="Calibri"/>
                <a:cs typeface="Calibri"/>
                <a:sym typeface="Calibri"/>
              </a:rPr>
              <a:t>else</a:t>
            </a:r>
            <a:r>
              <a:rPr lang="en" sz="1800">
                <a:solidFill>
                  <a:srgbClr val="000000"/>
                </a:solidFill>
                <a:latin typeface="Calibri"/>
                <a:ea typeface="Calibri"/>
                <a:cs typeface="Calibri"/>
                <a:sym typeface="Calibri"/>
              </a:rPr>
              <a:t>{</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//sentencia</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a:t>
            </a:r>
            <a:endParaRPr sz="1100"/>
          </a:p>
        </p:txBody>
      </p:sp>
      <p:sp>
        <p:nvSpPr>
          <p:cNvPr id="343" name="Google Shape;343;p39"/>
          <p:cNvSpPr txBox="1"/>
          <p:nvPr/>
        </p:nvSpPr>
        <p:spPr>
          <a:xfrm>
            <a:off x="5609691" y="2165999"/>
            <a:ext cx="3229800" cy="2977500"/>
          </a:xfrm>
          <a:prstGeom prst="rect">
            <a:avLst/>
          </a:prstGeom>
          <a:noFill/>
          <a:ln cap="flat" cmpd="sng" w="9525">
            <a:solidFill>
              <a:srgbClr val="4BACC6"/>
            </a:solidFill>
            <a:prstDash val="solid"/>
            <a:round/>
            <a:headEnd len="sm" w="sm" type="none"/>
            <a:tailEnd len="sm" w="sm" type="none"/>
          </a:ln>
        </p:spPr>
        <p:txBody>
          <a:bodyPr anchorCtr="0" anchor="t" bIns="34275" lIns="68575" spcFirstLastPara="1" rIns="68575" wrap="square" tIns="34275">
            <a:noAutofit/>
          </a:bodyPr>
          <a:lstStyle/>
          <a:p>
            <a:pPr indent="0" lvl="1" marL="203200" marR="0" rtl="0" algn="l">
              <a:spcBef>
                <a:spcPts val="0"/>
              </a:spcBef>
              <a:spcAft>
                <a:spcPts val="0"/>
              </a:spcAft>
              <a:buClr>
                <a:srgbClr val="00B0F0"/>
              </a:buClr>
              <a:buSzPts val="1400"/>
              <a:buFont typeface="Calibri"/>
              <a:buNone/>
            </a:pPr>
            <a:r>
              <a:rPr b="1" i="1" lang="en" sz="1400" u="none" cap="none" strike="noStrike">
                <a:solidFill>
                  <a:srgbClr val="00B0F0"/>
                </a:solidFill>
                <a:latin typeface="Calibri"/>
                <a:ea typeface="Calibri"/>
                <a:cs typeface="Calibri"/>
                <a:sym typeface="Calibri"/>
              </a:rPr>
              <a:t>switch</a:t>
            </a:r>
            <a:r>
              <a:rPr b="0" i="1" lang="en" sz="1400" u="none" cap="none" strike="noStrike">
                <a:solidFill>
                  <a:srgbClr val="000000"/>
                </a:solidFill>
                <a:latin typeface="Calibri"/>
                <a:ea typeface="Calibri"/>
                <a:cs typeface="Calibri"/>
                <a:sym typeface="Calibri"/>
              </a:rPr>
              <a:t>( variable ){</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1" i="1" lang="en" sz="1400" u="none" cap="none" strike="noStrike">
                <a:solidFill>
                  <a:srgbClr val="00B0F0"/>
                </a:solidFill>
                <a:latin typeface="Calibri"/>
                <a:ea typeface="Calibri"/>
                <a:cs typeface="Calibri"/>
                <a:sym typeface="Calibri"/>
              </a:rPr>
              <a:t>case</a:t>
            </a:r>
            <a:r>
              <a:rPr b="0" i="1" lang="en" sz="1400" u="none" cap="none" strike="noStrike">
                <a:solidFill>
                  <a:srgbClr val="00B0F0"/>
                </a:solidFill>
                <a:latin typeface="Calibri"/>
                <a:ea typeface="Calibri"/>
                <a:cs typeface="Calibri"/>
                <a:sym typeface="Calibri"/>
              </a:rPr>
              <a:t> </a:t>
            </a:r>
            <a:r>
              <a:rPr b="0" i="1" lang="en" sz="1400" u="none" cap="none" strike="noStrike">
                <a:solidFill>
                  <a:srgbClr val="000000"/>
                </a:solidFill>
                <a:latin typeface="Calibri"/>
                <a:ea typeface="Calibri"/>
                <a:cs typeface="Calibri"/>
                <a:sym typeface="Calibri"/>
              </a:rPr>
              <a:t>valor1:</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sentencias;</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0" i="1" lang="en" sz="1400" u="none" cap="none" strike="noStrike">
                <a:solidFill>
                  <a:srgbClr val="7030A0"/>
                </a:solidFill>
                <a:latin typeface="Calibri"/>
                <a:ea typeface="Calibri"/>
                <a:cs typeface="Calibri"/>
                <a:sym typeface="Calibri"/>
              </a:rPr>
              <a:t>break</a:t>
            </a:r>
            <a:r>
              <a:rPr b="0" i="1" lang="en" sz="1400" u="none" cap="none" strike="noStrike">
                <a:solidFill>
                  <a:srgbClr val="000000"/>
                </a:solidFill>
                <a:latin typeface="Calibri"/>
                <a:ea typeface="Calibri"/>
                <a:cs typeface="Calibri"/>
                <a:sym typeface="Calibri"/>
              </a:rPr>
              <a:t>;</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1" i="1" lang="en" sz="1400" u="none" cap="none" strike="noStrike">
                <a:solidFill>
                  <a:srgbClr val="00B0F0"/>
                </a:solidFill>
                <a:latin typeface="Calibri"/>
                <a:ea typeface="Calibri"/>
                <a:cs typeface="Calibri"/>
                <a:sym typeface="Calibri"/>
              </a:rPr>
              <a:t>case</a:t>
            </a:r>
            <a:r>
              <a:rPr b="0" i="1" lang="en" sz="1400" u="none" cap="none" strike="noStrike">
                <a:solidFill>
                  <a:srgbClr val="00B0F0"/>
                </a:solidFill>
                <a:latin typeface="Calibri"/>
                <a:ea typeface="Calibri"/>
                <a:cs typeface="Calibri"/>
                <a:sym typeface="Calibri"/>
              </a:rPr>
              <a:t> </a:t>
            </a:r>
            <a:r>
              <a:rPr b="0" i="1" lang="en" sz="1400" u="none" cap="none" strike="noStrike">
                <a:solidFill>
                  <a:srgbClr val="000000"/>
                </a:solidFill>
                <a:latin typeface="Calibri"/>
                <a:ea typeface="Calibri"/>
                <a:cs typeface="Calibri"/>
                <a:sym typeface="Calibri"/>
              </a:rPr>
              <a:t>valor2:</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sentencias;</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0" i="1" lang="en" sz="1400" u="none" cap="none" strike="noStrike">
                <a:solidFill>
                  <a:srgbClr val="7030A0"/>
                </a:solidFill>
                <a:latin typeface="Calibri"/>
                <a:ea typeface="Calibri"/>
                <a:cs typeface="Calibri"/>
                <a:sym typeface="Calibri"/>
              </a:rPr>
              <a:t>break</a:t>
            </a:r>
            <a:r>
              <a:rPr b="0" i="1" lang="en" sz="1400" u="none" cap="none" strike="noStrike">
                <a:solidFill>
                  <a:srgbClr val="000000"/>
                </a:solidFill>
                <a:latin typeface="Calibri"/>
                <a:ea typeface="Calibri"/>
                <a:cs typeface="Calibri"/>
                <a:sym typeface="Calibri"/>
              </a:rPr>
              <a:t>;</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endParaRPr b="0" i="1" sz="1400" u="none" cap="none" strike="noStrike">
              <a:solidFill>
                <a:srgbClr val="000000"/>
              </a:solidFill>
              <a:latin typeface="Calibri"/>
              <a:ea typeface="Calibri"/>
              <a:cs typeface="Calibri"/>
              <a:sym typeface="Calibri"/>
            </a:endParaRPr>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1" i="1" lang="en" sz="1400" u="none" cap="none" strike="noStrike">
                <a:solidFill>
                  <a:srgbClr val="00B0F0"/>
                </a:solidFill>
                <a:latin typeface="Calibri"/>
                <a:ea typeface="Calibri"/>
                <a:cs typeface="Calibri"/>
                <a:sym typeface="Calibri"/>
              </a:rPr>
              <a:t>case</a:t>
            </a:r>
            <a:r>
              <a:rPr b="0" i="1" lang="en" sz="1400" u="none" cap="none" strike="noStrike">
                <a:solidFill>
                  <a:srgbClr val="00B0F0"/>
                </a:solidFill>
                <a:latin typeface="Calibri"/>
                <a:ea typeface="Calibri"/>
                <a:cs typeface="Calibri"/>
                <a:sym typeface="Calibri"/>
              </a:rPr>
              <a:t> </a:t>
            </a:r>
            <a:r>
              <a:rPr b="0" i="1" lang="en" sz="1400" u="none" cap="none" strike="noStrike">
                <a:solidFill>
                  <a:srgbClr val="000000"/>
                </a:solidFill>
                <a:latin typeface="Calibri"/>
                <a:ea typeface="Calibri"/>
                <a:cs typeface="Calibri"/>
                <a:sym typeface="Calibri"/>
              </a:rPr>
              <a:t>valorN:</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sentencias;</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0" i="1" lang="en" sz="1400" u="none" cap="none" strike="noStrike">
                <a:solidFill>
                  <a:srgbClr val="7030A0"/>
                </a:solidFill>
                <a:latin typeface="Calibri"/>
                <a:ea typeface="Calibri"/>
                <a:cs typeface="Calibri"/>
                <a:sym typeface="Calibri"/>
              </a:rPr>
              <a:t>break</a:t>
            </a:r>
            <a:r>
              <a:rPr b="0" i="1" lang="en" sz="1400" u="none" cap="none" strike="noStrike">
                <a:solidFill>
                  <a:srgbClr val="000000"/>
                </a:solidFill>
                <a:latin typeface="Calibri"/>
                <a:ea typeface="Calibri"/>
                <a:cs typeface="Calibri"/>
                <a:sym typeface="Calibri"/>
              </a:rPr>
              <a:t>;	</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a:t>
            </a:r>
            <a:r>
              <a:rPr b="1" i="1" lang="en" sz="1400" u="none" cap="none" strike="noStrike">
                <a:solidFill>
                  <a:srgbClr val="00B0F0"/>
                </a:solidFill>
                <a:latin typeface="Calibri"/>
                <a:ea typeface="Calibri"/>
                <a:cs typeface="Calibri"/>
                <a:sym typeface="Calibri"/>
              </a:rPr>
              <a:t>default</a:t>
            </a:r>
            <a:r>
              <a:rPr b="0" i="1" lang="en" sz="1400" u="none" cap="none" strike="noStrike">
                <a:solidFill>
                  <a:srgbClr val="000000"/>
                </a:solidFill>
                <a:latin typeface="Calibri"/>
                <a:ea typeface="Calibri"/>
                <a:cs typeface="Calibri"/>
                <a:sym typeface="Calibri"/>
              </a:rPr>
              <a:t>:</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		sentencias;</a:t>
            </a:r>
            <a:endParaRPr sz="1100"/>
          </a:p>
          <a:p>
            <a:pPr indent="0" lvl="1" marL="203200" marR="0" rtl="0" algn="l">
              <a:spcBef>
                <a:spcPts val="0"/>
              </a:spcBef>
              <a:spcAft>
                <a:spcPts val="0"/>
              </a:spcAft>
              <a:buClr>
                <a:srgbClr val="000000"/>
              </a:buClr>
              <a:buSzPts val="1400"/>
              <a:buFont typeface="Calibri"/>
              <a:buNone/>
            </a:pPr>
            <a:r>
              <a:rPr b="0" i="1" lang="en" sz="1400" u="none" cap="none" strike="noStrike">
                <a:solidFill>
                  <a:srgbClr val="000000"/>
                </a:solidFill>
                <a:latin typeface="Calibri"/>
                <a:ea typeface="Calibri"/>
                <a:cs typeface="Calibri"/>
                <a:sym typeface="Calibri"/>
              </a:rPr>
              <a:t>}</a:t>
            </a:r>
            <a:endParaRPr sz="1100"/>
          </a:p>
        </p:txBody>
      </p:sp>
      <p:sp>
        <p:nvSpPr>
          <p:cNvPr id="344" name="Google Shape;344;p39"/>
          <p:cNvSpPr txBox="1"/>
          <p:nvPr/>
        </p:nvSpPr>
        <p:spPr>
          <a:xfrm>
            <a:off x="1771225" y="1964400"/>
            <a:ext cx="19833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hivo"/>
                <a:ea typeface="Chivo"/>
                <a:cs typeface="Chivo"/>
                <a:sym typeface="Chivo"/>
              </a:rPr>
              <a:t>Bloque if</a:t>
            </a:r>
            <a:endParaRPr b="1" sz="2400">
              <a:latin typeface="Chivo"/>
              <a:ea typeface="Chivo"/>
              <a:cs typeface="Chivo"/>
              <a:sym typeface="Chivo"/>
            </a:endParaRPr>
          </a:p>
        </p:txBody>
      </p:sp>
      <p:sp>
        <p:nvSpPr>
          <p:cNvPr id="345" name="Google Shape;345;p39"/>
          <p:cNvSpPr txBox="1"/>
          <p:nvPr/>
        </p:nvSpPr>
        <p:spPr>
          <a:xfrm>
            <a:off x="6193200" y="1680300"/>
            <a:ext cx="2324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hivo"/>
                <a:ea typeface="Chivo"/>
                <a:cs typeface="Chivo"/>
                <a:sym typeface="Chivo"/>
              </a:rPr>
              <a:t>Bloque switch</a:t>
            </a:r>
            <a:endParaRPr b="1" sz="2400">
              <a:latin typeface="Chivo"/>
              <a:ea typeface="Chivo"/>
              <a:cs typeface="Chivo"/>
              <a:sym typeface="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49" name="Shape 349"/>
        <p:cNvGrpSpPr/>
        <p:nvPr/>
      </p:nvGrpSpPr>
      <p:grpSpPr>
        <a:xfrm>
          <a:off x="0" y="0"/>
          <a:ext cx="0" cy="0"/>
          <a:chOff x="0" y="0"/>
          <a:chExt cx="0" cy="0"/>
        </a:xfrm>
      </p:grpSpPr>
      <p:sp>
        <p:nvSpPr>
          <p:cNvPr id="350" name="Google Shape;350;p4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Estructuras de control iterativas</a:t>
            </a:r>
            <a:endParaRPr/>
          </a:p>
        </p:txBody>
      </p:sp>
      <p:sp>
        <p:nvSpPr>
          <p:cNvPr id="351" name="Google Shape;351;p4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52" name="Google Shape;352;p40"/>
          <p:cNvSpPr txBox="1"/>
          <p:nvPr/>
        </p:nvSpPr>
        <p:spPr>
          <a:xfrm>
            <a:off x="740725" y="2125725"/>
            <a:ext cx="19833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hivo"/>
                <a:ea typeface="Chivo"/>
                <a:cs typeface="Chivo"/>
                <a:sym typeface="Chivo"/>
              </a:rPr>
              <a:t>for</a:t>
            </a:r>
            <a:endParaRPr b="1" sz="2400">
              <a:latin typeface="Chivo"/>
              <a:ea typeface="Chivo"/>
              <a:cs typeface="Chivo"/>
              <a:sym typeface="Chivo"/>
            </a:endParaRPr>
          </a:p>
        </p:txBody>
      </p:sp>
      <p:sp>
        <p:nvSpPr>
          <p:cNvPr id="353" name="Google Shape;353;p40"/>
          <p:cNvSpPr txBox="1"/>
          <p:nvPr/>
        </p:nvSpPr>
        <p:spPr>
          <a:xfrm>
            <a:off x="4029525" y="2125725"/>
            <a:ext cx="2324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hivo"/>
                <a:ea typeface="Chivo"/>
                <a:cs typeface="Chivo"/>
                <a:sym typeface="Chivo"/>
              </a:rPr>
              <a:t>while</a:t>
            </a:r>
            <a:endParaRPr b="1" sz="2400">
              <a:latin typeface="Chivo"/>
              <a:ea typeface="Chivo"/>
              <a:cs typeface="Chivo"/>
              <a:sym typeface="Chivo"/>
            </a:endParaRPr>
          </a:p>
        </p:txBody>
      </p:sp>
      <p:sp>
        <p:nvSpPr>
          <p:cNvPr id="354" name="Google Shape;354;p40"/>
          <p:cNvSpPr txBox="1"/>
          <p:nvPr/>
        </p:nvSpPr>
        <p:spPr>
          <a:xfrm>
            <a:off x="191275" y="2572600"/>
            <a:ext cx="32967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4A86E8"/>
                </a:solidFill>
                <a:latin typeface="Calibri"/>
                <a:ea typeface="Calibri"/>
                <a:cs typeface="Calibri"/>
                <a:sym typeface="Calibri"/>
              </a:rPr>
              <a:t>for</a:t>
            </a:r>
            <a:r>
              <a:rPr b="1" lang="en" sz="1500">
                <a:solidFill>
                  <a:srgbClr val="000000"/>
                </a:solidFill>
                <a:latin typeface="Calibri"/>
                <a:ea typeface="Calibri"/>
                <a:cs typeface="Calibri"/>
                <a:sym typeface="Calibri"/>
              </a:rPr>
              <a:t>(initialization; condition; iteration){ 	</a:t>
            </a:r>
            <a:endParaRPr b="1" sz="1500">
              <a:solidFill>
                <a:srgbClr val="000000"/>
              </a:solidFill>
              <a:latin typeface="Calibri"/>
              <a:ea typeface="Calibri"/>
              <a:cs typeface="Calibri"/>
              <a:sym typeface="Calibri"/>
            </a:endParaRPr>
          </a:p>
          <a:p>
            <a:pPr indent="0" lvl="0" marL="0" marR="0" rtl="0" algn="l">
              <a:spcBef>
                <a:spcPts val="0"/>
              </a:spcBef>
              <a:spcAft>
                <a:spcPts val="0"/>
              </a:spcAft>
              <a:buNone/>
            </a:pPr>
            <a:r>
              <a:rPr b="1" lang="en" sz="1500">
                <a:latin typeface="Calibri"/>
                <a:ea typeface="Calibri"/>
                <a:cs typeface="Calibri"/>
                <a:sym typeface="Calibri"/>
              </a:rPr>
              <a:t>           </a:t>
            </a:r>
            <a:r>
              <a:rPr b="1" lang="en" sz="1500">
                <a:solidFill>
                  <a:srgbClr val="000000"/>
                </a:solidFill>
                <a:latin typeface="Calibri"/>
                <a:ea typeface="Calibri"/>
                <a:cs typeface="Calibri"/>
                <a:sym typeface="Calibri"/>
              </a:rPr>
              <a:t>setencia1;</a:t>
            </a:r>
            <a:endParaRPr sz="1100"/>
          </a:p>
          <a:p>
            <a:pPr indent="0" lvl="0" marL="0" marR="0" rtl="0" algn="l">
              <a:spcBef>
                <a:spcPts val="0"/>
              </a:spcBef>
              <a:spcAft>
                <a:spcPts val="0"/>
              </a:spcAft>
              <a:buNone/>
            </a:pPr>
            <a:r>
              <a:rPr b="1" lang="en" sz="1500">
                <a:solidFill>
                  <a:srgbClr val="000000"/>
                </a:solidFill>
                <a:latin typeface="Calibri"/>
                <a:ea typeface="Calibri"/>
                <a:cs typeface="Calibri"/>
                <a:sym typeface="Calibri"/>
              </a:rPr>
              <a:t>	setencia1;</a:t>
            </a:r>
            <a:endParaRPr sz="1100"/>
          </a:p>
          <a:p>
            <a:pPr indent="0" lvl="0" marL="0" marR="0" rtl="0" algn="l">
              <a:spcBef>
                <a:spcPts val="0"/>
              </a:spcBef>
              <a:spcAft>
                <a:spcPts val="0"/>
              </a:spcAft>
              <a:buNone/>
            </a:pPr>
            <a:r>
              <a:rPr b="1" lang="en" sz="1500">
                <a:solidFill>
                  <a:srgbClr val="000000"/>
                </a:solidFill>
                <a:latin typeface="Calibri"/>
                <a:ea typeface="Calibri"/>
                <a:cs typeface="Calibri"/>
                <a:sym typeface="Calibri"/>
              </a:rPr>
              <a:t>}</a:t>
            </a:r>
            <a:endParaRPr b="1" sz="1500">
              <a:solidFill>
                <a:srgbClr val="000000"/>
              </a:solidFill>
              <a:latin typeface="Calibri"/>
              <a:ea typeface="Calibri"/>
              <a:cs typeface="Calibri"/>
              <a:sym typeface="Calibri"/>
            </a:endParaRPr>
          </a:p>
        </p:txBody>
      </p:sp>
      <p:sp>
        <p:nvSpPr>
          <p:cNvPr id="355" name="Google Shape;355;p40"/>
          <p:cNvSpPr txBox="1"/>
          <p:nvPr/>
        </p:nvSpPr>
        <p:spPr>
          <a:xfrm>
            <a:off x="3596027" y="2572600"/>
            <a:ext cx="24732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while</a:t>
            </a:r>
            <a:r>
              <a:rPr lang="en" sz="1800">
                <a:solidFill>
                  <a:srgbClr val="000000"/>
                </a:solidFill>
                <a:latin typeface="Calibri"/>
                <a:ea typeface="Calibri"/>
                <a:cs typeface="Calibri"/>
                <a:sym typeface="Calibri"/>
              </a:rPr>
              <a:t> (</a:t>
            </a:r>
            <a:r>
              <a:rPr b="1" lang="en" sz="1800">
                <a:solidFill>
                  <a:srgbClr val="4F81BD"/>
                </a:solidFill>
                <a:latin typeface="Calibri"/>
                <a:ea typeface="Calibri"/>
                <a:cs typeface="Calibri"/>
                <a:sym typeface="Calibri"/>
              </a:rPr>
              <a:t>condicion</a:t>
            </a:r>
            <a:r>
              <a:rPr lang="en" sz="1800">
                <a:solidFill>
                  <a:srgbClr val="000000"/>
                </a:solidFill>
                <a:latin typeface="Calibri"/>
                <a:ea typeface="Calibri"/>
                <a:cs typeface="Calibri"/>
                <a:sym typeface="Calibri"/>
              </a:rPr>
              <a:t>) {</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//sentencia</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//sentencia</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a:t>
            </a:r>
            <a:endParaRPr sz="1100"/>
          </a:p>
        </p:txBody>
      </p:sp>
      <p:sp>
        <p:nvSpPr>
          <p:cNvPr id="356" name="Google Shape;356;p40"/>
          <p:cNvSpPr txBox="1"/>
          <p:nvPr/>
        </p:nvSpPr>
        <p:spPr>
          <a:xfrm>
            <a:off x="6452477" y="2632050"/>
            <a:ext cx="23244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do</a:t>
            </a:r>
            <a:r>
              <a:rPr lang="en" sz="1800">
                <a:solidFill>
                  <a:srgbClr val="000000"/>
                </a:solidFill>
                <a:latin typeface="Calibri"/>
                <a:ea typeface="Calibri"/>
                <a:cs typeface="Calibri"/>
                <a:sym typeface="Calibri"/>
              </a:rPr>
              <a:t> </a:t>
            </a:r>
            <a:r>
              <a:rPr b="1" lang="en" sz="1800">
                <a:solidFill>
                  <a:srgbClr val="000000"/>
                </a:solidFill>
                <a:latin typeface="Calibri"/>
                <a:ea typeface="Calibri"/>
                <a:cs typeface="Calibri"/>
                <a:sym typeface="Calibri"/>
              </a:rPr>
              <a:t>{</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//sentencia</a:t>
            </a:r>
            <a:endParaRPr sz="1100"/>
          </a:p>
          <a:p>
            <a:pPr indent="0" lvl="0" marL="0" marR="0" rtl="0" algn="l">
              <a:spcBef>
                <a:spcPts val="0"/>
              </a:spcBef>
              <a:spcAft>
                <a:spcPts val="0"/>
              </a:spcAft>
              <a:buNone/>
            </a:pPr>
            <a:r>
              <a:rPr lang="en" sz="1800">
                <a:solidFill>
                  <a:srgbClr val="000000"/>
                </a:solidFill>
                <a:latin typeface="Calibri"/>
                <a:ea typeface="Calibri"/>
                <a:cs typeface="Calibri"/>
                <a:sym typeface="Calibri"/>
              </a:rPr>
              <a:t>	//sentencia</a:t>
            </a:r>
            <a:endParaRPr sz="1100"/>
          </a:p>
          <a:p>
            <a:pPr indent="0" lvl="0" marL="0" marR="0" rtl="0" algn="l">
              <a:spcBef>
                <a:spcPts val="0"/>
              </a:spcBef>
              <a:spcAft>
                <a:spcPts val="0"/>
              </a:spcAft>
              <a:buNone/>
            </a:pPr>
            <a:r>
              <a:rPr b="1" lang="en" sz="1800">
                <a:solidFill>
                  <a:srgbClr val="000000"/>
                </a:solidFill>
                <a:latin typeface="Calibri"/>
                <a:ea typeface="Calibri"/>
                <a:cs typeface="Calibri"/>
                <a:sym typeface="Calibri"/>
              </a:rPr>
              <a:t>}</a:t>
            </a:r>
            <a:r>
              <a:rPr lang="en" sz="1800">
                <a:solidFill>
                  <a:srgbClr val="000000"/>
                </a:solidFill>
                <a:latin typeface="Calibri"/>
                <a:ea typeface="Calibri"/>
                <a:cs typeface="Calibri"/>
                <a:sym typeface="Calibri"/>
              </a:rPr>
              <a:t> </a:t>
            </a:r>
            <a:r>
              <a:rPr b="1" lang="en" sz="1800">
                <a:solidFill>
                  <a:srgbClr val="000000"/>
                </a:solidFill>
                <a:latin typeface="Calibri"/>
                <a:ea typeface="Calibri"/>
                <a:cs typeface="Calibri"/>
                <a:sym typeface="Calibri"/>
              </a:rPr>
              <a:t>while</a:t>
            </a:r>
            <a:r>
              <a:rPr lang="en" sz="1800">
                <a:solidFill>
                  <a:srgbClr val="000000"/>
                </a:solidFill>
                <a:latin typeface="Calibri"/>
                <a:ea typeface="Calibri"/>
                <a:cs typeface="Calibri"/>
                <a:sym typeface="Calibri"/>
              </a:rPr>
              <a:t> (</a:t>
            </a:r>
            <a:r>
              <a:rPr b="1" lang="en" sz="1800">
                <a:solidFill>
                  <a:srgbClr val="4F81BD"/>
                </a:solidFill>
                <a:latin typeface="Calibri"/>
                <a:ea typeface="Calibri"/>
                <a:cs typeface="Calibri"/>
                <a:sym typeface="Calibri"/>
              </a:rPr>
              <a:t>condicion</a:t>
            </a:r>
            <a:r>
              <a:rPr lang="en" sz="1800">
                <a:solidFill>
                  <a:srgbClr val="000000"/>
                </a:solidFill>
                <a:latin typeface="Calibri"/>
                <a:ea typeface="Calibri"/>
                <a:cs typeface="Calibri"/>
                <a:sym typeface="Calibri"/>
              </a:rPr>
              <a:t>);</a:t>
            </a:r>
            <a:endParaRPr sz="1100"/>
          </a:p>
        </p:txBody>
      </p:sp>
      <p:sp>
        <p:nvSpPr>
          <p:cNvPr id="357" name="Google Shape;357;p40"/>
          <p:cNvSpPr txBox="1"/>
          <p:nvPr/>
        </p:nvSpPr>
        <p:spPr>
          <a:xfrm>
            <a:off x="6923375" y="2145400"/>
            <a:ext cx="185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hivo"/>
                <a:ea typeface="Chivo"/>
                <a:cs typeface="Chivo"/>
                <a:sym typeface="Chivo"/>
              </a:rPr>
              <a:t>do - </a:t>
            </a:r>
            <a:r>
              <a:rPr b="1" lang="en" sz="2400">
                <a:latin typeface="Chivo"/>
                <a:ea typeface="Chivo"/>
                <a:cs typeface="Chivo"/>
                <a:sym typeface="Chivo"/>
              </a:rPr>
              <a:t>while</a:t>
            </a:r>
            <a:endParaRPr b="1" sz="2400">
              <a:latin typeface="Chivo"/>
              <a:ea typeface="Chivo"/>
              <a:cs typeface="Chivo"/>
              <a:sym typeface="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1" name="Shape 361"/>
        <p:cNvGrpSpPr/>
        <p:nvPr/>
      </p:nvGrpSpPr>
      <p:grpSpPr>
        <a:xfrm>
          <a:off x="0" y="0"/>
          <a:ext cx="0" cy="0"/>
          <a:chOff x="0" y="0"/>
          <a:chExt cx="0" cy="0"/>
        </a:xfrm>
      </p:grpSpPr>
      <p:sp>
        <p:nvSpPr>
          <p:cNvPr id="362" name="Google Shape;362;p4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API de JAVA</a:t>
            </a:r>
            <a:endParaRPr/>
          </a:p>
        </p:txBody>
      </p:sp>
      <p:sp>
        <p:nvSpPr>
          <p:cNvPr id="363" name="Google Shape;363;p41"/>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203200" lvl="0" marL="228600" rtl="0" algn="just">
              <a:lnSpc>
                <a:spcPct val="90000"/>
              </a:lnSpc>
              <a:spcBef>
                <a:spcPts val="0"/>
              </a:spcBef>
              <a:spcAft>
                <a:spcPts val="0"/>
              </a:spcAft>
              <a:buClr>
                <a:srgbClr val="002060"/>
              </a:buClr>
              <a:buSzPts val="2400"/>
              <a:buFont typeface="Arial"/>
              <a:buChar char="•"/>
            </a:pPr>
            <a:r>
              <a:rPr lang="en">
                <a:solidFill>
                  <a:schemeClr val="dk1"/>
                </a:solidFill>
                <a:latin typeface="Calibri"/>
                <a:ea typeface="Calibri"/>
                <a:cs typeface="Calibri"/>
                <a:sym typeface="Calibri"/>
              </a:rPr>
              <a:t> Interfaz de programación de aplicaciones (</a:t>
            </a:r>
            <a:r>
              <a:rPr b="1" lang="en">
                <a:solidFill>
                  <a:schemeClr val="dk1"/>
                </a:solidFill>
                <a:latin typeface="Calibri"/>
                <a:ea typeface="Calibri"/>
                <a:cs typeface="Calibri"/>
                <a:sym typeface="Calibri"/>
              </a:rPr>
              <a:t>API</a:t>
            </a:r>
            <a:r>
              <a:rPr lang="en">
                <a:solidFill>
                  <a:schemeClr val="dk1"/>
                </a:solidFill>
                <a:latin typeface="Calibri"/>
                <a:ea typeface="Calibri"/>
                <a:cs typeface="Calibri"/>
                <a:sym typeface="Calibri"/>
              </a:rPr>
              <a:t>, por sus siglas del inglés: </a:t>
            </a:r>
            <a:r>
              <a:rPr i="1" lang="en">
                <a:solidFill>
                  <a:schemeClr val="dk1"/>
                </a:solidFill>
                <a:latin typeface="Calibri"/>
                <a:ea typeface="Calibri"/>
                <a:cs typeface="Calibri"/>
                <a:sym typeface="Calibri"/>
              </a:rPr>
              <a:t>Application Programming Interface</a:t>
            </a:r>
            <a:r>
              <a:rPr lang="en">
                <a:solidFill>
                  <a:schemeClr val="dk1"/>
                </a:solidFill>
                <a:latin typeface="Calibri"/>
                <a:ea typeface="Calibri"/>
                <a:cs typeface="Calibri"/>
                <a:sym typeface="Calibri"/>
              </a:rPr>
              <a:t>) provista por los creadores del lenguaje de programación Java, que da a los programadores los medios para desarrollar aplicaciones Java.</a:t>
            </a:r>
            <a:endParaRPr>
              <a:solidFill>
                <a:schemeClr val="dk1"/>
              </a:solidFill>
              <a:latin typeface="Calibri"/>
              <a:ea typeface="Calibri"/>
              <a:cs typeface="Calibri"/>
              <a:sym typeface="Calibri"/>
            </a:endParaRPr>
          </a:p>
          <a:p>
            <a:pPr indent="0" lvl="0" marL="228600" rtl="0" algn="just">
              <a:lnSpc>
                <a:spcPct val="90000"/>
              </a:lnSpc>
              <a:spcBef>
                <a:spcPts val="0"/>
              </a:spcBef>
              <a:spcAft>
                <a:spcPts val="0"/>
              </a:spcAft>
              <a:buNone/>
            </a:pPr>
            <a:r>
              <a:t/>
            </a:r>
            <a:endParaRPr>
              <a:solidFill>
                <a:schemeClr val="dk1"/>
              </a:solidFill>
              <a:latin typeface="Calibri"/>
              <a:ea typeface="Calibri"/>
              <a:cs typeface="Calibri"/>
              <a:sym typeface="Calibri"/>
            </a:endParaRPr>
          </a:p>
          <a:p>
            <a:pPr indent="-203200" lvl="0" marL="228600" rtl="0" algn="just">
              <a:lnSpc>
                <a:spcPct val="90000"/>
              </a:lnSpc>
              <a:spcBef>
                <a:spcPts val="0"/>
              </a:spcBef>
              <a:spcAft>
                <a:spcPts val="0"/>
              </a:spcAft>
              <a:buClr>
                <a:schemeClr val="dk1"/>
              </a:buClr>
              <a:buSzPts val="2400"/>
              <a:buFont typeface="Calibri"/>
              <a:buChar char="•"/>
            </a:pPr>
            <a:r>
              <a:rPr lang="en">
                <a:solidFill>
                  <a:schemeClr val="dk1"/>
                </a:solidFill>
                <a:latin typeface="Calibri"/>
                <a:ea typeface="Calibri"/>
                <a:cs typeface="Calibri"/>
                <a:sym typeface="Calibri"/>
              </a:rPr>
              <a:t>La API Java está organizada en paquetes lógicos, donde cada paquete contiene un conjunto de clases relacionadas semánticamente.</a:t>
            </a:r>
            <a:endParaRPr>
              <a:solidFill>
                <a:schemeClr val="dk1"/>
              </a:solidFill>
              <a:latin typeface="Calibri"/>
              <a:ea typeface="Calibri"/>
              <a:cs typeface="Calibri"/>
              <a:sym typeface="Calibri"/>
            </a:endParaRPr>
          </a:p>
        </p:txBody>
      </p:sp>
      <p:sp>
        <p:nvSpPr>
          <p:cNvPr id="364" name="Google Shape;364;p4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8" name="Shape 368"/>
        <p:cNvGrpSpPr/>
        <p:nvPr/>
      </p:nvGrpSpPr>
      <p:grpSpPr>
        <a:xfrm>
          <a:off x="0" y="0"/>
          <a:ext cx="0" cy="0"/>
          <a:chOff x="0" y="0"/>
          <a:chExt cx="0" cy="0"/>
        </a:xfrm>
      </p:grpSpPr>
      <p:sp>
        <p:nvSpPr>
          <p:cNvPr id="369" name="Google Shape;369;p4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API de JAVA</a:t>
            </a:r>
            <a:endParaRPr/>
          </a:p>
        </p:txBody>
      </p:sp>
      <p:sp>
        <p:nvSpPr>
          <p:cNvPr id="370" name="Google Shape;370;p4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71" name="Google Shape;371;p42"/>
          <p:cNvGraphicFramePr/>
          <p:nvPr/>
        </p:nvGraphicFramePr>
        <p:xfrm>
          <a:off x="1800900" y="2153025"/>
          <a:ext cx="3000000" cy="3000000"/>
        </p:xfrm>
        <a:graphic>
          <a:graphicData uri="http://schemas.openxmlformats.org/drawingml/2006/table">
            <a:tbl>
              <a:tblPr>
                <a:noFill/>
                <a:tableStyleId>{189BBBA8-BB3A-4A42-8A00-8C4FFC0E77FC}</a:tableStyleId>
              </a:tblPr>
              <a:tblGrid>
                <a:gridCol w="1506175"/>
                <a:gridCol w="4866075"/>
              </a:tblGrid>
              <a:tr h="704350">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java.rmi</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Crea programas que pueden ser distribuidos a través de múltiples computadoras. RMI (remote method invocation)</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100">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java.security</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Implementa restricciones de seguridad</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8725">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java.sql</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Interactúa con bases de datos. SQL (structured query language)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100">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java.text</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Formatea textos para salidas</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100">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java.util</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 u="none" cap="none" strike="noStrike">
                          <a:solidFill>
                            <a:srgbClr val="000000"/>
                          </a:solidFill>
                          <a:latin typeface="Arial"/>
                          <a:ea typeface="Arial"/>
                          <a:cs typeface="Arial"/>
                          <a:sym typeface="Arial"/>
                        </a:rPr>
                        <a:t>Utilidades generales</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55" name="Shape 155"/>
        <p:cNvGrpSpPr/>
        <p:nvPr/>
      </p:nvGrpSpPr>
      <p:grpSpPr>
        <a:xfrm>
          <a:off x="0" y="0"/>
          <a:ext cx="0" cy="0"/>
          <a:chOff x="0" y="0"/>
          <a:chExt cx="0" cy="0"/>
        </a:xfrm>
      </p:grpSpPr>
      <p:sp>
        <p:nvSpPr>
          <p:cNvPr id="156" name="Google Shape;156;p1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157" name="Google Shape;157;p16"/>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Introducción al lenguaje</a:t>
            </a:r>
            <a:endParaRPr>
              <a:solidFill>
                <a:schemeClr val="dk1"/>
              </a:solidFill>
            </a:endParaRPr>
          </a:p>
          <a:p>
            <a:pPr indent="-381000" lvl="0" marL="457200" rtl="0" algn="l">
              <a:spcBef>
                <a:spcPts val="0"/>
              </a:spcBef>
              <a:spcAft>
                <a:spcPts val="0"/>
              </a:spcAft>
              <a:buSzPts val="2400"/>
              <a:buChar char="▰"/>
            </a:pPr>
            <a:r>
              <a:rPr lang="en">
                <a:solidFill>
                  <a:schemeClr val="dk1"/>
                </a:solidFill>
              </a:rPr>
              <a:t>Variables, tipos de datos, operadores</a:t>
            </a:r>
            <a:endParaRPr>
              <a:solidFill>
                <a:schemeClr val="dk1"/>
              </a:solidFill>
            </a:endParaRPr>
          </a:p>
          <a:p>
            <a:pPr indent="-381000" lvl="0" marL="457200" rtl="0" algn="l">
              <a:spcBef>
                <a:spcPts val="0"/>
              </a:spcBef>
              <a:spcAft>
                <a:spcPts val="0"/>
              </a:spcAft>
              <a:buSzPts val="2400"/>
              <a:buChar char="▰"/>
            </a:pPr>
            <a:r>
              <a:rPr lang="en">
                <a:solidFill>
                  <a:schemeClr val="dk1"/>
                </a:solidFill>
              </a:rPr>
              <a:t>Expresiones y estructuras de control.</a:t>
            </a:r>
            <a:endParaRPr>
              <a:solidFill>
                <a:schemeClr val="dk1"/>
              </a:solidFill>
            </a:endParaRPr>
          </a:p>
          <a:p>
            <a:pPr indent="-381000" lvl="0" marL="457200" rtl="0" algn="l">
              <a:spcBef>
                <a:spcPts val="0"/>
              </a:spcBef>
              <a:spcAft>
                <a:spcPts val="0"/>
              </a:spcAft>
              <a:buSzPts val="2400"/>
              <a:buChar char="▰"/>
            </a:pPr>
            <a:r>
              <a:rPr lang="en">
                <a:solidFill>
                  <a:schemeClr val="dk1"/>
                </a:solidFill>
              </a:rPr>
              <a:t>Utilización de una interfaz de programación de aplicaciones (API).</a:t>
            </a:r>
            <a:endParaRPr>
              <a:solidFill>
                <a:schemeClr val="dk1"/>
              </a:solidFill>
            </a:endParaRPr>
          </a:p>
          <a:p>
            <a:pPr indent="0" lvl="0" marL="457200" rtl="0" algn="l">
              <a:spcBef>
                <a:spcPts val="600"/>
              </a:spcBef>
              <a:spcAft>
                <a:spcPts val="0"/>
              </a:spcAft>
              <a:buNone/>
            </a:pPr>
            <a:r>
              <a:t/>
            </a:r>
            <a:endParaRPr/>
          </a:p>
        </p:txBody>
      </p:sp>
      <p:sp>
        <p:nvSpPr>
          <p:cNvPr id="158" name="Google Shape;158;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75" name="Shape 375"/>
        <p:cNvGrpSpPr/>
        <p:nvPr/>
      </p:nvGrpSpPr>
      <p:grpSpPr>
        <a:xfrm>
          <a:off x="0" y="0"/>
          <a:ext cx="0" cy="0"/>
          <a:chOff x="0" y="0"/>
          <a:chExt cx="0" cy="0"/>
        </a:xfrm>
      </p:grpSpPr>
      <p:sp>
        <p:nvSpPr>
          <p:cNvPr id="376" name="Google Shape;376;p4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 Scanner</a:t>
            </a:r>
            <a:endParaRPr/>
          </a:p>
        </p:txBody>
      </p:sp>
      <p:sp>
        <p:nvSpPr>
          <p:cNvPr id="377" name="Google Shape;377;p43"/>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196850" lvl="1" marL="520700" rtl="0" algn="l">
              <a:lnSpc>
                <a:spcPct val="80000"/>
              </a:lnSpc>
              <a:spcBef>
                <a:spcPts val="0"/>
              </a:spcBef>
              <a:spcAft>
                <a:spcPts val="0"/>
              </a:spcAft>
              <a:buClr>
                <a:srgbClr val="00B0F0"/>
              </a:buClr>
              <a:buSzPts val="2100"/>
              <a:buFont typeface="Calibri"/>
              <a:buChar char="•"/>
            </a:pPr>
            <a:r>
              <a:rPr lang="en" sz="2100">
                <a:solidFill>
                  <a:schemeClr val="dk1"/>
                </a:solidFill>
                <a:latin typeface="Calibri"/>
                <a:ea typeface="Calibri"/>
                <a:cs typeface="Calibri"/>
                <a:sym typeface="Calibri"/>
              </a:rPr>
              <a:t>Import clase scanner del paquete java.util</a:t>
            </a:r>
            <a:endParaRPr sz="2100">
              <a:solidFill>
                <a:schemeClr val="dk1"/>
              </a:solidFill>
              <a:latin typeface="Calibri"/>
              <a:ea typeface="Calibri"/>
              <a:cs typeface="Calibri"/>
              <a:sym typeface="Calibri"/>
            </a:endParaRPr>
          </a:p>
          <a:p>
            <a:pPr indent="0" lvl="6" marL="0" rtl="0" algn="l">
              <a:lnSpc>
                <a:spcPct val="80000"/>
              </a:lnSpc>
              <a:spcBef>
                <a:spcPts val="400"/>
              </a:spcBef>
              <a:spcAft>
                <a:spcPts val="0"/>
              </a:spcAft>
              <a:buClr>
                <a:srgbClr val="00B0F0"/>
              </a:buClr>
              <a:buSzPts val="1800"/>
              <a:buFont typeface="Arial"/>
              <a:buNone/>
            </a:pPr>
            <a:r>
              <a:rPr lang="en" sz="1800">
                <a:solidFill>
                  <a:schemeClr val="dk1"/>
                </a:solidFill>
                <a:latin typeface="Calibri"/>
                <a:ea typeface="Calibri"/>
                <a:cs typeface="Calibri"/>
                <a:sym typeface="Calibri"/>
              </a:rPr>
              <a:t>                     import java.util.Scanner;</a:t>
            </a:r>
            <a:endParaRPr sz="1400">
              <a:solidFill>
                <a:schemeClr val="dk1"/>
              </a:solidFill>
              <a:latin typeface="Arial"/>
              <a:ea typeface="Arial"/>
              <a:cs typeface="Arial"/>
              <a:sym typeface="Arial"/>
            </a:endParaRPr>
          </a:p>
          <a:p>
            <a:pPr indent="-196850" lvl="1" marL="520700" rtl="0" algn="l">
              <a:lnSpc>
                <a:spcPct val="80000"/>
              </a:lnSpc>
              <a:spcBef>
                <a:spcPts val="800"/>
              </a:spcBef>
              <a:spcAft>
                <a:spcPts val="0"/>
              </a:spcAft>
              <a:buClr>
                <a:srgbClr val="00B0F0"/>
              </a:buClr>
              <a:buSzPts val="2100"/>
              <a:buFont typeface="Calibri"/>
              <a:buChar char="•"/>
            </a:pPr>
            <a:r>
              <a:rPr lang="en" sz="2100">
                <a:solidFill>
                  <a:schemeClr val="dk1"/>
                </a:solidFill>
                <a:latin typeface="Calibri"/>
                <a:ea typeface="Calibri"/>
                <a:cs typeface="Calibri"/>
                <a:sym typeface="Calibri"/>
              </a:rPr>
              <a:t>Cree una nueva instancia de la clase</a:t>
            </a:r>
            <a:endParaRPr sz="1400">
              <a:solidFill>
                <a:schemeClr val="dk1"/>
              </a:solidFill>
              <a:latin typeface="Arial"/>
              <a:ea typeface="Arial"/>
              <a:cs typeface="Arial"/>
              <a:sym typeface="Arial"/>
            </a:endParaRPr>
          </a:p>
          <a:p>
            <a:pPr indent="0" lvl="2" marL="0" rtl="0" algn="l">
              <a:lnSpc>
                <a:spcPct val="80000"/>
              </a:lnSpc>
              <a:spcBef>
                <a:spcPts val="400"/>
              </a:spcBef>
              <a:spcAft>
                <a:spcPts val="0"/>
              </a:spcAft>
              <a:buClr>
                <a:srgbClr val="00B0F0"/>
              </a:buClr>
              <a:buSzPts val="1800"/>
              <a:buFont typeface="Arial"/>
              <a:buNone/>
            </a:pPr>
            <a:r>
              <a:rPr lang="en" sz="1800">
                <a:solidFill>
                  <a:schemeClr val="dk1"/>
                </a:solidFill>
                <a:latin typeface="Calibri"/>
                <a:ea typeface="Calibri"/>
                <a:cs typeface="Calibri"/>
                <a:sym typeface="Calibri"/>
              </a:rPr>
              <a:t>                     Scanner entrada = new Scanner(System.in);</a:t>
            </a:r>
            <a:endParaRPr sz="1400">
              <a:solidFill>
                <a:schemeClr val="dk1"/>
              </a:solidFill>
              <a:latin typeface="Arial"/>
              <a:ea typeface="Arial"/>
              <a:cs typeface="Arial"/>
              <a:sym typeface="Arial"/>
            </a:endParaRPr>
          </a:p>
          <a:p>
            <a:pPr indent="-196850" lvl="1" marL="520700" rtl="0" algn="l">
              <a:lnSpc>
                <a:spcPct val="80000"/>
              </a:lnSpc>
              <a:spcBef>
                <a:spcPts val="800"/>
              </a:spcBef>
              <a:spcAft>
                <a:spcPts val="0"/>
              </a:spcAft>
              <a:buClr>
                <a:srgbClr val="00B0F0"/>
              </a:buClr>
              <a:buSzPts val="2100"/>
              <a:buFont typeface="Calibri"/>
              <a:buChar char="•"/>
            </a:pPr>
            <a:r>
              <a:rPr lang="en" sz="2100">
                <a:solidFill>
                  <a:schemeClr val="dk1"/>
                </a:solidFill>
                <a:latin typeface="Calibri"/>
                <a:ea typeface="Calibri"/>
                <a:cs typeface="Calibri"/>
                <a:sym typeface="Calibri"/>
              </a:rPr>
              <a:t>Use el método adecuado</a:t>
            </a:r>
            <a:endParaRPr sz="1400">
              <a:solidFill>
                <a:schemeClr val="dk1"/>
              </a:solidFill>
              <a:latin typeface="Arial"/>
              <a:ea typeface="Arial"/>
              <a:cs typeface="Arial"/>
              <a:sym typeface="Arial"/>
            </a:endParaRPr>
          </a:p>
          <a:p>
            <a:pPr indent="-381000" lvl="1" marL="723900" rtl="0" algn="l">
              <a:lnSpc>
                <a:spcPct val="80000"/>
              </a:lnSpc>
              <a:spcBef>
                <a:spcPts val="400"/>
              </a:spcBef>
              <a:spcAft>
                <a:spcPts val="0"/>
              </a:spcAft>
              <a:buClr>
                <a:srgbClr val="00B0F0"/>
              </a:buClr>
              <a:buSzPts val="1800"/>
              <a:buFont typeface="Calibri"/>
              <a:buAutoNum type="arabicPeriod"/>
            </a:pPr>
            <a:r>
              <a:rPr lang="en" sz="1800">
                <a:solidFill>
                  <a:schemeClr val="dk1"/>
                </a:solidFill>
                <a:latin typeface="Calibri"/>
                <a:ea typeface="Calibri"/>
                <a:cs typeface="Calibri"/>
                <a:sym typeface="Calibri"/>
              </a:rPr>
              <a:t>Leer Cadena de caracteres</a:t>
            </a:r>
            <a:endParaRPr sz="1400">
              <a:solidFill>
                <a:schemeClr val="dk1"/>
              </a:solidFill>
              <a:latin typeface="Arial"/>
              <a:ea typeface="Arial"/>
              <a:cs typeface="Arial"/>
              <a:sym typeface="Arial"/>
            </a:endParaRPr>
          </a:p>
          <a:p>
            <a:pPr indent="0" lvl="0" marL="1066800" rtl="0" algn="l">
              <a:lnSpc>
                <a:spcPct val="80000"/>
              </a:lnSpc>
              <a:spcBef>
                <a:spcPts val="400"/>
              </a:spcBef>
              <a:spcAft>
                <a:spcPts val="0"/>
              </a:spcAft>
              <a:buNone/>
            </a:pPr>
            <a:r>
              <a:rPr lang="en" sz="1500">
                <a:solidFill>
                  <a:schemeClr val="dk1"/>
                </a:solidFill>
                <a:latin typeface="Calibri"/>
                <a:ea typeface="Calibri"/>
                <a:cs typeface="Calibri"/>
                <a:sym typeface="Calibri"/>
              </a:rPr>
              <a:t>entrada.next();</a:t>
            </a:r>
            <a:endParaRPr sz="1400">
              <a:solidFill>
                <a:schemeClr val="dk1"/>
              </a:solidFill>
              <a:latin typeface="Arial"/>
              <a:ea typeface="Arial"/>
              <a:cs typeface="Arial"/>
              <a:sym typeface="Arial"/>
            </a:endParaRPr>
          </a:p>
          <a:p>
            <a:pPr indent="-381000" lvl="1" marL="723900" rtl="0" algn="l">
              <a:lnSpc>
                <a:spcPct val="80000"/>
              </a:lnSpc>
              <a:spcBef>
                <a:spcPts val="400"/>
              </a:spcBef>
              <a:spcAft>
                <a:spcPts val="0"/>
              </a:spcAft>
              <a:buClr>
                <a:srgbClr val="00B0F0"/>
              </a:buClr>
              <a:buSzPts val="1800"/>
              <a:buFont typeface="Calibri"/>
              <a:buAutoNum type="arabicPeriod"/>
            </a:pPr>
            <a:r>
              <a:rPr lang="en" sz="1800">
                <a:solidFill>
                  <a:schemeClr val="dk1"/>
                </a:solidFill>
                <a:latin typeface="Calibri"/>
                <a:ea typeface="Calibri"/>
                <a:cs typeface="Calibri"/>
                <a:sym typeface="Calibri"/>
              </a:rPr>
              <a:t>Leer Enteros</a:t>
            </a:r>
            <a:endParaRPr sz="1400">
              <a:solidFill>
                <a:schemeClr val="dk1"/>
              </a:solidFill>
              <a:latin typeface="Arial"/>
              <a:ea typeface="Arial"/>
              <a:cs typeface="Arial"/>
              <a:sym typeface="Arial"/>
            </a:endParaRPr>
          </a:p>
          <a:p>
            <a:pPr indent="0" lvl="0" marL="1066800" rtl="0" algn="l">
              <a:lnSpc>
                <a:spcPct val="80000"/>
              </a:lnSpc>
              <a:spcBef>
                <a:spcPts val="400"/>
              </a:spcBef>
              <a:spcAft>
                <a:spcPts val="0"/>
              </a:spcAft>
              <a:buNone/>
            </a:pPr>
            <a:r>
              <a:rPr lang="en" sz="1500">
                <a:solidFill>
                  <a:schemeClr val="dk1"/>
                </a:solidFill>
                <a:latin typeface="Calibri"/>
                <a:ea typeface="Calibri"/>
                <a:cs typeface="Calibri"/>
                <a:sym typeface="Calibri"/>
              </a:rPr>
              <a:t>int sueldo = entrada.nextInt();</a:t>
            </a:r>
            <a:endParaRPr sz="1400">
              <a:solidFill>
                <a:schemeClr val="dk1"/>
              </a:solidFill>
              <a:latin typeface="Arial"/>
              <a:ea typeface="Arial"/>
              <a:cs typeface="Arial"/>
              <a:sym typeface="Arial"/>
            </a:endParaRPr>
          </a:p>
          <a:p>
            <a:pPr indent="-381000" lvl="1" marL="723900" rtl="0" algn="l">
              <a:lnSpc>
                <a:spcPct val="80000"/>
              </a:lnSpc>
              <a:spcBef>
                <a:spcPts val="400"/>
              </a:spcBef>
              <a:spcAft>
                <a:spcPts val="0"/>
              </a:spcAft>
              <a:buClr>
                <a:srgbClr val="00B0F0"/>
              </a:buClr>
              <a:buSzPts val="1800"/>
              <a:buFont typeface="Calibri"/>
              <a:buAutoNum type="arabicPeriod"/>
            </a:pPr>
            <a:r>
              <a:rPr lang="en" sz="1800">
                <a:solidFill>
                  <a:schemeClr val="dk1"/>
                </a:solidFill>
                <a:latin typeface="Calibri"/>
                <a:ea typeface="Calibri"/>
                <a:cs typeface="Calibri"/>
                <a:sym typeface="Calibri"/>
              </a:rPr>
              <a:t>Leer Float</a:t>
            </a:r>
            <a:endParaRPr sz="1800">
              <a:solidFill>
                <a:schemeClr val="dk1"/>
              </a:solidFill>
              <a:latin typeface="Calibri"/>
              <a:ea typeface="Calibri"/>
              <a:cs typeface="Calibri"/>
              <a:sym typeface="Calibri"/>
            </a:endParaRPr>
          </a:p>
          <a:p>
            <a:pPr indent="0" lvl="0" marL="1066800" rtl="0" algn="l">
              <a:lnSpc>
                <a:spcPct val="80000"/>
              </a:lnSpc>
              <a:spcBef>
                <a:spcPts val="400"/>
              </a:spcBef>
              <a:spcAft>
                <a:spcPts val="0"/>
              </a:spcAft>
              <a:buNone/>
            </a:pPr>
            <a:r>
              <a:rPr lang="en" sz="1500">
                <a:solidFill>
                  <a:schemeClr val="dk1"/>
                </a:solidFill>
                <a:latin typeface="Calibri"/>
                <a:ea typeface="Calibri"/>
                <a:cs typeface="Calibri"/>
                <a:sym typeface="Calibri"/>
              </a:rPr>
              <a:t>float sueldo = entrada.nextFloat();</a:t>
            </a:r>
            <a:endParaRPr sz="1900">
              <a:solidFill>
                <a:schemeClr val="dk1"/>
              </a:solidFill>
              <a:latin typeface="Calibri"/>
              <a:ea typeface="Calibri"/>
              <a:cs typeface="Calibri"/>
              <a:sym typeface="Calibri"/>
            </a:endParaRPr>
          </a:p>
        </p:txBody>
      </p:sp>
      <p:sp>
        <p:nvSpPr>
          <p:cNvPr id="378" name="Google Shape;378;p4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82" name="Shape 382"/>
        <p:cNvGrpSpPr/>
        <p:nvPr/>
      </p:nvGrpSpPr>
      <p:grpSpPr>
        <a:xfrm>
          <a:off x="0" y="0"/>
          <a:ext cx="0" cy="0"/>
          <a:chOff x="0" y="0"/>
          <a:chExt cx="0" cy="0"/>
        </a:xfrm>
      </p:grpSpPr>
      <p:sp>
        <p:nvSpPr>
          <p:cNvPr id="383" name="Google Shape;383;p4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 String</a:t>
            </a:r>
            <a:endParaRPr/>
          </a:p>
        </p:txBody>
      </p:sp>
      <p:sp>
        <p:nvSpPr>
          <p:cNvPr id="384" name="Google Shape;384;p44"/>
          <p:cNvSpPr txBox="1"/>
          <p:nvPr>
            <p:ph idx="1" type="body"/>
          </p:nvPr>
        </p:nvSpPr>
        <p:spPr>
          <a:xfrm>
            <a:off x="694775" y="1909300"/>
            <a:ext cx="7992000" cy="2764800"/>
          </a:xfrm>
          <a:prstGeom prst="rect">
            <a:avLst/>
          </a:prstGeom>
        </p:spPr>
        <p:txBody>
          <a:bodyPr anchorCtr="0" anchor="t" bIns="0" lIns="0" spcFirstLastPara="1" rIns="0" wrap="square" tIns="0">
            <a:noAutofit/>
          </a:bodyPr>
          <a:lstStyle/>
          <a:p>
            <a:pPr indent="-203200" lvl="0" marL="2286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La clase </a:t>
            </a:r>
            <a:r>
              <a:rPr b="1" lang="en">
                <a:solidFill>
                  <a:schemeClr val="dk1"/>
                </a:solidFill>
                <a:latin typeface="Calibri"/>
                <a:ea typeface="Calibri"/>
                <a:cs typeface="Calibri"/>
                <a:sym typeface="Calibri"/>
              </a:rPr>
              <a:t>String </a:t>
            </a:r>
            <a:r>
              <a:rPr lang="en">
                <a:solidFill>
                  <a:schemeClr val="dk1"/>
                </a:solidFill>
                <a:latin typeface="Calibri"/>
                <a:ea typeface="Calibri"/>
                <a:cs typeface="Calibri"/>
                <a:sym typeface="Calibri"/>
              </a:rPr>
              <a:t>es una clase predefinida en Java.</a:t>
            </a:r>
            <a:endParaRPr>
              <a:solidFill>
                <a:schemeClr val="dk1"/>
              </a:solidFill>
              <a:latin typeface="Arial"/>
              <a:ea typeface="Arial"/>
              <a:cs typeface="Arial"/>
              <a:sym typeface="Arial"/>
            </a:endParaRPr>
          </a:p>
          <a:p>
            <a:pPr indent="-203200" lvl="0" marL="2286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Los objetos de tipo String </a:t>
            </a:r>
            <a:r>
              <a:rPr b="1" lang="en">
                <a:solidFill>
                  <a:schemeClr val="dk1"/>
                </a:solidFill>
                <a:latin typeface="Calibri"/>
                <a:ea typeface="Calibri"/>
                <a:cs typeface="Calibri"/>
                <a:sym typeface="Calibri"/>
              </a:rPr>
              <a:t>son cadenas de caracteres que están escritas entre comillas dobles.</a:t>
            </a:r>
            <a:endParaRPr>
              <a:solidFill>
                <a:schemeClr val="dk1"/>
              </a:solidFill>
              <a:latin typeface="Calibri"/>
              <a:ea typeface="Calibri"/>
              <a:cs typeface="Calibri"/>
              <a:sym typeface="Calibri"/>
            </a:endParaRPr>
          </a:p>
          <a:p>
            <a:pPr indent="-203200" lvl="0" marL="228600" rtl="0" algn="just">
              <a:lnSpc>
                <a:spcPct val="90000"/>
              </a:lnSpc>
              <a:spcBef>
                <a:spcPts val="1000"/>
              </a:spcBef>
              <a:spcAft>
                <a:spcPts val="0"/>
              </a:spcAft>
              <a:buClr>
                <a:srgbClr val="00B0F0"/>
              </a:buClr>
              <a:buSzPts val="2400"/>
              <a:buFont typeface="Arial"/>
              <a:buChar char="•"/>
            </a:pPr>
            <a:r>
              <a:rPr b="1" lang="en">
                <a:solidFill>
                  <a:schemeClr val="dk1"/>
                </a:solidFill>
                <a:latin typeface="Calibri"/>
                <a:ea typeface="Calibri"/>
                <a:cs typeface="Calibri"/>
                <a:sym typeface="Calibri"/>
              </a:rPr>
              <a:t>String </a:t>
            </a:r>
            <a:r>
              <a:rPr lang="en">
                <a:solidFill>
                  <a:schemeClr val="dk1"/>
                </a:solidFill>
                <a:latin typeface="Calibri"/>
                <a:ea typeface="Calibri"/>
                <a:cs typeface="Calibri"/>
                <a:sym typeface="Calibri"/>
              </a:rPr>
              <a:t>no es un tipo de dato primitivo.</a:t>
            </a:r>
            <a:endParaRPr>
              <a:solidFill>
                <a:schemeClr val="dk1"/>
              </a:solidFill>
              <a:latin typeface="Arial"/>
              <a:ea typeface="Arial"/>
              <a:cs typeface="Arial"/>
              <a:sym typeface="Arial"/>
            </a:endParaRPr>
          </a:p>
          <a:p>
            <a:pPr indent="-203200" lvl="0" marL="2286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Strings son inmutables.</a:t>
            </a:r>
            <a:endParaRPr/>
          </a:p>
        </p:txBody>
      </p:sp>
      <p:sp>
        <p:nvSpPr>
          <p:cNvPr id="385" name="Google Shape;385;p4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89" name="Shape 389"/>
        <p:cNvGrpSpPr/>
        <p:nvPr/>
      </p:nvGrpSpPr>
      <p:grpSpPr>
        <a:xfrm>
          <a:off x="0" y="0"/>
          <a:ext cx="0" cy="0"/>
          <a:chOff x="0" y="0"/>
          <a:chExt cx="0" cy="0"/>
        </a:xfrm>
      </p:grpSpPr>
      <p:sp>
        <p:nvSpPr>
          <p:cNvPr id="390" name="Google Shape;390;p45"/>
          <p:cNvSpPr txBox="1"/>
          <p:nvPr>
            <p:ph idx="4294967295" type="title"/>
          </p:nvPr>
        </p:nvSpPr>
        <p:spPr>
          <a:xfrm>
            <a:off x="457200" y="-2287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 String</a:t>
            </a:r>
            <a:endParaRPr/>
          </a:p>
        </p:txBody>
      </p:sp>
      <p:sp>
        <p:nvSpPr>
          <p:cNvPr id="391" name="Google Shape;391;p4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92" name="Google Shape;392;p45"/>
          <p:cNvSpPr txBox="1"/>
          <p:nvPr/>
        </p:nvSpPr>
        <p:spPr>
          <a:xfrm>
            <a:off x="507875" y="1620544"/>
            <a:ext cx="8038500" cy="2910300"/>
          </a:xfrm>
          <a:prstGeom prst="rect">
            <a:avLst/>
          </a:prstGeom>
          <a:noFill/>
          <a:ln>
            <a:noFill/>
          </a:ln>
        </p:spPr>
        <p:txBody>
          <a:bodyPr anchorCtr="0" anchor="t" bIns="45700" lIns="91425" spcFirstLastPara="1" rIns="91425" wrap="square" tIns="45700">
            <a:noAutofit/>
          </a:bodyPr>
          <a:lstStyle/>
          <a:p>
            <a:pPr indent="-203200" lvl="0" marL="228600" rtl="0" algn="just">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La siguiente sentencia declara la variable saludo de tipo String la cual almacena la cadena de caracteres “Java is fun.”.</a:t>
            </a:r>
            <a:endParaRPr sz="2400">
              <a:solidFill>
                <a:srgbClr val="000000"/>
              </a:solidFill>
              <a:latin typeface="Calibri"/>
              <a:ea typeface="Calibri"/>
              <a:cs typeface="Calibri"/>
              <a:sym typeface="Calibri"/>
            </a:endParaRPr>
          </a:p>
          <a:p>
            <a:pPr indent="0" lvl="0" marL="0" rtl="0" algn="just">
              <a:lnSpc>
                <a:spcPct val="90000"/>
              </a:lnSpc>
              <a:spcBef>
                <a:spcPts val="0"/>
              </a:spcBef>
              <a:spcAft>
                <a:spcPts val="0"/>
              </a:spcAft>
              <a:buNone/>
            </a:pPr>
            <a:r>
              <a:t/>
            </a:r>
            <a:endParaRPr sz="2400">
              <a:latin typeface="Calibri"/>
              <a:ea typeface="Calibri"/>
              <a:cs typeface="Calibri"/>
              <a:sym typeface="Calibri"/>
            </a:endParaRPr>
          </a:p>
          <a:p>
            <a:pPr indent="0" lvl="0" marL="0" rtl="0" algn="just">
              <a:lnSpc>
                <a:spcPct val="90000"/>
              </a:lnSpc>
              <a:spcBef>
                <a:spcPts val="0"/>
              </a:spcBef>
              <a:spcAft>
                <a:spcPts val="0"/>
              </a:spcAft>
              <a:buNone/>
            </a:pPr>
            <a:r>
              <a:t/>
            </a:r>
            <a:endParaRPr sz="2400">
              <a:latin typeface="Calibri"/>
              <a:ea typeface="Calibri"/>
              <a:cs typeface="Calibri"/>
              <a:sym typeface="Calibri"/>
            </a:endParaRPr>
          </a:p>
          <a:p>
            <a:pPr indent="0" lvl="0" marL="0" rtl="0" algn="just">
              <a:lnSpc>
                <a:spcPct val="90000"/>
              </a:lnSpc>
              <a:spcBef>
                <a:spcPts val="0"/>
              </a:spcBef>
              <a:spcAft>
                <a:spcPts val="0"/>
              </a:spcAft>
              <a:buNone/>
            </a:pPr>
            <a:r>
              <a:t/>
            </a:r>
            <a:endParaRPr sz="2400">
              <a:latin typeface="Calibri"/>
              <a:ea typeface="Calibri"/>
              <a:cs typeface="Calibri"/>
              <a:sym typeface="Calibri"/>
            </a:endParaRPr>
          </a:p>
          <a:p>
            <a:pPr indent="0" lvl="0" marL="0" rtl="0" algn="just">
              <a:lnSpc>
                <a:spcPct val="90000"/>
              </a:lnSpc>
              <a:spcBef>
                <a:spcPts val="0"/>
              </a:spcBef>
              <a:spcAft>
                <a:spcPts val="0"/>
              </a:spcAft>
              <a:buNone/>
            </a:pPr>
            <a:r>
              <a:t/>
            </a:r>
            <a:endParaRPr sz="2400">
              <a:latin typeface="Calibri"/>
              <a:ea typeface="Calibri"/>
              <a:cs typeface="Calibri"/>
              <a:sym typeface="Calibri"/>
            </a:endParaRPr>
          </a:p>
          <a:p>
            <a:pPr indent="0" lvl="0" marL="0" rtl="0" algn="just">
              <a:lnSpc>
                <a:spcPct val="90000"/>
              </a:lnSpc>
              <a:spcBef>
                <a:spcPts val="0"/>
              </a:spcBef>
              <a:spcAft>
                <a:spcPts val="0"/>
              </a:spcAft>
              <a:buNone/>
            </a:pPr>
            <a:r>
              <a:t/>
            </a:r>
            <a:endParaRPr sz="2400">
              <a:latin typeface="Calibri"/>
              <a:ea typeface="Calibri"/>
              <a:cs typeface="Calibri"/>
              <a:sym typeface="Calibri"/>
            </a:endParaRPr>
          </a:p>
          <a:p>
            <a:pPr indent="-203200" lvl="0" marL="228600" rtl="0" algn="just">
              <a:lnSpc>
                <a:spcPct val="90000"/>
              </a:lnSpc>
              <a:spcBef>
                <a:spcPts val="0"/>
              </a:spcBef>
              <a:spcAft>
                <a:spcPts val="0"/>
              </a:spcAft>
              <a:buClr>
                <a:srgbClr val="00B0F0"/>
              </a:buClr>
              <a:buSzPts val="2400"/>
              <a:buChar char="•"/>
            </a:pPr>
            <a:r>
              <a:rPr lang="en" sz="2400">
                <a:solidFill>
                  <a:schemeClr val="dk1"/>
                </a:solidFill>
                <a:latin typeface="Calibri"/>
                <a:ea typeface="Calibri"/>
                <a:cs typeface="Calibri"/>
                <a:sym typeface="Calibri"/>
              </a:rPr>
              <a:t>Se puede concatenar dos cadenas de caracteres usando el operador </a:t>
            </a:r>
            <a:r>
              <a:rPr b="1" lang="en" sz="2400">
                <a:solidFill>
                  <a:schemeClr val="dk1"/>
                </a:solidFill>
                <a:latin typeface="Calibri"/>
                <a:ea typeface="Calibri"/>
                <a:cs typeface="Calibri"/>
                <a:sym typeface="Calibri"/>
              </a:rPr>
              <a:t>+</a:t>
            </a:r>
            <a:endParaRPr sz="2400">
              <a:latin typeface="Calibri"/>
              <a:ea typeface="Calibri"/>
              <a:cs typeface="Calibri"/>
              <a:sym typeface="Calibri"/>
            </a:endParaRPr>
          </a:p>
        </p:txBody>
      </p:sp>
      <p:sp>
        <p:nvSpPr>
          <p:cNvPr id="393" name="Google Shape;393;p45"/>
          <p:cNvSpPr txBox="1"/>
          <p:nvPr/>
        </p:nvSpPr>
        <p:spPr>
          <a:xfrm>
            <a:off x="1763838" y="2445397"/>
            <a:ext cx="57372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B0F0"/>
                </a:solidFill>
                <a:latin typeface="Calibri"/>
                <a:ea typeface="Calibri"/>
                <a:cs typeface="Calibri"/>
                <a:sym typeface="Calibri"/>
              </a:rPr>
              <a:t>String</a:t>
            </a:r>
            <a:r>
              <a:rPr lang="en" sz="2400">
                <a:solidFill>
                  <a:srgbClr val="00B0F0"/>
                </a:solidFill>
                <a:latin typeface="Calibri"/>
                <a:ea typeface="Calibri"/>
                <a:cs typeface="Calibri"/>
                <a:sym typeface="Calibri"/>
              </a:rPr>
              <a:t> </a:t>
            </a:r>
            <a:r>
              <a:rPr b="1" lang="en" sz="2400">
                <a:solidFill>
                  <a:srgbClr val="000000"/>
                </a:solidFill>
                <a:latin typeface="Calibri"/>
                <a:ea typeface="Calibri"/>
                <a:cs typeface="Calibri"/>
                <a:sym typeface="Calibri"/>
              </a:rPr>
              <a:t>saludo</a:t>
            </a:r>
            <a:r>
              <a:rPr lang="en" sz="2400">
                <a:solidFill>
                  <a:srgbClr val="000000"/>
                </a:solidFill>
                <a:latin typeface="Calibri"/>
                <a:ea typeface="Calibri"/>
                <a:cs typeface="Calibri"/>
                <a:sym typeface="Calibri"/>
              </a:rPr>
              <a:t> = “Java is fun.”;</a:t>
            </a:r>
            <a:endParaRPr/>
          </a:p>
        </p:txBody>
      </p:sp>
      <p:pic>
        <p:nvPicPr>
          <p:cNvPr id="394" name="Google Shape;394;p45"/>
          <p:cNvPicPr preferRelativeResize="0"/>
          <p:nvPr/>
        </p:nvPicPr>
        <p:blipFill rotWithShape="1">
          <a:blip r:embed="rId3">
            <a:alphaModFix/>
          </a:blip>
          <a:srcRect b="0" l="0" r="0" t="0"/>
          <a:stretch/>
        </p:blipFill>
        <p:spPr>
          <a:xfrm>
            <a:off x="1009649" y="2969121"/>
            <a:ext cx="5343525" cy="781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98" name="Shape 398"/>
        <p:cNvGrpSpPr/>
        <p:nvPr/>
      </p:nvGrpSpPr>
      <p:grpSpPr>
        <a:xfrm>
          <a:off x="0" y="0"/>
          <a:ext cx="0" cy="0"/>
          <a:chOff x="0" y="0"/>
          <a:chExt cx="0" cy="0"/>
        </a:xfrm>
      </p:grpSpPr>
      <p:sp>
        <p:nvSpPr>
          <p:cNvPr id="399" name="Google Shape;399;p46"/>
          <p:cNvSpPr txBox="1"/>
          <p:nvPr>
            <p:ph idx="4294967295" type="title"/>
          </p:nvPr>
        </p:nvSpPr>
        <p:spPr>
          <a:xfrm>
            <a:off x="457200" y="-2287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Clase String </a:t>
            </a:r>
            <a:endParaRPr/>
          </a:p>
          <a:p>
            <a:pPr indent="0" lvl="0" marL="0" rtl="0" algn="l">
              <a:spcBef>
                <a:spcPts val="0"/>
              </a:spcBef>
              <a:spcAft>
                <a:spcPts val="0"/>
              </a:spcAft>
              <a:buNone/>
            </a:pPr>
            <a:r>
              <a:rPr lang="en"/>
              <a:t>- métodos</a:t>
            </a:r>
            <a:endParaRPr/>
          </a:p>
        </p:txBody>
      </p:sp>
      <p:sp>
        <p:nvSpPr>
          <p:cNvPr id="400" name="Google Shape;400;p4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01" name="Google Shape;401;p46"/>
          <p:cNvSpPr txBox="1"/>
          <p:nvPr/>
        </p:nvSpPr>
        <p:spPr>
          <a:xfrm>
            <a:off x="507875" y="1406000"/>
            <a:ext cx="8262600" cy="8448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El número de caracteres en una cadena</a:t>
            </a:r>
            <a:endParaRPr sz="2400">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rgbClr val="00B0F0"/>
              </a:buClr>
              <a:buSzPts val="2400"/>
              <a:buChar char="•"/>
            </a:pPr>
            <a:r>
              <a:rPr b="1" lang="en" sz="2400">
                <a:solidFill>
                  <a:srgbClr val="000000"/>
                </a:solidFill>
                <a:latin typeface="Calibri"/>
                <a:ea typeface="Calibri"/>
                <a:cs typeface="Calibri"/>
                <a:sym typeface="Calibri"/>
              </a:rPr>
              <a:t>String.length()</a:t>
            </a:r>
            <a:endParaRPr sz="2400"/>
          </a:p>
        </p:txBody>
      </p:sp>
      <p:sp>
        <p:nvSpPr>
          <p:cNvPr id="402" name="Google Shape;402;p46"/>
          <p:cNvSpPr txBox="1"/>
          <p:nvPr/>
        </p:nvSpPr>
        <p:spPr>
          <a:xfrm>
            <a:off x="1094510" y="2251363"/>
            <a:ext cx="3339000" cy="484500"/>
          </a:xfrm>
          <a:prstGeom prst="rect">
            <a:avLst/>
          </a:prstGeom>
          <a:noFill/>
          <a:ln cap="flat" cmpd="sng" w="9525">
            <a:solidFill>
              <a:srgbClr val="4F81B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String greeting = "Hello";</a:t>
            </a:r>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int n = greeting.length();</a:t>
            </a:r>
            <a:endParaRPr/>
          </a:p>
        </p:txBody>
      </p:sp>
      <p:sp>
        <p:nvSpPr>
          <p:cNvPr id="403" name="Google Shape;403;p46"/>
          <p:cNvSpPr txBox="1"/>
          <p:nvPr/>
        </p:nvSpPr>
        <p:spPr>
          <a:xfrm>
            <a:off x="5432714" y="2202838"/>
            <a:ext cx="2083500" cy="276900"/>
          </a:xfrm>
          <a:prstGeom prst="rect">
            <a:avLst/>
          </a:prstGeom>
          <a:noFill/>
          <a:ln cap="flat" cmpd="sng" w="9525">
            <a:solidFill>
              <a:srgbClr val="4F81B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El valor de n sería </a:t>
            </a:r>
            <a:r>
              <a:rPr b="1" lang="en" sz="1800">
                <a:solidFill>
                  <a:srgbClr val="000000"/>
                </a:solidFill>
                <a:latin typeface="Calibri"/>
                <a:ea typeface="Calibri"/>
                <a:cs typeface="Calibri"/>
                <a:sym typeface="Calibri"/>
              </a:rPr>
              <a:t>5</a:t>
            </a:r>
            <a:endParaRPr b="1" sz="1800">
              <a:solidFill>
                <a:srgbClr val="000000"/>
              </a:solidFill>
              <a:latin typeface="Calibri"/>
              <a:ea typeface="Calibri"/>
              <a:cs typeface="Calibri"/>
              <a:sym typeface="Calibri"/>
            </a:endParaRPr>
          </a:p>
        </p:txBody>
      </p:sp>
      <p:cxnSp>
        <p:nvCxnSpPr>
          <p:cNvPr id="404" name="Google Shape;404;p46"/>
          <p:cNvCxnSpPr/>
          <p:nvPr/>
        </p:nvCxnSpPr>
        <p:spPr>
          <a:xfrm>
            <a:off x="4572000" y="2341337"/>
            <a:ext cx="665100" cy="0"/>
          </a:xfrm>
          <a:prstGeom prst="straightConnector1">
            <a:avLst/>
          </a:prstGeom>
          <a:noFill/>
          <a:ln cap="flat" cmpd="sng" w="9525">
            <a:solidFill>
              <a:srgbClr val="FF0000"/>
            </a:solidFill>
            <a:prstDash val="solid"/>
            <a:miter lim="800000"/>
            <a:headEnd len="sm" w="sm" type="none"/>
            <a:tailEnd len="med" w="med" type="triangle"/>
          </a:ln>
        </p:spPr>
      </p:cxnSp>
      <p:sp>
        <p:nvSpPr>
          <p:cNvPr id="405" name="Google Shape;405;p46"/>
          <p:cNvSpPr txBox="1"/>
          <p:nvPr/>
        </p:nvSpPr>
        <p:spPr>
          <a:xfrm>
            <a:off x="507875" y="2919534"/>
            <a:ext cx="7859400" cy="13257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Comparar si dos String son iguales</a:t>
            </a:r>
            <a:endParaRPr sz="2400"/>
          </a:p>
          <a:p>
            <a:pPr indent="-228600" lvl="1" marL="685800" rtl="0" algn="l">
              <a:lnSpc>
                <a:spcPct val="90000"/>
              </a:lnSpc>
              <a:spcBef>
                <a:spcPts val="500"/>
              </a:spcBef>
              <a:spcAft>
                <a:spcPts val="0"/>
              </a:spcAft>
              <a:buClr>
                <a:srgbClr val="00B0F0"/>
              </a:buClr>
              <a:buSzPts val="2400"/>
              <a:buChar char="•"/>
            </a:pPr>
            <a:r>
              <a:rPr b="1" lang="en" sz="2400">
                <a:solidFill>
                  <a:srgbClr val="000000"/>
                </a:solidFill>
                <a:latin typeface="Calibri"/>
                <a:ea typeface="Calibri"/>
                <a:cs typeface="Calibri"/>
                <a:sym typeface="Calibri"/>
              </a:rPr>
              <a:t>String.equals(“Other String”) </a:t>
            </a:r>
            <a:r>
              <a:rPr lang="en" sz="2400">
                <a:solidFill>
                  <a:srgbClr val="000000"/>
                </a:solidFill>
                <a:latin typeface="Calibri"/>
                <a:ea typeface="Calibri"/>
                <a:cs typeface="Calibri"/>
                <a:sym typeface="Calibri"/>
              </a:rPr>
              <a:t>retorna un bool</a:t>
            </a:r>
            <a:endParaRPr sz="24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String greeting = "Hello";</a:t>
            </a:r>
            <a:endParaRPr>
              <a:solidFill>
                <a:schemeClr val="dk1"/>
              </a:solidFill>
            </a:endParaRPr>
          </a:p>
          <a:p>
            <a:pPr indent="0" lvl="0" marL="0" rtl="0" algn="l">
              <a:spcBef>
                <a:spcPts val="0"/>
              </a:spcBef>
              <a:spcAft>
                <a:spcPts val="0"/>
              </a:spcAft>
              <a:buNone/>
            </a:pPr>
            <a:r>
              <a:rPr lang="en" sz="1800">
                <a:solidFill>
                  <a:schemeClr val="dk1"/>
                </a:solidFill>
                <a:latin typeface="Calibri"/>
                <a:ea typeface="Calibri"/>
                <a:cs typeface="Calibri"/>
                <a:sym typeface="Calibri"/>
              </a:rPr>
              <a:t>greeting.equals("Hello") //true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800">
                <a:solidFill>
                  <a:schemeClr val="dk1"/>
                </a:solidFill>
                <a:latin typeface="Calibri"/>
                <a:ea typeface="Calibri"/>
                <a:cs typeface="Calibri"/>
                <a:sym typeface="Calibri"/>
              </a:rPr>
              <a:t>greeting.equals("hello”) //false</a:t>
            </a:r>
            <a:endParaRPr sz="1800">
              <a:solidFill>
                <a:schemeClr val="dk1"/>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4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400">
              <a:solidFill>
                <a:srgbClr val="000000"/>
              </a:solidFill>
              <a:latin typeface="Calibri"/>
              <a:ea typeface="Calibri"/>
              <a:cs typeface="Calibri"/>
              <a:sym typeface="Calibri"/>
            </a:endParaRPr>
          </a:p>
        </p:txBody>
      </p:sp>
      <p:sp>
        <p:nvSpPr>
          <p:cNvPr id="406" name="Google Shape;406;p46"/>
          <p:cNvSpPr txBox="1"/>
          <p:nvPr/>
        </p:nvSpPr>
        <p:spPr>
          <a:xfrm>
            <a:off x="4520900" y="4052325"/>
            <a:ext cx="4497300" cy="1001700"/>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Para comparar objetos se usa el método </a:t>
            </a:r>
            <a:r>
              <a:rPr b="1" lang="en" sz="1800">
                <a:solidFill>
                  <a:srgbClr val="000000"/>
                </a:solidFill>
                <a:latin typeface="Calibri"/>
                <a:ea typeface="Calibri"/>
                <a:cs typeface="Calibri"/>
                <a:sym typeface="Calibri"/>
              </a:rPr>
              <a:t>equals. </a:t>
            </a:r>
            <a:r>
              <a:rPr lang="en" sz="1800">
                <a:solidFill>
                  <a:srgbClr val="000000"/>
                </a:solidFill>
                <a:latin typeface="Calibri"/>
                <a:ea typeface="Calibri"/>
                <a:cs typeface="Calibri"/>
                <a:sym typeface="Calibri"/>
              </a:rPr>
              <a:t>Solo los tipo de datos primitivos se comparan usando ==</a:t>
            </a:r>
            <a:endParaRPr sz="18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10" name="Shape 410"/>
        <p:cNvGrpSpPr/>
        <p:nvPr/>
      </p:nvGrpSpPr>
      <p:grpSpPr>
        <a:xfrm>
          <a:off x="0" y="0"/>
          <a:ext cx="0" cy="0"/>
          <a:chOff x="0" y="0"/>
          <a:chExt cx="0" cy="0"/>
        </a:xfrm>
      </p:grpSpPr>
      <p:sp>
        <p:nvSpPr>
          <p:cNvPr id="411" name="Google Shape;411;p4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Arreglos</a:t>
            </a:r>
            <a:endParaRPr/>
          </a:p>
          <a:p>
            <a:pPr indent="0" lvl="0" marL="0" rtl="0" algn="l">
              <a:spcBef>
                <a:spcPts val="0"/>
              </a:spcBef>
              <a:spcAft>
                <a:spcPts val="0"/>
              </a:spcAft>
              <a:buNone/>
            </a:pPr>
            <a:r>
              <a:rPr lang="en"/>
              <a:t>(arrays)</a:t>
            </a:r>
            <a:endParaRPr/>
          </a:p>
        </p:txBody>
      </p:sp>
      <p:sp>
        <p:nvSpPr>
          <p:cNvPr id="412" name="Google Shape;412;p47"/>
          <p:cNvSpPr txBox="1"/>
          <p:nvPr>
            <p:ph idx="1" type="body"/>
          </p:nvPr>
        </p:nvSpPr>
        <p:spPr>
          <a:xfrm>
            <a:off x="663275" y="2161325"/>
            <a:ext cx="8023500" cy="2512800"/>
          </a:xfrm>
          <a:prstGeom prst="rect">
            <a:avLst/>
          </a:prstGeom>
        </p:spPr>
        <p:txBody>
          <a:bodyPr anchorCtr="0" anchor="t" bIns="0" lIns="0" spcFirstLastPara="1" rIns="0" wrap="square" tIns="0">
            <a:noAutofit/>
          </a:bodyPr>
          <a:lstStyle/>
          <a:p>
            <a:pPr indent="-203200" lvl="0" marL="228600" rtl="0" algn="just">
              <a:lnSpc>
                <a:spcPct val="90000"/>
              </a:lnSpc>
              <a:spcBef>
                <a:spcPts val="0"/>
              </a:spcBef>
              <a:spcAft>
                <a:spcPts val="0"/>
              </a:spcAft>
              <a:buClr>
                <a:srgbClr val="00B0F0"/>
              </a:buClr>
              <a:buSzPts val="2400"/>
              <a:buFont typeface="Arial"/>
              <a:buChar char="•"/>
            </a:pPr>
            <a:r>
              <a:rPr lang="en">
                <a:solidFill>
                  <a:schemeClr val="dk1"/>
                </a:solidFill>
                <a:latin typeface="Calibri"/>
                <a:ea typeface="Calibri"/>
                <a:cs typeface="Calibri"/>
                <a:sym typeface="Calibri"/>
              </a:rPr>
              <a:t>Es una estructura de datos que nos permite almacenar un conjunto de datos de un mismo tipo.</a:t>
            </a:r>
            <a:endParaRPr>
              <a:solidFill>
                <a:schemeClr val="dk1"/>
              </a:solidFill>
              <a:latin typeface="Arial"/>
              <a:ea typeface="Arial"/>
              <a:cs typeface="Arial"/>
              <a:sym typeface="Arial"/>
            </a:endParaRPr>
          </a:p>
          <a:p>
            <a:pPr indent="-203200" lvl="0" marL="2286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Los arreglos pueden ser creados de una o más dimensiones.</a:t>
            </a:r>
            <a:endParaRPr>
              <a:solidFill>
                <a:schemeClr val="dk1"/>
              </a:solidFill>
              <a:latin typeface="Arial"/>
              <a:ea typeface="Arial"/>
              <a:cs typeface="Arial"/>
              <a:sym typeface="Arial"/>
            </a:endParaRPr>
          </a:p>
          <a:p>
            <a:pPr indent="-203200" lvl="0" marL="228600" rtl="0" algn="just">
              <a:lnSpc>
                <a:spcPct val="90000"/>
              </a:lnSpc>
              <a:spcBef>
                <a:spcPts val="1000"/>
              </a:spcBef>
              <a:spcAft>
                <a:spcPts val="0"/>
              </a:spcAft>
              <a:buClr>
                <a:srgbClr val="00B0F0"/>
              </a:buClr>
              <a:buSzPts val="2400"/>
              <a:buFont typeface="Arial"/>
              <a:buChar char="•"/>
            </a:pPr>
            <a:r>
              <a:rPr lang="en">
                <a:solidFill>
                  <a:schemeClr val="dk1"/>
                </a:solidFill>
                <a:latin typeface="Calibri"/>
                <a:ea typeface="Calibri"/>
                <a:cs typeface="Calibri"/>
                <a:sym typeface="Calibri"/>
              </a:rPr>
              <a:t>Un elemento específico en un arreglo puede ser accedido por su índice.</a:t>
            </a:r>
            <a:endParaRPr>
              <a:solidFill>
                <a:schemeClr val="dk1"/>
              </a:solidFill>
              <a:latin typeface="Arial"/>
              <a:ea typeface="Arial"/>
              <a:cs typeface="Arial"/>
              <a:sym typeface="Arial"/>
            </a:endParaRPr>
          </a:p>
          <a:p>
            <a:pPr indent="0" lvl="0" marL="0" rtl="0" algn="l">
              <a:spcBef>
                <a:spcPts val="600"/>
              </a:spcBef>
              <a:spcAft>
                <a:spcPts val="0"/>
              </a:spcAft>
              <a:buNone/>
            </a:pPr>
            <a:r>
              <a:t/>
            </a:r>
            <a:endParaRPr/>
          </a:p>
        </p:txBody>
      </p:sp>
      <p:sp>
        <p:nvSpPr>
          <p:cNvPr id="413" name="Google Shape;413;p4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17" name="Shape 417"/>
        <p:cNvGrpSpPr/>
        <p:nvPr/>
      </p:nvGrpSpPr>
      <p:grpSpPr>
        <a:xfrm>
          <a:off x="0" y="0"/>
          <a:ext cx="0" cy="0"/>
          <a:chOff x="0" y="0"/>
          <a:chExt cx="0" cy="0"/>
        </a:xfrm>
      </p:grpSpPr>
      <p:sp>
        <p:nvSpPr>
          <p:cNvPr id="418" name="Google Shape;418;p4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Arreglos</a:t>
            </a:r>
            <a:endParaRPr/>
          </a:p>
          <a:p>
            <a:pPr indent="0" lvl="0" marL="0" rtl="0" algn="l">
              <a:spcBef>
                <a:spcPts val="0"/>
              </a:spcBef>
              <a:spcAft>
                <a:spcPts val="0"/>
              </a:spcAft>
              <a:buNone/>
            </a:pPr>
            <a:r>
              <a:rPr lang="en"/>
              <a:t>(arrays)</a:t>
            </a:r>
            <a:endParaRPr/>
          </a:p>
        </p:txBody>
      </p:sp>
      <p:sp>
        <p:nvSpPr>
          <p:cNvPr id="419" name="Google Shape;419;p4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20" name="Google Shape;420;p48"/>
          <p:cNvSpPr txBox="1"/>
          <p:nvPr/>
        </p:nvSpPr>
        <p:spPr>
          <a:xfrm>
            <a:off x="584075" y="1924706"/>
            <a:ext cx="8027100" cy="3216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F0"/>
              </a:buClr>
              <a:buSzPts val="2800"/>
              <a:buChar char="•"/>
            </a:pPr>
            <a:r>
              <a:rPr lang="en" sz="2800">
                <a:solidFill>
                  <a:srgbClr val="000000"/>
                </a:solidFill>
                <a:latin typeface="Calibri"/>
                <a:ea typeface="Calibri"/>
                <a:cs typeface="Calibri"/>
                <a:sym typeface="Calibri"/>
              </a:rPr>
              <a:t>Creación de un arreglo de una dimensión.</a:t>
            </a:r>
            <a:endParaRPr sz="1800"/>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rPr lang="en" sz="2800">
                <a:solidFill>
                  <a:srgbClr val="000000"/>
                </a:solidFill>
                <a:latin typeface="Calibri"/>
                <a:ea typeface="Calibri"/>
                <a:cs typeface="Calibri"/>
                <a:sym typeface="Calibri"/>
              </a:rPr>
              <a:t>Ejemplo: Creación de un arreglo de enteros de 12 elementos.</a:t>
            </a:r>
            <a:endParaRPr sz="1800"/>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sp>
        <p:nvSpPr>
          <p:cNvPr id="421" name="Google Shape;421;p48"/>
          <p:cNvSpPr txBox="1"/>
          <p:nvPr/>
        </p:nvSpPr>
        <p:spPr>
          <a:xfrm>
            <a:off x="942150" y="2558044"/>
            <a:ext cx="8027100" cy="346200"/>
          </a:xfrm>
          <a:prstGeom prst="rect">
            <a:avLst/>
          </a:prstGeom>
          <a:noFill/>
          <a:ln cap="flat" cmpd="sng" w="9525">
            <a:solidFill>
              <a:srgbClr val="4F81B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tipo_de_variable </a:t>
            </a:r>
            <a:r>
              <a:rPr b="1" lang="en" sz="1800">
                <a:solidFill>
                  <a:srgbClr val="000000"/>
                </a:solidFill>
                <a:latin typeface="Calibri"/>
                <a:ea typeface="Calibri"/>
                <a:cs typeface="Calibri"/>
                <a:sym typeface="Calibri"/>
              </a:rPr>
              <a:t>nombre_del_array[ ] = </a:t>
            </a:r>
            <a:r>
              <a:rPr lang="en" sz="1800">
                <a:solidFill>
                  <a:srgbClr val="000000"/>
                </a:solidFill>
                <a:latin typeface="Calibri"/>
                <a:ea typeface="Calibri"/>
                <a:cs typeface="Calibri"/>
                <a:sym typeface="Calibri"/>
              </a:rPr>
              <a:t>new tipo_de_variable [</a:t>
            </a:r>
            <a:r>
              <a:rPr b="1" lang="en" sz="1800">
                <a:solidFill>
                  <a:srgbClr val="000000"/>
                </a:solidFill>
                <a:latin typeface="Calibri"/>
                <a:ea typeface="Calibri"/>
                <a:cs typeface="Calibri"/>
                <a:sym typeface="Calibri"/>
              </a:rPr>
              <a:t>dimension</a:t>
            </a:r>
            <a:r>
              <a:rPr lang="en" sz="18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a:t>
            </a:r>
            <a:endParaRPr/>
          </a:p>
        </p:txBody>
      </p:sp>
      <p:sp>
        <p:nvSpPr>
          <p:cNvPr id="422" name="Google Shape;422;p48"/>
          <p:cNvSpPr txBox="1"/>
          <p:nvPr/>
        </p:nvSpPr>
        <p:spPr>
          <a:xfrm>
            <a:off x="2671915" y="4625039"/>
            <a:ext cx="3952500" cy="300300"/>
          </a:xfrm>
          <a:prstGeom prst="rect">
            <a:avLst/>
          </a:prstGeom>
          <a:noFill/>
          <a:ln cap="flat" cmpd="sng" w="9525">
            <a:solidFill>
              <a:srgbClr val="4F81B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int dias_mes[] = new int[12];</a:t>
            </a:r>
            <a:endParaRPr b="1" sz="2000">
              <a:solidFill>
                <a:srgbClr val="000000"/>
              </a:solidFill>
              <a:latin typeface="Calibri"/>
              <a:ea typeface="Calibri"/>
              <a:cs typeface="Calibri"/>
              <a:sym typeface="Calibri"/>
            </a:endParaRPr>
          </a:p>
        </p:txBody>
      </p:sp>
      <p:sp>
        <p:nvSpPr>
          <p:cNvPr id="423" name="Google Shape;423;p48"/>
          <p:cNvSpPr/>
          <p:nvPr/>
        </p:nvSpPr>
        <p:spPr>
          <a:xfrm>
            <a:off x="1028608" y="2590144"/>
            <a:ext cx="1643400" cy="300300"/>
          </a:xfrm>
          <a:prstGeom prst="rect">
            <a:avLst/>
          </a:prstGeom>
          <a:solidFill>
            <a:srgbClr val="4F81BD">
              <a:alpha val="2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4" name="Google Shape;424;p48"/>
          <p:cNvSpPr/>
          <p:nvPr/>
        </p:nvSpPr>
        <p:spPr>
          <a:xfrm>
            <a:off x="5285100" y="2599594"/>
            <a:ext cx="1566900" cy="279300"/>
          </a:xfrm>
          <a:prstGeom prst="rect">
            <a:avLst/>
          </a:prstGeom>
          <a:solidFill>
            <a:srgbClr val="4F81BD">
              <a:alpha val="2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5" name="Google Shape;425;p48"/>
          <p:cNvSpPr/>
          <p:nvPr/>
        </p:nvSpPr>
        <p:spPr>
          <a:xfrm>
            <a:off x="6920573" y="2590144"/>
            <a:ext cx="1085700" cy="300300"/>
          </a:xfrm>
          <a:prstGeom prst="rect">
            <a:avLst/>
          </a:prstGeom>
          <a:solidFill>
            <a:srgbClr val="4F81BD">
              <a:alpha val="2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6" name="Google Shape;426;p48"/>
          <p:cNvSpPr txBox="1"/>
          <p:nvPr/>
        </p:nvSpPr>
        <p:spPr>
          <a:xfrm>
            <a:off x="942141" y="3119575"/>
            <a:ext cx="21891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Tipo de datos que tendrá el arreglo</a:t>
            </a:r>
            <a:endParaRPr sz="1800">
              <a:solidFill>
                <a:srgbClr val="000000"/>
              </a:solidFill>
              <a:latin typeface="Calibri"/>
              <a:ea typeface="Calibri"/>
              <a:cs typeface="Calibri"/>
              <a:sym typeface="Calibri"/>
            </a:endParaRPr>
          </a:p>
        </p:txBody>
      </p:sp>
      <p:sp>
        <p:nvSpPr>
          <p:cNvPr id="427" name="Google Shape;427;p48"/>
          <p:cNvSpPr txBox="1"/>
          <p:nvPr/>
        </p:nvSpPr>
        <p:spPr>
          <a:xfrm>
            <a:off x="6497640" y="3119575"/>
            <a:ext cx="24732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Número de elementos en el arreglo</a:t>
            </a:r>
            <a:endParaRPr sz="1800">
              <a:solidFill>
                <a:srgbClr val="000000"/>
              </a:solidFill>
              <a:latin typeface="Calibri"/>
              <a:ea typeface="Calibri"/>
              <a:cs typeface="Calibri"/>
              <a:sym typeface="Calibri"/>
            </a:endParaRPr>
          </a:p>
        </p:txBody>
      </p:sp>
      <p:cxnSp>
        <p:nvCxnSpPr>
          <p:cNvPr id="428" name="Google Shape;428;p48"/>
          <p:cNvCxnSpPr/>
          <p:nvPr/>
        </p:nvCxnSpPr>
        <p:spPr>
          <a:xfrm flipH="1">
            <a:off x="1773300" y="2961437"/>
            <a:ext cx="120300" cy="259200"/>
          </a:xfrm>
          <a:prstGeom prst="straightConnector1">
            <a:avLst/>
          </a:prstGeom>
          <a:noFill/>
          <a:ln cap="flat" cmpd="sng" w="9525">
            <a:solidFill>
              <a:srgbClr val="FF0000"/>
            </a:solidFill>
            <a:prstDash val="solid"/>
            <a:miter lim="800000"/>
            <a:headEnd len="sm" w="sm" type="none"/>
            <a:tailEnd len="med" w="med" type="triangle"/>
          </a:ln>
        </p:spPr>
      </p:cxnSp>
      <p:cxnSp>
        <p:nvCxnSpPr>
          <p:cNvPr id="429" name="Google Shape;429;p48"/>
          <p:cNvCxnSpPr/>
          <p:nvPr/>
        </p:nvCxnSpPr>
        <p:spPr>
          <a:xfrm>
            <a:off x="7248047" y="2930041"/>
            <a:ext cx="147900" cy="259200"/>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33" name="Shape 433"/>
        <p:cNvGrpSpPr/>
        <p:nvPr/>
      </p:nvGrpSpPr>
      <p:grpSpPr>
        <a:xfrm>
          <a:off x="0" y="0"/>
          <a:ext cx="0" cy="0"/>
          <a:chOff x="0" y="0"/>
          <a:chExt cx="0" cy="0"/>
        </a:xfrm>
      </p:grpSpPr>
      <p:sp>
        <p:nvSpPr>
          <p:cNvPr id="434" name="Google Shape;434;p4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Arreglos</a:t>
            </a:r>
            <a:endParaRPr/>
          </a:p>
          <a:p>
            <a:pPr indent="0" lvl="0" marL="0" rtl="0" algn="l">
              <a:spcBef>
                <a:spcPts val="0"/>
              </a:spcBef>
              <a:spcAft>
                <a:spcPts val="0"/>
              </a:spcAft>
              <a:buNone/>
            </a:pPr>
            <a:r>
              <a:rPr lang="en"/>
              <a:t>(arrays)</a:t>
            </a:r>
            <a:endParaRPr/>
          </a:p>
        </p:txBody>
      </p:sp>
      <p:sp>
        <p:nvSpPr>
          <p:cNvPr id="435" name="Google Shape;435;p4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36" name="Google Shape;436;p49"/>
          <p:cNvSpPr txBox="1"/>
          <p:nvPr/>
        </p:nvSpPr>
        <p:spPr>
          <a:xfrm>
            <a:off x="507875" y="1849144"/>
            <a:ext cx="5360700" cy="2910300"/>
          </a:xfrm>
          <a:prstGeom prst="rect">
            <a:avLst/>
          </a:prstGeom>
          <a:noFill/>
          <a:ln>
            <a:noFill/>
          </a:ln>
        </p:spPr>
        <p:txBody>
          <a:bodyPr anchorCtr="0" anchor="t" bIns="45700" lIns="91425" spcFirstLastPara="1" rIns="91425" wrap="square" tIns="45700">
            <a:noAutofit/>
          </a:bodyPr>
          <a:lstStyle/>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byte[ ] edad = new byte[4];</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short[ ] edad = new short[4];</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int[ ] edad = new int[4];</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long[ ] edad = new long[4];</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float[ ] estatura = new float[3];</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double[ ] estatura = new double[3];</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boolean[ ] estado = new boolean[5];</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char[ ] sexo = new char[2];</a:t>
            </a:r>
            <a:endParaRPr sz="1800">
              <a:solidFill>
                <a:srgbClr val="41423D"/>
              </a:solidFill>
              <a:latin typeface="Trebuchet MS"/>
              <a:ea typeface="Trebuchet MS"/>
              <a:cs typeface="Trebuchet MS"/>
              <a:sym typeface="Trebuchet MS"/>
            </a:endParaRPr>
          </a:p>
          <a:p>
            <a:pPr indent="0" lvl="0" marL="381000" rtl="0" algn="l">
              <a:lnSpc>
                <a:spcPct val="130000"/>
              </a:lnSpc>
              <a:spcBef>
                <a:spcPts val="0"/>
              </a:spcBef>
              <a:spcAft>
                <a:spcPts val="0"/>
              </a:spcAft>
              <a:buNone/>
            </a:pPr>
            <a:r>
              <a:rPr lang="en" sz="1800">
                <a:solidFill>
                  <a:srgbClr val="41423D"/>
                </a:solidFill>
                <a:latin typeface="Trebuchet MS"/>
                <a:ea typeface="Trebuchet MS"/>
                <a:cs typeface="Trebuchet MS"/>
                <a:sym typeface="Trebuchet MS"/>
              </a:rPr>
              <a:t>-    	String[ ] nombre = new String[2];</a:t>
            </a:r>
            <a:endParaRPr sz="1800">
              <a:solidFill>
                <a:srgbClr val="41423D"/>
              </a:solidFill>
              <a:latin typeface="Trebuchet MS"/>
              <a:ea typeface="Trebuchet MS"/>
              <a:cs typeface="Trebuchet MS"/>
              <a:sym typeface="Trebuchet MS"/>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sp>
        <p:nvSpPr>
          <p:cNvPr id="437" name="Google Shape;437;p49"/>
          <p:cNvSpPr txBox="1"/>
          <p:nvPr/>
        </p:nvSpPr>
        <p:spPr>
          <a:xfrm>
            <a:off x="5868575" y="1904475"/>
            <a:ext cx="3105900" cy="2370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800"/>
              </a:spcBef>
              <a:spcAft>
                <a:spcPts val="0"/>
              </a:spcAft>
              <a:buNone/>
            </a:pPr>
            <a:r>
              <a:rPr lang="en">
                <a:solidFill>
                  <a:srgbClr val="41423D"/>
                </a:solidFill>
              </a:rPr>
              <a:t>Valores por defecto</a:t>
            </a:r>
            <a:endParaRPr>
              <a:solidFill>
                <a:srgbClr val="41423D"/>
              </a:solidFill>
            </a:endParaRPr>
          </a:p>
          <a:p>
            <a:pPr indent="0" lvl="0" marL="0" rtl="0" algn="just">
              <a:lnSpc>
                <a:spcPct val="115000"/>
              </a:lnSpc>
              <a:spcBef>
                <a:spcPts val="1100"/>
              </a:spcBef>
              <a:spcAft>
                <a:spcPts val="0"/>
              </a:spcAft>
              <a:buNone/>
            </a:pPr>
            <a:r>
              <a:rPr lang="en">
                <a:solidFill>
                  <a:srgbClr val="41423D"/>
                </a:solidFill>
              </a:rPr>
              <a:t>a)  Para números el valor cero “0”.</a:t>
            </a:r>
            <a:endParaRPr>
              <a:solidFill>
                <a:srgbClr val="41423D"/>
              </a:solidFill>
            </a:endParaRPr>
          </a:p>
          <a:p>
            <a:pPr indent="0" lvl="0" marL="0" rtl="0" algn="just">
              <a:lnSpc>
                <a:spcPct val="115000"/>
              </a:lnSpc>
              <a:spcBef>
                <a:spcPts val="1100"/>
              </a:spcBef>
              <a:spcAft>
                <a:spcPts val="0"/>
              </a:spcAft>
              <a:buNone/>
            </a:pPr>
            <a:r>
              <a:rPr lang="en">
                <a:solidFill>
                  <a:srgbClr val="41423D"/>
                </a:solidFill>
              </a:rPr>
              <a:t>b)  Para cadenas y letras el valor vacío.</a:t>
            </a:r>
            <a:endParaRPr>
              <a:solidFill>
                <a:srgbClr val="41423D"/>
              </a:solidFill>
            </a:endParaRPr>
          </a:p>
          <a:p>
            <a:pPr indent="0" lvl="0" marL="0" rtl="0" algn="just">
              <a:lnSpc>
                <a:spcPct val="115000"/>
              </a:lnSpc>
              <a:spcBef>
                <a:spcPts val="1100"/>
              </a:spcBef>
              <a:spcAft>
                <a:spcPts val="0"/>
              </a:spcAft>
              <a:buNone/>
            </a:pPr>
            <a:r>
              <a:rPr lang="en">
                <a:solidFill>
                  <a:srgbClr val="41423D"/>
                </a:solidFill>
              </a:rPr>
              <a:t>c)  Para booleanos el valor false.</a:t>
            </a:r>
            <a:endParaRPr>
              <a:solidFill>
                <a:srgbClr val="41423D"/>
              </a:solidFill>
            </a:endParaRPr>
          </a:p>
          <a:p>
            <a:pPr indent="0" lvl="0" marL="457200" rtl="0" algn="just">
              <a:lnSpc>
                <a:spcPct val="115000"/>
              </a:lnSpc>
              <a:spcBef>
                <a:spcPts val="1100"/>
              </a:spcBef>
              <a:spcAft>
                <a:spcPts val="0"/>
              </a:spcAft>
              <a:buClr>
                <a:srgbClr val="000000"/>
              </a:buClr>
              <a:buSzPts val="1100"/>
              <a:buFont typeface="Arial"/>
              <a:buNone/>
            </a:pPr>
            <a:r>
              <a:rPr lang="en" sz="900">
                <a:solidFill>
                  <a:srgbClr val="41423D"/>
                </a:solidFill>
              </a:rPr>
              <a:t> </a:t>
            </a:r>
            <a:endParaRPr sz="900">
              <a:solidFill>
                <a:srgbClr val="41423D"/>
              </a:solidFill>
            </a:endParaRPr>
          </a:p>
          <a:p>
            <a:pPr indent="0" lvl="0" marL="0" rtl="0" algn="l">
              <a:spcBef>
                <a:spcPts val="11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41" name="Shape 441"/>
        <p:cNvGrpSpPr/>
        <p:nvPr/>
      </p:nvGrpSpPr>
      <p:grpSpPr>
        <a:xfrm>
          <a:off x="0" y="0"/>
          <a:ext cx="0" cy="0"/>
          <a:chOff x="0" y="0"/>
          <a:chExt cx="0" cy="0"/>
        </a:xfrm>
      </p:grpSpPr>
      <p:sp>
        <p:nvSpPr>
          <p:cNvPr id="442" name="Google Shape;442;p5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Arreglos</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(arrays)</a:t>
            </a:r>
            <a:endParaRPr/>
          </a:p>
        </p:txBody>
      </p:sp>
      <p:sp>
        <p:nvSpPr>
          <p:cNvPr id="443" name="Google Shape;443;p5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44" name="Google Shape;444;p50"/>
          <p:cNvSpPr txBox="1"/>
          <p:nvPr/>
        </p:nvSpPr>
        <p:spPr>
          <a:xfrm>
            <a:off x="507875" y="2001550"/>
            <a:ext cx="8242500" cy="2910300"/>
          </a:xfrm>
          <a:prstGeom prst="rect">
            <a:avLst/>
          </a:prstGeom>
          <a:noFill/>
          <a:ln>
            <a:noFill/>
          </a:ln>
        </p:spPr>
        <p:txBody>
          <a:bodyPr anchorCtr="0" anchor="t" bIns="45700" lIns="91425" spcFirstLastPara="1" rIns="91425" wrap="square" tIns="45700">
            <a:noAutofit/>
          </a:bodyPr>
          <a:lstStyle/>
          <a:p>
            <a:pPr indent="-203200" lvl="0" marL="228600" rtl="0" algn="just">
              <a:lnSpc>
                <a:spcPct val="90000"/>
              </a:lnSpc>
              <a:spcBef>
                <a:spcPts val="0"/>
              </a:spcBef>
              <a:spcAft>
                <a:spcPts val="0"/>
              </a:spcAft>
              <a:buClr>
                <a:srgbClr val="00B0F0"/>
              </a:buClr>
              <a:buSzPts val="2400"/>
              <a:buChar char="•"/>
            </a:pPr>
            <a:r>
              <a:rPr lang="en" sz="2400">
                <a:solidFill>
                  <a:srgbClr val="000000"/>
                </a:solidFill>
                <a:latin typeface="Calibri"/>
                <a:ea typeface="Calibri"/>
                <a:cs typeface="Calibri"/>
                <a:sym typeface="Calibri"/>
              </a:rPr>
              <a:t>Los arreglos pueden ser inicializados cuando son declarados.</a:t>
            </a:r>
            <a:endParaRPr sz="2400"/>
          </a:p>
          <a:p>
            <a:pPr indent="0" lvl="0" marL="0" rtl="0" algn="just">
              <a:lnSpc>
                <a:spcPct val="90000"/>
              </a:lnSpc>
              <a:spcBef>
                <a:spcPts val="1000"/>
              </a:spcBef>
              <a:spcAft>
                <a:spcPts val="0"/>
              </a:spcAft>
              <a:buNone/>
            </a:pPr>
            <a:r>
              <a:t/>
            </a:r>
            <a:endParaRPr sz="2400">
              <a:solidFill>
                <a:srgbClr val="000000"/>
              </a:solidFill>
              <a:latin typeface="Calibri"/>
              <a:ea typeface="Calibri"/>
              <a:cs typeface="Calibri"/>
              <a:sym typeface="Calibri"/>
            </a:endParaRPr>
          </a:p>
          <a:p>
            <a:pPr indent="-203200" lvl="0" marL="228600" rtl="0" algn="just">
              <a:lnSpc>
                <a:spcPct val="90000"/>
              </a:lnSpc>
              <a:spcBef>
                <a:spcPts val="1000"/>
              </a:spcBef>
              <a:spcAft>
                <a:spcPts val="0"/>
              </a:spcAft>
              <a:buClr>
                <a:srgbClr val="00B0F0"/>
              </a:buClr>
              <a:buSzPts val="2400"/>
              <a:buChar char="•"/>
            </a:pPr>
            <a:r>
              <a:rPr lang="en" sz="2400">
                <a:solidFill>
                  <a:srgbClr val="000000"/>
                </a:solidFill>
                <a:latin typeface="Calibri"/>
                <a:ea typeface="Calibri"/>
                <a:cs typeface="Calibri"/>
                <a:sym typeface="Calibri"/>
              </a:rPr>
              <a:t>Declaración de un arreglo de enteros e inicializado con los días de cada mes.</a:t>
            </a:r>
            <a:endParaRPr sz="24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24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2400">
              <a:solidFill>
                <a:srgbClr val="000000"/>
              </a:solidFill>
              <a:latin typeface="Calibri"/>
              <a:ea typeface="Calibri"/>
              <a:cs typeface="Calibri"/>
              <a:sym typeface="Calibri"/>
            </a:endParaRPr>
          </a:p>
          <a:p>
            <a:pPr indent="0" lvl="0" marL="0" rtl="0" algn="just">
              <a:lnSpc>
                <a:spcPct val="90000"/>
              </a:lnSpc>
              <a:spcBef>
                <a:spcPts val="1000"/>
              </a:spcBef>
              <a:spcAft>
                <a:spcPts val="0"/>
              </a:spcAft>
              <a:buNone/>
            </a:pPr>
            <a:r>
              <a:rPr lang="en" sz="2400">
                <a:solidFill>
                  <a:srgbClr val="41423D"/>
                </a:solidFill>
                <a:highlight>
                  <a:srgbClr val="FFFFFF"/>
                </a:highlight>
                <a:latin typeface="Trebuchet MS"/>
                <a:ea typeface="Trebuchet MS"/>
                <a:cs typeface="Trebuchet MS"/>
                <a:sym typeface="Trebuchet MS"/>
              </a:rPr>
              <a:t>                      </a:t>
            </a:r>
            <a:r>
              <a:rPr lang="en" sz="1600">
                <a:solidFill>
                  <a:srgbClr val="41423D"/>
                </a:solidFill>
                <a:highlight>
                  <a:srgbClr val="FFFFFF"/>
                </a:highlight>
                <a:latin typeface="Trebuchet MS"/>
                <a:ea typeface="Trebuchet MS"/>
                <a:cs typeface="Trebuchet MS"/>
                <a:sym typeface="Trebuchet MS"/>
              </a:rPr>
              <a:t>double estatura</a:t>
            </a:r>
            <a:r>
              <a:rPr lang="en" sz="1600">
                <a:solidFill>
                  <a:srgbClr val="000000"/>
                </a:solidFill>
                <a:latin typeface="Trebuchet MS"/>
                <a:ea typeface="Trebuchet MS"/>
                <a:cs typeface="Trebuchet MS"/>
                <a:sym typeface="Trebuchet MS"/>
              </a:rPr>
              <a:t>[ ]</a:t>
            </a:r>
            <a:r>
              <a:rPr lang="en" sz="1600">
                <a:solidFill>
                  <a:srgbClr val="41423D"/>
                </a:solidFill>
                <a:highlight>
                  <a:srgbClr val="FFFFFF"/>
                </a:highlight>
                <a:latin typeface="Trebuchet MS"/>
                <a:ea typeface="Trebuchet MS"/>
                <a:cs typeface="Trebuchet MS"/>
                <a:sym typeface="Trebuchet MS"/>
              </a:rPr>
              <a:t> = {1.73, 1.67, 1.56}; //Array de 3 elementos</a:t>
            </a:r>
            <a:endParaRPr sz="1600">
              <a:solidFill>
                <a:srgbClr val="000000"/>
              </a:solidFill>
              <a:latin typeface="Trebuchet MS"/>
              <a:ea typeface="Trebuchet MS"/>
              <a:cs typeface="Trebuchet MS"/>
              <a:sym typeface="Trebuchet MS"/>
            </a:endParaRPr>
          </a:p>
          <a:p>
            <a:pPr indent="0" lvl="0" marL="0" rtl="0" algn="just">
              <a:lnSpc>
                <a:spcPct val="90000"/>
              </a:lnSpc>
              <a:spcBef>
                <a:spcPts val="1000"/>
              </a:spcBef>
              <a:spcAft>
                <a:spcPts val="0"/>
              </a:spcAft>
              <a:buNone/>
            </a:pPr>
            <a:r>
              <a:t/>
            </a:r>
            <a:endParaRPr sz="2400">
              <a:solidFill>
                <a:srgbClr val="000000"/>
              </a:solidFill>
              <a:latin typeface="Calibri"/>
              <a:ea typeface="Calibri"/>
              <a:cs typeface="Calibri"/>
              <a:sym typeface="Calibri"/>
            </a:endParaRPr>
          </a:p>
        </p:txBody>
      </p:sp>
      <p:pic>
        <p:nvPicPr>
          <p:cNvPr id="445" name="Google Shape;445;p50"/>
          <p:cNvPicPr preferRelativeResize="0"/>
          <p:nvPr/>
        </p:nvPicPr>
        <p:blipFill rotWithShape="1">
          <a:blip r:embed="rId3">
            <a:alphaModFix/>
          </a:blip>
          <a:srcRect b="0" l="0" r="0" t="0"/>
          <a:stretch/>
        </p:blipFill>
        <p:spPr>
          <a:xfrm>
            <a:off x="2294925" y="3857947"/>
            <a:ext cx="5438775" cy="381000"/>
          </a:xfrm>
          <a:prstGeom prst="rect">
            <a:avLst/>
          </a:prstGeom>
          <a:noFill/>
          <a:ln>
            <a:noFill/>
          </a:ln>
        </p:spPr>
      </p:pic>
      <p:sp>
        <p:nvSpPr>
          <p:cNvPr id="446" name="Google Shape;446;p50"/>
          <p:cNvSpPr txBox="1"/>
          <p:nvPr/>
        </p:nvSpPr>
        <p:spPr>
          <a:xfrm>
            <a:off x="2008909" y="2470681"/>
            <a:ext cx="5818800" cy="346200"/>
          </a:xfrm>
          <a:prstGeom prst="rect">
            <a:avLst/>
          </a:prstGeom>
          <a:noFill/>
          <a:ln cap="flat" cmpd="sng" w="9525">
            <a:solidFill>
              <a:srgbClr val="4F81B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000000"/>
                </a:solidFill>
                <a:latin typeface="Calibri"/>
                <a:ea typeface="Calibri"/>
                <a:cs typeface="Calibri"/>
                <a:sym typeface="Calibri"/>
              </a:rPr>
              <a:t>type </a:t>
            </a:r>
            <a:r>
              <a:rPr b="1" lang="en" sz="2400">
                <a:solidFill>
                  <a:srgbClr val="000000"/>
                </a:solidFill>
                <a:latin typeface="Calibri"/>
                <a:ea typeface="Calibri"/>
                <a:cs typeface="Calibri"/>
                <a:sym typeface="Calibri"/>
              </a:rPr>
              <a:t>var-name[ ] = { item1, item2, .., itemn}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50" name="Shape 450"/>
        <p:cNvGrpSpPr/>
        <p:nvPr/>
      </p:nvGrpSpPr>
      <p:grpSpPr>
        <a:xfrm>
          <a:off x="0" y="0"/>
          <a:ext cx="0" cy="0"/>
          <a:chOff x="0" y="0"/>
          <a:chExt cx="0" cy="0"/>
        </a:xfrm>
      </p:grpSpPr>
      <p:sp>
        <p:nvSpPr>
          <p:cNvPr id="451" name="Google Shape;451;p51"/>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Conceptos de la </a:t>
            </a:r>
            <a:r>
              <a:rPr lang="en"/>
              <a:t>Programación Orientada a Objetos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55" name="Shape 455"/>
        <p:cNvGrpSpPr/>
        <p:nvPr/>
      </p:nvGrpSpPr>
      <p:grpSpPr>
        <a:xfrm>
          <a:off x="0" y="0"/>
          <a:ext cx="0" cy="0"/>
          <a:chOff x="0" y="0"/>
          <a:chExt cx="0" cy="0"/>
        </a:xfrm>
      </p:grpSpPr>
      <p:sp>
        <p:nvSpPr>
          <p:cNvPr id="456" name="Google Shape;456;p5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457" name="Google Shape;457;p52"/>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Introducción al paradigma orientado a objetos</a:t>
            </a:r>
            <a:endParaRPr>
              <a:solidFill>
                <a:schemeClr val="dk1"/>
              </a:solidFill>
            </a:endParaRPr>
          </a:p>
          <a:p>
            <a:pPr indent="-381000" lvl="0" marL="457200" rtl="0" algn="l">
              <a:spcBef>
                <a:spcPts val="0"/>
              </a:spcBef>
              <a:spcAft>
                <a:spcPts val="0"/>
              </a:spcAft>
              <a:buSzPts val="2400"/>
              <a:buChar char="▰"/>
            </a:pPr>
            <a:r>
              <a:rPr lang="en">
                <a:solidFill>
                  <a:schemeClr val="dk1"/>
                </a:solidFill>
              </a:rPr>
              <a:t>Clases y Objetos</a:t>
            </a:r>
            <a:endParaRPr>
              <a:solidFill>
                <a:schemeClr val="dk1"/>
              </a:solidFill>
            </a:endParaRPr>
          </a:p>
          <a:p>
            <a:pPr indent="-381000" lvl="0" marL="457200" rtl="0" algn="l">
              <a:spcBef>
                <a:spcPts val="0"/>
              </a:spcBef>
              <a:spcAft>
                <a:spcPts val="0"/>
              </a:spcAft>
              <a:buSzPts val="2400"/>
              <a:buChar char="▰"/>
            </a:pPr>
            <a:r>
              <a:rPr lang="en">
                <a:solidFill>
                  <a:schemeClr val="dk1"/>
                </a:solidFill>
              </a:rPr>
              <a:t>Herencia y polimorfismo</a:t>
            </a:r>
            <a:endParaRPr>
              <a:solidFill>
                <a:schemeClr val="dk1"/>
              </a:solidFill>
            </a:endParaRPr>
          </a:p>
          <a:p>
            <a:pPr indent="-381000" lvl="0" marL="457200" rtl="0" algn="l">
              <a:spcBef>
                <a:spcPts val="0"/>
              </a:spcBef>
              <a:spcAft>
                <a:spcPts val="0"/>
              </a:spcAft>
              <a:buSzPts val="2400"/>
              <a:buChar char="▰"/>
            </a:pPr>
            <a:r>
              <a:rPr lang="en">
                <a:solidFill>
                  <a:schemeClr val="dk1"/>
                </a:solidFill>
              </a:rPr>
              <a:t>Clases Abstractas e Interfaces</a:t>
            </a:r>
            <a:endParaRPr>
              <a:solidFill>
                <a:schemeClr val="dk1"/>
              </a:solidFill>
            </a:endParaRPr>
          </a:p>
          <a:p>
            <a:pPr indent="0" lvl="0" marL="457200" rtl="0" algn="l">
              <a:spcBef>
                <a:spcPts val="600"/>
              </a:spcBef>
              <a:spcAft>
                <a:spcPts val="0"/>
              </a:spcAft>
              <a:buNone/>
            </a:pPr>
            <a:r>
              <a:t/>
            </a:r>
            <a:endParaRPr/>
          </a:p>
        </p:txBody>
      </p:sp>
      <p:sp>
        <p:nvSpPr>
          <p:cNvPr id="458" name="Google Shape;458;p5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Introducción a JAVA</a:t>
            </a:r>
            <a:endParaRPr/>
          </a:p>
        </p:txBody>
      </p:sp>
      <p:sp>
        <p:nvSpPr>
          <p:cNvPr id="164" name="Google Shape;164;p17"/>
          <p:cNvSpPr txBox="1"/>
          <p:nvPr>
            <p:ph idx="1" type="body"/>
          </p:nvPr>
        </p:nvSpPr>
        <p:spPr>
          <a:xfrm>
            <a:off x="327925" y="2137900"/>
            <a:ext cx="8358600" cy="2764800"/>
          </a:xfrm>
          <a:prstGeom prst="rect">
            <a:avLst/>
          </a:prstGeom>
        </p:spPr>
        <p:txBody>
          <a:bodyPr anchorCtr="0" anchor="t" bIns="0" lIns="0" spcFirstLastPara="1" rIns="0" wrap="square" tIns="0">
            <a:noAutofit/>
          </a:bodyPr>
          <a:lstStyle/>
          <a:p>
            <a:pPr indent="-361950" lvl="0" marL="457200" rtl="0" algn="just">
              <a:lnSpc>
                <a:spcPct val="90000"/>
              </a:lnSpc>
              <a:spcBef>
                <a:spcPts val="0"/>
              </a:spcBef>
              <a:spcAft>
                <a:spcPts val="0"/>
              </a:spcAft>
              <a:buClr>
                <a:srgbClr val="00B0F0"/>
              </a:buClr>
              <a:buSzPts val="2100"/>
              <a:buFont typeface="Trebuchet MS"/>
              <a:buChar char="▰"/>
            </a:pPr>
            <a:r>
              <a:rPr lang="en" sz="2100">
                <a:solidFill>
                  <a:schemeClr val="dk1"/>
                </a:solidFill>
                <a:latin typeface="Trebuchet MS"/>
                <a:ea typeface="Trebuchet MS"/>
                <a:cs typeface="Trebuchet MS"/>
                <a:sym typeface="Trebuchet MS"/>
              </a:rPr>
              <a:t>Java es un lenguaje de programación comercializado por primera vez en 1995 por Sun Microsystems.</a:t>
            </a:r>
            <a:endParaRPr sz="2100">
              <a:solidFill>
                <a:schemeClr val="dk1"/>
              </a:solidFill>
              <a:latin typeface="Trebuchet MS"/>
              <a:ea typeface="Trebuchet MS"/>
              <a:cs typeface="Trebuchet MS"/>
              <a:sym typeface="Trebuchet MS"/>
            </a:endParaRPr>
          </a:p>
          <a:p>
            <a:pPr indent="-361950" lvl="0" marL="457200" rtl="0" algn="just">
              <a:lnSpc>
                <a:spcPct val="90000"/>
              </a:lnSpc>
              <a:spcBef>
                <a:spcPts val="800"/>
              </a:spcBef>
              <a:spcAft>
                <a:spcPts val="0"/>
              </a:spcAft>
              <a:buClr>
                <a:srgbClr val="00B0F0"/>
              </a:buClr>
              <a:buSzPts val="2100"/>
              <a:buFont typeface="Trebuchet MS"/>
              <a:buChar char="▰"/>
            </a:pPr>
            <a:r>
              <a:rPr lang="en" sz="2100">
                <a:solidFill>
                  <a:schemeClr val="dk1"/>
                </a:solidFill>
                <a:latin typeface="Trebuchet MS"/>
                <a:ea typeface="Trebuchet MS"/>
                <a:cs typeface="Trebuchet MS"/>
                <a:sym typeface="Trebuchet MS"/>
              </a:rPr>
              <a:t>Java es un lenguaje totalmente orientado a objetos. Todos los conceptos de POO están presentes.</a:t>
            </a:r>
            <a:endParaRPr b="1" sz="2100">
              <a:solidFill>
                <a:schemeClr val="dk1"/>
              </a:solidFill>
              <a:latin typeface="Trebuchet MS"/>
              <a:ea typeface="Trebuchet MS"/>
              <a:cs typeface="Trebuchet MS"/>
              <a:sym typeface="Trebuchet MS"/>
            </a:endParaRPr>
          </a:p>
          <a:p>
            <a:pPr indent="-361950" lvl="0" marL="457200" rtl="0" algn="l">
              <a:lnSpc>
                <a:spcPct val="90000"/>
              </a:lnSpc>
              <a:spcBef>
                <a:spcPts val="800"/>
              </a:spcBef>
              <a:spcAft>
                <a:spcPts val="0"/>
              </a:spcAft>
              <a:buClr>
                <a:srgbClr val="00B0F0"/>
              </a:buClr>
              <a:buSzPts val="2100"/>
              <a:buFont typeface="Trebuchet MS"/>
              <a:buChar char="▰"/>
            </a:pPr>
            <a:r>
              <a:rPr lang="en" sz="2100">
                <a:solidFill>
                  <a:schemeClr val="dk1"/>
                </a:solidFill>
                <a:latin typeface="Trebuchet MS"/>
                <a:ea typeface="Trebuchet MS"/>
                <a:cs typeface="Trebuchet MS"/>
                <a:sym typeface="Trebuchet MS"/>
              </a:rPr>
              <a:t>Es un lenguaje multiplataforma.</a:t>
            </a:r>
            <a:endParaRPr sz="2100">
              <a:solidFill>
                <a:schemeClr val="dk1"/>
              </a:solidFill>
              <a:latin typeface="Trebuchet MS"/>
              <a:ea typeface="Trebuchet MS"/>
              <a:cs typeface="Trebuchet MS"/>
              <a:sym typeface="Trebuchet MS"/>
            </a:endParaRPr>
          </a:p>
          <a:p>
            <a:pPr indent="-361950" lvl="0" marL="457200" rtl="0" algn="l">
              <a:lnSpc>
                <a:spcPct val="90000"/>
              </a:lnSpc>
              <a:spcBef>
                <a:spcPts val="800"/>
              </a:spcBef>
              <a:spcAft>
                <a:spcPts val="0"/>
              </a:spcAft>
              <a:buClr>
                <a:srgbClr val="00B0F0"/>
              </a:buClr>
              <a:buSzPts val="2100"/>
              <a:buFont typeface="Trebuchet MS"/>
              <a:buChar char="▰"/>
            </a:pPr>
            <a:r>
              <a:rPr lang="en" sz="2100">
                <a:solidFill>
                  <a:schemeClr val="dk1"/>
                </a:solidFill>
                <a:latin typeface="Trebuchet MS"/>
                <a:ea typeface="Trebuchet MS"/>
                <a:cs typeface="Trebuchet MS"/>
                <a:sym typeface="Trebuchet MS"/>
              </a:rPr>
              <a:t>En 2009 Oracle compra Sun Microsystems, pero igual sigue siendo libre!.</a:t>
            </a:r>
            <a:endParaRPr>
              <a:solidFill>
                <a:schemeClr val="dk1"/>
              </a:solidFill>
            </a:endParaRPr>
          </a:p>
          <a:p>
            <a:pPr indent="0" lvl="0" marL="457200" rtl="0" algn="l">
              <a:spcBef>
                <a:spcPts val="600"/>
              </a:spcBef>
              <a:spcAft>
                <a:spcPts val="0"/>
              </a:spcAft>
              <a:buNone/>
            </a:pPr>
            <a:r>
              <a:t/>
            </a:r>
            <a:endParaRPr/>
          </a:p>
        </p:txBody>
      </p:sp>
      <p:sp>
        <p:nvSpPr>
          <p:cNvPr id="165" name="Google Shape;165;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66" name="Google Shape;166;p17"/>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62" name="Shape 462"/>
        <p:cNvGrpSpPr/>
        <p:nvPr/>
      </p:nvGrpSpPr>
      <p:grpSpPr>
        <a:xfrm>
          <a:off x="0" y="0"/>
          <a:ext cx="0" cy="0"/>
          <a:chOff x="0" y="0"/>
          <a:chExt cx="0" cy="0"/>
        </a:xfrm>
      </p:grpSpPr>
      <p:sp>
        <p:nvSpPr>
          <p:cNvPr id="463" name="Google Shape;463;p5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Paradigma orientado a objetos</a:t>
            </a:r>
            <a:endParaRPr/>
          </a:p>
        </p:txBody>
      </p:sp>
      <p:sp>
        <p:nvSpPr>
          <p:cNvPr id="464" name="Google Shape;464;p53"/>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2000">
                <a:solidFill>
                  <a:srgbClr val="3F3F3F"/>
                </a:solidFill>
              </a:rPr>
              <a:t>Paradigma</a:t>
            </a:r>
            <a:endParaRPr b="1" sz="2000">
              <a:solidFill>
                <a:srgbClr val="3F3F3F"/>
              </a:solidFill>
            </a:endParaRPr>
          </a:p>
          <a:p>
            <a:pPr indent="0" lvl="0" marL="0" rtl="0" algn="just">
              <a:lnSpc>
                <a:spcPct val="100000"/>
              </a:lnSpc>
              <a:spcBef>
                <a:spcPts val="0"/>
              </a:spcBef>
              <a:spcAft>
                <a:spcPts val="0"/>
              </a:spcAft>
              <a:buNone/>
            </a:pPr>
            <a:r>
              <a:t/>
            </a:r>
            <a:endParaRPr b="1" sz="2000">
              <a:solidFill>
                <a:srgbClr val="3F3F3F"/>
              </a:solidFill>
            </a:endParaRPr>
          </a:p>
          <a:p>
            <a:pPr indent="-355600" lvl="0" marL="457200" rtl="0" algn="just">
              <a:lnSpc>
                <a:spcPct val="100000"/>
              </a:lnSpc>
              <a:spcBef>
                <a:spcPts val="0"/>
              </a:spcBef>
              <a:spcAft>
                <a:spcPts val="0"/>
              </a:spcAft>
              <a:buClr>
                <a:srgbClr val="3F3F3F"/>
              </a:buClr>
              <a:buSzPts val="2000"/>
              <a:buFont typeface="Chivo"/>
              <a:buChar char="●"/>
            </a:pPr>
            <a:r>
              <a:rPr lang="en" sz="2000">
                <a:solidFill>
                  <a:srgbClr val="3F3F3F"/>
                </a:solidFill>
              </a:rPr>
              <a:t>Su significado es ejemplo o modelo.</a:t>
            </a:r>
            <a:endParaRPr sz="2000">
              <a:solidFill>
                <a:srgbClr val="3F3F3F"/>
              </a:solidFill>
            </a:endParaRPr>
          </a:p>
          <a:p>
            <a:pPr indent="-355600" lvl="0" marL="457200" rtl="0" algn="just">
              <a:lnSpc>
                <a:spcPct val="100000"/>
              </a:lnSpc>
              <a:spcBef>
                <a:spcPts val="0"/>
              </a:spcBef>
              <a:spcAft>
                <a:spcPts val="0"/>
              </a:spcAft>
              <a:buClr>
                <a:srgbClr val="3F3F3F"/>
              </a:buClr>
              <a:buSzPts val="2000"/>
              <a:buFont typeface="Chivo"/>
              <a:buChar char="●"/>
            </a:pPr>
            <a:r>
              <a:rPr lang="en" sz="2000">
                <a:solidFill>
                  <a:srgbClr val="3F3F3F"/>
                </a:solidFill>
              </a:rPr>
              <a:t>Conjunto de creencias, prácticas y conocimientos que guían el desarrollo de una disciplina durante un período de tiempo.</a:t>
            </a:r>
            <a:endParaRPr sz="2000">
              <a:solidFill>
                <a:srgbClr val="3F3F3F"/>
              </a:solidFill>
            </a:endParaRPr>
          </a:p>
          <a:p>
            <a:pPr indent="-355600" lvl="0" marL="457200" rtl="0" algn="just">
              <a:lnSpc>
                <a:spcPct val="100000"/>
              </a:lnSpc>
              <a:spcBef>
                <a:spcPts val="0"/>
              </a:spcBef>
              <a:spcAft>
                <a:spcPts val="0"/>
              </a:spcAft>
              <a:buClr>
                <a:srgbClr val="3F3F3F"/>
              </a:buClr>
              <a:buSzPts val="2000"/>
              <a:buFont typeface="Trebuchet MS"/>
              <a:buChar char="●"/>
            </a:pPr>
            <a:r>
              <a:rPr lang="en" sz="2000">
                <a:solidFill>
                  <a:srgbClr val="3F3F3F"/>
                </a:solidFill>
              </a:rPr>
              <a:t>Un </a:t>
            </a:r>
            <a:r>
              <a:rPr b="1" lang="en" sz="2000">
                <a:solidFill>
                  <a:srgbClr val="3F3F3F"/>
                </a:solidFill>
              </a:rPr>
              <a:t>paradigma de programación</a:t>
            </a:r>
            <a:r>
              <a:rPr lang="en" sz="2000">
                <a:solidFill>
                  <a:srgbClr val="3F3F3F"/>
                </a:solidFill>
              </a:rPr>
              <a:t> es un estilo de desarrollo de programas. Es decir, un modelo para resolver problemas computacionales.</a:t>
            </a:r>
            <a:endParaRPr sz="2000">
              <a:solidFill>
                <a:schemeClr val="dk1"/>
              </a:solidFill>
            </a:endParaRPr>
          </a:p>
        </p:txBody>
      </p:sp>
      <p:sp>
        <p:nvSpPr>
          <p:cNvPr id="465" name="Google Shape;465;p5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69" name="Shape 469"/>
        <p:cNvGrpSpPr/>
        <p:nvPr/>
      </p:nvGrpSpPr>
      <p:grpSpPr>
        <a:xfrm>
          <a:off x="0" y="0"/>
          <a:ext cx="0" cy="0"/>
          <a:chOff x="0" y="0"/>
          <a:chExt cx="0" cy="0"/>
        </a:xfrm>
      </p:grpSpPr>
      <p:sp>
        <p:nvSpPr>
          <p:cNvPr id="470" name="Google Shape;470;p5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Paradigma orientado a objetos</a:t>
            </a:r>
            <a:endParaRPr/>
          </a:p>
        </p:txBody>
      </p:sp>
      <p:sp>
        <p:nvSpPr>
          <p:cNvPr id="471" name="Google Shape;471;p54"/>
          <p:cNvSpPr txBox="1"/>
          <p:nvPr>
            <p:ph idx="1" type="body"/>
          </p:nvPr>
        </p:nvSpPr>
        <p:spPr>
          <a:xfrm>
            <a:off x="457200" y="2061700"/>
            <a:ext cx="8000700" cy="2764800"/>
          </a:xfrm>
          <a:prstGeom prst="rect">
            <a:avLst/>
          </a:prstGeom>
        </p:spPr>
        <p:txBody>
          <a:bodyPr anchorCtr="0" anchor="t" bIns="0" lIns="0" spcFirstLastPara="1" rIns="0" wrap="square" tIns="0">
            <a:noAutofit/>
          </a:bodyPr>
          <a:lstStyle/>
          <a:p>
            <a:pPr indent="-355600" lvl="0" marL="457200" rtl="0" algn="just">
              <a:lnSpc>
                <a:spcPct val="100000"/>
              </a:lnSpc>
              <a:spcBef>
                <a:spcPts val="0"/>
              </a:spcBef>
              <a:spcAft>
                <a:spcPts val="0"/>
              </a:spcAft>
              <a:buClr>
                <a:schemeClr val="dk1"/>
              </a:buClr>
              <a:buSzPts val="2000"/>
              <a:buFont typeface="Chivo"/>
              <a:buChar char="●"/>
            </a:pPr>
            <a:r>
              <a:rPr lang="en" sz="2000">
                <a:solidFill>
                  <a:schemeClr val="dk1"/>
                </a:solidFill>
              </a:rPr>
              <a:t>El paradigma orientado a objetos (OO) define los programas en términos de comunidades de objetos. </a:t>
            </a:r>
            <a:endParaRPr sz="2000">
              <a:solidFill>
                <a:schemeClr val="dk1"/>
              </a:solidFill>
            </a:endParaRPr>
          </a:p>
          <a:p>
            <a:pPr indent="-355600" lvl="0" marL="457200" rtl="0" algn="just">
              <a:lnSpc>
                <a:spcPct val="100000"/>
              </a:lnSpc>
              <a:spcBef>
                <a:spcPts val="0"/>
              </a:spcBef>
              <a:spcAft>
                <a:spcPts val="0"/>
              </a:spcAft>
              <a:buClr>
                <a:schemeClr val="dk1"/>
              </a:buClr>
              <a:buSzPts val="2000"/>
              <a:buFont typeface="Trebuchet MS"/>
              <a:buChar char="●"/>
            </a:pPr>
            <a:r>
              <a:rPr lang="en" sz="2000">
                <a:solidFill>
                  <a:schemeClr val="dk1"/>
                </a:solidFill>
              </a:rPr>
              <a:t>El comportamiento del programa es llevado a cabo por </a:t>
            </a:r>
            <a:r>
              <a:rPr b="1" lang="en" sz="2000">
                <a:solidFill>
                  <a:schemeClr val="dk1"/>
                </a:solidFill>
              </a:rPr>
              <a:t>objetos</a:t>
            </a:r>
            <a:r>
              <a:rPr lang="en" sz="2000">
                <a:solidFill>
                  <a:schemeClr val="dk1"/>
                </a:solidFill>
              </a:rPr>
              <a:t>, entidades que representan elementos del problema a resolver y tienen </a:t>
            </a:r>
            <a:r>
              <a:rPr b="1" lang="en" sz="2000">
                <a:solidFill>
                  <a:schemeClr val="dk1"/>
                </a:solidFill>
              </a:rPr>
              <a:t>atributos </a:t>
            </a:r>
            <a:r>
              <a:rPr lang="en" sz="2000">
                <a:solidFill>
                  <a:schemeClr val="dk1"/>
                </a:solidFill>
              </a:rPr>
              <a:t>y comportamiento(</a:t>
            </a:r>
            <a:r>
              <a:rPr b="1" lang="en" sz="2000">
                <a:solidFill>
                  <a:schemeClr val="dk1"/>
                </a:solidFill>
              </a:rPr>
              <a:t>métodos</a:t>
            </a:r>
            <a:r>
              <a:rPr lang="en" sz="2000">
                <a:solidFill>
                  <a:schemeClr val="dk1"/>
                </a:solidFill>
              </a:rPr>
              <a:t>).</a:t>
            </a:r>
            <a:endParaRPr sz="2000">
              <a:solidFill>
                <a:schemeClr val="dk1"/>
              </a:solidFill>
            </a:endParaRPr>
          </a:p>
          <a:p>
            <a:pPr indent="-355600" lvl="0" marL="457200" rtl="0" algn="just">
              <a:lnSpc>
                <a:spcPct val="100000"/>
              </a:lnSpc>
              <a:spcBef>
                <a:spcPts val="0"/>
              </a:spcBef>
              <a:spcAft>
                <a:spcPts val="0"/>
              </a:spcAft>
              <a:buClr>
                <a:schemeClr val="dk1"/>
              </a:buClr>
              <a:buSzPts val="2000"/>
              <a:buFont typeface="Chivo"/>
              <a:buChar char="●"/>
            </a:pPr>
            <a:r>
              <a:rPr lang="en" sz="2000">
                <a:solidFill>
                  <a:schemeClr val="dk1"/>
                </a:solidFill>
              </a:rPr>
              <a:t>Los objetos con características comunes se agrupan en clases. </a:t>
            </a:r>
            <a:endParaRPr b="1" sz="2000">
              <a:solidFill>
                <a:srgbClr val="3F3F3F"/>
              </a:solidFill>
            </a:endParaRPr>
          </a:p>
        </p:txBody>
      </p:sp>
      <p:sp>
        <p:nvSpPr>
          <p:cNvPr id="472" name="Google Shape;472;p5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76" name="Shape 476"/>
        <p:cNvGrpSpPr/>
        <p:nvPr/>
      </p:nvGrpSpPr>
      <p:grpSpPr>
        <a:xfrm>
          <a:off x="0" y="0"/>
          <a:ext cx="0" cy="0"/>
          <a:chOff x="0" y="0"/>
          <a:chExt cx="0" cy="0"/>
        </a:xfrm>
      </p:grpSpPr>
      <p:sp>
        <p:nvSpPr>
          <p:cNvPr id="477" name="Google Shape;477;p5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Pilares de la programación orientada a objetos</a:t>
            </a:r>
            <a:endParaRPr/>
          </a:p>
        </p:txBody>
      </p:sp>
      <p:sp>
        <p:nvSpPr>
          <p:cNvPr id="478" name="Google Shape;478;p55"/>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79" name="Google Shape;479;p55"/>
          <p:cNvSpPr/>
          <p:nvPr/>
        </p:nvSpPr>
        <p:spPr>
          <a:xfrm>
            <a:off x="1359979" y="1966700"/>
            <a:ext cx="2547300" cy="720300"/>
          </a:xfrm>
          <a:prstGeom prst="roundRect">
            <a:avLst>
              <a:gd fmla="val 16667" name="adj"/>
            </a:avLst>
          </a:prstGeom>
          <a:solidFill>
            <a:srgbClr val="D0E0E3"/>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200"/>
              <a:buFont typeface="Arial"/>
              <a:buNone/>
            </a:pPr>
            <a:r>
              <a:rPr b="0" i="0" lang="en" sz="2400" u="none" cap="none" strike="noStrike">
                <a:solidFill>
                  <a:srgbClr val="000000"/>
                </a:solidFill>
                <a:latin typeface="Quattrocento Sans"/>
                <a:ea typeface="Quattrocento Sans"/>
                <a:cs typeface="Quattrocento Sans"/>
                <a:sym typeface="Quattrocento Sans"/>
              </a:rPr>
              <a:t>Abstracción</a:t>
            </a:r>
            <a:endParaRPr b="0" i="0" sz="2400" u="none" cap="none" strike="noStrike">
              <a:solidFill>
                <a:srgbClr val="000000"/>
              </a:solidFill>
              <a:latin typeface="Cambria"/>
              <a:ea typeface="Cambria"/>
              <a:cs typeface="Cambria"/>
              <a:sym typeface="Cambria"/>
            </a:endParaRPr>
          </a:p>
        </p:txBody>
      </p:sp>
      <p:sp>
        <p:nvSpPr>
          <p:cNvPr id="480" name="Google Shape;480;p55"/>
          <p:cNvSpPr/>
          <p:nvPr/>
        </p:nvSpPr>
        <p:spPr>
          <a:xfrm>
            <a:off x="1359971" y="3502744"/>
            <a:ext cx="2547300" cy="720300"/>
          </a:xfrm>
          <a:prstGeom prst="roundRect">
            <a:avLst>
              <a:gd fmla="val 16667" name="adj"/>
            </a:avLst>
          </a:prstGeom>
          <a:solidFill>
            <a:srgbClr val="D9D2E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200"/>
              <a:buFont typeface="Arial"/>
              <a:buNone/>
            </a:pPr>
            <a:r>
              <a:rPr b="0" i="0" lang="en" sz="2400" u="none" cap="none" strike="noStrike">
                <a:solidFill>
                  <a:srgbClr val="000000"/>
                </a:solidFill>
                <a:latin typeface="Quattrocento Sans"/>
                <a:ea typeface="Quattrocento Sans"/>
                <a:cs typeface="Quattrocento Sans"/>
                <a:sym typeface="Quattrocento Sans"/>
              </a:rPr>
              <a:t>Herencia</a:t>
            </a:r>
            <a:endParaRPr b="0" i="0" sz="2400" u="none" cap="none" strike="noStrike">
              <a:solidFill>
                <a:srgbClr val="000000"/>
              </a:solidFill>
              <a:latin typeface="Cambria"/>
              <a:ea typeface="Cambria"/>
              <a:cs typeface="Cambria"/>
              <a:sym typeface="Cambria"/>
            </a:endParaRPr>
          </a:p>
        </p:txBody>
      </p:sp>
      <p:sp>
        <p:nvSpPr>
          <p:cNvPr id="481" name="Google Shape;481;p55"/>
          <p:cNvSpPr/>
          <p:nvPr/>
        </p:nvSpPr>
        <p:spPr>
          <a:xfrm>
            <a:off x="5853075" y="1966700"/>
            <a:ext cx="2682300" cy="720300"/>
          </a:xfrm>
          <a:prstGeom prst="roundRect">
            <a:avLst>
              <a:gd fmla="val 16667" name="adj"/>
            </a:avLst>
          </a:prstGeom>
          <a:solidFill>
            <a:srgbClr val="C9DAF8"/>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200"/>
              <a:buFont typeface="Arial"/>
              <a:buNone/>
            </a:pPr>
            <a:r>
              <a:rPr b="0" i="0" lang="en" sz="2400" u="none" cap="none" strike="noStrike">
                <a:solidFill>
                  <a:srgbClr val="000000"/>
                </a:solidFill>
                <a:latin typeface="Quattrocento Sans"/>
                <a:ea typeface="Quattrocento Sans"/>
                <a:cs typeface="Quattrocento Sans"/>
                <a:sym typeface="Quattrocento Sans"/>
              </a:rPr>
              <a:t>Encapsulamiento</a:t>
            </a:r>
            <a:endParaRPr b="0" i="0" sz="2400" u="none" cap="none" strike="noStrike">
              <a:solidFill>
                <a:srgbClr val="000000"/>
              </a:solidFill>
              <a:latin typeface="Cambria"/>
              <a:ea typeface="Cambria"/>
              <a:cs typeface="Cambria"/>
              <a:sym typeface="Cambria"/>
            </a:endParaRPr>
          </a:p>
        </p:txBody>
      </p:sp>
      <p:sp>
        <p:nvSpPr>
          <p:cNvPr id="482" name="Google Shape;482;p55"/>
          <p:cNvSpPr/>
          <p:nvPr/>
        </p:nvSpPr>
        <p:spPr>
          <a:xfrm>
            <a:off x="5787329" y="3526358"/>
            <a:ext cx="2547300" cy="720300"/>
          </a:xfrm>
          <a:prstGeom prst="roundRect">
            <a:avLst>
              <a:gd fmla="val 16667" name="adj"/>
            </a:avLst>
          </a:prstGeom>
          <a:solidFill>
            <a:srgbClr val="EAD1DC"/>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200"/>
              <a:buFont typeface="Arial"/>
              <a:buNone/>
            </a:pPr>
            <a:r>
              <a:rPr b="0" i="0" lang="en" sz="2400" u="none" cap="none" strike="noStrike">
                <a:solidFill>
                  <a:srgbClr val="000000"/>
                </a:solidFill>
                <a:latin typeface="Quattrocento Sans"/>
                <a:ea typeface="Quattrocento Sans"/>
                <a:cs typeface="Quattrocento Sans"/>
                <a:sym typeface="Quattrocento Sans"/>
              </a:rPr>
              <a:t>Polimorfismo</a:t>
            </a:r>
            <a:endParaRPr b="0" i="0" sz="2400" u="none" cap="none" strike="noStrike">
              <a:solidFill>
                <a:srgbClr val="000000"/>
              </a:solidFill>
              <a:latin typeface="Cambria"/>
              <a:ea typeface="Cambria"/>
              <a:cs typeface="Cambria"/>
              <a:sym typeface="Cambria"/>
            </a:endParaRPr>
          </a:p>
        </p:txBody>
      </p:sp>
      <p:sp>
        <p:nvSpPr>
          <p:cNvPr id="483" name="Google Shape;483;p55"/>
          <p:cNvSpPr txBox="1"/>
          <p:nvPr/>
        </p:nvSpPr>
        <p:spPr>
          <a:xfrm>
            <a:off x="2253101" y="4548225"/>
            <a:ext cx="5578200" cy="524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u="sng" cap="none" strike="noStrike">
                <a:solidFill>
                  <a:srgbClr val="0563C1"/>
                </a:solidFill>
                <a:latin typeface="Calibri"/>
                <a:ea typeface="Calibri"/>
                <a:cs typeface="Calibri"/>
                <a:sym typeface="Calibri"/>
                <a:hlinkClick r:id="rId3"/>
              </a:rPr>
              <a:t>https://www.youtube.com/watch?v=pTB0EiLXUC8</a:t>
            </a:r>
            <a:endParaRPr b="0" i="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84" name="Google Shape;484;p55"/>
          <p:cNvSpPr/>
          <p:nvPr/>
        </p:nvSpPr>
        <p:spPr>
          <a:xfrm>
            <a:off x="4201872" y="2822150"/>
            <a:ext cx="1195800" cy="631200"/>
          </a:xfrm>
          <a:prstGeom prst="roundRect">
            <a:avLst>
              <a:gd fmla="val 16667" name="adj"/>
            </a:avLst>
          </a:prstGeom>
          <a:solidFill>
            <a:srgbClr val="D9C4B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 sz="3200" u="none" cap="none" strike="noStrike">
                <a:solidFill>
                  <a:srgbClr val="000000"/>
                </a:solidFill>
                <a:latin typeface="Calibri"/>
                <a:ea typeface="Calibri"/>
                <a:cs typeface="Calibri"/>
                <a:sym typeface="Calibri"/>
              </a:rPr>
              <a:t>POO</a:t>
            </a:r>
            <a:endParaRPr b="1" i="0" sz="3200" u="none" cap="none" strike="noStrike">
              <a:solidFill>
                <a:srgbClr val="000000"/>
              </a:solidFill>
              <a:latin typeface="Calibri"/>
              <a:ea typeface="Calibri"/>
              <a:cs typeface="Calibri"/>
              <a:sym typeface="Calibri"/>
            </a:endParaRPr>
          </a:p>
        </p:txBody>
      </p:sp>
      <p:cxnSp>
        <p:nvCxnSpPr>
          <p:cNvPr id="485" name="Google Shape;485;p55"/>
          <p:cNvCxnSpPr>
            <a:endCxn id="484" idx="1"/>
          </p:cNvCxnSpPr>
          <p:nvPr/>
        </p:nvCxnSpPr>
        <p:spPr>
          <a:xfrm>
            <a:off x="3837972" y="2673350"/>
            <a:ext cx="363900" cy="464400"/>
          </a:xfrm>
          <a:prstGeom prst="straightConnector1">
            <a:avLst/>
          </a:prstGeom>
          <a:noFill/>
          <a:ln cap="flat" cmpd="sng" w="9525">
            <a:solidFill>
              <a:srgbClr val="44546A"/>
            </a:solidFill>
            <a:prstDash val="solid"/>
            <a:round/>
            <a:headEnd len="sm" w="sm" type="none"/>
            <a:tailEnd len="sm" w="sm" type="none"/>
          </a:ln>
        </p:spPr>
      </p:cxnSp>
      <p:cxnSp>
        <p:nvCxnSpPr>
          <p:cNvPr id="486" name="Google Shape;486;p55"/>
          <p:cNvCxnSpPr>
            <a:endCxn id="484" idx="1"/>
          </p:cNvCxnSpPr>
          <p:nvPr/>
        </p:nvCxnSpPr>
        <p:spPr>
          <a:xfrm flipH="1" rot="10800000">
            <a:off x="3889872" y="3137750"/>
            <a:ext cx="312000" cy="483600"/>
          </a:xfrm>
          <a:prstGeom prst="straightConnector1">
            <a:avLst/>
          </a:prstGeom>
          <a:noFill/>
          <a:ln cap="flat" cmpd="sng" w="9525">
            <a:solidFill>
              <a:srgbClr val="44546A"/>
            </a:solidFill>
            <a:prstDash val="solid"/>
            <a:round/>
            <a:headEnd len="sm" w="sm" type="none"/>
            <a:tailEnd len="sm" w="sm" type="none"/>
          </a:ln>
        </p:spPr>
      </p:cxnSp>
      <p:cxnSp>
        <p:nvCxnSpPr>
          <p:cNvPr id="487" name="Google Shape;487;p55"/>
          <p:cNvCxnSpPr>
            <a:stCxn id="484" idx="3"/>
          </p:cNvCxnSpPr>
          <p:nvPr/>
        </p:nvCxnSpPr>
        <p:spPr>
          <a:xfrm flipH="1" rot="10800000">
            <a:off x="5397672" y="2617550"/>
            <a:ext cx="450600" cy="520200"/>
          </a:xfrm>
          <a:prstGeom prst="straightConnector1">
            <a:avLst/>
          </a:prstGeom>
          <a:noFill/>
          <a:ln cap="flat" cmpd="sng" w="9525">
            <a:solidFill>
              <a:srgbClr val="44546A"/>
            </a:solidFill>
            <a:prstDash val="solid"/>
            <a:round/>
            <a:headEnd len="sm" w="sm" type="none"/>
            <a:tailEnd len="sm" w="sm" type="none"/>
          </a:ln>
        </p:spPr>
      </p:cxnSp>
      <p:cxnSp>
        <p:nvCxnSpPr>
          <p:cNvPr id="488" name="Google Shape;488;p55"/>
          <p:cNvCxnSpPr>
            <a:stCxn id="484" idx="3"/>
          </p:cNvCxnSpPr>
          <p:nvPr/>
        </p:nvCxnSpPr>
        <p:spPr>
          <a:xfrm>
            <a:off x="5397672" y="3137750"/>
            <a:ext cx="389700" cy="466800"/>
          </a:xfrm>
          <a:prstGeom prst="straightConnector1">
            <a:avLst/>
          </a:prstGeom>
          <a:noFill/>
          <a:ln cap="flat" cmpd="sng" w="9525">
            <a:solidFill>
              <a:srgbClr val="44546A"/>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93" name="Shape 493"/>
        <p:cNvGrpSpPr/>
        <p:nvPr/>
      </p:nvGrpSpPr>
      <p:grpSpPr>
        <a:xfrm>
          <a:off x="0" y="0"/>
          <a:ext cx="0" cy="0"/>
          <a:chOff x="0" y="0"/>
          <a:chExt cx="0" cy="0"/>
        </a:xfrm>
      </p:grpSpPr>
      <p:sp>
        <p:nvSpPr>
          <p:cNvPr id="494" name="Google Shape;494;p56"/>
          <p:cNvSpPr txBox="1"/>
          <p:nvPr/>
        </p:nvSpPr>
        <p:spPr>
          <a:xfrm>
            <a:off x="596725" y="1789425"/>
            <a:ext cx="7945800" cy="23166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404040"/>
              </a:buClr>
              <a:buSzPts val="1800"/>
              <a:buFont typeface="Calibri"/>
              <a:buChar char="●"/>
            </a:pPr>
            <a:r>
              <a:rPr b="0" i="0" lang="en" sz="2400" u="none" cap="none" strike="noStrike">
                <a:solidFill>
                  <a:srgbClr val="404040"/>
                </a:solidFill>
                <a:highlight>
                  <a:srgbClr val="FFFFFF"/>
                </a:highlight>
                <a:latin typeface="Calibri"/>
                <a:ea typeface="Calibri"/>
                <a:cs typeface="Calibri"/>
                <a:sym typeface="Calibri"/>
              </a:rPr>
              <a:t>Omitir detalles que no son necesarios y solamente mostrar lo que sí es relevante.</a:t>
            </a: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3F3F3F"/>
              </a:buClr>
              <a:buSzPts val="1800"/>
              <a:buFont typeface="Calibri"/>
              <a:buChar char="●"/>
            </a:pPr>
            <a:r>
              <a:rPr b="0" i="0" lang="en" sz="2400" u="none" cap="none" strike="noStrike">
                <a:solidFill>
                  <a:srgbClr val="3F3F3F"/>
                </a:solidFill>
                <a:latin typeface="Calibri"/>
                <a:ea typeface="Calibri"/>
                <a:cs typeface="Calibri"/>
                <a:sym typeface="Calibri"/>
              </a:rPr>
              <a:t>Expresar las características esenciales de un objeto, las cuales distinguen al objeto de los demás</a:t>
            </a:r>
            <a:endParaRPr b="0" i="0" sz="2400" u="none" cap="none" strike="noStrike">
              <a:solidFill>
                <a:srgbClr val="3F3F3F"/>
              </a:solidFill>
              <a:latin typeface="Calibri"/>
              <a:ea typeface="Calibri"/>
              <a:cs typeface="Calibri"/>
              <a:sym typeface="Calibri"/>
            </a:endParaRPr>
          </a:p>
          <a:p>
            <a:pPr indent="-381000" lvl="0" marL="457200" marR="0" rtl="0" algn="just">
              <a:lnSpc>
                <a:spcPct val="100000"/>
              </a:lnSpc>
              <a:spcBef>
                <a:spcPts val="0"/>
              </a:spcBef>
              <a:spcAft>
                <a:spcPts val="0"/>
              </a:spcAft>
              <a:buClr>
                <a:srgbClr val="3F3F3F"/>
              </a:buClr>
              <a:buSzPts val="1800"/>
              <a:buFont typeface="Calibri"/>
              <a:buChar char="●"/>
            </a:pPr>
            <a:r>
              <a:rPr b="0" i="0" lang="en" sz="2400" u="none" cap="none" strike="noStrike">
                <a:solidFill>
                  <a:srgbClr val="3F3F3F"/>
                </a:solidFill>
                <a:latin typeface="Calibri"/>
                <a:ea typeface="Calibri"/>
                <a:cs typeface="Calibri"/>
                <a:sym typeface="Calibri"/>
              </a:rPr>
              <a:t>Ayuda a reducir la complejidad y esfuerzo de programación</a:t>
            </a:r>
            <a:endParaRPr b="0" i="0" sz="2400" u="none" cap="none" strike="noStrike">
              <a:solidFill>
                <a:srgbClr val="3F3F3F"/>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alibri"/>
              <a:ea typeface="Calibri"/>
              <a:cs typeface="Calibri"/>
              <a:sym typeface="Calibri"/>
            </a:endParaRPr>
          </a:p>
          <a:p>
            <a:pPr indent="0" lvl="0" marL="11430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F3F3F"/>
              </a:solidFill>
              <a:latin typeface="Trebuchet MS"/>
              <a:ea typeface="Trebuchet MS"/>
              <a:cs typeface="Trebuchet MS"/>
              <a:sym typeface="Trebuchet MS"/>
            </a:endParaRPr>
          </a:p>
          <a:p>
            <a:pPr indent="0" lvl="0" marL="914400" marR="0" rtl="0" algn="just">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495" name="Google Shape;495;p56"/>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200" u="none" cap="none" strike="noStrike">
                <a:solidFill>
                  <a:srgbClr val="FFFFFF"/>
                </a:solidFill>
                <a:latin typeface="Roboto Slab"/>
                <a:ea typeface="Roboto Slab"/>
                <a:cs typeface="Roboto Slab"/>
                <a:sym typeface="Roboto Slab"/>
              </a:rPr>
              <a:t>Abstracción</a:t>
            </a:r>
            <a:endParaRPr i="0" sz="3200" u="none" cap="none" strike="noStrike">
              <a:solidFill>
                <a:srgbClr val="FFFFFF"/>
              </a:solidFill>
              <a:latin typeface="Roboto Slab"/>
              <a:ea typeface="Roboto Slab"/>
              <a:cs typeface="Roboto Slab"/>
              <a:sym typeface="Roboto Slab"/>
            </a:endParaRPr>
          </a:p>
        </p:txBody>
      </p:sp>
      <p:sp>
        <p:nvSpPr>
          <p:cNvPr id="496" name="Google Shape;496;p56"/>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01" name="Shape 501"/>
        <p:cNvGrpSpPr/>
        <p:nvPr/>
      </p:nvGrpSpPr>
      <p:grpSpPr>
        <a:xfrm>
          <a:off x="0" y="0"/>
          <a:ext cx="0" cy="0"/>
          <a:chOff x="0" y="0"/>
          <a:chExt cx="0" cy="0"/>
        </a:xfrm>
      </p:grpSpPr>
      <p:sp>
        <p:nvSpPr>
          <p:cNvPr id="502" name="Google Shape;502;p57"/>
          <p:cNvSpPr txBox="1"/>
          <p:nvPr/>
        </p:nvSpPr>
        <p:spPr>
          <a:xfrm>
            <a:off x="614383" y="1454517"/>
            <a:ext cx="8143200" cy="9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12121"/>
                </a:solidFill>
                <a:highlight>
                  <a:srgbClr val="FFFFFF"/>
                </a:highlight>
                <a:latin typeface="Calibri"/>
                <a:ea typeface="Calibri"/>
                <a:cs typeface="Calibri"/>
                <a:sym typeface="Calibri"/>
              </a:rPr>
              <a:t>Supongamos que desea crear una aplicación bancaria y se le solicita que recopile toda la información sobre el cliente.</a:t>
            </a:r>
            <a:endParaRPr b="0" i="0" sz="2400" u="none" cap="none" strike="noStrike">
              <a:solidFill>
                <a:srgbClr val="21212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1212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br>
              <a:rPr b="0" i="0" lang="en" sz="2400" u="none" cap="none" strike="noStrike">
                <a:solidFill>
                  <a:srgbClr val="3F3F3F"/>
                </a:solidFill>
                <a:latin typeface="Trebuchet MS"/>
                <a:ea typeface="Trebuchet MS"/>
                <a:cs typeface="Trebuchet MS"/>
                <a:sym typeface="Trebuchet MS"/>
              </a:rPr>
            </a:br>
            <a:endParaRPr b="0" i="0" sz="1400" u="none" cap="none" strike="noStrike">
              <a:solidFill>
                <a:srgbClr val="000000"/>
              </a:solidFill>
              <a:latin typeface="Arial"/>
              <a:ea typeface="Arial"/>
              <a:cs typeface="Arial"/>
              <a:sym typeface="Arial"/>
            </a:endParaRPr>
          </a:p>
        </p:txBody>
      </p:sp>
      <p:sp>
        <p:nvSpPr>
          <p:cNvPr id="503" name="Google Shape;503;p57"/>
          <p:cNvSpPr txBox="1"/>
          <p:nvPr/>
        </p:nvSpPr>
        <p:spPr>
          <a:xfrm>
            <a:off x="1958950" y="2354275"/>
            <a:ext cx="6228600" cy="2692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Nombre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Dirección</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Teléfono</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Información sobre impuestos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Comida favorita</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Película favorita</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0" i="0" lang="en" sz="2400" u="none" cap="none" strike="noStrike">
                <a:solidFill>
                  <a:schemeClr val="dk1"/>
                </a:solidFill>
                <a:latin typeface="Calibri"/>
                <a:ea typeface="Calibri"/>
                <a:cs typeface="Calibri"/>
                <a:sym typeface="Calibri"/>
              </a:rPr>
              <a:t>Actor favorito</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p57"/>
          <p:cNvSpPr txBox="1"/>
          <p:nvPr>
            <p:ph idx="4294967295" type="title"/>
          </p:nvPr>
        </p:nvSpPr>
        <p:spPr>
          <a:xfrm>
            <a:off x="457200" y="-1525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Abstracción</a:t>
            </a:r>
            <a:endParaRPr/>
          </a:p>
          <a:p>
            <a:pPr indent="0" lvl="0" marL="0" rtl="0" algn="l">
              <a:spcBef>
                <a:spcPts val="0"/>
              </a:spcBef>
              <a:spcAft>
                <a:spcPts val="0"/>
              </a:spcAft>
              <a:buNone/>
            </a:pPr>
            <a:r>
              <a:rPr lang="en"/>
              <a:t> Ejemplo</a:t>
            </a:r>
            <a:endParaRPr/>
          </a:p>
        </p:txBody>
      </p:sp>
      <p:sp>
        <p:nvSpPr>
          <p:cNvPr id="505" name="Google Shape;505;p57"/>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10" name="Shape 510"/>
        <p:cNvGrpSpPr/>
        <p:nvPr/>
      </p:nvGrpSpPr>
      <p:grpSpPr>
        <a:xfrm>
          <a:off x="0" y="0"/>
          <a:ext cx="0" cy="0"/>
          <a:chOff x="0" y="0"/>
          <a:chExt cx="0" cy="0"/>
        </a:xfrm>
      </p:grpSpPr>
      <p:sp>
        <p:nvSpPr>
          <p:cNvPr id="511" name="Google Shape;511;p58"/>
          <p:cNvSpPr txBox="1"/>
          <p:nvPr/>
        </p:nvSpPr>
        <p:spPr>
          <a:xfrm>
            <a:off x="680174" y="1490575"/>
            <a:ext cx="8143200" cy="9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12121"/>
                </a:solidFill>
                <a:highlight>
                  <a:srgbClr val="FFFFFF"/>
                </a:highlight>
                <a:latin typeface="Calibri"/>
                <a:ea typeface="Calibri"/>
                <a:cs typeface="Calibri"/>
                <a:sym typeface="Calibri"/>
              </a:rPr>
              <a:t>Supongamos que desea crear una aplicación bancaria y se le solicita que recopile toda la información sobre el cliente.</a:t>
            </a:r>
            <a:endParaRPr b="0" i="0" sz="2400" u="none" cap="none" strike="noStrike">
              <a:solidFill>
                <a:srgbClr val="21212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1212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br>
              <a:rPr b="0" i="0" lang="en" sz="2400" u="none" cap="none" strike="noStrike">
                <a:solidFill>
                  <a:srgbClr val="3F3F3F"/>
                </a:solidFill>
                <a:latin typeface="Trebuchet MS"/>
                <a:ea typeface="Trebuchet MS"/>
                <a:cs typeface="Trebuchet MS"/>
                <a:sym typeface="Trebuchet MS"/>
              </a:rPr>
            </a:br>
            <a:endParaRPr b="0" i="0" sz="1400" u="none" cap="none" strike="noStrike">
              <a:solidFill>
                <a:srgbClr val="000000"/>
              </a:solidFill>
              <a:latin typeface="Arial"/>
              <a:ea typeface="Arial"/>
              <a:cs typeface="Arial"/>
              <a:sym typeface="Arial"/>
            </a:endParaRPr>
          </a:p>
        </p:txBody>
      </p:sp>
      <p:sp>
        <p:nvSpPr>
          <p:cNvPr id="512" name="Google Shape;512;p58"/>
          <p:cNvSpPr txBox="1"/>
          <p:nvPr/>
        </p:nvSpPr>
        <p:spPr>
          <a:xfrm>
            <a:off x="1958950" y="2430475"/>
            <a:ext cx="6228600" cy="2692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Nombre</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Dirección</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Teléfono</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1800"/>
              <a:buFont typeface="Calibri"/>
              <a:buChar char="●"/>
            </a:pPr>
            <a:r>
              <a:rPr b="1" i="0" lang="en" sz="2400" u="none" cap="none" strike="noStrike">
                <a:solidFill>
                  <a:schemeClr val="dk1"/>
                </a:solidFill>
                <a:latin typeface="Calibri"/>
                <a:ea typeface="Calibri"/>
                <a:cs typeface="Calibri"/>
                <a:sym typeface="Calibri"/>
              </a:rPr>
              <a:t>Información sobre impuestos</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rgbClr val="D9D9D9"/>
              </a:buClr>
              <a:buSzPts val="1800"/>
              <a:buFont typeface="Calibri"/>
              <a:buChar char="●"/>
            </a:pPr>
            <a:r>
              <a:rPr b="0" i="0" lang="en" sz="2400" u="none" cap="none" strike="noStrike">
                <a:solidFill>
                  <a:srgbClr val="D9D9D9"/>
                </a:solidFill>
                <a:latin typeface="Calibri"/>
                <a:ea typeface="Calibri"/>
                <a:cs typeface="Calibri"/>
                <a:sym typeface="Calibri"/>
              </a:rPr>
              <a:t>Comida favorita</a:t>
            </a:r>
            <a:endParaRPr b="0" i="0" sz="2400" u="none" cap="none" strike="noStrike">
              <a:solidFill>
                <a:srgbClr val="D9D9D9"/>
              </a:solidFill>
              <a:latin typeface="Calibri"/>
              <a:ea typeface="Calibri"/>
              <a:cs typeface="Calibri"/>
              <a:sym typeface="Calibri"/>
            </a:endParaRPr>
          </a:p>
          <a:p>
            <a:pPr indent="-381000" lvl="0" marL="457200" marR="0" rtl="0" algn="l">
              <a:lnSpc>
                <a:spcPct val="100000"/>
              </a:lnSpc>
              <a:spcBef>
                <a:spcPts val="0"/>
              </a:spcBef>
              <a:spcAft>
                <a:spcPts val="0"/>
              </a:spcAft>
              <a:buClr>
                <a:srgbClr val="D9D9D9"/>
              </a:buClr>
              <a:buSzPts val="1800"/>
              <a:buFont typeface="Calibri"/>
              <a:buChar char="●"/>
            </a:pPr>
            <a:r>
              <a:rPr b="0" i="0" lang="en" sz="2400" u="none" cap="none" strike="noStrike">
                <a:solidFill>
                  <a:srgbClr val="D9D9D9"/>
                </a:solidFill>
                <a:latin typeface="Calibri"/>
                <a:ea typeface="Calibri"/>
                <a:cs typeface="Calibri"/>
                <a:sym typeface="Calibri"/>
              </a:rPr>
              <a:t>Película favorita</a:t>
            </a:r>
            <a:endParaRPr b="0" i="0" sz="2400" u="none" cap="none" strike="noStrike">
              <a:solidFill>
                <a:srgbClr val="D9D9D9"/>
              </a:solidFill>
              <a:latin typeface="Calibri"/>
              <a:ea typeface="Calibri"/>
              <a:cs typeface="Calibri"/>
              <a:sym typeface="Calibri"/>
            </a:endParaRPr>
          </a:p>
          <a:p>
            <a:pPr indent="-381000" lvl="0" marL="457200" marR="0" rtl="0" algn="l">
              <a:lnSpc>
                <a:spcPct val="100000"/>
              </a:lnSpc>
              <a:spcBef>
                <a:spcPts val="0"/>
              </a:spcBef>
              <a:spcAft>
                <a:spcPts val="0"/>
              </a:spcAft>
              <a:buClr>
                <a:srgbClr val="D9D9D9"/>
              </a:buClr>
              <a:buSzPts val="1800"/>
              <a:buFont typeface="Calibri"/>
              <a:buChar char="●"/>
            </a:pPr>
            <a:r>
              <a:rPr b="0" i="0" lang="en" sz="2400" u="none" cap="none" strike="noStrike">
                <a:solidFill>
                  <a:srgbClr val="D9D9D9"/>
                </a:solidFill>
                <a:latin typeface="Calibri"/>
                <a:ea typeface="Calibri"/>
                <a:cs typeface="Calibri"/>
                <a:sym typeface="Calibri"/>
              </a:rPr>
              <a:t>Actor favorito</a:t>
            </a:r>
            <a:endParaRPr b="0" i="0" sz="24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58"/>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Abstracción</a:t>
            </a:r>
            <a:endParaRPr b="1" sz="3300">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Ejemplo</a:t>
            </a:r>
            <a:endParaRPr b="0" i="0" sz="1100" u="none" cap="none" strike="noStrike">
              <a:solidFill>
                <a:srgbClr val="FFFFFF"/>
              </a:solidFill>
              <a:latin typeface="Arial"/>
              <a:ea typeface="Arial"/>
              <a:cs typeface="Arial"/>
              <a:sym typeface="Arial"/>
            </a:endParaRPr>
          </a:p>
        </p:txBody>
      </p:sp>
      <p:sp>
        <p:nvSpPr>
          <p:cNvPr id="514" name="Google Shape;514;p58"/>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18" name="Shape 518"/>
        <p:cNvGrpSpPr/>
        <p:nvPr/>
      </p:nvGrpSpPr>
      <p:grpSpPr>
        <a:xfrm>
          <a:off x="0" y="0"/>
          <a:ext cx="0" cy="0"/>
          <a:chOff x="0" y="0"/>
          <a:chExt cx="0" cy="0"/>
        </a:xfrm>
      </p:grpSpPr>
      <p:sp>
        <p:nvSpPr>
          <p:cNvPr id="519" name="Google Shape;519;p59"/>
          <p:cNvSpPr txBox="1"/>
          <p:nvPr/>
        </p:nvSpPr>
        <p:spPr>
          <a:xfrm>
            <a:off x="529766" y="1406670"/>
            <a:ext cx="5382600" cy="36003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31394D"/>
              </a:buClr>
              <a:buSzPts val="1800"/>
              <a:buFont typeface="Calibri"/>
              <a:buChar char="●"/>
            </a:pPr>
            <a:r>
              <a:rPr b="0" i="0" lang="en" sz="2100" u="none" cap="none" strike="noStrike">
                <a:solidFill>
                  <a:srgbClr val="31394D"/>
                </a:solidFill>
                <a:latin typeface="Calibri"/>
                <a:ea typeface="Calibri"/>
                <a:cs typeface="Calibri"/>
                <a:sym typeface="Calibri"/>
              </a:rPr>
              <a:t>Propiedad que ayuda a mantener juntos, en una única entidad los atributos y métodos.</a:t>
            </a:r>
            <a:endParaRPr b="0" i="0" sz="2100" u="none" cap="none" strike="noStrike">
              <a:solidFill>
                <a:srgbClr val="31394D"/>
              </a:solidFill>
              <a:latin typeface="Calibri"/>
              <a:ea typeface="Calibri"/>
              <a:cs typeface="Calibri"/>
              <a:sym typeface="Calibri"/>
            </a:endParaRPr>
          </a:p>
          <a:p>
            <a:pPr indent="-381000" lvl="0" marL="457200" marR="0" rtl="0" algn="just">
              <a:lnSpc>
                <a:spcPct val="100000"/>
              </a:lnSpc>
              <a:spcBef>
                <a:spcPts val="0"/>
              </a:spcBef>
              <a:spcAft>
                <a:spcPts val="0"/>
              </a:spcAft>
              <a:buClr>
                <a:srgbClr val="404041"/>
              </a:buClr>
              <a:buSzPts val="1800"/>
              <a:buFont typeface="Calibri"/>
              <a:buChar char="●"/>
            </a:pPr>
            <a:r>
              <a:rPr b="0" i="0" lang="en" sz="2100" u="none" cap="none" strike="noStrike">
                <a:solidFill>
                  <a:srgbClr val="404041"/>
                </a:solidFill>
                <a:highlight>
                  <a:srgbClr val="FFFFFF"/>
                </a:highlight>
                <a:latin typeface="Calibri"/>
                <a:ea typeface="Calibri"/>
                <a:cs typeface="Calibri"/>
                <a:sym typeface="Calibri"/>
              </a:rPr>
              <a:t>Asegurar que el contenido de la información de un objeto está oculta en el mundo exterior. </a:t>
            </a:r>
            <a:endParaRPr b="0" i="0" sz="21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31394D"/>
              </a:buClr>
              <a:buSzPts val="1800"/>
              <a:buFont typeface="Calibri"/>
              <a:buChar char="●"/>
            </a:pPr>
            <a:r>
              <a:rPr b="0" i="0" lang="en" sz="2100" u="none" cap="none" strike="noStrike">
                <a:solidFill>
                  <a:srgbClr val="31394D"/>
                </a:solidFill>
                <a:latin typeface="Calibri"/>
                <a:ea typeface="Calibri"/>
                <a:cs typeface="Calibri"/>
                <a:sym typeface="Calibri"/>
              </a:rPr>
              <a:t>La ventaja del código encapsulado es que se sabe cómo usarlo sin importar cómo esté implementado.</a:t>
            </a:r>
            <a:endParaRPr b="0" i="0" sz="21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0" name="Google Shape;520;p59"/>
          <p:cNvPicPr preferRelativeResize="0"/>
          <p:nvPr/>
        </p:nvPicPr>
        <p:blipFill rotWithShape="1">
          <a:blip r:embed="rId3">
            <a:alphaModFix/>
          </a:blip>
          <a:srcRect b="0" l="0" r="0" t="0"/>
          <a:stretch/>
        </p:blipFill>
        <p:spPr>
          <a:xfrm>
            <a:off x="6140071" y="2460076"/>
            <a:ext cx="2192873" cy="1765905"/>
          </a:xfrm>
          <a:prstGeom prst="rect">
            <a:avLst/>
          </a:prstGeom>
          <a:noFill/>
          <a:ln>
            <a:noFill/>
          </a:ln>
        </p:spPr>
      </p:pic>
      <p:pic>
        <p:nvPicPr>
          <p:cNvPr id="521" name="Google Shape;521;p59"/>
          <p:cNvPicPr preferRelativeResize="0"/>
          <p:nvPr/>
        </p:nvPicPr>
        <p:blipFill rotWithShape="1">
          <a:blip r:embed="rId4">
            <a:alphaModFix/>
          </a:blip>
          <a:srcRect b="0" l="0" r="0" t="0"/>
          <a:stretch/>
        </p:blipFill>
        <p:spPr>
          <a:xfrm>
            <a:off x="6593117" y="1406400"/>
            <a:ext cx="1580555" cy="916186"/>
          </a:xfrm>
          <a:prstGeom prst="rect">
            <a:avLst/>
          </a:prstGeom>
          <a:noFill/>
          <a:ln>
            <a:noFill/>
          </a:ln>
        </p:spPr>
      </p:pic>
      <p:sp>
        <p:nvSpPr>
          <p:cNvPr id="522" name="Google Shape;522;p59"/>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Encapsulamiento</a:t>
            </a:r>
            <a:endParaRPr b="0" i="0" sz="1100" u="none" cap="none" strike="noStrike">
              <a:solidFill>
                <a:srgbClr val="FFFFFF"/>
              </a:solidFill>
              <a:latin typeface="Arial"/>
              <a:ea typeface="Arial"/>
              <a:cs typeface="Arial"/>
              <a:sym typeface="Arial"/>
            </a:endParaRPr>
          </a:p>
        </p:txBody>
      </p:sp>
      <p:sp>
        <p:nvSpPr>
          <p:cNvPr id="523" name="Google Shape;523;p59"/>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27" name="Shape 527"/>
        <p:cNvGrpSpPr/>
        <p:nvPr/>
      </p:nvGrpSpPr>
      <p:grpSpPr>
        <a:xfrm>
          <a:off x="0" y="0"/>
          <a:ext cx="0" cy="0"/>
          <a:chOff x="0" y="0"/>
          <a:chExt cx="0" cy="0"/>
        </a:xfrm>
      </p:grpSpPr>
      <p:sp>
        <p:nvSpPr>
          <p:cNvPr id="528" name="Google Shape;528;p60"/>
          <p:cNvSpPr txBox="1"/>
          <p:nvPr/>
        </p:nvSpPr>
        <p:spPr>
          <a:xfrm>
            <a:off x="616406" y="1496100"/>
            <a:ext cx="7564500" cy="29103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3F3F3F"/>
              </a:buClr>
              <a:buSzPts val="1800"/>
              <a:buFont typeface="Calibri"/>
              <a:buChar char="●"/>
            </a:pPr>
            <a:r>
              <a:rPr b="0" i="0" lang="en" sz="2400" u="none" cap="none" strike="noStrike">
                <a:solidFill>
                  <a:srgbClr val="3F3F3F"/>
                </a:solidFill>
                <a:latin typeface="Calibri"/>
                <a:ea typeface="Calibri"/>
                <a:cs typeface="Calibri"/>
                <a:sym typeface="Calibri"/>
              </a:rPr>
              <a:t>Relación entre dos clases: clase base y la clase derivada</a:t>
            </a:r>
            <a:endParaRPr b="0" i="0" sz="2400" u="none" cap="none" strike="noStrike">
              <a:solidFill>
                <a:srgbClr val="3F3F3F"/>
              </a:solidFill>
              <a:latin typeface="Calibri"/>
              <a:ea typeface="Calibri"/>
              <a:cs typeface="Calibri"/>
              <a:sym typeface="Calibri"/>
            </a:endParaRPr>
          </a:p>
          <a:p>
            <a:pPr indent="-381000" lvl="1" marL="914400" marR="0" rtl="0" algn="just">
              <a:lnSpc>
                <a:spcPct val="100000"/>
              </a:lnSpc>
              <a:spcBef>
                <a:spcPts val="0"/>
              </a:spcBef>
              <a:spcAft>
                <a:spcPts val="0"/>
              </a:spcAft>
              <a:buClr>
                <a:srgbClr val="404040"/>
              </a:buClr>
              <a:buSzPts val="1800"/>
              <a:buFont typeface="Calibri"/>
              <a:buChar char="○"/>
            </a:pPr>
            <a:r>
              <a:rPr b="0" i="0" lang="en" sz="2400" u="none" cap="none" strike="noStrike">
                <a:solidFill>
                  <a:srgbClr val="404040"/>
                </a:solidFill>
                <a:highlight>
                  <a:srgbClr val="FFFFFF"/>
                </a:highlight>
                <a:latin typeface="Calibri"/>
                <a:ea typeface="Calibri"/>
                <a:cs typeface="Calibri"/>
                <a:sym typeface="Calibri"/>
              </a:rPr>
              <a:t>La clase derivada obtiene la habilidad de utilizar ciertas propiedades y funcionalidades de la clase base</a:t>
            </a:r>
            <a:endParaRPr b="0" i="0" sz="2400" u="none" cap="none" strike="noStrike">
              <a:solidFill>
                <a:srgbClr val="404040"/>
              </a:solidFill>
              <a:highlight>
                <a:srgbClr val="FFFFFF"/>
              </a:highlight>
              <a:latin typeface="Calibri"/>
              <a:ea typeface="Calibri"/>
              <a:cs typeface="Calibri"/>
              <a:sym typeface="Calibri"/>
            </a:endParaRPr>
          </a:p>
          <a:p>
            <a:pPr indent="-381000" lvl="1" marL="914400" marR="0" rtl="0" algn="just">
              <a:lnSpc>
                <a:spcPct val="100000"/>
              </a:lnSpc>
              <a:spcBef>
                <a:spcPts val="0"/>
              </a:spcBef>
              <a:spcAft>
                <a:spcPts val="0"/>
              </a:spcAft>
              <a:buClr>
                <a:srgbClr val="404040"/>
              </a:buClr>
              <a:buSzPts val="1800"/>
              <a:buFont typeface="Calibri"/>
              <a:buChar char="○"/>
            </a:pPr>
            <a:r>
              <a:rPr b="0" i="0" lang="en" sz="2400" u="none" cap="none" strike="noStrike">
                <a:solidFill>
                  <a:srgbClr val="404040"/>
                </a:solidFill>
                <a:highlight>
                  <a:srgbClr val="FFFFFF"/>
                </a:highlight>
                <a:latin typeface="Calibri"/>
                <a:ea typeface="Calibri"/>
                <a:cs typeface="Calibri"/>
                <a:sym typeface="Calibri"/>
              </a:rPr>
              <a:t>La clase derivada puede sustituir funcionalidad de la clase base</a:t>
            </a:r>
            <a:endParaRPr b="0" i="0" sz="2400" u="none" cap="none" strike="noStrike">
              <a:solidFill>
                <a:srgbClr val="404040"/>
              </a:solidFill>
              <a:highlight>
                <a:srgbClr val="FFFFFF"/>
              </a:highlight>
              <a:latin typeface="Calibri"/>
              <a:ea typeface="Calibri"/>
              <a:cs typeface="Calibri"/>
              <a:sym typeface="Calibri"/>
            </a:endParaRPr>
          </a:p>
          <a:p>
            <a:pPr indent="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04040"/>
              </a:solidFill>
              <a:highlight>
                <a:srgbClr val="FFFF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04040"/>
              </a:solidFill>
              <a:highlight>
                <a:srgbClr val="FFFFFF"/>
              </a:highlight>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0"/>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Herencia</a:t>
            </a:r>
            <a:endParaRPr b="0" i="0" sz="1100" u="none" cap="none" strike="noStrike">
              <a:solidFill>
                <a:srgbClr val="FFFFFF"/>
              </a:solidFill>
              <a:latin typeface="Arial"/>
              <a:ea typeface="Arial"/>
              <a:cs typeface="Arial"/>
              <a:sym typeface="Arial"/>
            </a:endParaRPr>
          </a:p>
        </p:txBody>
      </p:sp>
      <p:sp>
        <p:nvSpPr>
          <p:cNvPr id="530" name="Google Shape;530;p60"/>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34" name="Shape 534"/>
        <p:cNvGrpSpPr/>
        <p:nvPr/>
      </p:nvGrpSpPr>
      <p:grpSpPr>
        <a:xfrm>
          <a:off x="0" y="0"/>
          <a:ext cx="0" cy="0"/>
          <a:chOff x="0" y="0"/>
          <a:chExt cx="0" cy="0"/>
        </a:xfrm>
      </p:grpSpPr>
      <p:sp>
        <p:nvSpPr>
          <p:cNvPr id="535" name="Google Shape;535;p61"/>
          <p:cNvSpPr txBox="1"/>
          <p:nvPr/>
        </p:nvSpPr>
        <p:spPr>
          <a:xfrm>
            <a:off x="616410" y="1115100"/>
            <a:ext cx="8272200" cy="291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04040"/>
              </a:solidFill>
              <a:highlight>
                <a:srgbClr val="FFFFFF"/>
              </a:highlight>
              <a:latin typeface="Calibri"/>
              <a:ea typeface="Calibri"/>
              <a:cs typeface="Calibri"/>
              <a:sym typeface="Calibri"/>
            </a:endParaRPr>
          </a:p>
          <a:p>
            <a:pPr indent="-381000" lvl="0" marL="457200" marR="0" rtl="0" algn="just">
              <a:lnSpc>
                <a:spcPct val="100000"/>
              </a:lnSpc>
              <a:spcBef>
                <a:spcPts val="0"/>
              </a:spcBef>
              <a:spcAft>
                <a:spcPts val="0"/>
              </a:spcAft>
              <a:buClr>
                <a:srgbClr val="404040"/>
              </a:buClr>
              <a:buSzPts val="1800"/>
              <a:buFont typeface="Calibri"/>
              <a:buChar char="●"/>
            </a:pPr>
            <a:r>
              <a:rPr b="0" i="0" lang="en" sz="2400" u="none" cap="none" strike="noStrike">
                <a:solidFill>
                  <a:srgbClr val="404040"/>
                </a:solidFill>
                <a:highlight>
                  <a:srgbClr val="FFFFFF"/>
                </a:highlight>
                <a:latin typeface="Calibri"/>
                <a:ea typeface="Calibri"/>
                <a:cs typeface="Calibri"/>
                <a:sym typeface="Calibri"/>
              </a:rPr>
              <a:t>La relación padre-hijo entre clases puede representarse desde un punto de vista jerárquico, denominado vista de clases en árbol.</a:t>
            </a:r>
            <a:endParaRPr b="0" i="0" sz="2400" u="none" cap="none" strike="noStrike">
              <a:solidFill>
                <a:srgbClr val="404040"/>
              </a:solidFill>
              <a:highlight>
                <a:srgbClr val="FFFFFF"/>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04040"/>
              </a:solidFill>
              <a:highlight>
                <a:srgbClr val="FFFFFF"/>
              </a:highlight>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6" name="Google Shape;536;p61"/>
          <p:cNvPicPr preferRelativeResize="0"/>
          <p:nvPr/>
        </p:nvPicPr>
        <p:blipFill rotWithShape="1">
          <a:blip r:embed="rId3">
            <a:alphaModFix/>
          </a:blip>
          <a:srcRect b="0" l="0" r="0" t="0"/>
          <a:stretch/>
        </p:blipFill>
        <p:spPr>
          <a:xfrm>
            <a:off x="2637287" y="2761459"/>
            <a:ext cx="4230356" cy="2027325"/>
          </a:xfrm>
          <a:prstGeom prst="rect">
            <a:avLst/>
          </a:prstGeom>
          <a:noFill/>
          <a:ln>
            <a:noFill/>
          </a:ln>
        </p:spPr>
      </p:pic>
      <p:sp>
        <p:nvSpPr>
          <p:cNvPr id="537" name="Google Shape;537;p61"/>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Herencia</a:t>
            </a:r>
            <a:endParaRPr b="0" i="0" sz="1100" u="none" cap="none" strike="noStrike">
              <a:solidFill>
                <a:srgbClr val="FFFFFF"/>
              </a:solidFill>
              <a:latin typeface="Arial"/>
              <a:ea typeface="Arial"/>
              <a:cs typeface="Arial"/>
              <a:sym typeface="Arial"/>
            </a:endParaRPr>
          </a:p>
        </p:txBody>
      </p:sp>
      <p:sp>
        <p:nvSpPr>
          <p:cNvPr id="538" name="Google Shape;538;p61"/>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42" name="Shape 542"/>
        <p:cNvGrpSpPr/>
        <p:nvPr/>
      </p:nvGrpSpPr>
      <p:grpSpPr>
        <a:xfrm>
          <a:off x="0" y="0"/>
          <a:ext cx="0" cy="0"/>
          <a:chOff x="0" y="0"/>
          <a:chExt cx="0" cy="0"/>
        </a:xfrm>
      </p:grpSpPr>
      <p:sp>
        <p:nvSpPr>
          <p:cNvPr id="543" name="Google Shape;543;p62"/>
          <p:cNvSpPr txBox="1"/>
          <p:nvPr/>
        </p:nvSpPr>
        <p:spPr>
          <a:xfrm>
            <a:off x="507870" y="1428000"/>
            <a:ext cx="8201400" cy="29103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3F3F3F"/>
              </a:buClr>
              <a:buSzPts val="1800"/>
              <a:buFont typeface="Calibri"/>
              <a:buChar char="●"/>
            </a:pPr>
            <a:r>
              <a:rPr b="0" i="0" lang="en" sz="2400" u="none" cap="none" strike="noStrike">
                <a:solidFill>
                  <a:srgbClr val="3F3F3F"/>
                </a:solidFill>
                <a:latin typeface="Calibri"/>
                <a:ea typeface="Calibri"/>
                <a:cs typeface="Calibri"/>
                <a:sym typeface="Calibri"/>
              </a:rPr>
              <a:t>Polimorfismo significa muchas formas.</a:t>
            </a:r>
            <a:endParaRPr b="0" i="0" sz="2400" u="none" cap="none" strike="noStrike">
              <a:solidFill>
                <a:srgbClr val="3F3F3F"/>
              </a:solidFill>
              <a:latin typeface="Calibri"/>
              <a:ea typeface="Calibri"/>
              <a:cs typeface="Calibri"/>
              <a:sym typeface="Calibri"/>
            </a:endParaRPr>
          </a:p>
          <a:p>
            <a:pPr indent="-381000" lvl="0" marL="457200" marR="0" rtl="0" algn="just">
              <a:lnSpc>
                <a:spcPct val="100000"/>
              </a:lnSpc>
              <a:spcBef>
                <a:spcPts val="0"/>
              </a:spcBef>
              <a:spcAft>
                <a:spcPts val="0"/>
              </a:spcAft>
              <a:buClr>
                <a:srgbClr val="3F3F3F"/>
              </a:buClr>
              <a:buSzPts val="1800"/>
              <a:buFont typeface="Calibri"/>
              <a:buChar char="●"/>
            </a:pPr>
            <a:r>
              <a:rPr b="0" i="0" lang="en" sz="2400" u="none" cap="none" strike="noStrike">
                <a:solidFill>
                  <a:srgbClr val="3F3F3F"/>
                </a:solidFill>
                <a:latin typeface="Calibri"/>
                <a:ea typeface="Calibri"/>
                <a:cs typeface="Calibri"/>
                <a:sym typeface="Calibri"/>
              </a:rPr>
              <a:t>Capacidad para que varias clases u objetos derivados de otros, reaccionen de manera diferente ante los mismos métodos</a:t>
            </a:r>
            <a:endParaRPr b="0" i="0" sz="24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rebuchet MS"/>
              <a:ea typeface="Trebuchet MS"/>
              <a:cs typeface="Trebuchet MS"/>
              <a:sym typeface="Trebuchet MS"/>
            </a:endParaRPr>
          </a:p>
        </p:txBody>
      </p:sp>
      <p:pic>
        <p:nvPicPr>
          <p:cNvPr id="544" name="Google Shape;544;p62"/>
          <p:cNvPicPr preferRelativeResize="0"/>
          <p:nvPr/>
        </p:nvPicPr>
        <p:blipFill rotWithShape="1">
          <a:blip r:embed="rId3">
            <a:alphaModFix/>
          </a:blip>
          <a:srcRect b="0" l="0" r="0" t="0"/>
          <a:stretch/>
        </p:blipFill>
        <p:spPr>
          <a:xfrm>
            <a:off x="5217925" y="2724150"/>
            <a:ext cx="3048000" cy="2190750"/>
          </a:xfrm>
          <a:prstGeom prst="rect">
            <a:avLst/>
          </a:prstGeom>
          <a:noFill/>
          <a:ln>
            <a:noFill/>
          </a:ln>
        </p:spPr>
      </p:pic>
      <p:sp>
        <p:nvSpPr>
          <p:cNvPr id="545" name="Google Shape;545;p62"/>
          <p:cNvSpPr txBox="1"/>
          <p:nvPr/>
        </p:nvSpPr>
        <p:spPr>
          <a:xfrm>
            <a:off x="5264050" y="5014625"/>
            <a:ext cx="3114300" cy="2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 sz="700" u="sng" cap="none" strike="noStrike">
                <a:solidFill>
                  <a:schemeClr val="hlink"/>
                </a:solidFill>
                <a:latin typeface="Calibri"/>
                <a:ea typeface="Calibri"/>
                <a:cs typeface="Calibri"/>
                <a:sym typeface="Calibri"/>
                <a:hlinkClick r:id="rId4"/>
              </a:rPr>
              <a:t>https://sites.google.com/site/javafacilparatodos/temario-1/polimorfismo</a:t>
            </a:r>
            <a:endParaRPr b="0" i="0" sz="700" u="none" cap="none" strike="noStrike">
              <a:solidFill>
                <a:schemeClr val="dk1"/>
              </a:solidFill>
              <a:latin typeface="Calibri"/>
              <a:ea typeface="Calibri"/>
              <a:cs typeface="Calibri"/>
              <a:sym typeface="Calibri"/>
            </a:endParaRPr>
          </a:p>
        </p:txBody>
      </p:sp>
      <p:sp>
        <p:nvSpPr>
          <p:cNvPr id="546" name="Google Shape;546;p62"/>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Polimorfismo</a:t>
            </a:r>
            <a:endParaRPr b="0" i="0" sz="1100" u="none" cap="none" strike="noStrike">
              <a:solidFill>
                <a:srgbClr val="FFFFFF"/>
              </a:solidFill>
              <a:latin typeface="Arial"/>
              <a:ea typeface="Arial"/>
              <a:cs typeface="Arial"/>
              <a:sym typeface="Arial"/>
            </a:endParaRPr>
          </a:p>
        </p:txBody>
      </p:sp>
      <p:sp>
        <p:nvSpPr>
          <p:cNvPr id="547" name="Google Shape;547;p62"/>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Introducción a JAVA</a:t>
            </a:r>
            <a:endParaRPr/>
          </a:p>
        </p:txBody>
      </p:sp>
      <p:sp>
        <p:nvSpPr>
          <p:cNvPr id="172" name="Google Shape;172;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73" name="Google Shape;173;p18"/>
          <p:cNvPicPr preferRelativeResize="0"/>
          <p:nvPr/>
        </p:nvPicPr>
        <p:blipFill>
          <a:blip r:embed="rId3">
            <a:alphaModFix/>
          </a:blip>
          <a:stretch>
            <a:fillRect/>
          </a:stretch>
        </p:blipFill>
        <p:spPr>
          <a:xfrm>
            <a:off x="3565375" y="1622775"/>
            <a:ext cx="5337075" cy="3296425"/>
          </a:xfrm>
          <a:prstGeom prst="rect">
            <a:avLst/>
          </a:prstGeom>
          <a:noFill/>
          <a:ln>
            <a:noFill/>
          </a:ln>
        </p:spPr>
      </p:pic>
      <p:pic>
        <p:nvPicPr>
          <p:cNvPr id="174" name="Google Shape;174;p18"/>
          <p:cNvPicPr preferRelativeResize="0"/>
          <p:nvPr/>
        </p:nvPicPr>
        <p:blipFill>
          <a:blip r:embed="rId4">
            <a:alphaModFix/>
          </a:blip>
          <a:stretch>
            <a:fillRect/>
          </a:stretch>
        </p:blipFill>
        <p:spPr>
          <a:xfrm>
            <a:off x="1310700" y="2574050"/>
            <a:ext cx="820100" cy="1478125"/>
          </a:xfrm>
          <a:prstGeom prst="rect">
            <a:avLst/>
          </a:prstGeom>
          <a:noFill/>
          <a:ln>
            <a:noFill/>
          </a:ln>
        </p:spPr>
      </p:pic>
      <p:sp>
        <p:nvSpPr>
          <p:cNvPr id="175" name="Google Shape;175;p18"/>
          <p:cNvSpPr txBox="1"/>
          <p:nvPr/>
        </p:nvSpPr>
        <p:spPr>
          <a:xfrm>
            <a:off x="632775" y="4177850"/>
            <a:ext cx="26334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Duke, la mascota de JAVA</a:t>
            </a:r>
            <a:endParaRPr>
              <a:latin typeface="Chivo"/>
              <a:ea typeface="Chivo"/>
              <a:cs typeface="Chivo"/>
              <a:sym typeface="Chivo"/>
            </a:endParaRPr>
          </a:p>
        </p:txBody>
      </p:sp>
      <p:sp>
        <p:nvSpPr>
          <p:cNvPr id="176" name="Google Shape;176;p18"/>
          <p:cNvSpPr txBox="1"/>
          <p:nvPr/>
        </p:nvSpPr>
        <p:spPr>
          <a:xfrm>
            <a:off x="4506550" y="4820850"/>
            <a:ext cx="21258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hivo"/>
                <a:ea typeface="Chivo"/>
                <a:cs typeface="Chivo"/>
                <a:sym typeface="Chivo"/>
              </a:rPr>
              <a:t>Fuente: Oracle Academy</a:t>
            </a:r>
            <a:endParaRPr sz="800">
              <a:latin typeface="Chivo"/>
              <a:ea typeface="Chivo"/>
              <a:cs typeface="Chivo"/>
              <a:sym typeface="Chiv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51" name="Shape 551"/>
        <p:cNvGrpSpPr/>
        <p:nvPr/>
      </p:nvGrpSpPr>
      <p:grpSpPr>
        <a:xfrm>
          <a:off x="0" y="0"/>
          <a:ext cx="0" cy="0"/>
          <a:chOff x="0" y="0"/>
          <a:chExt cx="0" cy="0"/>
        </a:xfrm>
      </p:grpSpPr>
      <p:sp>
        <p:nvSpPr>
          <p:cNvPr id="552" name="Google Shape;552;p63"/>
          <p:cNvSpPr txBox="1"/>
          <p:nvPr/>
        </p:nvSpPr>
        <p:spPr>
          <a:xfrm>
            <a:off x="507870" y="1123200"/>
            <a:ext cx="8201400" cy="29103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3F3F3F"/>
              </a:buClr>
              <a:buSzPts val="1800"/>
              <a:buFont typeface="Trebuchet MS"/>
              <a:buChar char="●"/>
            </a:pPr>
            <a:r>
              <a:rPr b="0" i="0" lang="en" sz="2400" u="none" cap="none" strike="noStrike">
                <a:solidFill>
                  <a:srgbClr val="3F3F3F"/>
                </a:solidFill>
                <a:latin typeface="Calibri"/>
                <a:ea typeface="Calibri"/>
                <a:cs typeface="Calibri"/>
                <a:sym typeface="Calibri"/>
              </a:rPr>
              <a:t>Interfaz para ser usada en una clase general de acciones. La acción específica depende  de la naturaleza de la situación.</a:t>
            </a:r>
            <a:endParaRPr b="0" i="0" sz="2400" u="none" cap="none" strike="noStrike">
              <a:solidFill>
                <a:srgbClr val="000000"/>
              </a:solidFill>
              <a:latin typeface="Calibri"/>
              <a:ea typeface="Calibri"/>
              <a:cs typeface="Calibri"/>
              <a:sym typeface="Calibri"/>
            </a:endParaRPr>
          </a:p>
        </p:txBody>
      </p:sp>
      <p:pic>
        <p:nvPicPr>
          <p:cNvPr id="553" name="Google Shape;553;p63"/>
          <p:cNvPicPr preferRelativeResize="0"/>
          <p:nvPr/>
        </p:nvPicPr>
        <p:blipFill rotWithShape="1">
          <a:blip r:embed="rId3">
            <a:alphaModFix/>
          </a:blip>
          <a:srcRect b="0" l="0" r="0" t="0"/>
          <a:stretch/>
        </p:blipFill>
        <p:spPr>
          <a:xfrm>
            <a:off x="2579082" y="2394331"/>
            <a:ext cx="3798301" cy="2488525"/>
          </a:xfrm>
          <a:prstGeom prst="rect">
            <a:avLst/>
          </a:prstGeom>
          <a:noFill/>
          <a:ln>
            <a:noFill/>
          </a:ln>
        </p:spPr>
      </p:pic>
      <p:sp>
        <p:nvSpPr>
          <p:cNvPr id="554" name="Google Shape;554;p63"/>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i="0" lang="en" sz="3300" u="none" cap="none" strike="noStrike">
                <a:solidFill>
                  <a:srgbClr val="FFFFFF"/>
                </a:solidFill>
                <a:latin typeface="Calibri"/>
                <a:ea typeface="Calibri"/>
                <a:cs typeface="Calibri"/>
                <a:sym typeface="Calibri"/>
              </a:rPr>
              <a:t>Polimorfismo</a:t>
            </a:r>
            <a:endParaRPr b="0" i="0" sz="1100" u="none" cap="none" strike="noStrike">
              <a:solidFill>
                <a:srgbClr val="FFFFFF"/>
              </a:solidFill>
              <a:latin typeface="Arial"/>
              <a:ea typeface="Arial"/>
              <a:cs typeface="Arial"/>
              <a:sym typeface="Arial"/>
            </a:endParaRPr>
          </a:p>
        </p:txBody>
      </p:sp>
      <p:sp>
        <p:nvSpPr>
          <p:cNvPr id="555" name="Google Shape;555;p63"/>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59" name="Shape 559"/>
        <p:cNvGrpSpPr/>
        <p:nvPr/>
      </p:nvGrpSpPr>
      <p:grpSpPr>
        <a:xfrm>
          <a:off x="0" y="0"/>
          <a:ext cx="0" cy="0"/>
          <a:chOff x="0" y="0"/>
          <a:chExt cx="0" cy="0"/>
        </a:xfrm>
      </p:grpSpPr>
      <p:sp>
        <p:nvSpPr>
          <p:cNvPr id="560" name="Google Shape;560;p64"/>
          <p:cNvSpPr txBox="1"/>
          <p:nvPr/>
        </p:nvSpPr>
        <p:spPr>
          <a:xfrm>
            <a:off x="616400" y="1496100"/>
            <a:ext cx="7926000" cy="2910300"/>
          </a:xfrm>
          <a:prstGeom prst="rect">
            <a:avLst/>
          </a:prstGeom>
          <a:noFill/>
          <a:ln>
            <a:noFill/>
          </a:ln>
        </p:spPr>
        <p:txBody>
          <a:bodyPr anchorCtr="0" anchor="t" bIns="45700" lIns="91425" spcFirstLastPara="1" rIns="91425" wrap="square" tIns="45700">
            <a:noAutofit/>
          </a:bodyPr>
          <a:lstStyle/>
          <a:p>
            <a:pPr indent="-368300" lvl="0" marL="457200" rtl="0" algn="just">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Una clase determina la manera y comportamiento de un objeto. </a:t>
            </a:r>
            <a:endParaRPr sz="2200">
              <a:solidFill>
                <a:schemeClr val="dk1"/>
              </a:solidFill>
            </a:endParaRPr>
          </a:p>
          <a:p>
            <a:pPr indent="-368300" lvl="0" marL="457200" rtl="0" algn="just">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Para crear una clase solo se requiere un archivo fuente que contenga la palabra clave reservada class seguida de un identificador y un bloque delimitado por dos llaves para el cuerpo de la clase. </a:t>
            </a:r>
            <a:endParaRPr sz="2200">
              <a:solidFill>
                <a:schemeClr val="dk1"/>
              </a:solidFill>
            </a:endParaRPr>
          </a:p>
          <a:p>
            <a:pPr indent="0" lvl="0" marL="914400" rtl="0" algn="just">
              <a:lnSpc>
                <a:spcPct val="90000"/>
              </a:lnSpc>
              <a:spcBef>
                <a:spcPts val="1000"/>
              </a:spcBef>
              <a:spcAft>
                <a:spcPts val="0"/>
              </a:spcAft>
              <a:buNone/>
            </a:pPr>
            <a:r>
              <a:rPr lang="en" sz="2200">
                <a:solidFill>
                  <a:srgbClr val="6AA84F"/>
                </a:solidFill>
                <a:latin typeface="Calibri"/>
                <a:ea typeface="Calibri"/>
                <a:cs typeface="Calibri"/>
                <a:sym typeface="Calibri"/>
              </a:rPr>
              <a:t>class </a:t>
            </a:r>
            <a:r>
              <a:rPr lang="en" sz="2200">
                <a:solidFill>
                  <a:schemeClr val="dk1"/>
                </a:solidFill>
                <a:latin typeface="Calibri"/>
                <a:ea typeface="Calibri"/>
                <a:cs typeface="Calibri"/>
                <a:sym typeface="Calibri"/>
              </a:rPr>
              <a:t>MiPunto { } </a:t>
            </a:r>
            <a:endParaRPr sz="2200">
              <a:solidFill>
                <a:schemeClr val="dk1"/>
              </a:solidFill>
              <a:latin typeface="Calibri"/>
              <a:ea typeface="Calibri"/>
              <a:cs typeface="Calibri"/>
              <a:sym typeface="Calibri"/>
            </a:endParaRPr>
          </a:p>
          <a:p>
            <a:pPr indent="-368300" lvl="0" marL="457200" rtl="0" algn="l">
              <a:lnSpc>
                <a:spcPct val="90000"/>
              </a:lnSpc>
              <a:spcBef>
                <a:spcPts val="10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Un archivo de Java debe tener el mismo nombre que la clase que contiene, y se le asigna la extensión ".java". </a:t>
            </a:r>
            <a:endParaRPr sz="2200">
              <a:solidFill>
                <a:schemeClr val="dk1"/>
              </a:solidFill>
              <a:latin typeface="Calibri"/>
              <a:ea typeface="Calibri"/>
              <a:cs typeface="Calibri"/>
              <a:sym typeface="Calibri"/>
            </a:endParaRPr>
          </a:p>
          <a:p>
            <a:pPr indent="-368300" lvl="0" marL="457200" rtl="0" algn="just">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El nombre de la clase debe comenzar con mayúsculas.</a:t>
            </a:r>
            <a:endParaRPr sz="2200">
              <a:solidFill>
                <a:schemeClr val="dk1"/>
              </a:solidFill>
              <a:latin typeface="Calibri"/>
              <a:ea typeface="Calibri"/>
              <a:cs typeface="Calibri"/>
              <a:sym typeface="Calibri"/>
            </a:endParaRPr>
          </a:p>
        </p:txBody>
      </p:sp>
      <p:sp>
        <p:nvSpPr>
          <p:cNvPr id="561" name="Google Shape;561;p64"/>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lang="en" sz="3300">
                <a:solidFill>
                  <a:srgbClr val="FFFFFF"/>
                </a:solidFill>
                <a:latin typeface="Roboto Slab"/>
                <a:ea typeface="Roboto Slab"/>
                <a:cs typeface="Roboto Slab"/>
                <a:sym typeface="Roboto Slab"/>
              </a:rPr>
              <a:t>Clases</a:t>
            </a:r>
            <a:endParaRPr i="0" sz="1100" u="none" cap="none" strike="noStrike">
              <a:solidFill>
                <a:srgbClr val="FFFFFF"/>
              </a:solidFill>
              <a:latin typeface="Roboto Slab"/>
              <a:ea typeface="Roboto Slab"/>
              <a:cs typeface="Roboto Slab"/>
              <a:sym typeface="Roboto Slab"/>
            </a:endParaRPr>
          </a:p>
        </p:txBody>
      </p:sp>
      <p:sp>
        <p:nvSpPr>
          <p:cNvPr id="562" name="Google Shape;562;p64"/>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66" name="Shape 566"/>
        <p:cNvGrpSpPr/>
        <p:nvPr/>
      </p:nvGrpSpPr>
      <p:grpSpPr>
        <a:xfrm>
          <a:off x="0" y="0"/>
          <a:ext cx="0" cy="0"/>
          <a:chOff x="0" y="0"/>
          <a:chExt cx="0" cy="0"/>
        </a:xfrm>
      </p:grpSpPr>
      <p:sp>
        <p:nvSpPr>
          <p:cNvPr id="567" name="Google Shape;567;p65"/>
          <p:cNvSpPr txBox="1"/>
          <p:nvPr/>
        </p:nvSpPr>
        <p:spPr>
          <a:xfrm>
            <a:off x="628650" y="273850"/>
            <a:ext cx="42705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lang="en" sz="3300">
                <a:solidFill>
                  <a:srgbClr val="FFFFFF"/>
                </a:solidFill>
                <a:latin typeface="Roboto Slab"/>
                <a:ea typeface="Roboto Slab"/>
                <a:cs typeface="Roboto Slab"/>
                <a:sym typeface="Roboto Slab"/>
              </a:rPr>
              <a:t>Definición de una clase</a:t>
            </a:r>
            <a:endParaRPr i="0" sz="1100" u="none" cap="none" strike="noStrike">
              <a:solidFill>
                <a:srgbClr val="FFFFFF"/>
              </a:solidFill>
              <a:latin typeface="Roboto Slab"/>
              <a:ea typeface="Roboto Slab"/>
              <a:cs typeface="Roboto Slab"/>
              <a:sym typeface="Roboto Slab"/>
            </a:endParaRPr>
          </a:p>
        </p:txBody>
      </p:sp>
      <p:sp>
        <p:nvSpPr>
          <p:cNvPr id="568" name="Google Shape;568;p65"/>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69" name="Google Shape;569;p65"/>
          <p:cNvSpPr txBox="1"/>
          <p:nvPr/>
        </p:nvSpPr>
        <p:spPr>
          <a:xfrm>
            <a:off x="110751" y="1488750"/>
            <a:ext cx="4022400" cy="3880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i="1" lang="en" sz="1800">
                <a:solidFill>
                  <a:srgbClr val="000000"/>
                </a:solidFill>
                <a:latin typeface="Calibri"/>
                <a:ea typeface="Calibri"/>
                <a:cs typeface="Calibri"/>
                <a:sym typeface="Calibri"/>
              </a:rPr>
              <a:t> modifAcceso modifClase class nombreClase [extends nombreBase] [implements listaInterfaces]</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Atributo 1</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Atributo N</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método 1</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método N</a:t>
            </a:r>
            <a:endParaRPr sz="1800">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i="1"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570" name="Google Shape;570;p65"/>
          <p:cNvSpPr txBox="1"/>
          <p:nvPr/>
        </p:nvSpPr>
        <p:spPr>
          <a:xfrm>
            <a:off x="3442400" y="1080975"/>
            <a:ext cx="5935500" cy="458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000000"/>
                </a:solidFill>
                <a:latin typeface="Calibri"/>
                <a:ea typeface="Calibri"/>
                <a:cs typeface="Calibri"/>
                <a:sym typeface="Calibri"/>
              </a:rPr>
              <a:t>Una clase esta formada por: </a:t>
            </a:r>
            <a:endParaRPr sz="1800"/>
          </a:p>
          <a:p>
            <a:pPr indent="-165100" lvl="0" marL="228600" rtl="0" algn="l">
              <a:lnSpc>
                <a:spcPct val="90000"/>
              </a:lnSpc>
              <a:spcBef>
                <a:spcPts val="1000"/>
              </a:spcBef>
              <a:spcAft>
                <a:spcPts val="0"/>
              </a:spcAft>
              <a:buClr>
                <a:srgbClr val="00B0F0"/>
              </a:buClr>
              <a:buSzPts val="1800"/>
              <a:buChar char="•"/>
            </a:pPr>
            <a:r>
              <a:rPr lang="en" sz="1800">
                <a:solidFill>
                  <a:srgbClr val="000000"/>
                </a:solidFill>
                <a:latin typeface="Calibri"/>
                <a:ea typeface="Calibri"/>
                <a:cs typeface="Calibri"/>
                <a:sym typeface="Calibri"/>
              </a:rPr>
              <a:t>Atributos: variables int, float, double , char, etc.</a:t>
            </a:r>
            <a:endParaRPr sz="1800"/>
          </a:p>
          <a:p>
            <a:pPr indent="-190500" lvl="1" marL="685800" rtl="0" algn="l">
              <a:lnSpc>
                <a:spcPct val="90000"/>
              </a:lnSpc>
              <a:spcBef>
                <a:spcPts val="500"/>
              </a:spcBef>
              <a:spcAft>
                <a:spcPts val="0"/>
              </a:spcAft>
              <a:buClr>
                <a:srgbClr val="00B0F0"/>
              </a:buClr>
              <a:buSzPts val="1800"/>
              <a:buChar char="•"/>
            </a:pPr>
            <a:r>
              <a:rPr lang="en" sz="1800">
                <a:solidFill>
                  <a:srgbClr val="000000"/>
                </a:solidFill>
                <a:latin typeface="Calibri"/>
                <a:ea typeface="Calibri"/>
                <a:cs typeface="Calibri"/>
                <a:sym typeface="Calibri"/>
              </a:rPr>
              <a:t>Almacenan el estado actual de un objeto </a:t>
            </a:r>
            <a:endParaRPr sz="1800"/>
          </a:p>
          <a:p>
            <a:pPr indent="-190500" lvl="1" marL="685800" rtl="0" algn="l">
              <a:lnSpc>
                <a:spcPct val="90000"/>
              </a:lnSpc>
              <a:spcBef>
                <a:spcPts val="500"/>
              </a:spcBef>
              <a:spcAft>
                <a:spcPts val="0"/>
              </a:spcAft>
              <a:buClr>
                <a:srgbClr val="00B0F0"/>
              </a:buClr>
              <a:buSzPts val="1800"/>
              <a:buChar char="•"/>
            </a:pPr>
            <a:r>
              <a:rPr lang="en" sz="1800">
                <a:latin typeface="Calibri"/>
                <a:ea typeface="Calibri"/>
                <a:cs typeface="Calibri"/>
                <a:sym typeface="Calibri"/>
              </a:rPr>
              <a:t>Los atributos de una clase son definidos según esta sintaxis:</a:t>
            </a:r>
            <a:endParaRPr sz="1800"/>
          </a:p>
          <a:p>
            <a:pPr indent="0" lvl="1" marL="457200" rtl="0" algn="l">
              <a:lnSpc>
                <a:spcPct val="90000"/>
              </a:lnSpc>
              <a:spcBef>
                <a:spcPts val="500"/>
              </a:spcBef>
              <a:spcAft>
                <a:spcPts val="0"/>
              </a:spcAft>
              <a:buNone/>
            </a:pPr>
            <a:r>
              <a:t/>
            </a:r>
            <a:endParaRPr i="1" sz="1800">
              <a:latin typeface="Calibri"/>
              <a:ea typeface="Calibri"/>
              <a:cs typeface="Calibri"/>
              <a:sym typeface="Calibri"/>
            </a:endParaRPr>
          </a:p>
          <a:p>
            <a:pPr indent="0" lvl="1" marL="457200" rtl="0" algn="l">
              <a:lnSpc>
                <a:spcPct val="90000"/>
              </a:lnSpc>
              <a:spcBef>
                <a:spcPts val="500"/>
              </a:spcBef>
              <a:spcAft>
                <a:spcPts val="0"/>
              </a:spcAft>
              <a:buNone/>
            </a:pPr>
            <a:r>
              <a:rPr i="1" lang="en" sz="1800">
                <a:latin typeface="Calibri"/>
                <a:ea typeface="Calibri"/>
                <a:cs typeface="Calibri"/>
                <a:sym typeface="Calibri"/>
              </a:rPr>
              <a:t>[modifVisibilidad] [modifAtributo] tipo nombreVariable [= valorInicial] ;</a:t>
            </a:r>
            <a:endParaRPr sz="1800">
              <a:solidFill>
                <a:srgbClr val="000000"/>
              </a:solidFill>
              <a:latin typeface="Calibri"/>
              <a:ea typeface="Calibri"/>
              <a:cs typeface="Calibri"/>
              <a:sym typeface="Calibri"/>
            </a:endParaRPr>
          </a:p>
          <a:p>
            <a:pPr indent="-76200" lvl="1" marL="685800" rtl="0" algn="l">
              <a:lnSpc>
                <a:spcPct val="90000"/>
              </a:lnSpc>
              <a:spcBef>
                <a:spcPts val="500"/>
              </a:spcBef>
              <a:spcAft>
                <a:spcPts val="0"/>
              </a:spcAft>
              <a:buNone/>
            </a:pPr>
            <a:r>
              <a:t/>
            </a:r>
            <a:endParaRPr sz="1800">
              <a:solidFill>
                <a:srgbClr val="000000"/>
              </a:solidFill>
              <a:latin typeface="Calibri"/>
              <a:ea typeface="Calibri"/>
              <a:cs typeface="Calibri"/>
              <a:sym typeface="Calibri"/>
            </a:endParaRPr>
          </a:p>
          <a:p>
            <a:pPr indent="-215900" lvl="2" marL="1143000" rtl="0" algn="l">
              <a:lnSpc>
                <a:spcPct val="90000"/>
              </a:lnSpc>
              <a:spcBef>
                <a:spcPts val="500"/>
              </a:spcBef>
              <a:spcAft>
                <a:spcPts val="0"/>
              </a:spcAft>
              <a:buClr>
                <a:srgbClr val="00B0F0"/>
              </a:buClr>
              <a:buSzPts val="1800"/>
              <a:buChar char="•"/>
            </a:pPr>
            <a:r>
              <a:rPr lang="en" sz="1800">
                <a:solidFill>
                  <a:srgbClr val="000000"/>
                </a:solidFill>
                <a:latin typeface="Calibri"/>
                <a:ea typeface="Calibri"/>
                <a:cs typeface="Calibri"/>
                <a:sym typeface="Calibri"/>
              </a:rPr>
              <a:t>Ej :  String nombre;</a:t>
            </a:r>
            <a:endParaRPr sz="1800"/>
          </a:p>
          <a:p>
            <a:pPr indent="0" lvl="0" marL="0" rtl="0" algn="l">
              <a:lnSpc>
                <a:spcPct val="90000"/>
              </a:lnSpc>
              <a:spcBef>
                <a:spcPts val="100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74" name="Shape 574"/>
        <p:cNvGrpSpPr/>
        <p:nvPr/>
      </p:nvGrpSpPr>
      <p:grpSpPr>
        <a:xfrm>
          <a:off x="0" y="0"/>
          <a:ext cx="0" cy="0"/>
          <a:chOff x="0" y="0"/>
          <a:chExt cx="0" cy="0"/>
        </a:xfrm>
      </p:grpSpPr>
      <p:sp>
        <p:nvSpPr>
          <p:cNvPr id="575" name="Google Shape;575;p66"/>
          <p:cNvSpPr txBox="1"/>
          <p:nvPr/>
        </p:nvSpPr>
        <p:spPr>
          <a:xfrm>
            <a:off x="628650" y="273850"/>
            <a:ext cx="42705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2060"/>
              </a:buClr>
              <a:buSzPts val="3300"/>
              <a:buFont typeface="Calibri"/>
              <a:buNone/>
            </a:pPr>
            <a:r>
              <a:rPr b="1" lang="en" sz="3300">
                <a:solidFill>
                  <a:srgbClr val="FFFFFF"/>
                </a:solidFill>
                <a:latin typeface="Roboto Slab"/>
                <a:ea typeface="Roboto Slab"/>
                <a:cs typeface="Roboto Slab"/>
                <a:sym typeface="Roboto Slab"/>
              </a:rPr>
              <a:t>Definición de una clase</a:t>
            </a:r>
            <a:endParaRPr i="0" sz="1100" u="none" cap="none" strike="noStrike">
              <a:solidFill>
                <a:srgbClr val="FFFFFF"/>
              </a:solidFill>
              <a:latin typeface="Roboto Slab"/>
              <a:ea typeface="Roboto Slab"/>
              <a:cs typeface="Roboto Slab"/>
              <a:sym typeface="Roboto Slab"/>
            </a:endParaRPr>
          </a:p>
        </p:txBody>
      </p:sp>
      <p:sp>
        <p:nvSpPr>
          <p:cNvPr id="576" name="Google Shape;576;p66"/>
          <p:cNvSpPr txBox="1"/>
          <p:nvPr>
            <p:ph idx="12" type="sldNum"/>
          </p:nvPr>
        </p:nvSpPr>
        <p:spPr>
          <a:xfrm>
            <a:off x="259225" y="48265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77" name="Google Shape;577;p66"/>
          <p:cNvSpPr txBox="1"/>
          <p:nvPr/>
        </p:nvSpPr>
        <p:spPr>
          <a:xfrm>
            <a:off x="628650" y="1471750"/>
            <a:ext cx="8749200" cy="41946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Clr>
                <a:schemeClr val="dk1"/>
              </a:buClr>
              <a:buSzPts val="2800"/>
              <a:buFont typeface="Calibri"/>
              <a:buChar char="❏"/>
            </a:pPr>
            <a:r>
              <a:rPr lang="en" sz="2800">
                <a:solidFill>
                  <a:schemeClr val="dk1"/>
                </a:solidFill>
                <a:latin typeface="Calibri"/>
                <a:ea typeface="Calibri"/>
                <a:cs typeface="Calibri"/>
                <a:sym typeface="Calibri"/>
              </a:rPr>
              <a:t>Métodos:</a:t>
            </a:r>
            <a:endParaRPr sz="1800">
              <a:solidFill>
                <a:srgbClr val="00001A"/>
              </a:solidFill>
              <a:latin typeface="Chivo"/>
              <a:ea typeface="Chivo"/>
              <a:cs typeface="Chivo"/>
              <a:sym typeface="Chivo"/>
            </a:endParaRPr>
          </a:p>
          <a:p>
            <a:pPr indent="0" lvl="3" marL="0" rtl="0" algn="l">
              <a:lnSpc>
                <a:spcPct val="90000"/>
              </a:lnSpc>
              <a:spcBef>
                <a:spcPts val="500"/>
              </a:spcBef>
              <a:spcAft>
                <a:spcPts val="0"/>
              </a:spcAft>
              <a:buClr>
                <a:srgbClr val="00B0F0"/>
              </a:buClr>
              <a:buSzPts val="2400"/>
              <a:buNone/>
            </a:pPr>
            <a:r>
              <a:rPr lang="en" sz="2400">
                <a:solidFill>
                  <a:schemeClr val="dk1"/>
                </a:solidFill>
                <a:latin typeface="Calibri"/>
                <a:ea typeface="Calibri"/>
                <a:cs typeface="Calibri"/>
                <a:sym typeface="Calibri"/>
              </a:rPr>
              <a:t>Definen el comportamiento de un objeto </a:t>
            </a:r>
            <a:endParaRPr sz="1800">
              <a:solidFill>
                <a:srgbClr val="00001A"/>
              </a:solidFill>
              <a:latin typeface="Chivo"/>
              <a:ea typeface="Chivo"/>
              <a:cs typeface="Chivo"/>
              <a:sym typeface="Chivo"/>
            </a:endParaRPr>
          </a:p>
          <a:p>
            <a:pPr indent="0" lvl="3" marL="0" rtl="0" algn="l">
              <a:lnSpc>
                <a:spcPct val="90000"/>
              </a:lnSpc>
              <a:spcBef>
                <a:spcPts val="500"/>
              </a:spcBef>
              <a:spcAft>
                <a:spcPts val="0"/>
              </a:spcAft>
              <a:buClr>
                <a:srgbClr val="00B0F0"/>
              </a:buClr>
              <a:buSzPts val="2400"/>
              <a:buNone/>
            </a:pPr>
            <a:r>
              <a:rPr lang="en" sz="2400">
                <a:solidFill>
                  <a:schemeClr val="dk1"/>
                </a:solidFill>
                <a:latin typeface="Calibri"/>
                <a:ea typeface="Calibri"/>
                <a:cs typeface="Calibri"/>
                <a:sym typeface="Calibri"/>
              </a:rPr>
              <a:t>Modifican los atributos</a:t>
            </a:r>
            <a:endParaRPr sz="1800">
              <a:solidFill>
                <a:srgbClr val="00001A"/>
              </a:solidFill>
              <a:latin typeface="Chivo"/>
              <a:ea typeface="Chivo"/>
              <a:cs typeface="Chivo"/>
              <a:sym typeface="Chivo"/>
            </a:endParaRPr>
          </a:p>
          <a:p>
            <a:pPr indent="0" lvl="0" marL="0" rtl="0" algn="just">
              <a:spcBef>
                <a:spcPts val="0"/>
              </a:spcBef>
              <a:spcAft>
                <a:spcPts val="0"/>
              </a:spcAft>
              <a:buNone/>
            </a:pPr>
            <a:r>
              <a:rPr lang="en" sz="2400">
                <a:solidFill>
                  <a:schemeClr val="dk1"/>
                </a:solidFill>
                <a:latin typeface="Calibri"/>
                <a:ea typeface="Calibri"/>
                <a:cs typeface="Calibri"/>
                <a:sym typeface="Calibri"/>
              </a:rPr>
              <a:t>Para definir los métodos se emplea la siguiente sintaxis:</a:t>
            </a:r>
            <a:endParaRPr sz="1800">
              <a:solidFill>
                <a:srgbClr val="00001A"/>
              </a:solidFill>
              <a:latin typeface="Chivo"/>
              <a:ea typeface="Chivo"/>
              <a:cs typeface="Chivo"/>
              <a:sym typeface="Chivo"/>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i="1" lang="en" sz="1800">
                <a:solidFill>
                  <a:schemeClr val="dk1"/>
                </a:solidFill>
                <a:latin typeface="Calibri"/>
                <a:ea typeface="Calibri"/>
                <a:cs typeface="Calibri"/>
                <a:sym typeface="Calibri"/>
              </a:rPr>
              <a:t>[modifVisibilidad] [modifFunción] tipo nombreFunción (listaParámetros) [throws listaExcepciones] { } </a:t>
            </a:r>
            <a:endParaRPr sz="1800">
              <a:solidFill>
                <a:schemeClr val="dk1"/>
              </a:solidFill>
              <a:latin typeface="Calibri"/>
              <a:ea typeface="Calibri"/>
              <a:cs typeface="Calibri"/>
              <a:sym typeface="Calibri"/>
            </a:endParaRPr>
          </a:p>
          <a:p>
            <a:pPr indent="0" lvl="0" marL="457200" rtl="0" algn="l">
              <a:lnSpc>
                <a:spcPct val="90000"/>
              </a:lnSpc>
              <a:spcBef>
                <a:spcPts val="500"/>
              </a:spcBef>
              <a:spcAft>
                <a:spcPts val="0"/>
              </a:spcAft>
              <a:buNone/>
            </a:pPr>
            <a:r>
              <a:t/>
            </a:r>
            <a:endParaRPr sz="2400">
              <a:solidFill>
                <a:schemeClr val="dk1"/>
              </a:solidFill>
              <a:latin typeface="Calibri"/>
              <a:ea typeface="Calibri"/>
              <a:cs typeface="Calibri"/>
              <a:sym typeface="Calibri"/>
            </a:endParaRPr>
          </a:p>
          <a:p>
            <a:pPr indent="0" lvl="4" marL="0" rtl="0" algn="l">
              <a:lnSpc>
                <a:spcPct val="90000"/>
              </a:lnSpc>
              <a:spcBef>
                <a:spcPts val="500"/>
              </a:spcBef>
              <a:spcAft>
                <a:spcPts val="0"/>
              </a:spcAft>
              <a:buClr>
                <a:srgbClr val="00B0F0"/>
              </a:buClr>
              <a:buSzPts val="2000"/>
              <a:buNone/>
            </a:pPr>
            <a:r>
              <a:rPr lang="en" sz="2000">
                <a:solidFill>
                  <a:schemeClr val="dk1"/>
                </a:solidFill>
                <a:latin typeface="Calibri"/>
                <a:ea typeface="Calibri"/>
                <a:cs typeface="Calibri"/>
                <a:sym typeface="Calibri"/>
              </a:rPr>
              <a:t>Ej: public void imprime (String saludo){} </a:t>
            </a:r>
            <a:endParaRPr sz="1800">
              <a:solidFill>
                <a:srgbClr val="00001A"/>
              </a:solidFill>
              <a:latin typeface="Chivo"/>
              <a:ea typeface="Chivo"/>
              <a:cs typeface="Chivo"/>
              <a:sym typeface="Chivo"/>
            </a:endParaRPr>
          </a:p>
          <a:p>
            <a:pPr indent="-215900" lvl="2" marL="1143000" rtl="0" algn="l">
              <a:lnSpc>
                <a:spcPct val="90000"/>
              </a:lnSpc>
              <a:spcBef>
                <a:spcPts val="500"/>
              </a:spcBef>
              <a:spcAft>
                <a:spcPts val="0"/>
              </a:spcAft>
              <a:buClr>
                <a:srgbClr val="00B0F0"/>
              </a:buClr>
              <a:buSzPts val="1800"/>
              <a:buFont typeface="Calibri"/>
              <a:buChar char="•"/>
            </a:pPr>
            <a:r>
              <a:t/>
            </a:r>
            <a:endParaRPr sz="1800">
              <a:latin typeface="Calibri"/>
              <a:ea typeface="Calibri"/>
              <a:cs typeface="Calibri"/>
              <a:sym typeface="Calibri"/>
            </a:endParaRPr>
          </a:p>
          <a:p>
            <a:pPr indent="0" lvl="0" marL="0" rtl="0" algn="l">
              <a:lnSpc>
                <a:spcPct val="90000"/>
              </a:lnSpc>
              <a:spcBef>
                <a:spcPts val="100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81" name="Shape 581"/>
        <p:cNvGrpSpPr/>
        <p:nvPr/>
      </p:nvGrpSpPr>
      <p:grpSpPr>
        <a:xfrm>
          <a:off x="0" y="0"/>
          <a:ext cx="0" cy="0"/>
          <a:chOff x="0" y="0"/>
          <a:chExt cx="0" cy="0"/>
        </a:xfrm>
      </p:grpSpPr>
      <p:pic>
        <p:nvPicPr>
          <p:cNvPr id="582" name="Google Shape;582;p67"/>
          <p:cNvPicPr preferRelativeResize="0"/>
          <p:nvPr/>
        </p:nvPicPr>
        <p:blipFill rotWithShape="1">
          <a:blip r:embed="rId3">
            <a:alphaModFix/>
          </a:blip>
          <a:srcRect b="16763" l="0" r="0" t="0"/>
          <a:stretch/>
        </p:blipFill>
        <p:spPr>
          <a:xfrm>
            <a:off x="486825" y="1493049"/>
            <a:ext cx="8173425" cy="3560800"/>
          </a:xfrm>
          <a:prstGeom prst="rect">
            <a:avLst/>
          </a:prstGeom>
          <a:noFill/>
          <a:ln>
            <a:noFill/>
          </a:ln>
        </p:spPr>
      </p:pic>
      <p:sp>
        <p:nvSpPr>
          <p:cNvPr id="583" name="Google Shape;583;p67"/>
          <p:cNvSpPr txBox="1"/>
          <p:nvPr>
            <p:ph idx="4294967295" type="body"/>
          </p:nvPr>
        </p:nvSpPr>
        <p:spPr>
          <a:xfrm>
            <a:off x="507870" y="1620540"/>
            <a:ext cx="6447300" cy="2910300"/>
          </a:xfrm>
          <a:prstGeom prst="rect">
            <a:avLst/>
          </a:prstGeom>
          <a:noFill/>
          <a:ln>
            <a:noFill/>
          </a:ln>
        </p:spPr>
        <p:txBody>
          <a:bodyPr anchorCtr="0" anchor="t" bIns="45700" lIns="91425" spcFirstLastPara="1" rIns="91425" wrap="square" tIns="45700">
            <a:noAutofit/>
          </a:bodyPr>
          <a:lstStyle/>
          <a:p>
            <a:pPr indent="-77470" lvl="0" marL="228600" marR="0" rtl="0" algn="l">
              <a:lnSpc>
                <a:spcPct val="70000"/>
              </a:lnSpc>
              <a:spcBef>
                <a:spcPts val="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77470" lvl="0" marL="22860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77470" lvl="0" marL="22860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77470" lvl="0" marL="22860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77470" lvl="0" marL="22860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77470" lvl="0" marL="22860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2380"/>
              <a:buFont typeface="Arial"/>
              <a:buNone/>
            </a:pPr>
            <a:r>
              <a:t/>
            </a:r>
            <a:endParaRPr b="0" i="0" sz="238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2040"/>
              <a:buFont typeface="Arial"/>
              <a:buNone/>
            </a:pPr>
            <a:r>
              <a:rPr b="0" i="0" lang="en" sz="2040" u="none" cap="none" strike="noStrike">
                <a:solidFill>
                  <a:schemeClr val="dk1"/>
                </a:solidFill>
                <a:latin typeface="Calibri"/>
                <a:ea typeface="Calibri"/>
                <a:cs typeface="Calibri"/>
                <a:sym typeface="Calibri"/>
              </a:rPr>
              <a:t>Los atributos y los métodos son los miembros de la clase</a:t>
            </a:r>
            <a:endParaRPr/>
          </a:p>
        </p:txBody>
      </p:sp>
      <p:sp>
        <p:nvSpPr>
          <p:cNvPr id="584" name="Google Shape;584;p6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89" name="Shape 589"/>
        <p:cNvGrpSpPr/>
        <p:nvPr/>
      </p:nvGrpSpPr>
      <p:grpSpPr>
        <a:xfrm>
          <a:off x="0" y="0"/>
          <a:ext cx="0" cy="0"/>
          <a:chOff x="0" y="0"/>
          <a:chExt cx="0" cy="0"/>
        </a:xfrm>
      </p:grpSpPr>
      <p:sp>
        <p:nvSpPr>
          <p:cNvPr id="590" name="Google Shape;590;p68"/>
          <p:cNvSpPr txBox="1"/>
          <p:nvPr>
            <p:ph idx="4294967295" type="title"/>
          </p:nvPr>
        </p:nvSpPr>
        <p:spPr>
          <a:xfrm>
            <a:off x="515401" y="90925"/>
            <a:ext cx="40686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sz="3000" u="none" cap="none" strike="noStrike">
                <a:solidFill>
                  <a:srgbClr val="FFFFFF"/>
                </a:solidFill>
                <a:latin typeface="Calibri"/>
                <a:ea typeface="Calibri"/>
                <a:cs typeface="Calibri"/>
                <a:sym typeface="Calibri"/>
              </a:rPr>
              <a:t>UML: Representación </a:t>
            </a:r>
            <a:endParaRPr b="1" i="0" sz="30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sz="3000" u="none" cap="none" strike="noStrike">
                <a:solidFill>
                  <a:srgbClr val="FFFFFF"/>
                </a:solidFill>
                <a:latin typeface="Calibri"/>
                <a:ea typeface="Calibri"/>
                <a:cs typeface="Calibri"/>
                <a:sym typeface="Calibri"/>
              </a:rPr>
              <a:t>gráfica de una clase</a:t>
            </a:r>
            <a:endParaRPr sz="3000">
              <a:solidFill>
                <a:srgbClr val="FFFFFF"/>
              </a:solidFill>
            </a:endParaRPr>
          </a:p>
        </p:txBody>
      </p:sp>
      <p:pic>
        <p:nvPicPr>
          <p:cNvPr id="591" name="Google Shape;591;p68"/>
          <p:cNvPicPr preferRelativeResize="0"/>
          <p:nvPr/>
        </p:nvPicPr>
        <p:blipFill rotWithShape="1">
          <a:blip r:embed="rId3">
            <a:alphaModFix/>
          </a:blip>
          <a:srcRect b="0" l="0" r="0" t="0"/>
          <a:stretch/>
        </p:blipFill>
        <p:spPr>
          <a:xfrm>
            <a:off x="1854287" y="2277880"/>
            <a:ext cx="1344613" cy="1232044"/>
          </a:xfrm>
          <a:prstGeom prst="rect">
            <a:avLst/>
          </a:prstGeom>
          <a:noFill/>
          <a:ln>
            <a:noFill/>
          </a:ln>
        </p:spPr>
      </p:pic>
      <p:sp>
        <p:nvSpPr>
          <p:cNvPr id="592" name="Google Shape;592;p68"/>
          <p:cNvSpPr/>
          <p:nvPr/>
        </p:nvSpPr>
        <p:spPr>
          <a:xfrm>
            <a:off x="859500" y="1508478"/>
            <a:ext cx="7480500" cy="623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 sz="2400">
                <a:solidFill>
                  <a:srgbClr val="000000"/>
                </a:solidFill>
                <a:latin typeface="Times New Roman"/>
                <a:ea typeface="Times New Roman"/>
                <a:cs typeface="Times New Roman"/>
                <a:sym typeface="Times New Roman"/>
              </a:rPr>
              <a:t>En UML, una clase es representada por un rectángulo que posee tres divisiones</a:t>
            </a:r>
            <a:r>
              <a:rPr lang="en" sz="1800">
                <a:solidFill>
                  <a:srgbClr val="000000"/>
                </a:solidFill>
                <a:latin typeface="Times New Roman"/>
                <a:ea typeface="Times New Roman"/>
                <a:cs typeface="Times New Roman"/>
                <a:sym typeface="Times New Roman"/>
              </a:rPr>
              <a:t>:</a:t>
            </a:r>
            <a:endParaRPr b="0" i="0" sz="1800">
              <a:solidFill>
                <a:srgbClr val="000000"/>
              </a:solidFill>
              <a:latin typeface="Times New Roman"/>
              <a:ea typeface="Times New Roman"/>
              <a:cs typeface="Times New Roman"/>
              <a:sym typeface="Times New Roman"/>
            </a:endParaRPr>
          </a:p>
        </p:txBody>
      </p:sp>
      <p:sp>
        <p:nvSpPr>
          <p:cNvPr id="593" name="Google Shape;593;p6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597" name="Shape 597"/>
        <p:cNvGrpSpPr/>
        <p:nvPr/>
      </p:nvGrpSpPr>
      <p:grpSpPr>
        <a:xfrm>
          <a:off x="0" y="0"/>
          <a:ext cx="0" cy="0"/>
          <a:chOff x="0" y="0"/>
          <a:chExt cx="0" cy="0"/>
        </a:xfrm>
      </p:grpSpPr>
      <p:pic>
        <p:nvPicPr>
          <p:cNvPr descr="Resultado de imagen para forma basica clase java" id="598" name="Google Shape;598;p69"/>
          <p:cNvPicPr preferRelativeResize="0"/>
          <p:nvPr/>
        </p:nvPicPr>
        <p:blipFill rotWithShape="1">
          <a:blip r:embed="rId3">
            <a:alphaModFix/>
          </a:blip>
          <a:srcRect b="0" l="0" r="0" t="0"/>
          <a:stretch/>
        </p:blipFill>
        <p:spPr>
          <a:xfrm>
            <a:off x="1604443" y="1595307"/>
            <a:ext cx="3722249" cy="2105476"/>
          </a:xfrm>
          <a:prstGeom prst="rect">
            <a:avLst/>
          </a:prstGeom>
          <a:noFill/>
          <a:ln>
            <a:noFill/>
          </a:ln>
        </p:spPr>
      </p:pic>
      <p:sp>
        <p:nvSpPr>
          <p:cNvPr id="599" name="Google Shape;599;p6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00" name="Google Shape;600;p69"/>
          <p:cNvSpPr txBox="1"/>
          <p:nvPr>
            <p:ph idx="4294967295" type="title"/>
          </p:nvPr>
        </p:nvSpPr>
        <p:spPr>
          <a:xfrm>
            <a:off x="515401" y="90925"/>
            <a:ext cx="40686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sz="3000" u="none" cap="none" strike="noStrike">
                <a:solidFill>
                  <a:srgbClr val="FFFFFF"/>
                </a:solidFill>
                <a:latin typeface="Calibri"/>
                <a:ea typeface="Calibri"/>
                <a:cs typeface="Calibri"/>
                <a:sym typeface="Calibri"/>
              </a:rPr>
              <a:t>UML: Representación </a:t>
            </a:r>
            <a:endParaRPr b="1" i="0" sz="30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sz="3000" u="none" cap="none" strike="noStrike">
                <a:solidFill>
                  <a:srgbClr val="FFFFFF"/>
                </a:solidFill>
                <a:latin typeface="Calibri"/>
                <a:ea typeface="Calibri"/>
                <a:cs typeface="Calibri"/>
                <a:sym typeface="Calibri"/>
              </a:rPr>
              <a:t>gráfica de una clase</a:t>
            </a:r>
            <a:endParaRPr sz="30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05" name="Shape 605"/>
        <p:cNvGrpSpPr/>
        <p:nvPr/>
      </p:nvGrpSpPr>
      <p:grpSpPr>
        <a:xfrm>
          <a:off x="0" y="0"/>
          <a:ext cx="0" cy="0"/>
          <a:chOff x="0" y="0"/>
          <a:chExt cx="0" cy="0"/>
        </a:xfrm>
      </p:grpSpPr>
      <p:sp>
        <p:nvSpPr>
          <p:cNvPr id="606" name="Google Shape;606;p70"/>
          <p:cNvSpPr txBox="1"/>
          <p:nvPr>
            <p:ph idx="4294967295" type="title"/>
          </p:nvPr>
        </p:nvSpPr>
        <p:spPr>
          <a:xfrm>
            <a:off x="368075" y="119075"/>
            <a:ext cx="395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i="0" lang="en" u="none" cap="none" strike="noStrike">
                <a:solidFill>
                  <a:srgbClr val="FFFFFF"/>
                </a:solidFill>
              </a:rPr>
              <a:t>Declaración y creación de un objeto</a:t>
            </a:r>
            <a:endParaRPr>
              <a:solidFill>
                <a:srgbClr val="FFFFFF"/>
              </a:solidFill>
            </a:endParaRPr>
          </a:p>
        </p:txBody>
      </p:sp>
      <p:sp>
        <p:nvSpPr>
          <p:cNvPr id="607" name="Google Shape;607;p70"/>
          <p:cNvSpPr txBox="1"/>
          <p:nvPr>
            <p:ph idx="4294967295" type="body"/>
          </p:nvPr>
        </p:nvSpPr>
        <p:spPr>
          <a:xfrm>
            <a:off x="507877" y="1321969"/>
            <a:ext cx="84984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Una clase es una plantilla que define los datos  y los métodos del objeto.</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 Un objeto es una instancia de una clase</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La creación de una instancia se conoce como instanciación.</a:t>
            </a:r>
            <a:endParaRPr/>
          </a:p>
        </p:txBody>
      </p:sp>
      <p:pic>
        <p:nvPicPr>
          <p:cNvPr descr="Resultado de imagen para clases e instancias" id="608" name="Google Shape;608;p70"/>
          <p:cNvPicPr preferRelativeResize="0"/>
          <p:nvPr/>
        </p:nvPicPr>
        <p:blipFill rotWithShape="1">
          <a:blip r:embed="rId3">
            <a:alphaModFix/>
          </a:blip>
          <a:srcRect b="0" l="0" r="0" t="0"/>
          <a:stretch/>
        </p:blipFill>
        <p:spPr>
          <a:xfrm>
            <a:off x="4990900" y="2903325"/>
            <a:ext cx="2713468" cy="1861395"/>
          </a:xfrm>
          <a:prstGeom prst="rect">
            <a:avLst/>
          </a:prstGeom>
          <a:noFill/>
          <a:ln>
            <a:noFill/>
          </a:ln>
        </p:spPr>
      </p:pic>
      <p:pic>
        <p:nvPicPr>
          <p:cNvPr descr="Resultado de imagen para objeto de una clase" id="609" name="Google Shape;609;p70"/>
          <p:cNvPicPr preferRelativeResize="0"/>
          <p:nvPr/>
        </p:nvPicPr>
        <p:blipFill rotWithShape="1">
          <a:blip r:embed="rId4">
            <a:alphaModFix/>
          </a:blip>
          <a:srcRect b="0" l="0" r="0" t="0"/>
          <a:stretch/>
        </p:blipFill>
        <p:spPr>
          <a:xfrm>
            <a:off x="873791" y="3136623"/>
            <a:ext cx="2987832" cy="1394794"/>
          </a:xfrm>
          <a:prstGeom prst="rect">
            <a:avLst/>
          </a:prstGeom>
          <a:noFill/>
          <a:ln>
            <a:noFill/>
          </a:ln>
        </p:spPr>
      </p:pic>
      <p:sp>
        <p:nvSpPr>
          <p:cNvPr id="610" name="Google Shape;610;p7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15" name="Shape 615"/>
        <p:cNvGrpSpPr/>
        <p:nvPr/>
      </p:nvGrpSpPr>
      <p:grpSpPr>
        <a:xfrm>
          <a:off x="0" y="0"/>
          <a:ext cx="0" cy="0"/>
          <a:chOff x="0" y="0"/>
          <a:chExt cx="0" cy="0"/>
        </a:xfrm>
      </p:grpSpPr>
      <p:sp>
        <p:nvSpPr>
          <p:cNvPr id="616" name="Google Shape;616;p71"/>
          <p:cNvSpPr txBox="1"/>
          <p:nvPr>
            <p:ph idx="4294967295" type="body"/>
          </p:nvPr>
        </p:nvSpPr>
        <p:spPr>
          <a:xfrm>
            <a:off x="507876" y="1620544"/>
            <a:ext cx="81453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 La sintaxis para declarar un  objeto es : </a:t>
            </a:r>
            <a:endParaRPr/>
          </a:p>
          <a:p>
            <a:pPr indent="0" lvl="1" marL="457200" marR="0" rtl="0" algn="l">
              <a:lnSpc>
                <a:spcPct val="90000"/>
              </a:lnSpc>
              <a:spcBef>
                <a:spcPts val="500"/>
              </a:spcBef>
              <a:spcAft>
                <a:spcPts val="0"/>
              </a:spcAft>
              <a:buClr>
                <a:srgbClr val="00B0F0"/>
              </a:buClr>
              <a:buSzPts val="2400"/>
              <a:buFont typeface="Arial"/>
              <a:buNone/>
            </a:pPr>
            <a:r>
              <a:rPr b="0" i="0" lang="en" sz="2400" u="none" cap="none" strike="noStrike">
                <a:solidFill>
                  <a:schemeClr val="dk1"/>
                </a:solidFill>
                <a:latin typeface="Calibri"/>
                <a:ea typeface="Calibri"/>
                <a:cs typeface="Calibri"/>
                <a:sym typeface="Calibri"/>
              </a:rPr>
              <a:t>NombreClase nombreObjeto;</a:t>
            </a:r>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	Ejemplo</a:t>
            </a:r>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		Vehiculo miVehiculo;</a:t>
            </a:r>
            <a:endParaRPr/>
          </a:p>
          <a:p>
            <a:pPr indent="0" lvl="0" marL="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La creación de un objeto  de una clase se llama creación de una instancia de la clase. </a:t>
            </a:r>
            <a:endParaRPr/>
          </a:p>
          <a:p>
            <a:pPr indent="-50800" lvl="0" marL="2286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617" name="Google Shape;617;p7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18" name="Google Shape;618;p71"/>
          <p:cNvSpPr txBox="1"/>
          <p:nvPr>
            <p:ph idx="4294967295" type="title"/>
          </p:nvPr>
        </p:nvSpPr>
        <p:spPr>
          <a:xfrm>
            <a:off x="368075" y="119075"/>
            <a:ext cx="395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i="0" lang="en" u="none" cap="none" strike="noStrike">
                <a:solidFill>
                  <a:srgbClr val="FFFFFF"/>
                </a:solidFill>
              </a:rPr>
              <a:t>Declaración y creación de un objeto</a:t>
            </a:r>
            <a:endParaRPr>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23" name="Shape 623"/>
        <p:cNvGrpSpPr/>
        <p:nvPr/>
      </p:nvGrpSpPr>
      <p:grpSpPr>
        <a:xfrm>
          <a:off x="0" y="0"/>
          <a:ext cx="0" cy="0"/>
          <a:chOff x="0" y="0"/>
          <a:chExt cx="0" cy="0"/>
        </a:xfrm>
      </p:grpSpPr>
      <p:sp>
        <p:nvSpPr>
          <p:cNvPr id="624" name="Google Shape;624;p72"/>
          <p:cNvSpPr txBox="1"/>
          <p:nvPr>
            <p:ph type="title"/>
          </p:nvPr>
        </p:nvSpPr>
        <p:spPr>
          <a:xfrm>
            <a:off x="457200" y="-100"/>
            <a:ext cx="5486400" cy="18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Declaración y creación de un objeto: Cláusula </a:t>
            </a:r>
            <a:r>
              <a:rPr lang="en">
                <a:solidFill>
                  <a:srgbClr val="FFFFFF"/>
                </a:solidFill>
                <a:latin typeface="Calibri"/>
                <a:ea typeface="Calibri"/>
                <a:cs typeface="Calibri"/>
                <a:sym typeface="Calibri"/>
              </a:rPr>
              <a:t>n</a:t>
            </a:r>
            <a:r>
              <a:rPr b="1" i="0" lang="en" u="none" cap="none" strike="noStrike">
                <a:solidFill>
                  <a:srgbClr val="FFFFFF"/>
                </a:solidFill>
                <a:latin typeface="Calibri"/>
                <a:ea typeface="Calibri"/>
                <a:cs typeface="Calibri"/>
                <a:sym typeface="Calibri"/>
              </a:rPr>
              <a:t>ew</a:t>
            </a:r>
            <a:endParaRPr>
              <a:solidFill>
                <a:srgbClr val="FFFFFF"/>
              </a:solidFill>
            </a:endParaRPr>
          </a:p>
        </p:txBody>
      </p:sp>
      <p:sp>
        <p:nvSpPr>
          <p:cNvPr id="625" name="Google Shape;625;p72"/>
          <p:cNvSpPr txBox="1"/>
          <p:nvPr>
            <p:ph idx="1" type="body"/>
          </p:nvPr>
        </p:nvSpPr>
        <p:spPr>
          <a:xfrm>
            <a:off x="457200" y="1925950"/>
            <a:ext cx="8286900" cy="2219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Después de declarado se realiza la creación del objeto. La sintaxis es:</a:t>
            </a:r>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	nombreObjeto  =  new NombreClase();</a:t>
            </a:r>
            <a:endParaRPr/>
          </a:p>
          <a:p>
            <a:pPr indent="0" lvl="0" marL="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Ejemplo</a:t>
            </a:r>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	miVehiculo =  new Vehiculo();</a:t>
            </a:r>
            <a:endParaRPr/>
          </a:p>
          <a:p>
            <a:pPr indent="-50800" lvl="0" marL="2286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626" name="Google Shape;626;p7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80" name="Shape 180"/>
        <p:cNvGrpSpPr/>
        <p:nvPr/>
      </p:nvGrpSpPr>
      <p:grpSpPr>
        <a:xfrm>
          <a:off x="0" y="0"/>
          <a:ext cx="0" cy="0"/>
          <a:chOff x="0" y="0"/>
          <a:chExt cx="0" cy="0"/>
        </a:xfrm>
      </p:grpSpPr>
      <p:sp>
        <p:nvSpPr>
          <p:cNvPr id="181" name="Google Shape;181;p1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Grupo de productos Tecnología</a:t>
            </a:r>
            <a:r>
              <a:rPr lang="en"/>
              <a:t> JAVA</a:t>
            </a:r>
            <a:endParaRPr/>
          </a:p>
        </p:txBody>
      </p:sp>
      <p:sp>
        <p:nvSpPr>
          <p:cNvPr id="182" name="Google Shape;182;p19"/>
          <p:cNvSpPr txBox="1"/>
          <p:nvPr>
            <p:ph idx="1" type="body"/>
          </p:nvPr>
        </p:nvSpPr>
        <p:spPr>
          <a:xfrm>
            <a:off x="327925" y="2137900"/>
            <a:ext cx="8358600" cy="2764800"/>
          </a:xfrm>
          <a:prstGeom prst="rect">
            <a:avLst/>
          </a:prstGeom>
        </p:spPr>
        <p:txBody>
          <a:bodyPr anchorCtr="0" anchor="t" bIns="0" lIns="0" spcFirstLastPara="1" rIns="0" wrap="square" tIns="0">
            <a:noAutofit/>
          </a:bodyPr>
          <a:lstStyle/>
          <a:p>
            <a:pPr indent="-361950" lvl="0" marL="457200" rtl="0" algn="l">
              <a:lnSpc>
                <a:spcPct val="90000"/>
              </a:lnSpc>
              <a:spcBef>
                <a:spcPts val="800"/>
              </a:spcBef>
              <a:spcAft>
                <a:spcPts val="0"/>
              </a:spcAft>
              <a:buClr>
                <a:srgbClr val="00B0F0"/>
              </a:buClr>
              <a:buSzPts val="2100"/>
              <a:buFont typeface="Trebuchet MS"/>
              <a:buChar char="▰"/>
            </a:pPr>
            <a:r>
              <a:rPr lang="en" sz="2100">
                <a:solidFill>
                  <a:schemeClr val="dk1"/>
                </a:solidFill>
                <a:latin typeface="Trebuchet MS"/>
                <a:ea typeface="Trebuchet MS"/>
                <a:cs typeface="Trebuchet MS"/>
                <a:sym typeface="Trebuchet MS"/>
              </a:rPr>
              <a:t>Java platform, Standard Edition (Java SE)</a:t>
            </a:r>
            <a:endParaRPr sz="2100">
              <a:solidFill>
                <a:schemeClr val="dk1"/>
              </a:solidFill>
              <a:latin typeface="Trebuchet MS"/>
              <a:ea typeface="Trebuchet MS"/>
              <a:cs typeface="Trebuchet MS"/>
              <a:sym typeface="Trebuchet MS"/>
            </a:endParaRPr>
          </a:p>
          <a:p>
            <a:pPr indent="-361950" lvl="0" marL="457200" rtl="0" algn="l">
              <a:lnSpc>
                <a:spcPct val="90000"/>
              </a:lnSpc>
              <a:spcBef>
                <a:spcPts val="80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Java platform, Enterprise Edition (Java EE)</a:t>
            </a:r>
            <a:endParaRPr sz="2100">
              <a:solidFill>
                <a:schemeClr val="dk1"/>
              </a:solidFill>
              <a:latin typeface="Trebuchet MS"/>
              <a:ea typeface="Trebuchet MS"/>
              <a:cs typeface="Trebuchet MS"/>
              <a:sym typeface="Trebuchet MS"/>
            </a:endParaRPr>
          </a:p>
          <a:p>
            <a:pPr indent="-361950" lvl="0" marL="457200" rtl="0" algn="l">
              <a:lnSpc>
                <a:spcPct val="90000"/>
              </a:lnSpc>
              <a:spcBef>
                <a:spcPts val="80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Java platform, Micro Edition (Java ME)</a:t>
            </a:r>
            <a:endParaRPr sz="2100">
              <a:solidFill>
                <a:schemeClr val="dk1"/>
              </a:solidFill>
              <a:latin typeface="Trebuchet MS"/>
              <a:ea typeface="Trebuchet MS"/>
              <a:cs typeface="Trebuchet MS"/>
              <a:sym typeface="Trebuchet MS"/>
            </a:endParaRPr>
          </a:p>
          <a:p>
            <a:pPr indent="-361950" lvl="0" marL="457200" rtl="0" algn="l">
              <a:lnSpc>
                <a:spcPct val="90000"/>
              </a:lnSpc>
              <a:spcBef>
                <a:spcPts val="80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Java Card</a:t>
            </a:r>
            <a:endParaRPr sz="2100">
              <a:solidFill>
                <a:schemeClr val="dk1"/>
              </a:solidFill>
              <a:latin typeface="Trebuchet MS"/>
              <a:ea typeface="Trebuchet MS"/>
              <a:cs typeface="Trebuchet MS"/>
              <a:sym typeface="Trebuchet MS"/>
            </a:endParaRPr>
          </a:p>
          <a:p>
            <a:pPr indent="0" lvl="0" marL="457200" rtl="0" algn="l">
              <a:spcBef>
                <a:spcPts val="600"/>
              </a:spcBef>
              <a:spcAft>
                <a:spcPts val="0"/>
              </a:spcAft>
              <a:buNone/>
            </a:pPr>
            <a:r>
              <a:t/>
            </a:r>
            <a:endParaRPr/>
          </a:p>
        </p:txBody>
      </p:sp>
      <p:sp>
        <p:nvSpPr>
          <p:cNvPr id="183" name="Google Shape;183;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4" name="Google Shape;184;p19"/>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31" name="Shape 631"/>
        <p:cNvGrpSpPr/>
        <p:nvPr/>
      </p:nvGrpSpPr>
      <p:grpSpPr>
        <a:xfrm>
          <a:off x="0" y="0"/>
          <a:ext cx="0" cy="0"/>
          <a:chOff x="0" y="0"/>
          <a:chExt cx="0" cy="0"/>
        </a:xfrm>
      </p:grpSpPr>
      <p:sp>
        <p:nvSpPr>
          <p:cNvPr id="632" name="Google Shape;632;p73"/>
          <p:cNvSpPr txBox="1"/>
          <p:nvPr>
            <p:ph idx="4294967295" type="body"/>
          </p:nvPr>
        </p:nvSpPr>
        <p:spPr>
          <a:xfrm>
            <a:off x="507876" y="1620544"/>
            <a:ext cx="79200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Se puede combinar la declaración y creación de un objeto en una sola sentencia con esta sintaxis:</a:t>
            </a:r>
            <a:endParaRPr/>
          </a:p>
          <a:p>
            <a:pPr indent="-50800" lvl="0" marL="2286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NombreClase nombreObjeto = new NombreClase();</a:t>
            </a:r>
            <a:endParaRPr/>
          </a:p>
          <a:p>
            <a:pPr indent="0" lvl="0" marL="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B0F0"/>
              </a:buClr>
              <a:buSzPts val="2800"/>
              <a:buFont typeface="Arial"/>
              <a:buNone/>
            </a:pPr>
            <a:r>
              <a:rPr lang="en" sz="2800">
                <a:solidFill>
                  <a:schemeClr val="dk1"/>
                </a:solidFill>
                <a:latin typeface="Calibri"/>
                <a:ea typeface="Calibri"/>
                <a:cs typeface="Calibri"/>
                <a:sym typeface="Calibri"/>
              </a:rPr>
              <a:t>    </a:t>
            </a:r>
            <a:r>
              <a:rPr b="0" i="0" lang="en" sz="2800" u="none" cap="none" strike="noStrike">
                <a:solidFill>
                  <a:schemeClr val="dk1"/>
                </a:solidFill>
                <a:latin typeface="Calibri"/>
                <a:ea typeface="Calibri"/>
                <a:cs typeface="Calibri"/>
                <a:sym typeface="Calibri"/>
              </a:rPr>
              <a:t>Ejemplo:</a:t>
            </a:r>
            <a:endParaRPr/>
          </a:p>
          <a:p>
            <a:pPr indent="0" lvl="0" marL="0" marR="0" rtl="0" algn="l">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	             Vehiculo miVehiculo = new Vehiculo();</a:t>
            </a:r>
            <a:endParaRPr/>
          </a:p>
        </p:txBody>
      </p:sp>
      <p:sp>
        <p:nvSpPr>
          <p:cNvPr id="633" name="Google Shape;633;p7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34" name="Google Shape;634;p73"/>
          <p:cNvSpPr txBox="1"/>
          <p:nvPr>
            <p:ph idx="4294967295" type="title"/>
          </p:nvPr>
        </p:nvSpPr>
        <p:spPr>
          <a:xfrm>
            <a:off x="152400" y="-381100"/>
            <a:ext cx="5486400" cy="18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Declaración y creación de un objeto: Cláusula </a:t>
            </a:r>
            <a:r>
              <a:rPr lang="en">
                <a:solidFill>
                  <a:srgbClr val="FFFFFF"/>
                </a:solidFill>
                <a:latin typeface="Calibri"/>
                <a:ea typeface="Calibri"/>
                <a:cs typeface="Calibri"/>
                <a:sym typeface="Calibri"/>
              </a:rPr>
              <a:t>n</a:t>
            </a:r>
            <a:r>
              <a:rPr b="1" i="0" lang="en" u="none" cap="none" strike="noStrike">
                <a:solidFill>
                  <a:srgbClr val="FFFFFF"/>
                </a:solidFill>
                <a:latin typeface="Calibri"/>
                <a:ea typeface="Calibri"/>
                <a:cs typeface="Calibri"/>
                <a:sym typeface="Calibri"/>
              </a:rPr>
              <a:t>ew</a:t>
            </a:r>
            <a:endParaRPr>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39" name="Shape 639"/>
        <p:cNvGrpSpPr/>
        <p:nvPr/>
      </p:nvGrpSpPr>
      <p:grpSpPr>
        <a:xfrm>
          <a:off x="0" y="0"/>
          <a:ext cx="0" cy="0"/>
          <a:chOff x="0" y="0"/>
          <a:chExt cx="0" cy="0"/>
        </a:xfrm>
      </p:grpSpPr>
      <p:sp>
        <p:nvSpPr>
          <p:cNvPr id="640" name="Google Shape;640;p74"/>
          <p:cNvSpPr txBox="1"/>
          <p:nvPr>
            <p:ph idx="4294967295" type="title"/>
          </p:nvPr>
        </p:nvSpPr>
        <p:spPr>
          <a:xfrm>
            <a:off x="507872" y="57050"/>
            <a:ext cx="30549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Null Pointer </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exceptions</a:t>
            </a:r>
            <a:endParaRPr b="1" i="0" u="none" cap="none" strike="noStrike">
              <a:solidFill>
                <a:srgbClr val="FFFFFF"/>
              </a:solidFill>
              <a:latin typeface="Calibri"/>
              <a:ea typeface="Calibri"/>
              <a:cs typeface="Calibri"/>
              <a:sym typeface="Calibri"/>
            </a:endParaRPr>
          </a:p>
        </p:txBody>
      </p:sp>
      <p:pic>
        <p:nvPicPr>
          <p:cNvPr descr="Resultado de imagen para null pointer exception" id="641" name="Google Shape;641;p74"/>
          <p:cNvPicPr preferRelativeResize="0"/>
          <p:nvPr/>
        </p:nvPicPr>
        <p:blipFill rotWithShape="1">
          <a:blip r:embed="rId3">
            <a:alphaModFix/>
          </a:blip>
          <a:srcRect b="0" l="0" r="0" t="0"/>
          <a:stretch/>
        </p:blipFill>
        <p:spPr>
          <a:xfrm>
            <a:off x="2587438" y="1407547"/>
            <a:ext cx="4610258" cy="3571875"/>
          </a:xfrm>
          <a:prstGeom prst="rect">
            <a:avLst/>
          </a:prstGeom>
          <a:noFill/>
          <a:ln>
            <a:noFill/>
          </a:ln>
        </p:spPr>
      </p:pic>
      <p:sp>
        <p:nvSpPr>
          <p:cNvPr id="642" name="Google Shape;642;p7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47" name="Shape 647"/>
        <p:cNvGrpSpPr/>
        <p:nvPr/>
      </p:nvGrpSpPr>
      <p:grpSpPr>
        <a:xfrm>
          <a:off x="0" y="0"/>
          <a:ext cx="0" cy="0"/>
          <a:chOff x="0" y="0"/>
          <a:chExt cx="0" cy="0"/>
        </a:xfrm>
      </p:grpSpPr>
      <p:sp>
        <p:nvSpPr>
          <p:cNvPr id="648" name="Google Shape;648;p75"/>
          <p:cNvSpPr txBox="1"/>
          <p:nvPr>
            <p:ph idx="4294967295" type="body"/>
          </p:nvPr>
        </p:nvSpPr>
        <p:spPr>
          <a:xfrm>
            <a:off x="507876" y="1620544"/>
            <a:ext cx="8085300" cy="2910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La excepción NullPointerException ocurre al declarar una variable y no crear el objeto.</a:t>
            </a:r>
            <a:endParaRPr/>
          </a:p>
          <a:p>
            <a:pPr indent="0" lvl="0" marL="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rgbClr val="00B0F0"/>
              </a:buClr>
              <a:buSzPts val="2800"/>
              <a:buFont typeface="Arial"/>
              <a:buNone/>
            </a:pPr>
            <a:r>
              <a:rPr b="0" i="0" lang="en" sz="2800" u="none" cap="none" strike="noStrike">
                <a:solidFill>
                  <a:schemeClr val="dk1"/>
                </a:solidFill>
                <a:latin typeface="Calibri"/>
                <a:ea typeface="Calibri"/>
                <a:cs typeface="Calibri"/>
                <a:sym typeface="Calibri"/>
              </a:rPr>
              <a:t>Si a un objeto no inicializado (referencia null) se le trata de aplicar un método o se intenta hacerlo intervenir en un proceso que requiere un objeto inicializado, se obtiene una excepción tipo “NullPointerException”.</a:t>
            </a:r>
            <a:endParaRPr/>
          </a:p>
        </p:txBody>
      </p:sp>
      <p:sp>
        <p:nvSpPr>
          <p:cNvPr id="649" name="Google Shape;649;p7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50" name="Google Shape;650;p75"/>
          <p:cNvSpPr txBox="1"/>
          <p:nvPr>
            <p:ph idx="4294967295" type="title"/>
          </p:nvPr>
        </p:nvSpPr>
        <p:spPr>
          <a:xfrm>
            <a:off x="507872" y="57050"/>
            <a:ext cx="30549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Null Pointer </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exceptions</a:t>
            </a:r>
            <a:endParaRPr b="1" i="0" u="none" cap="none" strike="noStrike">
              <a:solidFill>
                <a:srgbClr val="FFFFFF"/>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55" name="Shape 655"/>
        <p:cNvGrpSpPr/>
        <p:nvPr/>
      </p:nvGrpSpPr>
      <p:grpSpPr>
        <a:xfrm>
          <a:off x="0" y="0"/>
          <a:ext cx="0" cy="0"/>
          <a:chOff x="0" y="0"/>
          <a:chExt cx="0" cy="0"/>
        </a:xfrm>
      </p:grpSpPr>
      <p:sp>
        <p:nvSpPr>
          <p:cNvPr id="656" name="Google Shape;656;p76"/>
          <p:cNvSpPr txBox="1"/>
          <p:nvPr>
            <p:ph idx="4294967295" type="title"/>
          </p:nvPr>
        </p:nvSpPr>
        <p:spPr>
          <a:xfrm>
            <a:off x="620545" y="130372"/>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Paquetes en JAVA</a:t>
            </a:r>
            <a:endParaRPr>
              <a:solidFill>
                <a:srgbClr val="FFFFFF"/>
              </a:solidFill>
            </a:endParaRPr>
          </a:p>
        </p:txBody>
      </p:sp>
      <p:sp>
        <p:nvSpPr>
          <p:cNvPr id="657" name="Google Shape;657;p76"/>
          <p:cNvSpPr txBox="1"/>
          <p:nvPr>
            <p:ph idx="4294967295" type="body"/>
          </p:nvPr>
        </p:nvSpPr>
        <p:spPr>
          <a:xfrm>
            <a:off x="477826" y="1516763"/>
            <a:ext cx="80103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Un </a:t>
            </a:r>
            <a:r>
              <a:rPr b="1" i="0" lang="en" sz="2800" u="none" cap="none" strike="noStrike">
                <a:solidFill>
                  <a:schemeClr val="dk1"/>
                </a:solidFill>
                <a:latin typeface="Calibri"/>
                <a:ea typeface="Calibri"/>
                <a:cs typeface="Calibri"/>
                <a:sym typeface="Calibri"/>
              </a:rPr>
              <a:t>Paquete</a:t>
            </a:r>
            <a:r>
              <a:rPr b="0" i="0" lang="en" sz="2800" u="none" cap="none" strike="noStrike">
                <a:solidFill>
                  <a:schemeClr val="dk1"/>
                </a:solidFill>
                <a:latin typeface="Calibri"/>
                <a:ea typeface="Calibri"/>
                <a:cs typeface="Calibri"/>
                <a:sym typeface="Calibri"/>
              </a:rPr>
              <a:t> en Java es un contenedor de clases que permite agrupar las distintas partes de un programa y que por lo general tiene una funcionalidad y elementos comunes, definiendo la ubicación de dichas clases en un directorio de estructura jerárquica.</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 La sentencia de declaración de paquete ha de ser la primera en un archivo fuente Java.</a:t>
            </a:r>
            <a:br>
              <a:rPr b="0" i="0" lang="e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658" name="Google Shape;658;p7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63" name="Shape 663"/>
        <p:cNvGrpSpPr/>
        <p:nvPr/>
      </p:nvGrpSpPr>
      <p:grpSpPr>
        <a:xfrm>
          <a:off x="0" y="0"/>
          <a:ext cx="0" cy="0"/>
          <a:chOff x="0" y="0"/>
          <a:chExt cx="0" cy="0"/>
        </a:xfrm>
      </p:grpSpPr>
      <p:sp>
        <p:nvSpPr>
          <p:cNvPr id="664" name="Google Shape;664;p77"/>
          <p:cNvSpPr txBox="1"/>
          <p:nvPr>
            <p:ph idx="4294967295" type="title"/>
          </p:nvPr>
        </p:nvSpPr>
        <p:spPr>
          <a:xfrm>
            <a:off x="335500" y="141625"/>
            <a:ext cx="67848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sz="4400" u="none" cap="none" strike="noStrike">
                <a:solidFill>
                  <a:srgbClr val="FFFFFF"/>
                </a:solidFill>
                <a:latin typeface="Calibri"/>
                <a:ea typeface="Calibri"/>
                <a:cs typeface="Calibri"/>
                <a:sym typeface="Calibri"/>
              </a:rPr>
              <a:t>Paquetes en JAVA</a:t>
            </a:r>
            <a:endParaRPr>
              <a:solidFill>
                <a:srgbClr val="FFFFFF"/>
              </a:solidFill>
            </a:endParaRPr>
          </a:p>
        </p:txBody>
      </p:sp>
      <p:sp>
        <p:nvSpPr>
          <p:cNvPr id="665" name="Google Shape;665;p77"/>
          <p:cNvSpPr txBox="1"/>
          <p:nvPr>
            <p:ph idx="4294967295" type="body"/>
          </p:nvPr>
        </p:nvSpPr>
        <p:spPr>
          <a:xfrm>
            <a:off x="552951" y="1571231"/>
            <a:ext cx="8273100" cy="2910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Un paquete Java tiene los siguientes atributos:</a:t>
            </a:r>
            <a:endParaRPr/>
          </a:p>
          <a:p>
            <a:pPr indent="-216534" lvl="0" marL="228600" marR="0" rtl="0" algn="l">
              <a:lnSpc>
                <a:spcPct val="80000"/>
              </a:lnSpc>
              <a:spcBef>
                <a:spcPts val="1000"/>
              </a:spcBef>
              <a:spcAft>
                <a:spcPts val="0"/>
              </a:spcAft>
              <a:buClr>
                <a:srgbClr val="00B0F0"/>
              </a:buClr>
              <a:buSzPts val="2400"/>
              <a:buFont typeface="Arial"/>
              <a:buChar char="•"/>
            </a:pPr>
            <a:r>
              <a:rPr b="0" i="0" lang="en" u="none" cap="none" strike="noStrike">
                <a:solidFill>
                  <a:schemeClr val="dk1"/>
                </a:solidFill>
                <a:latin typeface="Calibri"/>
                <a:ea typeface="Calibri"/>
                <a:cs typeface="Calibri"/>
                <a:sym typeface="Calibri"/>
              </a:rPr>
              <a:t>Son opcionales. Si no se define un paquete para un fichero de código Java se definirá un paquete llamado "default" automáticamente.</a:t>
            </a:r>
            <a:endParaRPr/>
          </a:p>
          <a:p>
            <a:pPr indent="-216534" lvl="0" marL="228600" marR="0" rtl="0" algn="l">
              <a:lnSpc>
                <a:spcPct val="80000"/>
              </a:lnSpc>
              <a:spcBef>
                <a:spcPts val="1000"/>
              </a:spcBef>
              <a:spcAft>
                <a:spcPts val="0"/>
              </a:spcAft>
              <a:buClr>
                <a:srgbClr val="00B0F0"/>
              </a:buClr>
              <a:buSzPts val="2400"/>
              <a:buFont typeface="Arial"/>
              <a:buChar char="•"/>
            </a:pPr>
            <a:r>
              <a:rPr b="0" i="0" lang="en" u="none" cap="none" strike="noStrike">
                <a:solidFill>
                  <a:schemeClr val="dk1"/>
                </a:solidFill>
                <a:latin typeface="Calibri"/>
                <a:ea typeface="Calibri"/>
                <a:cs typeface="Calibri"/>
                <a:sym typeface="Calibri"/>
              </a:rPr>
              <a:t>Los nombres de paquete que comienzan con el nombre java.* y javax.* son reservados.</a:t>
            </a:r>
            <a:endParaRPr/>
          </a:p>
          <a:p>
            <a:pPr indent="-216534" lvl="0" marL="228600" marR="0" rtl="0" algn="l">
              <a:lnSpc>
                <a:spcPct val="80000"/>
              </a:lnSpc>
              <a:spcBef>
                <a:spcPts val="1000"/>
              </a:spcBef>
              <a:spcAft>
                <a:spcPts val="0"/>
              </a:spcAft>
              <a:buClr>
                <a:srgbClr val="00B0F0"/>
              </a:buClr>
              <a:buSzPts val="2400"/>
              <a:buFont typeface="Arial"/>
              <a:buChar char="•"/>
            </a:pPr>
            <a:r>
              <a:rPr b="0" i="0" lang="en" u="none" cap="none" strike="noStrike">
                <a:solidFill>
                  <a:schemeClr val="dk1"/>
                </a:solidFill>
                <a:latin typeface="Calibri"/>
                <a:ea typeface="Calibri"/>
                <a:cs typeface="Calibri"/>
                <a:sym typeface="Calibri"/>
              </a:rPr>
              <a:t>El nombre del paquete equivale a una estructura de ficheros. El nombre de paquete com.dominio_empresa.utilidades debería ser igual al directorio [ruta_directorio]\com\dominio_empresa\utilidades. </a:t>
            </a:r>
            <a:endParaRPr/>
          </a:p>
        </p:txBody>
      </p:sp>
      <p:sp>
        <p:nvSpPr>
          <p:cNvPr id="666" name="Google Shape;666;p7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71" name="Shape 671"/>
        <p:cNvGrpSpPr/>
        <p:nvPr/>
      </p:nvGrpSpPr>
      <p:grpSpPr>
        <a:xfrm>
          <a:off x="0" y="0"/>
          <a:ext cx="0" cy="0"/>
          <a:chOff x="0" y="0"/>
          <a:chExt cx="0" cy="0"/>
        </a:xfrm>
      </p:grpSpPr>
      <p:sp>
        <p:nvSpPr>
          <p:cNvPr id="672" name="Google Shape;672;p78"/>
          <p:cNvSpPr txBox="1"/>
          <p:nvPr>
            <p:ph idx="4294967295" type="title"/>
          </p:nvPr>
        </p:nvSpPr>
        <p:spPr>
          <a:xfrm>
            <a:off x="500345" y="259935"/>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Paquetes en JAVA</a:t>
            </a:r>
            <a:endParaRPr>
              <a:solidFill>
                <a:srgbClr val="FFFFFF"/>
              </a:solidFill>
            </a:endParaRPr>
          </a:p>
        </p:txBody>
      </p:sp>
      <p:sp>
        <p:nvSpPr>
          <p:cNvPr id="673" name="Google Shape;673;p78"/>
          <p:cNvSpPr txBox="1"/>
          <p:nvPr>
            <p:ph idx="4294967295" type="body"/>
          </p:nvPr>
        </p:nvSpPr>
        <p:spPr>
          <a:xfrm>
            <a:off x="651175" y="1970986"/>
            <a:ext cx="7972800" cy="2577600"/>
          </a:xfrm>
          <a:prstGeom prst="rect">
            <a:avLst/>
          </a:prstGeom>
          <a:solidFill>
            <a:srgbClr val="F8F9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22222"/>
              </a:buClr>
              <a:buSzPts val="2400"/>
              <a:buFont typeface="Arial"/>
              <a:buNone/>
            </a:pPr>
            <a:r>
              <a:rPr b="0" i="0" lang="en" sz="2200" u="none" cap="none" strike="noStrike">
                <a:solidFill>
                  <a:srgbClr val="222222"/>
                </a:solidFill>
                <a:latin typeface="Arial"/>
                <a:ea typeface="Arial"/>
                <a:cs typeface="Arial"/>
                <a:sym typeface="Arial"/>
              </a:rPr>
              <a:t>En los ficheros de código Java se usa la palabra reservada </a:t>
            </a:r>
            <a:r>
              <a:rPr b="0" i="0" lang="en" sz="2200" u="none" cap="none" strike="noStrike">
                <a:solidFill>
                  <a:srgbClr val="000000"/>
                </a:solidFill>
                <a:latin typeface="Courier New"/>
                <a:ea typeface="Courier New"/>
                <a:cs typeface="Courier New"/>
                <a:sym typeface="Courier New"/>
              </a:rPr>
              <a:t>package</a:t>
            </a:r>
            <a:r>
              <a:rPr b="0" i="0" lang="en" sz="2200" u="none" cap="none" strike="noStrike">
                <a:solidFill>
                  <a:srgbClr val="222222"/>
                </a:solidFill>
                <a:latin typeface="Arial"/>
                <a:ea typeface="Arial"/>
                <a:cs typeface="Arial"/>
                <a:sym typeface="Arial"/>
              </a:rPr>
              <a:t> para especificar a qué paquete pertenecen. Suele indicarse como primera sentencia:</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000"/>
              </a:buClr>
              <a:buSzPts val="2400"/>
              <a:buFont typeface="Arial"/>
              <a:buNone/>
            </a:pPr>
            <a:r>
              <a:rPr b="1" i="0" lang="en" sz="2200" u="none" cap="none" strike="noStrike">
                <a:solidFill>
                  <a:srgbClr val="008000"/>
                </a:solidFill>
                <a:latin typeface="Courier New"/>
                <a:ea typeface="Courier New"/>
                <a:cs typeface="Courier New"/>
                <a:sym typeface="Courier New"/>
              </a:rPr>
              <a:t>package</a:t>
            </a:r>
            <a:r>
              <a:rPr b="0" i="0" lang="en" sz="2200" u="none" cap="none" strike="noStrike">
                <a:solidFill>
                  <a:srgbClr val="000000"/>
                </a:solidFill>
                <a:latin typeface="Courier New"/>
                <a:ea typeface="Courier New"/>
                <a:cs typeface="Courier New"/>
                <a:sym typeface="Courier New"/>
              </a:rPr>
              <a:t> </a:t>
            </a:r>
            <a:r>
              <a:rPr b="1" i="0" lang="en" sz="2200" u="none" cap="none" strike="noStrike">
                <a:solidFill>
                  <a:srgbClr val="0000FF"/>
                </a:solidFill>
                <a:latin typeface="Courier New"/>
                <a:ea typeface="Courier New"/>
                <a:cs typeface="Courier New"/>
                <a:sym typeface="Courier New"/>
              </a:rPr>
              <a:t>java.awt.event</a:t>
            </a:r>
            <a:r>
              <a:rPr b="0" i="0" lang="en" sz="2200" u="none" cap="none" strike="noStrike">
                <a:solidFill>
                  <a:srgbClr val="666666"/>
                </a:solidFill>
                <a:latin typeface="Arial"/>
                <a:ea typeface="Arial"/>
                <a:cs typeface="Arial"/>
                <a:sym typeface="Arial"/>
              </a:rPr>
              <a:t>;</a:t>
            </a:r>
            <a:r>
              <a:rPr b="0" i="0" lang="en" sz="2200" u="none" cap="none" strike="noStrike">
                <a:solidFill>
                  <a:srgbClr val="000000"/>
                </a:solidFill>
                <a:latin typeface="Courier New"/>
                <a:ea typeface="Courier New"/>
                <a:cs typeface="Courier New"/>
                <a:sym typeface="Courier New"/>
              </a:rPr>
              <a:t>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2400"/>
              <a:buFont typeface="Arial"/>
              <a:buNone/>
            </a:pPr>
            <a:r>
              <a:rPr b="0" i="0" lang="en" sz="2200" u="none" cap="none" strike="noStrike">
                <a:solidFill>
                  <a:srgbClr val="222222"/>
                </a:solidFill>
                <a:latin typeface="Arial"/>
                <a:ea typeface="Arial"/>
                <a:cs typeface="Arial"/>
                <a:sym typeface="Arial"/>
              </a:rPr>
              <a:t>Para usar un paquete dentro del código se usa la declaración </a:t>
            </a:r>
            <a:r>
              <a:rPr b="0" i="0" lang="en" sz="2200" u="none" cap="none" strike="noStrike">
                <a:solidFill>
                  <a:srgbClr val="000000"/>
                </a:solidFill>
                <a:latin typeface="Courier New"/>
                <a:ea typeface="Courier New"/>
                <a:cs typeface="Courier New"/>
                <a:sym typeface="Courier New"/>
              </a:rPr>
              <a:t>import</a:t>
            </a:r>
            <a:r>
              <a:rPr b="0" i="0" lang="en" sz="2200" u="none" cap="none" strike="noStrike">
                <a:solidFill>
                  <a:srgbClr val="222222"/>
                </a:solidFill>
                <a:latin typeface="Arial"/>
                <a:ea typeface="Arial"/>
                <a:cs typeface="Arial"/>
                <a:sym typeface="Arial"/>
              </a:rPr>
              <a:t>. Si sólo se indica el nombre del paquete, se importarán todas las clases que contiene:</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000"/>
              </a:buClr>
              <a:buSzPts val="2400"/>
              <a:buFont typeface="Arial"/>
              <a:buNone/>
            </a:pPr>
            <a:r>
              <a:rPr b="1" i="0" lang="en" sz="2200" u="none" cap="none" strike="noStrike">
                <a:solidFill>
                  <a:srgbClr val="008000"/>
                </a:solidFill>
                <a:latin typeface="Courier New"/>
                <a:ea typeface="Courier New"/>
                <a:cs typeface="Courier New"/>
                <a:sym typeface="Courier New"/>
              </a:rPr>
              <a:t>import</a:t>
            </a:r>
            <a:r>
              <a:rPr b="0" i="0" lang="en" sz="2200" u="none" cap="none" strike="noStrike">
                <a:solidFill>
                  <a:srgbClr val="000000"/>
                </a:solidFill>
                <a:latin typeface="Courier New"/>
                <a:ea typeface="Courier New"/>
                <a:cs typeface="Courier New"/>
                <a:sym typeface="Courier New"/>
              </a:rPr>
              <a:t> </a:t>
            </a:r>
            <a:r>
              <a:rPr b="1" i="0" lang="en" sz="2200" u="none" cap="none" strike="noStrike">
                <a:solidFill>
                  <a:srgbClr val="0000FF"/>
                </a:solidFill>
                <a:latin typeface="Courier New"/>
                <a:ea typeface="Courier New"/>
                <a:cs typeface="Courier New"/>
                <a:sym typeface="Courier New"/>
              </a:rPr>
              <a:t>java.awt.event.*</a:t>
            </a:r>
            <a:r>
              <a:rPr b="0" i="0" lang="en" sz="2200" u="none" cap="none" strike="noStrike">
                <a:solidFill>
                  <a:srgbClr val="666666"/>
                </a:solidFill>
                <a:latin typeface="Arial"/>
                <a:ea typeface="Arial"/>
                <a:cs typeface="Arial"/>
                <a:sym typeface="Arial"/>
              </a:rPr>
              <a:t>;</a:t>
            </a:r>
            <a:r>
              <a:rPr b="0" i="0" lang="en" sz="2200" u="none" cap="none" strike="noStrike">
                <a:solidFill>
                  <a:srgbClr val="000000"/>
                </a:solidFill>
                <a:latin typeface="Courier New"/>
                <a:ea typeface="Courier New"/>
                <a:cs typeface="Courier New"/>
                <a:sym typeface="Courier New"/>
              </a:rPr>
              <a:t>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2400"/>
              <a:buFont typeface="Arial"/>
              <a:buNone/>
            </a:pPr>
            <a:r>
              <a:rPr b="0" i="0" lang="en" sz="2200" u="none" cap="none" strike="noStrike">
                <a:solidFill>
                  <a:srgbClr val="222222"/>
                </a:solidFill>
                <a:latin typeface="Arial"/>
                <a:ea typeface="Arial"/>
                <a:cs typeface="Arial"/>
                <a:sym typeface="Arial"/>
              </a:rPr>
              <a:t>Si además del nombre del paquete se especifica una clase, sólo se importa esa clase:</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000"/>
              </a:buClr>
              <a:buSzPts val="2400"/>
              <a:buFont typeface="Arial"/>
              <a:buNone/>
            </a:pPr>
            <a:r>
              <a:rPr b="1" i="0" lang="en" sz="2200" u="none" cap="none" strike="noStrike">
                <a:solidFill>
                  <a:srgbClr val="008000"/>
                </a:solidFill>
                <a:latin typeface="Courier New"/>
                <a:ea typeface="Courier New"/>
                <a:cs typeface="Courier New"/>
                <a:sym typeface="Courier New"/>
              </a:rPr>
              <a:t>import</a:t>
            </a:r>
            <a:r>
              <a:rPr b="0" i="0" lang="en" sz="2200" u="none" cap="none" strike="noStrike">
                <a:solidFill>
                  <a:srgbClr val="000000"/>
                </a:solidFill>
                <a:latin typeface="Courier New"/>
                <a:ea typeface="Courier New"/>
                <a:cs typeface="Courier New"/>
                <a:sym typeface="Courier New"/>
              </a:rPr>
              <a:t> </a:t>
            </a:r>
            <a:r>
              <a:rPr b="1" i="0" lang="en" sz="2200" u="none" cap="none" strike="noStrike">
                <a:solidFill>
                  <a:srgbClr val="0000FF"/>
                </a:solidFill>
                <a:latin typeface="Courier New"/>
                <a:ea typeface="Courier New"/>
                <a:cs typeface="Courier New"/>
                <a:sym typeface="Courier New"/>
              </a:rPr>
              <a:t>java.awt.event.ActionEvent</a:t>
            </a:r>
            <a:r>
              <a:rPr b="0" i="0" lang="en" sz="2200" u="none" cap="none" strike="noStrike">
                <a:solidFill>
                  <a:srgbClr val="666666"/>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674" name="Google Shape;674;p7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79" name="Shape 679"/>
        <p:cNvGrpSpPr/>
        <p:nvPr/>
      </p:nvGrpSpPr>
      <p:grpSpPr>
        <a:xfrm>
          <a:off x="0" y="0"/>
          <a:ext cx="0" cy="0"/>
          <a:chOff x="0" y="0"/>
          <a:chExt cx="0" cy="0"/>
        </a:xfrm>
      </p:grpSpPr>
      <p:sp>
        <p:nvSpPr>
          <p:cNvPr id="680" name="Google Shape;680;p79"/>
          <p:cNvSpPr txBox="1"/>
          <p:nvPr>
            <p:ph idx="4294967295" type="title"/>
          </p:nvPr>
        </p:nvSpPr>
        <p:spPr>
          <a:xfrm>
            <a:off x="507870" y="243041"/>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
        <p:nvSpPr>
          <p:cNvPr id="681" name="Google Shape;681;p79"/>
          <p:cNvSpPr txBox="1"/>
          <p:nvPr>
            <p:ph idx="4294967295" type="body"/>
          </p:nvPr>
        </p:nvSpPr>
        <p:spPr>
          <a:xfrm>
            <a:off x="507876" y="1620544"/>
            <a:ext cx="76872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Permiten al programador controlar la visibilidad de los miembros de la clase</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Public</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Private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Protected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Default</a:t>
            </a:r>
            <a:endParaRPr/>
          </a:p>
          <a:p>
            <a:pPr indent="-50800" lvl="0" marL="2286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rgbClr val="00B0F0"/>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Resultado de imagen para public access modifier" id="682" name="Google Shape;682;p79"/>
          <p:cNvPicPr preferRelativeResize="0"/>
          <p:nvPr/>
        </p:nvPicPr>
        <p:blipFill rotWithShape="1">
          <a:blip r:embed="rId3">
            <a:alphaModFix/>
          </a:blip>
          <a:srcRect b="0" l="0" r="0" t="0"/>
          <a:stretch/>
        </p:blipFill>
        <p:spPr>
          <a:xfrm>
            <a:off x="4507890" y="2514402"/>
            <a:ext cx="3050050" cy="2164340"/>
          </a:xfrm>
          <a:prstGeom prst="rect">
            <a:avLst/>
          </a:prstGeom>
          <a:noFill/>
          <a:ln>
            <a:noFill/>
          </a:ln>
        </p:spPr>
      </p:pic>
      <p:sp>
        <p:nvSpPr>
          <p:cNvPr id="683" name="Google Shape;683;p7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88" name="Shape 688"/>
        <p:cNvGrpSpPr/>
        <p:nvPr/>
      </p:nvGrpSpPr>
      <p:grpSpPr>
        <a:xfrm>
          <a:off x="0" y="0"/>
          <a:ext cx="0" cy="0"/>
          <a:chOff x="0" y="0"/>
          <a:chExt cx="0" cy="0"/>
        </a:xfrm>
      </p:grpSpPr>
      <p:sp>
        <p:nvSpPr>
          <p:cNvPr id="689" name="Google Shape;689;p80"/>
          <p:cNvSpPr txBox="1"/>
          <p:nvPr>
            <p:ph idx="4294967295" type="body"/>
          </p:nvPr>
        </p:nvSpPr>
        <p:spPr>
          <a:xfrm>
            <a:off x="507876" y="1620544"/>
            <a:ext cx="80328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1" i="0" lang="en" sz="2800" u="none" cap="none" strike="noStrike">
                <a:solidFill>
                  <a:schemeClr val="dk1"/>
                </a:solidFill>
                <a:latin typeface="Calibri"/>
                <a:ea typeface="Calibri"/>
                <a:cs typeface="Calibri"/>
                <a:sym typeface="Calibri"/>
              </a:rPr>
              <a:t>Public</a:t>
            </a:r>
            <a:endParaRPr/>
          </a:p>
          <a:p>
            <a:pPr indent="-228600" lvl="1" marL="685800" marR="0" rtl="0" algn="l">
              <a:lnSpc>
                <a:spcPct val="90000"/>
              </a:lnSpc>
              <a:spcBef>
                <a:spcPts val="500"/>
              </a:spcBef>
              <a:spcAft>
                <a:spcPts val="0"/>
              </a:spcAft>
              <a:buClr>
                <a:srgbClr val="00B0F0"/>
              </a:buClr>
              <a:buSzPts val="2400"/>
              <a:buFont typeface="Arial"/>
              <a:buChar char="•"/>
            </a:pPr>
            <a:r>
              <a:rPr b="0" i="0" lang="en" sz="2400" u="none" cap="none" strike="noStrike">
                <a:solidFill>
                  <a:schemeClr val="dk1"/>
                </a:solidFill>
                <a:latin typeface="Calibri"/>
                <a:ea typeface="Calibri"/>
                <a:cs typeface="Calibri"/>
                <a:sym typeface="Calibri"/>
              </a:rPr>
              <a:t>Variables, constructores,interfaces o métodos accesibles a cualquiera de las clases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rgbClr val="00B0F0"/>
              </a:buClr>
              <a:buSzPts val="2400"/>
              <a:buFont typeface="Arial"/>
              <a:buChar char="•"/>
            </a:pPr>
            <a:r>
              <a:rPr b="0" i="0" lang="en" sz="2400" u="none" cap="none" strike="noStrike">
                <a:solidFill>
                  <a:schemeClr val="dk1"/>
                </a:solidFill>
                <a:latin typeface="Calibri"/>
                <a:ea typeface="Calibri"/>
                <a:cs typeface="Calibri"/>
                <a:sym typeface="Calibri"/>
              </a:rPr>
              <a:t>Recordar que aunque una clase sea declarada como pública igual necesita ser importada si es utilizada en otro paquete.</a:t>
            </a:r>
            <a:endParaRPr/>
          </a:p>
        </p:txBody>
      </p:sp>
      <p:sp>
        <p:nvSpPr>
          <p:cNvPr id="690" name="Google Shape;690;p8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91" name="Google Shape;691;p80"/>
          <p:cNvSpPr txBox="1"/>
          <p:nvPr>
            <p:ph idx="4294967295" type="title"/>
          </p:nvPr>
        </p:nvSpPr>
        <p:spPr>
          <a:xfrm>
            <a:off x="507870" y="243041"/>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696" name="Shape 696"/>
        <p:cNvGrpSpPr/>
        <p:nvPr/>
      </p:nvGrpSpPr>
      <p:grpSpPr>
        <a:xfrm>
          <a:off x="0" y="0"/>
          <a:ext cx="0" cy="0"/>
          <a:chOff x="0" y="0"/>
          <a:chExt cx="0" cy="0"/>
        </a:xfrm>
      </p:grpSpPr>
      <p:sp>
        <p:nvSpPr>
          <p:cNvPr id="697" name="Google Shape;697;p81"/>
          <p:cNvSpPr txBox="1"/>
          <p:nvPr>
            <p:ph idx="4294967295" type="body"/>
          </p:nvPr>
        </p:nvSpPr>
        <p:spPr>
          <a:xfrm>
            <a:off x="3933425" y="846750"/>
            <a:ext cx="5095800" cy="326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B0F0"/>
              </a:buClr>
              <a:buSzPts val="1400"/>
              <a:buFont typeface="Arial"/>
              <a:buNone/>
            </a:pPr>
            <a:r>
              <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/*Creating another class inside same package to access the members of Demo class*/</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public class PublicDemo {</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    public static void main(String args[]) {</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        Demo ob = new Demo();</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        ob.show(); //calling the show() method inside another class within same package</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        System.out.println("The value of a is : "+ob.a);//The variable a is accessed inside another class within same package</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rgbClr val="00B0F0"/>
              </a:buClr>
              <a:buSzPts val="1400"/>
              <a:buFont typeface="Arial"/>
              <a:buNone/>
            </a:pPr>
            <a:r>
              <a:rPr b="0" i="0" lang="en" sz="1400" u="none" cap="none" strike="noStrike">
                <a:solidFill>
                  <a:schemeClr val="dk1"/>
                </a:solidFill>
                <a:latin typeface="Calibri"/>
                <a:ea typeface="Calibri"/>
                <a:cs typeface="Calibri"/>
                <a:sym typeface="Calibri"/>
              </a:rPr>
              <a:t>}</a:t>
            </a:r>
            <a:endParaRPr/>
          </a:p>
        </p:txBody>
      </p:sp>
      <p:sp>
        <p:nvSpPr>
          <p:cNvPr id="698" name="Google Shape;698;p8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699" name="Google Shape;699;p81"/>
          <p:cNvSpPr txBox="1"/>
          <p:nvPr>
            <p:ph idx="4294967295" type="title"/>
          </p:nvPr>
        </p:nvSpPr>
        <p:spPr>
          <a:xfrm>
            <a:off x="507870" y="243041"/>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
        <p:nvSpPr>
          <p:cNvPr id="700" name="Google Shape;700;p81"/>
          <p:cNvSpPr txBox="1"/>
          <p:nvPr/>
        </p:nvSpPr>
        <p:spPr>
          <a:xfrm>
            <a:off x="586375" y="1820950"/>
            <a:ext cx="3284100" cy="273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B0F0"/>
              </a:buClr>
              <a:buSzPts val="1400"/>
              <a:buFont typeface="Arial"/>
              <a:buNone/>
            </a:pPr>
            <a:r>
              <a:rPr lang="en">
                <a:solidFill>
                  <a:schemeClr val="dk1"/>
                </a:solidFill>
                <a:latin typeface="Calibri"/>
                <a:ea typeface="Calibri"/>
                <a:cs typeface="Calibri"/>
                <a:sym typeface="Calibri"/>
              </a:rPr>
              <a:t>class Demo {</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    public int a=5; //giving the variable a public access</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    /*the method show also has public access*/</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    public void show() {</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        System.out.println("Inside class Demo");</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    }</a:t>
            </a:r>
            <a:endParaRPr sz="2400">
              <a:solidFill>
                <a:srgbClr val="00001A"/>
              </a:solidFill>
              <a:latin typeface="Chivo"/>
              <a:ea typeface="Chivo"/>
              <a:cs typeface="Chivo"/>
              <a:sym typeface="Chivo"/>
            </a:endParaRPr>
          </a:p>
          <a:p>
            <a:pPr indent="0" lvl="0" marL="0" rtl="0" algn="l">
              <a:lnSpc>
                <a:spcPct val="90000"/>
              </a:lnSpc>
              <a:spcBef>
                <a:spcPts val="1000"/>
              </a:spcBef>
              <a:spcAft>
                <a:spcPts val="0"/>
              </a:spcAft>
              <a:buClr>
                <a:srgbClr val="00B0F0"/>
              </a:buClr>
              <a:buSzPts val="1400"/>
              <a:buFont typeface="Arial"/>
              <a:buNone/>
            </a:pPr>
            <a:r>
              <a:rPr lang="en">
                <a:solidFill>
                  <a:schemeClr val="dk1"/>
                </a:solidFill>
                <a:latin typeface="Calibri"/>
                <a:ea typeface="Calibri"/>
                <a:cs typeface="Calibri"/>
                <a:sym typeface="Calibri"/>
              </a:rPr>
              <a:t>}</a:t>
            </a:r>
            <a:endParaRPr>
              <a:latin typeface="Chivo"/>
              <a:ea typeface="Chivo"/>
              <a:cs typeface="Chivo"/>
              <a:sym typeface="Chiv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05" name="Shape 705"/>
        <p:cNvGrpSpPr/>
        <p:nvPr/>
      </p:nvGrpSpPr>
      <p:grpSpPr>
        <a:xfrm>
          <a:off x="0" y="0"/>
          <a:ext cx="0" cy="0"/>
          <a:chOff x="0" y="0"/>
          <a:chExt cx="0" cy="0"/>
        </a:xfrm>
      </p:grpSpPr>
      <p:sp>
        <p:nvSpPr>
          <p:cNvPr id="706" name="Google Shape;706;p82"/>
          <p:cNvSpPr txBox="1"/>
          <p:nvPr>
            <p:ph idx="4294967295" type="body"/>
          </p:nvPr>
        </p:nvSpPr>
        <p:spPr>
          <a:xfrm>
            <a:off x="507876" y="1620544"/>
            <a:ext cx="82131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1" i="0" lang="en" sz="2800" u="none" cap="none" strike="noStrike">
                <a:solidFill>
                  <a:schemeClr val="dk1"/>
                </a:solidFill>
                <a:latin typeface="Calibri"/>
                <a:ea typeface="Calibri"/>
                <a:cs typeface="Calibri"/>
                <a:sym typeface="Calibri"/>
              </a:rPr>
              <a:t>Private</a:t>
            </a:r>
            <a:endParaRPr/>
          </a:p>
          <a:p>
            <a:pPr indent="-228600" lvl="1" marL="685800" marR="0" rtl="0" algn="l">
              <a:lnSpc>
                <a:spcPct val="90000"/>
              </a:lnSpc>
              <a:spcBef>
                <a:spcPts val="5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Los miembros de clase declarados como privado solo pueden ser accesados dentro de la clase que los declara</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Clases e interfaces no pueden ser declaradas como privados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Este modificador es el más restrictivo</a:t>
            </a:r>
            <a:endParaRPr b="0" i="0" sz="2800" u="none" cap="none" strike="noStrike">
              <a:solidFill>
                <a:schemeClr val="dk1"/>
              </a:solidFill>
              <a:latin typeface="Calibri"/>
              <a:ea typeface="Calibri"/>
              <a:cs typeface="Calibri"/>
              <a:sym typeface="Calibri"/>
            </a:endParaRPr>
          </a:p>
        </p:txBody>
      </p:sp>
      <p:sp>
        <p:nvSpPr>
          <p:cNvPr id="707" name="Google Shape;707;p8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08" name="Google Shape;708;p82"/>
          <p:cNvSpPr txBox="1"/>
          <p:nvPr>
            <p:ph idx="4294967295" type="title"/>
          </p:nvPr>
        </p:nvSpPr>
        <p:spPr>
          <a:xfrm>
            <a:off x="507870" y="243041"/>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88" name="Shape 188"/>
        <p:cNvGrpSpPr/>
        <p:nvPr/>
      </p:nvGrpSpPr>
      <p:grpSpPr>
        <a:xfrm>
          <a:off x="0" y="0"/>
          <a:ext cx="0" cy="0"/>
          <a:chOff x="0" y="0"/>
          <a:chExt cx="0" cy="0"/>
        </a:xfrm>
      </p:grpSpPr>
      <p:sp>
        <p:nvSpPr>
          <p:cNvPr id="189" name="Google Shape;189;p2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Grupo de productos Tecnología JAVA</a:t>
            </a:r>
            <a:endParaRPr/>
          </a:p>
        </p:txBody>
      </p:sp>
      <p:sp>
        <p:nvSpPr>
          <p:cNvPr id="190" name="Google Shape;190;p20"/>
          <p:cNvSpPr txBox="1"/>
          <p:nvPr>
            <p:ph idx="1" type="body"/>
          </p:nvPr>
        </p:nvSpPr>
        <p:spPr>
          <a:xfrm>
            <a:off x="228600" y="2383150"/>
            <a:ext cx="21009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JAVA SE</a:t>
            </a:r>
            <a:endParaRPr b="1"/>
          </a:p>
          <a:p>
            <a:pPr indent="0" lvl="0" marL="0" rtl="0" algn="l">
              <a:spcBef>
                <a:spcPts val="600"/>
              </a:spcBef>
              <a:spcAft>
                <a:spcPts val="0"/>
              </a:spcAft>
              <a:buNone/>
            </a:pPr>
            <a:r>
              <a:rPr lang="en"/>
              <a:t>Desarrollo de aplicaciones que se ejecutan en computadoras de escritorio</a:t>
            </a:r>
            <a:endParaRPr/>
          </a:p>
        </p:txBody>
      </p:sp>
      <p:sp>
        <p:nvSpPr>
          <p:cNvPr id="191" name="Google Shape;191;p20"/>
          <p:cNvSpPr txBox="1"/>
          <p:nvPr>
            <p:ph idx="2" type="body"/>
          </p:nvPr>
        </p:nvSpPr>
        <p:spPr>
          <a:xfrm>
            <a:off x="2499426" y="2383150"/>
            <a:ext cx="19644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JAVA EE</a:t>
            </a:r>
            <a:endParaRPr b="1"/>
          </a:p>
          <a:p>
            <a:pPr indent="0" lvl="0" marL="0" rtl="0" algn="l">
              <a:spcBef>
                <a:spcPts val="600"/>
              </a:spcBef>
              <a:spcAft>
                <a:spcPts val="0"/>
              </a:spcAft>
              <a:buNone/>
            </a:pPr>
            <a:r>
              <a:rPr lang="en"/>
              <a:t>Aplicaciones distribuidas de empresa, de servidor y cliente</a:t>
            </a:r>
            <a:endParaRPr/>
          </a:p>
        </p:txBody>
      </p:sp>
      <p:sp>
        <p:nvSpPr>
          <p:cNvPr id="192" name="Google Shape;192;p20"/>
          <p:cNvSpPr txBox="1"/>
          <p:nvPr>
            <p:ph idx="3" type="body"/>
          </p:nvPr>
        </p:nvSpPr>
        <p:spPr>
          <a:xfrm>
            <a:off x="4648200" y="2383150"/>
            <a:ext cx="20901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JAVA ME</a:t>
            </a:r>
            <a:endParaRPr b="1"/>
          </a:p>
          <a:p>
            <a:pPr indent="0" lvl="0" marL="0" rtl="0" algn="l">
              <a:spcBef>
                <a:spcPts val="600"/>
              </a:spcBef>
              <a:spcAft>
                <a:spcPts val="0"/>
              </a:spcAft>
              <a:buNone/>
            </a:pPr>
            <a:r>
              <a:rPr lang="en"/>
              <a:t>Aplicaciones para dispositivos con almacenamiento, potencia y visualización limitados</a:t>
            </a:r>
            <a:endParaRPr/>
          </a:p>
          <a:p>
            <a:pPr indent="0" lvl="0" marL="0" rtl="0" algn="l">
              <a:spcBef>
                <a:spcPts val="600"/>
              </a:spcBef>
              <a:spcAft>
                <a:spcPts val="0"/>
              </a:spcAft>
              <a:buNone/>
            </a:pPr>
            <a:r>
              <a:t/>
            </a:r>
            <a:endParaRPr/>
          </a:p>
        </p:txBody>
      </p:sp>
      <p:sp>
        <p:nvSpPr>
          <p:cNvPr id="193" name="Google Shape;193;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4" name="Google Shape;194;p20"/>
          <p:cNvSpPr txBox="1"/>
          <p:nvPr>
            <p:ph idx="3" type="body"/>
          </p:nvPr>
        </p:nvSpPr>
        <p:spPr>
          <a:xfrm>
            <a:off x="6825300" y="2383150"/>
            <a:ext cx="20901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JAVA Card</a:t>
            </a:r>
            <a:endParaRPr b="1"/>
          </a:p>
          <a:p>
            <a:pPr indent="0" lvl="0" marL="0" rtl="0" algn="l">
              <a:spcBef>
                <a:spcPts val="600"/>
              </a:spcBef>
              <a:spcAft>
                <a:spcPts val="0"/>
              </a:spcAft>
              <a:buNone/>
            </a:pPr>
            <a:r>
              <a:rPr lang="en"/>
              <a:t>Aplicaciones que se puedan ejecutar de forma segura en tarjetas inteligentes y dispositivos similares de poca memoria</a:t>
            </a:r>
            <a:endParaRPr/>
          </a:p>
          <a:p>
            <a:pPr indent="0" lvl="0" marL="0" rtl="0" algn="l">
              <a:spcBef>
                <a:spcPts val="600"/>
              </a:spcBef>
              <a:spcAft>
                <a:spcPts val="0"/>
              </a:spcAft>
              <a:buNone/>
            </a:pPr>
            <a:r>
              <a:t/>
            </a:r>
            <a:endParaRPr/>
          </a:p>
        </p:txBody>
      </p:sp>
      <p:pic>
        <p:nvPicPr>
          <p:cNvPr id="195" name="Google Shape;195;p20"/>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13" name="Shape 713"/>
        <p:cNvGrpSpPr/>
        <p:nvPr/>
      </p:nvGrpSpPr>
      <p:grpSpPr>
        <a:xfrm>
          <a:off x="0" y="0"/>
          <a:ext cx="0" cy="0"/>
          <a:chOff x="0" y="0"/>
          <a:chExt cx="0" cy="0"/>
        </a:xfrm>
      </p:grpSpPr>
      <p:sp>
        <p:nvSpPr>
          <p:cNvPr id="714" name="Google Shape;714;p83"/>
          <p:cNvSpPr txBox="1"/>
          <p:nvPr>
            <p:ph idx="4294967295" type="body"/>
          </p:nvPr>
        </p:nvSpPr>
        <p:spPr>
          <a:xfrm>
            <a:off x="566900" y="1507300"/>
            <a:ext cx="4905900" cy="36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Calibri"/>
                <a:ea typeface="Calibri"/>
                <a:cs typeface="Calibri"/>
                <a:sym typeface="Calibri"/>
              </a:rPr>
              <a:t>public class Ejemplo1</a:t>
            </a:r>
            <a:endParaRPr/>
          </a:p>
          <a:p>
            <a:pPr indent="0" lvl="0" marL="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private int atributo1;//Este atributo es privado</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private int contador = 0; //Contador de registro</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//Si un atributo es privado podemos crear método get y set ...</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 para éste y permitir el acceso a él desde otras instancias</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public void setAtributo1(int valor)</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a:t>
            </a:r>
            <a:endParaRPr/>
          </a:p>
          <a:p>
            <a:pPr indent="0" lvl="0" marL="9144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contador++;//Contador que lleva el registro de ediciones del atributo1</a:t>
            </a:r>
            <a:endParaRPr/>
          </a:p>
          <a:p>
            <a:pPr indent="0" lvl="0" marL="9144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atributo1 = valor;//Establecemos el valor del atributo</a:t>
            </a:r>
            <a:endParaRPr/>
          </a:p>
          <a:p>
            <a:pPr indent="0" lvl="0" marL="457200" marR="0" rtl="0" algn="l">
              <a:lnSpc>
                <a:spcPct val="100000"/>
              </a:lnSpc>
              <a:spcBef>
                <a:spcPts val="1000"/>
              </a:spcBef>
              <a:spcAft>
                <a:spcPts val="0"/>
              </a:spcAft>
              <a:buNone/>
            </a:pPr>
            <a:r>
              <a:rPr b="0" i="0" lang="en" sz="1000" u="none" cap="none" strike="noStrike">
                <a:solidFill>
                  <a:schemeClr val="dk1"/>
                </a:solidFill>
                <a:latin typeface="Calibri"/>
                <a:ea typeface="Calibri"/>
                <a:cs typeface="Calibri"/>
                <a:sym typeface="Calibri"/>
              </a:rPr>
              <a:t>}</a:t>
            </a:r>
            <a:endParaRPr/>
          </a:p>
          <a:p>
            <a:pPr indent="0" lvl="0" marL="0" marR="0" rtl="0" algn="l">
              <a:lnSpc>
                <a:spcPct val="70000"/>
              </a:lnSpc>
              <a:spcBef>
                <a:spcPts val="1000"/>
              </a:spcBef>
              <a:spcAft>
                <a:spcPts val="0"/>
              </a:spcAft>
              <a:buClr>
                <a:srgbClr val="00B0F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715" name="Google Shape;715;p8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16" name="Google Shape;716;p83"/>
          <p:cNvSpPr txBox="1"/>
          <p:nvPr>
            <p:ph idx="4294967295" type="title"/>
          </p:nvPr>
        </p:nvSpPr>
        <p:spPr>
          <a:xfrm>
            <a:off x="507872" y="243050"/>
            <a:ext cx="28092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
        <p:nvSpPr>
          <p:cNvPr id="717" name="Google Shape;717;p83"/>
          <p:cNvSpPr txBox="1"/>
          <p:nvPr/>
        </p:nvSpPr>
        <p:spPr>
          <a:xfrm>
            <a:off x="5529425" y="1562500"/>
            <a:ext cx="3353400" cy="3356700"/>
          </a:xfrm>
          <a:prstGeom prst="rect">
            <a:avLst/>
          </a:prstGeom>
          <a:noFill/>
          <a:ln>
            <a:noFill/>
          </a:ln>
        </p:spPr>
        <p:txBody>
          <a:bodyPr anchorCtr="0" anchor="t" bIns="91425" lIns="91425" spcFirstLastPara="1" rIns="91425" wrap="square" tIns="91425">
            <a:noAutofit/>
          </a:bodyPr>
          <a:lstStyle/>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public int getAtributo1()</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a:t>
            </a:r>
            <a:endParaRPr sz="2400">
              <a:solidFill>
                <a:srgbClr val="00001A"/>
              </a:solidFill>
              <a:latin typeface="Chivo"/>
              <a:ea typeface="Chivo"/>
              <a:cs typeface="Chivo"/>
              <a:sym typeface="Chivo"/>
            </a:endParaRPr>
          </a:p>
          <a:p>
            <a:pPr indent="0" lvl="0" marL="9144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return atributo1;//Retornamos el valor actual del atributo</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//Get para el contador</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public int getContador()</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a:t>
            </a:r>
            <a:endParaRPr sz="2400">
              <a:solidFill>
                <a:srgbClr val="00001A"/>
              </a:solidFill>
              <a:latin typeface="Chivo"/>
              <a:ea typeface="Chivo"/>
              <a:cs typeface="Chivo"/>
              <a:sym typeface="Chivo"/>
            </a:endParaRPr>
          </a:p>
          <a:p>
            <a:pPr indent="0" lvl="0" marL="9144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return contador;</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a:t>
            </a:r>
            <a:endParaRPr sz="2400">
              <a:solidFill>
                <a:srgbClr val="00001A"/>
              </a:solidFill>
              <a:latin typeface="Chivo"/>
              <a:ea typeface="Chivo"/>
              <a:cs typeface="Chivo"/>
              <a:sym typeface="Chivo"/>
            </a:endParaRPr>
          </a:p>
          <a:p>
            <a:pPr indent="0" lvl="0" marL="45720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//Notar que no ponemos un set, pues no nos interesa que el contador pueda ser cambiado.</a:t>
            </a:r>
            <a:endParaRPr sz="2400">
              <a:solidFill>
                <a:srgbClr val="00001A"/>
              </a:solidFill>
              <a:latin typeface="Chivo"/>
              <a:ea typeface="Chivo"/>
              <a:cs typeface="Chivo"/>
              <a:sym typeface="Chivo"/>
            </a:endParaRPr>
          </a:p>
          <a:p>
            <a:pPr indent="0" lvl="0" marL="0" rtl="0" algn="l">
              <a:spcBef>
                <a:spcPts val="1000"/>
              </a:spcBef>
              <a:spcAft>
                <a:spcPts val="0"/>
              </a:spcAft>
              <a:buClr>
                <a:schemeClr val="dk1"/>
              </a:buClr>
              <a:buSzPts val="1100"/>
              <a:buFont typeface="Arial"/>
              <a:buNone/>
            </a:pPr>
            <a:r>
              <a:rPr lang="en" sz="1000">
                <a:solidFill>
                  <a:schemeClr val="dk1"/>
                </a:solidFill>
                <a:latin typeface="Calibri"/>
                <a:ea typeface="Calibri"/>
                <a:cs typeface="Calibri"/>
                <a:sym typeface="Calibri"/>
              </a:rPr>
              <a:t>}</a:t>
            </a:r>
            <a:endParaRPr sz="2400">
              <a:solidFill>
                <a:srgbClr val="00001A"/>
              </a:solidFill>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22" name="Shape 722"/>
        <p:cNvGrpSpPr/>
        <p:nvPr/>
      </p:nvGrpSpPr>
      <p:grpSpPr>
        <a:xfrm>
          <a:off x="0" y="0"/>
          <a:ext cx="0" cy="0"/>
          <a:chOff x="0" y="0"/>
          <a:chExt cx="0" cy="0"/>
        </a:xfrm>
      </p:grpSpPr>
      <p:sp>
        <p:nvSpPr>
          <p:cNvPr id="723" name="Google Shape;723;p84"/>
          <p:cNvSpPr txBox="1"/>
          <p:nvPr>
            <p:ph idx="4294967295" type="body"/>
          </p:nvPr>
        </p:nvSpPr>
        <p:spPr>
          <a:xfrm>
            <a:off x="507876" y="1620550"/>
            <a:ext cx="3867900" cy="29103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00B0F0"/>
              </a:buClr>
              <a:buSzPts val="2200"/>
              <a:buFont typeface="Arial"/>
              <a:buChar char="•"/>
            </a:pPr>
            <a:r>
              <a:rPr b="1" i="0" lang="en" sz="2200" u="none" cap="none" strike="noStrike">
                <a:solidFill>
                  <a:schemeClr val="dk1"/>
                </a:solidFill>
                <a:latin typeface="Calibri"/>
                <a:ea typeface="Calibri"/>
                <a:cs typeface="Calibri"/>
                <a:sym typeface="Calibri"/>
              </a:rPr>
              <a:t>Protected</a:t>
            </a:r>
            <a:endParaRPr sz="2200"/>
          </a:p>
          <a:p>
            <a:pPr indent="0" lvl="0" marL="0" marR="0" rtl="0" algn="l">
              <a:lnSpc>
                <a:spcPct val="90000"/>
              </a:lnSpc>
              <a:spcBef>
                <a:spcPts val="1000"/>
              </a:spcBef>
              <a:spcAft>
                <a:spcPts val="0"/>
              </a:spcAft>
              <a:buClr>
                <a:srgbClr val="00B0F0"/>
              </a:buClr>
              <a:buSzPts val="2800"/>
              <a:buFont typeface="Arial"/>
              <a:buNone/>
            </a:pPr>
            <a:r>
              <a:rPr b="0" i="0" lang="en" sz="2200" u="none" cap="none" strike="noStrike">
                <a:solidFill>
                  <a:schemeClr val="dk1"/>
                </a:solidFill>
                <a:latin typeface="Calibri"/>
                <a:ea typeface="Calibri"/>
                <a:cs typeface="Calibri"/>
                <a:sym typeface="Calibri"/>
              </a:rPr>
              <a:t>El modificador de acceso </a:t>
            </a:r>
            <a:r>
              <a:rPr b="0" i="1" lang="en" sz="2200" u="none" cap="none" strike="noStrike">
                <a:solidFill>
                  <a:schemeClr val="dk1"/>
                </a:solidFill>
                <a:latin typeface="Calibri"/>
                <a:ea typeface="Calibri"/>
                <a:cs typeface="Calibri"/>
                <a:sym typeface="Calibri"/>
              </a:rPr>
              <a:t>protected</a:t>
            </a:r>
            <a:r>
              <a:rPr b="0" i="0" lang="en" sz="2200" u="none" cap="none" strike="noStrike">
                <a:solidFill>
                  <a:schemeClr val="dk1"/>
                </a:solidFill>
                <a:latin typeface="Calibri"/>
                <a:ea typeface="Calibri"/>
                <a:cs typeface="Calibri"/>
                <a:sym typeface="Calibri"/>
              </a:rPr>
              <a:t> nos permite acceso a los componentes con dicho modificador desde la misma clase y clases que hereden de ella (incluso en diferentes paquetes). </a:t>
            </a:r>
            <a:endParaRPr b="1" i="0" sz="2200" u="none" cap="none" strike="noStrike">
              <a:solidFill>
                <a:schemeClr val="dk1"/>
              </a:solidFill>
              <a:latin typeface="Calibri"/>
              <a:ea typeface="Calibri"/>
              <a:cs typeface="Calibri"/>
              <a:sym typeface="Calibri"/>
            </a:endParaRPr>
          </a:p>
        </p:txBody>
      </p:sp>
      <p:sp>
        <p:nvSpPr>
          <p:cNvPr id="724" name="Google Shape;724;p8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25" name="Google Shape;725;p84"/>
          <p:cNvSpPr txBox="1"/>
          <p:nvPr>
            <p:ph idx="4294967295" type="title"/>
          </p:nvPr>
        </p:nvSpPr>
        <p:spPr>
          <a:xfrm>
            <a:off x="507872" y="243050"/>
            <a:ext cx="28092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
        <p:nvSpPr>
          <p:cNvPr id="726" name="Google Shape;726;p84"/>
          <p:cNvSpPr txBox="1"/>
          <p:nvPr>
            <p:ph idx="4294967295" type="body"/>
          </p:nvPr>
        </p:nvSpPr>
        <p:spPr>
          <a:xfrm>
            <a:off x="4543225" y="916150"/>
            <a:ext cx="4686300" cy="29103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00B0F0"/>
              </a:buClr>
              <a:buSzPts val="1540"/>
              <a:buFont typeface="Arial"/>
              <a:buNone/>
            </a:pPr>
            <a:r>
              <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package aap.ejemplo3;</a:t>
            </a:r>
            <a:endParaRPr/>
          </a:p>
          <a:p>
            <a:pPr indent="0" lvl="0" marL="0" marR="0" rtl="0" algn="l">
              <a:lnSpc>
                <a:spcPct val="70000"/>
              </a:lnSpc>
              <a:spcBef>
                <a:spcPts val="1000"/>
              </a:spcBef>
              <a:spcAft>
                <a:spcPts val="0"/>
              </a:spcAft>
              <a:buClr>
                <a:srgbClr val="00B0F0"/>
              </a:buClr>
              <a:buSzPts val="1540"/>
              <a:buFont typeface="Arial"/>
              <a:buNone/>
            </a:pPr>
            <a:r>
              <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public class Ejemplo3</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protected static int atributo1;//Atributo protected</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private static int atributo2; //Atributo privado</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int atributo3;//Atributo por default</a:t>
            </a:r>
            <a:endParaRPr/>
          </a:p>
          <a:p>
            <a:pPr indent="0" lvl="0" marL="0" marR="0" rtl="0" algn="l">
              <a:lnSpc>
                <a:spcPct val="70000"/>
              </a:lnSpc>
              <a:spcBef>
                <a:spcPts val="1000"/>
              </a:spcBef>
              <a:spcAft>
                <a:spcPts val="0"/>
              </a:spcAft>
              <a:buClr>
                <a:srgbClr val="00B0F0"/>
              </a:buClr>
              <a:buSzPts val="1540"/>
              <a:buFont typeface="Arial"/>
              <a:buNone/>
            </a:pPr>
            <a:r>
              <a:t/>
            </a:r>
            <a:endParaRPr b="0" i="0" sz="154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public static int getAtributo2()</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return atributo2;</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a:t>
            </a:r>
            <a:endParaRPr/>
          </a:p>
          <a:p>
            <a:pPr indent="0" lvl="0" marL="0" marR="0" rtl="0" algn="l">
              <a:lnSpc>
                <a:spcPct val="70000"/>
              </a:lnSpc>
              <a:spcBef>
                <a:spcPts val="1000"/>
              </a:spcBef>
              <a:spcAft>
                <a:spcPts val="0"/>
              </a:spcAft>
              <a:buClr>
                <a:srgbClr val="00B0F0"/>
              </a:buClr>
              <a:buSzPts val="1540"/>
              <a:buFont typeface="Arial"/>
              <a:buNone/>
            </a:pPr>
            <a:r>
              <a:rPr b="0" i="0" lang="en" sz="154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30" name="Shape 730"/>
        <p:cNvGrpSpPr/>
        <p:nvPr/>
      </p:nvGrpSpPr>
      <p:grpSpPr>
        <a:xfrm>
          <a:off x="0" y="0"/>
          <a:ext cx="0" cy="0"/>
          <a:chOff x="0" y="0"/>
          <a:chExt cx="0" cy="0"/>
        </a:xfrm>
      </p:grpSpPr>
      <p:sp>
        <p:nvSpPr>
          <p:cNvPr id="731" name="Google Shape;731;p85"/>
          <p:cNvSpPr txBox="1"/>
          <p:nvPr>
            <p:ph idx="4294967295" type="body"/>
          </p:nvPr>
        </p:nvSpPr>
        <p:spPr>
          <a:xfrm>
            <a:off x="164425" y="1871375"/>
            <a:ext cx="3855600" cy="2332800"/>
          </a:xfrm>
          <a:prstGeom prst="rect">
            <a:avLst/>
          </a:prstGeom>
          <a:noFill/>
          <a:ln>
            <a:noFill/>
          </a:ln>
        </p:spPr>
        <p:txBody>
          <a:bodyPr anchorCtr="0" anchor="t" bIns="45700" lIns="91425" spcFirstLastPara="1" rIns="91425" wrap="square" tIns="45700">
            <a:noAutofit/>
          </a:bodyPr>
          <a:lstStyle/>
          <a:p>
            <a:pPr indent="-165100" lvl="0" marL="228600" marR="0" rtl="0" algn="l">
              <a:lnSpc>
                <a:spcPct val="90000"/>
              </a:lnSpc>
              <a:spcBef>
                <a:spcPts val="0"/>
              </a:spcBef>
              <a:spcAft>
                <a:spcPts val="0"/>
              </a:spcAft>
              <a:buClr>
                <a:srgbClr val="00B0F0"/>
              </a:buClr>
              <a:buSzPts val="1800"/>
              <a:buFont typeface="Arial"/>
              <a:buChar char="•"/>
            </a:pPr>
            <a:r>
              <a:rPr b="1" i="0" lang="en" sz="1800" u="none" cap="none" strike="noStrike">
                <a:solidFill>
                  <a:schemeClr val="dk1"/>
                </a:solidFill>
                <a:latin typeface="Calibri"/>
                <a:ea typeface="Calibri"/>
                <a:cs typeface="Calibri"/>
                <a:sym typeface="Calibri"/>
              </a:rPr>
              <a:t>Default</a:t>
            </a:r>
            <a:endParaRPr sz="1800"/>
          </a:p>
          <a:p>
            <a:pPr indent="0" lvl="0" marL="0" marR="0" rtl="0" algn="l">
              <a:lnSpc>
                <a:spcPct val="90000"/>
              </a:lnSpc>
              <a:spcBef>
                <a:spcPts val="1000"/>
              </a:spcBef>
              <a:spcAft>
                <a:spcPts val="0"/>
              </a:spcAft>
              <a:buClr>
                <a:srgbClr val="00B0F0"/>
              </a:buClr>
              <a:buSzPts val="2800"/>
              <a:buFont typeface="Arial"/>
              <a:buNone/>
            </a:pPr>
            <a:r>
              <a:rPr b="0" i="0" lang="en" sz="1800" u="none" cap="none" strike="noStrike">
                <a:solidFill>
                  <a:schemeClr val="dk1"/>
                </a:solidFill>
                <a:latin typeface="Calibri"/>
                <a:ea typeface="Calibri"/>
                <a:cs typeface="Calibri"/>
                <a:sym typeface="Calibri"/>
              </a:rPr>
              <a:t>Permite que tanto la propia clase como las clases del mismo paquete accedan a dichos componentes (de aquí la importancia de declararle siempre un paquete a nuestras clases).</a:t>
            </a:r>
            <a:endParaRPr sz="1800"/>
          </a:p>
          <a:p>
            <a:pPr indent="-50800" lvl="0" marL="228600" marR="0" rtl="0" algn="l">
              <a:lnSpc>
                <a:spcPct val="90000"/>
              </a:lnSpc>
              <a:spcBef>
                <a:spcPts val="1000"/>
              </a:spcBef>
              <a:spcAft>
                <a:spcPts val="0"/>
              </a:spcAft>
              <a:buClr>
                <a:srgbClr val="00B0F0"/>
              </a:buClr>
              <a:buSzPts val="2800"/>
              <a:buFont typeface="Arial"/>
              <a:buNone/>
            </a:pPr>
            <a:r>
              <a:t/>
            </a:r>
            <a:endParaRPr b="0" i="0" sz="1800" u="none" cap="none" strike="noStrike">
              <a:solidFill>
                <a:schemeClr val="dk1"/>
              </a:solidFill>
              <a:latin typeface="Calibri"/>
              <a:ea typeface="Calibri"/>
              <a:cs typeface="Calibri"/>
              <a:sym typeface="Calibri"/>
            </a:endParaRPr>
          </a:p>
        </p:txBody>
      </p:sp>
      <p:sp>
        <p:nvSpPr>
          <p:cNvPr id="732" name="Google Shape;732;p8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33" name="Google Shape;733;p85"/>
          <p:cNvSpPr txBox="1"/>
          <p:nvPr>
            <p:ph idx="4294967295" type="title"/>
          </p:nvPr>
        </p:nvSpPr>
        <p:spPr>
          <a:xfrm>
            <a:off x="507872" y="243050"/>
            <a:ext cx="28092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
        <p:nvSpPr>
          <p:cNvPr id="734" name="Google Shape;734;p85"/>
          <p:cNvSpPr txBox="1"/>
          <p:nvPr>
            <p:ph idx="4294967295" type="body"/>
          </p:nvPr>
        </p:nvSpPr>
        <p:spPr>
          <a:xfrm>
            <a:off x="3947300" y="661600"/>
            <a:ext cx="5023800" cy="29103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00B0F0"/>
              </a:buClr>
              <a:buSzPts val="700"/>
              <a:buFont typeface="Arial"/>
              <a:buNone/>
            </a:pPr>
            <a:r>
              <a:t/>
            </a:r>
            <a:endParaRPr b="0" i="0" sz="7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package aap.ejemplo2;</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public class Ejemplo2</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private static int atributo1;//Este atributo es privado</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static int contador = 0; //Contador con acceso por defecto</a:t>
            </a:r>
            <a:endParaRPr/>
          </a:p>
          <a:p>
            <a:pPr indent="0" lvl="0" marL="0" marR="0" rtl="0" algn="l">
              <a:lnSpc>
                <a:spcPct val="70000"/>
              </a:lnSpc>
              <a:spcBef>
                <a:spcPts val="1000"/>
              </a:spcBef>
              <a:spcAft>
                <a:spcPts val="0"/>
              </a:spcAft>
              <a:buClr>
                <a:srgbClr val="00B0F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public static void setAtributo1(int valor)</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contador++;//Contador que lleva el registro de ediciones del atributo1</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atributo1 = valor;//Establecemos el valor del atributo</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a:t>
            </a:r>
            <a:endParaRPr b="0" i="0" sz="13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public static int getAtributo1()</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return atributo1;//Retornamos el valor actual del atributo</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	}</a:t>
            </a:r>
            <a:endParaRPr/>
          </a:p>
          <a:p>
            <a:pPr indent="0" lvl="0" marL="0" marR="0" rtl="0" algn="l">
              <a:lnSpc>
                <a:spcPct val="70000"/>
              </a:lnSpc>
              <a:spcBef>
                <a:spcPts val="1000"/>
              </a:spcBef>
              <a:spcAft>
                <a:spcPts val="0"/>
              </a:spcAft>
              <a:buClr>
                <a:srgbClr val="00B0F0"/>
              </a:buClr>
              <a:buSzPts val="1300"/>
              <a:buFont typeface="Arial"/>
              <a:buNone/>
            </a:pPr>
            <a:r>
              <a:rPr b="0" i="0" lang="en" sz="13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38" name="Shape 738"/>
        <p:cNvGrpSpPr/>
        <p:nvPr/>
      </p:nvGrpSpPr>
      <p:grpSpPr>
        <a:xfrm>
          <a:off x="0" y="0"/>
          <a:ext cx="0" cy="0"/>
          <a:chOff x="0" y="0"/>
          <a:chExt cx="0" cy="0"/>
        </a:xfrm>
      </p:grpSpPr>
      <p:sp>
        <p:nvSpPr>
          <p:cNvPr id="739" name="Google Shape;739;p86"/>
          <p:cNvSpPr txBox="1"/>
          <p:nvPr>
            <p:ph idx="4294967295" type="body"/>
          </p:nvPr>
        </p:nvSpPr>
        <p:spPr>
          <a:xfrm>
            <a:off x="530400" y="1442750"/>
            <a:ext cx="8408400" cy="2583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package aap.ejemplo2;</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public class Ejemplo2_1</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    public static int getContador()</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    {</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            return Ejemplo2.contador;//Accedemos directamente al contador desde otra clase</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    }</a:t>
            </a:r>
            <a:endParaRPr/>
          </a:p>
          <a:p>
            <a:pPr indent="0" lvl="0" marL="0" marR="0" rtl="0" algn="l">
              <a:lnSpc>
                <a:spcPct val="80000"/>
              </a:lnSpc>
              <a:spcBef>
                <a:spcPts val="1000"/>
              </a:spcBef>
              <a:spcAft>
                <a:spcPts val="0"/>
              </a:spcAft>
              <a:buClr>
                <a:srgbClr val="00B0F0"/>
              </a:buClr>
              <a:buSzPts val="2590"/>
              <a:buFont typeface="Arial"/>
              <a:buNone/>
            </a:pPr>
            <a:r>
              <a:rPr b="0" i="0" lang="en" u="none" cap="none" strike="noStrike">
                <a:solidFill>
                  <a:schemeClr val="dk1"/>
                </a:solidFill>
                <a:latin typeface="Calibri"/>
                <a:ea typeface="Calibri"/>
                <a:cs typeface="Calibri"/>
                <a:sym typeface="Calibri"/>
              </a:rPr>
              <a:t>}</a:t>
            </a:r>
            <a:endParaRPr/>
          </a:p>
        </p:txBody>
      </p:sp>
      <p:sp>
        <p:nvSpPr>
          <p:cNvPr id="740" name="Google Shape;740;p8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41" name="Google Shape;741;p86"/>
          <p:cNvSpPr txBox="1"/>
          <p:nvPr>
            <p:ph idx="4294967295" type="title"/>
          </p:nvPr>
        </p:nvSpPr>
        <p:spPr>
          <a:xfrm>
            <a:off x="507872" y="243050"/>
            <a:ext cx="28092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45" name="Shape 745"/>
        <p:cNvGrpSpPr/>
        <p:nvPr/>
      </p:nvGrpSpPr>
      <p:grpSpPr>
        <a:xfrm>
          <a:off x="0" y="0"/>
          <a:ext cx="0" cy="0"/>
          <a:chOff x="0" y="0"/>
          <a:chExt cx="0" cy="0"/>
        </a:xfrm>
      </p:grpSpPr>
      <p:pic>
        <p:nvPicPr>
          <p:cNvPr id="746" name="Google Shape;746;p87"/>
          <p:cNvPicPr preferRelativeResize="0"/>
          <p:nvPr/>
        </p:nvPicPr>
        <p:blipFill rotWithShape="1">
          <a:blip r:embed="rId3">
            <a:alphaModFix/>
          </a:blip>
          <a:srcRect b="0" l="0" r="0" t="0"/>
          <a:stretch/>
        </p:blipFill>
        <p:spPr>
          <a:xfrm>
            <a:off x="2220575" y="1503127"/>
            <a:ext cx="5174300" cy="3053448"/>
          </a:xfrm>
          <a:prstGeom prst="rect">
            <a:avLst/>
          </a:prstGeom>
          <a:noFill/>
          <a:ln>
            <a:noFill/>
          </a:ln>
        </p:spPr>
      </p:pic>
      <p:sp>
        <p:nvSpPr>
          <p:cNvPr id="747" name="Google Shape;747;p8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48" name="Google Shape;748;p87"/>
          <p:cNvSpPr txBox="1"/>
          <p:nvPr>
            <p:ph idx="4294967295" type="title"/>
          </p:nvPr>
        </p:nvSpPr>
        <p:spPr>
          <a:xfrm>
            <a:off x="507872" y="243050"/>
            <a:ext cx="28092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Modificadores</a:t>
            </a:r>
            <a:endParaRPr b="1" i="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de acceso</a:t>
            </a:r>
            <a:endParaRPr>
              <a:solidFill>
                <a:srgbClr val="FFFF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53" name="Shape 753"/>
        <p:cNvGrpSpPr/>
        <p:nvPr/>
      </p:nvGrpSpPr>
      <p:grpSpPr>
        <a:xfrm>
          <a:off x="0" y="0"/>
          <a:ext cx="0" cy="0"/>
          <a:chOff x="0" y="0"/>
          <a:chExt cx="0" cy="0"/>
        </a:xfrm>
      </p:grpSpPr>
      <p:sp>
        <p:nvSpPr>
          <p:cNvPr id="754" name="Google Shape;754;p88"/>
          <p:cNvSpPr txBox="1"/>
          <p:nvPr>
            <p:ph idx="4294967295" type="title"/>
          </p:nvPr>
        </p:nvSpPr>
        <p:spPr>
          <a:xfrm>
            <a:off x="349045" y="121747"/>
            <a:ext cx="6447300" cy="99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 u="none" cap="none" strike="noStrike">
                <a:solidFill>
                  <a:srgbClr val="FFFFFF"/>
                </a:solidFill>
                <a:latin typeface="Calibri"/>
                <a:ea typeface="Calibri"/>
                <a:cs typeface="Calibri"/>
                <a:sym typeface="Calibri"/>
              </a:rPr>
              <a:t>Alcance de las variables</a:t>
            </a:r>
            <a:endParaRPr>
              <a:solidFill>
                <a:srgbClr val="FFFFFF"/>
              </a:solidFill>
            </a:endParaRPr>
          </a:p>
        </p:txBody>
      </p:sp>
      <p:sp>
        <p:nvSpPr>
          <p:cNvPr id="755" name="Google Shape;755;p88"/>
          <p:cNvSpPr txBox="1"/>
          <p:nvPr>
            <p:ph idx="4294967295" type="body"/>
          </p:nvPr>
        </p:nvSpPr>
        <p:spPr>
          <a:xfrm>
            <a:off x="507870" y="1620540"/>
            <a:ext cx="6447300" cy="2910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Variables de instancia</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Variables de clase</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Variables locales</a:t>
            </a:r>
            <a:endParaRPr/>
          </a:p>
          <a:p>
            <a:pPr indent="-228600" lvl="0" marL="228600" marR="0" rtl="0" algn="l">
              <a:lnSpc>
                <a:spcPct val="90000"/>
              </a:lnSpc>
              <a:spcBef>
                <a:spcPts val="1000"/>
              </a:spcBef>
              <a:spcAft>
                <a:spcPts val="0"/>
              </a:spcAft>
              <a:buClr>
                <a:srgbClr val="00B0F0"/>
              </a:buClr>
              <a:buSzPts val="2800"/>
              <a:buFont typeface="Arial"/>
              <a:buChar char="•"/>
            </a:pPr>
            <a:r>
              <a:rPr b="0" i="0" lang="en" sz="2800" u="none" cap="none" strike="noStrike">
                <a:solidFill>
                  <a:schemeClr val="dk1"/>
                </a:solidFill>
                <a:latin typeface="Calibri"/>
                <a:ea typeface="Calibri"/>
                <a:cs typeface="Calibri"/>
                <a:sym typeface="Calibri"/>
              </a:rPr>
              <a:t>Parámetros</a:t>
            </a:r>
            <a:endParaRPr/>
          </a:p>
        </p:txBody>
      </p:sp>
      <p:sp>
        <p:nvSpPr>
          <p:cNvPr id="756" name="Google Shape;756;p8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descr="Scope de Variables" id="757" name="Google Shape;757;p88"/>
          <p:cNvPicPr preferRelativeResize="0"/>
          <p:nvPr/>
        </p:nvPicPr>
        <p:blipFill rotWithShape="1">
          <a:blip r:embed="rId3">
            <a:alphaModFix/>
          </a:blip>
          <a:srcRect b="0" l="0" r="0" t="0"/>
          <a:stretch/>
        </p:blipFill>
        <p:spPr>
          <a:xfrm>
            <a:off x="4527875" y="1004325"/>
            <a:ext cx="4146900" cy="410267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62" name="Shape 762"/>
        <p:cNvGrpSpPr/>
        <p:nvPr/>
      </p:nvGrpSpPr>
      <p:grpSpPr>
        <a:xfrm>
          <a:off x="0" y="0"/>
          <a:ext cx="0" cy="0"/>
          <a:chOff x="0" y="0"/>
          <a:chExt cx="0" cy="0"/>
        </a:xfrm>
      </p:grpSpPr>
      <p:sp>
        <p:nvSpPr>
          <p:cNvPr id="763" name="Google Shape;763;p89"/>
          <p:cNvSpPr txBox="1"/>
          <p:nvPr>
            <p:ph idx="4294967295" type="title"/>
          </p:nvPr>
        </p:nvSpPr>
        <p:spPr>
          <a:xfrm>
            <a:off x="259225" y="57050"/>
            <a:ext cx="84990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Paso de argumentos: </a:t>
            </a:r>
            <a:endParaRPr/>
          </a:p>
          <a:p>
            <a:pPr indent="0" lvl="0" marL="0" rtl="0" algn="l">
              <a:spcBef>
                <a:spcPts val="0"/>
              </a:spcBef>
              <a:spcAft>
                <a:spcPts val="0"/>
              </a:spcAft>
              <a:buClr>
                <a:schemeClr val="dk1"/>
              </a:buClr>
              <a:buSzPts val="1100"/>
              <a:buFont typeface="Arial"/>
              <a:buNone/>
            </a:pPr>
            <a:r>
              <a:rPr lang="en"/>
              <a:t>valor y referencia</a:t>
            </a:r>
            <a:endParaRPr/>
          </a:p>
        </p:txBody>
      </p:sp>
      <p:sp>
        <p:nvSpPr>
          <p:cNvPr id="764" name="Google Shape;764;p89"/>
          <p:cNvSpPr txBox="1"/>
          <p:nvPr>
            <p:ph idx="4294967295" type="body"/>
          </p:nvPr>
        </p:nvSpPr>
        <p:spPr>
          <a:xfrm>
            <a:off x="507876" y="884625"/>
            <a:ext cx="79500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just">
              <a:lnSpc>
                <a:spcPct val="100000"/>
              </a:lnSpc>
              <a:spcBef>
                <a:spcPts val="0"/>
              </a:spcBef>
              <a:spcAft>
                <a:spcPts val="0"/>
              </a:spcAft>
              <a:buClr>
                <a:schemeClr val="dk1"/>
              </a:buClr>
              <a:buSzPts val="2400"/>
              <a:buFont typeface="Arial"/>
              <a:buNone/>
            </a:pPr>
            <a:r>
              <a:rPr lang="en" sz="2400"/>
              <a:t>Para definir los métodos se emplea la siguiente sintaxis:</a:t>
            </a:r>
            <a:endParaRPr/>
          </a:p>
          <a:p>
            <a:pPr indent="0" lvl="0" marL="0" rtl="0" algn="just">
              <a:lnSpc>
                <a:spcPct val="100000"/>
              </a:lnSpc>
              <a:spcBef>
                <a:spcPts val="0"/>
              </a:spcBef>
              <a:spcAft>
                <a:spcPts val="0"/>
              </a:spcAft>
              <a:buClr>
                <a:schemeClr val="dk1"/>
              </a:buClr>
              <a:buSzPts val="2400"/>
              <a:buFont typeface="Arial"/>
              <a:buNone/>
            </a:pPr>
            <a:r>
              <a:t/>
            </a:r>
            <a:endParaRPr sz="2400"/>
          </a:p>
          <a:p>
            <a:pPr indent="0" lvl="0" marL="0" rtl="0" algn="just">
              <a:lnSpc>
                <a:spcPct val="100000"/>
              </a:lnSpc>
              <a:spcBef>
                <a:spcPts val="0"/>
              </a:spcBef>
              <a:spcAft>
                <a:spcPts val="0"/>
              </a:spcAft>
              <a:buNone/>
            </a:pPr>
            <a:r>
              <a:rPr i="1" lang="en" sz="1800"/>
              <a:t>[modifVisibilidad] [modifFunción] tipo nombreFunción (listaParámetros) [throws listaExcepciones] { </a:t>
            </a:r>
            <a:endParaRPr i="1" sz="1800"/>
          </a:p>
          <a:p>
            <a:pPr indent="457200" lvl="0" marL="0" rtl="0" algn="just">
              <a:lnSpc>
                <a:spcPct val="100000"/>
              </a:lnSpc>
              <a:spcBef>
                <a:spcPts val="0"/>
              </a:spcBef>
              <a:spcAft>
                <a:spcPts val="0"/>
              </a:spcAft>
              <a:buNone/>
            </a:pPr>
            <a:r>
              <a:rPr i="1" lang="en" sz="1800"/>
              <a:t>//instrucciones</a:t>
            </a:r>
            <a:endParaRPr i="1" sz="1800"/>
          </a:p>
          <a:p>
            <a:pPr indent="457200" lvl="0" marL="0" rtl="0" algn="just">
              <a:lnSpc>
                <a:spcPct val="100000"/>
              </a:lnSpc>
              <a:spcBef>
                <a:spcPts val="0"/>
              </a:spcBef>
              <a:spcAft>
                <a:spcPts val="0"/>
              </a:spcAft>
              <a:buNone/>
            </a:pPr>
            <a:r>
              <a:rPr i="1" lang="en" sz="1800"/>
              <a:t>// [return valor;]</a:t>
            </a:r>
            <a:endParaRPr i="1" sz="1800"/>
          </a:p>
          <a:p>
            <a:pPr indent="0" lvl="0" marL="0" rtl="0" algn="just">
              <a:lnSpc>
                <a:spcPct val="100000"/>
              </a:lnSpc>
              <a:spcBef>
                <a:spcPts val="0"/>
              </a:spcBef>
              <a:spcAft>
                <a:spcPts val="0"/>
              </a:spcAft>
              <a:buClr>
                <a:schemeClr val="dk1"/>
              </a:buClr>
              <a:buSzPts val="1800"/>
              <a:buFont typeface="Arial"/>
              <a:buNone/>
            </a:pPr>
            <a:r>
              <a:rPr i="1" lang="en" sz="1800"/>
              <a:t>} </a:t>
            </a:r>
            <a:endParaRPr/>
          </a:p>
          <a:p>
            <a:pPr indent="0" lvl="0" marL="914400" rtl="0" algn="l">
              <a:spcBef>
                <a:spcPts val="600"/>
              </a:spcBef>
              <a:spcAft>
                <a:spcPts val="0"/>
              </a:spcAft>
              <a:buNone/>
            </a:pPr>
            <a:r>
              <a:rPr lang="en"/>
              <a:t>Ej: public void imprime (String saludo){} </a:t>
            </a:r>
            <a:endParaRPr/>
          </a:p>
          <a:p>
            <a:pPr indent="0" lvl="0" marL="914400" rtl="0" algn="l">
              <a:spcBef>
                <a:spcPts val="600"/>
              </a:spcBef>
              <a:spcAft>
                <a:spcPts val="0"/>
              </a:spcAft>
              <a:buNone/>
            </a:pPr>
            <a:r>
              <a:t/>
            </a:r>
            <a:endParaRPr/>
          </a:p>
        </p:txBody>
      </p:sp>
      <p:sp>
        <p:nvSpPr>
          <p:cNvPr id="765" name="Google Shape;765;p8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70" name="Shape 770"/>
        <p:cNvGrpSpPr/>
        <p:nvPr/>
      </p:nvGrpSpPr>
      <p:grpSpPr>
        <a:xfrm>
          <a:off x="0" y="0"/>
          <a:ext cx="0" cy="0"/>
          <a:chOff x="0" y="0"/>
          <a:chExt cx="0" cy="0"/>
        </a:xfrm>
      </p:grpSpPr>
      <p:sp>
        <p:nvSpPr>
          <p:cNvPr id="771" name="Google Shape;771;p90"/>
          <p:cNvSpPr txBox="1"/>
          <p:nvPr>
            <p:ph idx="4294967295" type="body"/>
          </p:nvPr>
        </p:nvSpPr>
        <p:spPr>
          <a:xfrm>
            <a:off x="507876" y="1620544"/>
            <a:ext cx="8363100" cy="2910300"/>
          </a:xfrm>
          <a:prstGeom prst="rect">
            <a:avLst/>
          </a:prstGeom>
        </p:spPr>
        <p:txBody>
          <a:bodyPr anchorCtr="0" anchor="t" bIns="0" lIns="0" spcFirstLastPara="1" rIns="0" wrap="square" tIns="0">
            <a:noAutofit/>
          </a:bodyPr>
          <a:lstStyle/>
          <a:p>
            <a:pPr indent="-342900" lvl="0" marL="457200" rtl="0" algn="just">
              <a:lnSpc>
                <a:spcPct val="115000"/>
              </a:lnSpc>
              <a:spcBef>
                <a:spcPts val="0"/>
              </a:spcBef>
              <a:spcAft>
                <a:spcPts val="0"/>
              </a:spcAft>
              <a:buClr>
                <a:srgbClr val="000000"/>
              </a:buClr>
              <a:buSzPts val="1800"/>
              <a:buChar char="●"/>
            </a:pPr>
            <a:r>
              <a:rPr b="1" lang="en" sz="1800">
                <a:solidFill>
                  <a:srgbClr val="000000"/>
                </a:solidFill>
                <a:highlight>
                  <a:srgbClr val="FFFFFF"/>
                </a:highlight>
              </a:rPr>
              <a:t>Por valor</a:t>
            </a:r>
            <a:r>
              <a:rPr lang="en" sz="1800">
                <a:solidFill>
                  <a:srgbClr val="000000"/>
                </a:solidFill>
                <a:highlight>
                  <a:srgbClr val="FFFFFF"/>
                </a:highlight>
              </a:rPr>
              <a:t>: cuando los argumentos son pasados por valor a los métodos, significa que se realiza una copia de la variable y esta es enviada al método y no la original, entonces todos los cambios realizados dentro del método sólo afectan a la copia actual.</a:t>
            </a:r>
            <a:endParaRPr sz="1800">
              <a:solidFill>
                <a:srgbClr val="000000"/>
              </a:solidFill>
              <a:highlight>
                <a:srgbClr val="FFFFFF"/>
              </a:highlight>
            </a:endParaRPr>
          </a:p>
          <a:p>
            <a:pPr indent="0" lvl="0" marL="0" rtl="0" algn="just">
              <a:lnSpc>
                <a:spcPct val="115000"/>
              </a:lnSpc>
              <a:spcBef>
                <a:spcPts val="2300"/>
              </a:spcBef>
              <a:spcAft>
                <a:spcPts val="0"/>
              </a:spcAft>
              <a:buNone/>
            </a:pPr>
            <a:r>
              <a:t/>
            </a:r>
            <a:endParaRPr sz="1800">
              <a:solidFill>
                <a:srgbClr val="000000"/>
              </a:solidFill>
              <a:highlight>
                <a:srgbClr val="FFFFFF"/>
              </a:highlight>
            </a:endParaRPr>
          </a:p>
          <a:p>
            <a:pPr indent="-342900" lvl="0" marL="457200" rtl="0" algn="just">
              <a:lnSpc>
                <a:spcPct val="115000"/>
              </a:lnSpc>
              <a:spcBef>
                <a:spcPts val="2300"/>
              </a:spcBef>
              <a:spcAft>
                <a:spcPts val="0"/>
              </a:spcAft>
              <a:buClr>
                <a:srgbClr val="000000"/>
              </a:buClr>
              <a:buSzPts val="1800"/>
              <a:buChar char="●"/>
            </a:pPr>
            <a:r>
              <a:rPr b="1" lang="en" sz="1800">
                <a:solidFill>
                  <a:srgbClr val="000000"/>
                </a:solidFill>
                <a:highlight>
                  <a:srgbClr val="FFFFFF"/>
                </a:highlight>
              </a:rPr>
              <a:t>Por referencia</a:t>
            </a:r>
            <a:r>
              <a:rPr lang="en" sz="1800">
                <a:solidFill>
                  <a:srgbClr val="000000"/>
                </a:solidFill>
                <a:highlight>
                  <a:srgbClr val="FFFFFF"/>
                </a:highlight>
              </a:rPr>
              <a:t>: cuando los argumentos son pasados por referencia, significa que la referencia o el puntero a la variable original son pasadas a los métodos.</a:t>
            </a:r>
            <a:endParaRPr sz="1800">
              <a:solidFill>
                <a:srgbClr val="000000"/>
              </a:solidFill>
              <a:highlight>
                <a:srgbClr val="FFFFFF"/>
              </a:highlight>
            </a:endParaRPr>
          </a:p>
          <a:p>
            <a:pPr indent="0" lvl="0" marL="0" rtl="0" algn="l">
              <a:spcBef>
                <a:spcPts val="2300"/>
              </a:spcBef>
              <a:spcAft>
                <a:spcPts val="0"/>
              </a:spcAft>
              <a:buNone/>
            </a:pPr>
            <a:r>
              <a:t/>
            </a:r>
            <a:endParaRPr>
              <a:solidFill>
                <a:srgbClr val="000000"/>
              </a:solidFill>
            </a:endParaRPr>
          </a:p>
        </p:txBody>
      </p:sp>
      <p:sp>
        <p:nvSpPr>
          <p:cNvPr id="772" name="Google Shape;772;p9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773" name="Google Shape;773;p90"/>
          <p:cNvSpPr txBox="1"/>
          <p:nvPr>
            <p:ph idx="4294967295" type="title"/>
          </p:nvPr>
        </p:nvSpPr>
        <p:spPr>
          <a:xfrm>
            <a:off x="259225" y="57050"/>
            <a:ext cx="84990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Paso de argumentos: </a:t>
            </a:r>
            <a:endParaRPr/>
          </a:p>
          <a:p>
            <a:pPr indent="0" lvl="0" marL="0" rtl="0" algn="l">
              <a:spcBef>
                <a:spcPts val="0"/>
              </a:spcBef>
              <a:spcAft>
                <a:spcPts val="0"/>
              </a:spcAft>
              <a:buClr>
                <a:schemeClr val="dk1"/>
              </a:buClr>
              <a:buSzPts val="1100"/>
              <a:buFont typeface="Arial"/>
              <a:buNone/>
            </a:pPr>
            <a:r>
              <a:rPr lang="en"/>
              <a:t>valor y referencia</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78" name="Shape 778"/>
        <p:cNvGrpSpPr/>
        <p:nvPr/>
      </p:nvGrpSpPr>
      <p:grpSpPr>
        <a:xfrm>
          <a:off x="0" y="0"/>
          <a:ext cx="0" cy="0"/>
          <a:chOff x="0" y="0"/>
          <a:chExt cx="0" cy="0"/>
        </a:xfrm>
      </p:grpSpPr>
      <p:sp>
        <p:nvSpPr>
          <p:cNvPr id="779" name="Google Shape;779;p91"/>
          <p:cNvSpPr txBox="1"/>
          <p:nvPr>
            <p:ph idx="4294967295" type="title"/>
          </p:nvPr>
        </p:nvSpPr>
        <p:spPr>
          <a:xfrm>
            <a:off x="397951" y="74025"/>
            <a:ext cx="83481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Paso de parámetros </a:t>
            </a:r>
            <a:endParaRPr/>
          </a:p>
          <a:p>
            <a:pPr indent="0" lvl="0" marL="0" rtl="0" algn="l">
              <a:spcBef>
                <a:spcPts val="0"/>
              </a:spcBef>
              <a:spcAft>
                <a:spcPts val="0"/>
              </a:spcAft>
              <a:buNone/>
            </a:pPr>
            <a:r>
              <a:rPr lang="en"/>
              <a:t>por valor</a:t>
            </a:r>
            <a:endParaRPr/>
          </a:p>
        </p:txBody>
      </p:sp>
      <p:sp>
        <p:nvSpPr>
          <p:cNvPr id="780" name="Google Shape;780;p91"/>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Para los datos primitivos en JAVA se realiza una copia</a:t>
            </a:r>
            <a:endParaRPr/>
          </a:p>
          <a:p>
            <a:pPr indent="0" lvl="0" marL="0" rtl="0" algn="l">
              <a:spcBef>
                <a:spcPts val="600"/>
              </a:spcBef>
              <a:spcAft>
                <a:spcPts val="0"/>
              </a:spcAft>
              <a:buNone/>
            </a:pPr>
            <a:r>
              <a:t/>
            </a:r>
            <a:endParaRPr/>
          </a:p>
          <a:p>
            <a:pPr indent="-292100" lvl="0" marL="457200" rtl="0" algn="l">
              <a:lnSpc>
                <a:spcPct val="115000"/>
              </a:lnSpc>
              <a:spcBef>
                <a:spcPts val="0"/>
              </a:spcBef>
              <a:spcAft>
                <a:spcPts val="0"/>
              </a:spcAft>
              <a:buClr>
                <a:schemeClr val="dk1"/>
              </a:buClr>
              <a:buSzPts val="1000"/>
              <a:buFont typeface="Courier New"/>
              <a:buAutoNum type="arabicPeriod"/>
            </a:pPr>
            <a:r>
              <a:rPr b="1" lang="en" sz="1000">
                <a:latin typeface="Courier New"/>
                <a:ea typeface="Courier New"/>
                <a:cs typeface="Courier New"/>
                <a:sym typeface="Courier New"/>
              </a:rPr>
              <a:t>public</a:t>
            </a:r>
            <a:r>
              <a:rPr lang="en" sz="1000">
                <a:latin typeface="Courier New"/>
                <a:ea typeface="Courier New"/>
                <a:cs typeface="Courier New"/>
                <a:sym typeface="Courier New"/>
              </a:rPr>
              <a:t> </a:t>
            </a:r>
            <a:r>
              <a:rPr lang="en" sz="1000">
                <a:solidFill>
                  <a:srgbClr val="993333"/>
                </a:solidFill>
                <a:latin typeface="Courier New"/>
                <a:ea typeface="Courier New"/>
                <a:cs typeface="Courier New"/>
                <a:sym typeface="Courier New"/>
              </a:rPr>
              <a:t>void</a:t>
            </a:r>
            <a:r>
              <a:rPr lang="en" sz="1000">
                <a:latin typeface="Courier New"/>
                <a:ea typeface="Courier New"/>
                <a:cs typeface="Courier New"/>
                <a:sym typeface="Courier New"/>
              </a:rPr>
              <a:t> metodo</a:t>
            </a:r>
            <a:r>
              <a:rPr lang="en" sz="1000">
                <a:solidFill>
                  <a:srgbClr val="66CC66"/>
                </a:solidFill>
                <a:latin typeface="Courier New"/>
                <a:ea typeface="Courier New"/>
                <a:cs typeface="Courier New"/>
                <a:sym typeface="Courier New"/>
              </a:rPr>
              <a:t>(</a:t>
            </a:r>
            <a:r>
              <a:rPr lang="en" sz="1000">
                <a:solidFill>
                  <a:srgbClr val="993333"/>
                </a:solidFill>
                <a:latin typeface="Courier New"/>
                <a:ea typeface="Courier New"/>
                <a:cs typeface="Courier New"/>
                <a:sym typeface="Courier New"/>
              </a:rPr>
              <a:t>int</a:t>
            </a:r>
            <a:r>
              <a:rPr lang="en" sz="1000">
                <a:latin typeface="Courier New"/>
                <a:ea typeface="Courier New"/>
                <a:cs typeface="Courier New"/>
                <a:sym typeface="Courier New"/>
              </a:rPr>
              <a:t> p</a:t>
            </a:r>
            <a:r>
              <a:rPr lang="en" sz="1000">
                <a:solidFill>
                  <a:srgbClr val="66CC66"/>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66CC66"/>
                </a:solidFill>
                <a:latin typeface="Courier New"/>
                <a:ea typeface="Courier New"/>
                <a:cs typeface="Courier New"/>
                <a:sym typeface="Courier New"/>
              </a:rPr>
              <a:t>{</a:t>
            </a:r>
            <a:endParaRPr sz="1000">
              <a:solidFill>
                <a:srgbClr val="66CC66"/>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latin typeface="Courier New"/>
                <a:ea typeface="Courier New"/>
                <a:cs typeface="Courier New"/>
                <a:sym typeface="Courier New"/>
              </a:rPr>
              <a:t> p=</a:t>
            </a:r>
            <a:r>
              <a:rPr lang="en" sz="1000">
                <a:solidFill>
                  <a:srgbClr val="CC66CC"/>
                </a:solidFill>
                <a:latin typeface="Courier New"/>
                <a:ea typeface="Courier New"/>
                <a:cs typeface="Courier New"/>
                <a:sym typeface="Courier New"/>
              </a:rPr>
              <a:t>3</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solidFill>
                  <a:srgbClr val="66CC66"/>
                </a:solidFill>
                <a:latin typeface="Courier New"/>
                <a:ea typeface="Courier New"/>
                <a:cs typeface="Courier New"/>
                <a:sym typeface="Courier New"/>
              </a:rPr>
              <a:t>}</a:t>
            </a:r>
            <a:endParaRPr sz="1000">
              <a:solidFill>
                <a:srgbClr val="66CC66"/>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solidFill>
                  <a:srgbClr val="993333"/>
                </a:solidFill>
                <a:latin typeface="Courier New"/>
                <a:ea typeface="Courier New"/>
                <a:cs typeface="Courier New"/>
                <a:sym typeface="Courier New"/>
              </a:rPr>
              <a:t>int</a:t>
            </a:r>
            <a:r>
              <a:rPr lang="en" sz="1000">
                <a:latin typeface="Courier New"/>
                <a:ea typeface="Courier New"/>
                <a:cs typeface="Courier New"/>
                <a:sym typeface="Courier New"/>
              </a:rPr>
              <a:t> p1=</a:t>
            </a:r>
            <a:r>
              <a:rPr lang="en" sz="1000">
                <a:solidFill>
                  <a:srgbClr val="CC66CC"/>
                </a:solidFill>
                <a:latin typeface="Courier New"/>
                <a:ea typeface="Courier New"/>
                <a:cs typeface="Courier New"/>
                <a:sym typeface="Courier New"/>
              </a:rPr>
              <a:t>2</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latin typeface="Courier New"/>
                <a:ea typeface="Courier New"/>
                <a:cs typeface="Courier New"/>
                <a:sym typeface="Courier New"/>
              </a:rPr>
              <a:t>metodo</a:t>
            </a:r>
            <a:r>
              <a:rPr lang="en" sz="1000">
                <a:solidFill>
                  <a:srgbClr val="66CC66"/>
                </a:solidFill>
                <a:latin typeface="Courier New"/>
                <a:ea typeface="Courier New"/>
                <a:cs typeface="Courier New"/>
                <a:sym typeface="Courier New"/>
              </a:rPr>
              <a:t>(</a:t>
            </a:r>
            <a:r>
              <a:rPr lang="en" sz="1000">
                <a:latin typeface="Courier New"/>
                <a:ea typeface="Courier New"/>
                <a:cs typeface="Courier New"/>
                <a:sym typeface="Courier New"/>
              </a:rPr>
              <a:t>p1</a:t>
            </a:r>
            <a:r>
              <a:rPr lang="en" sz="1000">
                <a:solidFill>
                  <a:srgbClr val="66CC66"/>
                </a:solidFill>
                <a:latin typeface="Courier New"/>
                <a:ea typeface="Courier New"/>
                <a:cs typeface="Courier New"/>
                <a:sym typeface="Courier New"/>
              </a:rPr>
              <a:t>)</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292100" lvl="0" marL="457200" rtl="0" algn="l">
              <a:lnSpc>
                <a:spcPct val="115000"/>
              </a:lnSpc>
              <a:spcBef>
                <a:spcPts val="0"/>
              </a:spcBef>
              <a:spcAft>
                <a:spcPts val="0"/>
              </a:spcAft>
              <a:buClr>
                <a:schemeClr val="dk1"/>
              </a:buClr>
              <a:buSzPts val="1000"/>
              <a:buFont typeface="Courier New"/>
              <a:buAutoNum type="arabicPeriod"/>
            </a:pPr>
            <a:r>
              <a:rPr b="1" lang="en" sz="1000" u="sng">
                <a:solidFill>
                  <a:srgbClr val="AAAADD"/>
                </a:solidFill>
                <a:latin typeface="Courier New"/>
                <a:ea typeface="Courier New"/>
                <a:cs typeface="Courier New"/>
                <a:sym typeface="Courier New"/>
                <a:hlinkClick r:id="rId3"/>
              </a:rPr>
              <a:t>System</a:t>
            </a:r>
            <a:r>
              <a:rPr lang="en" sz="1000">
                <a:latin typeface="Courier New"/>
                <a:ea typeface="Courier New"/>
                <a:cs typeface="Courier New"/>
                <a:sym typeface="Courier New"/>
              </a:rPr>
              <a:t>.</a:t>
            </a:r>
            <a:r>
              <a:rPr lang="en" sz="1000">
                <a:solidFill>
                  <a:srgbClr val="006600"/>
                </a:solidFill>
                <a:latin typeface="Courier New"/>
                <a:ea typeface="Courier New"/>
                <a:cs typeface="Courier New"/>
                <a:sym typeface="Courier New"/>
              </a:rPr>
              <a:t>out</a:t>
            </a:r>
            <a:r>
              <a:rPr lang="en" sz="1000">
                <a:latin typeface="Courier New"/>
                <a:ea typeface="Courier New"/>
                <a:cs typeface="Courier New"/>
                <a:sym typeface="Courier New"/>
              </a:rPr>
              <a:t>.</a:t>
            </a:r>
            <a:r>
              <a:rPr lang="en" sz="1000">
                <a:solidFill>
                  <a:srgbClr val="006600"/>
                </a:solidFill>
                <a:latin typeface="Courier New"/>
                <a:ea typeface="Courier New"/>
                <a:cs typeface="Courier New"/>
                <a:sym typeface="Courier New"/>
              </a:rPr>
              <a:t>println</a:t>
            </a:r>
            <a:r>
              <a:rPr lang="en" sz="1000">
                <a:solidFill>
                  <a:srgbClr val="66CC66"/>
                </a:solidFill>
                <a:latin typeface="Courier New"/>
                <a:ea typeface="Courier New"/>
                <a:cs typeface="Courier New"/>
                <a:sym typeface="Courier New"/>
              </a:rPr>
              <a:t>(</a:t>
            </a:r>
            <a:r>
              <a:rPr lang="en" sz="1000">
                <a:latin typeface="Courier New"/>
                <a:ea typeface="Courier New"/>
                <a:cs typeface="Courier New"/>
                <a:sym typeface="Courier New"/>
              </a:rPr>
              <a:t>p1</a:t>
            </a:r>
            <a:r>
              <a:rPr lang="en" sz="1000">
                <a:solidFill>
                  <a:srgbClr val="66CC66"/>
                </a:solidFill>
                <a:latin typeface="Courier New"/>
                <a:ea typeface="Courier New"/>
                <a:cs typeface="Courier New"/>
                <a:sym typeface="Courier New"/>
              </a:rPr>
              <a:t>)</a:t>
            </a:r>
            <a:r>
              <a:rPr lang="en" sz="1000">
                <a:latin typeface="Courier New"/>
                <a:ea typeface="Courier New"/>
                <a:cs typeface="Courier New"/>
                <a:sym typeface="Courier New"/>
              </a:rPr>
              <a:t>; </a:t>
            </a:r>
            <a:r>
              <a:rPr i="1" lang="en" sz="1000">
                <a:solidFill>
                  <a:srgbClr val="808080"/>
                </a:solidFill>
                <a:latin typeface="Courier New"/>
                <a:ea typeface="Courier New"/>
                <a:cs typeface="Courier New"/>
                <a:sym typeface="Courier New"/>
              </a:rPr>
              <a:t>//p1 = 2</a:t>
            </a:r>
            <a:endParaRPr i="1" sz="1000">
              <a:solidFill>
                <a:srgbClr val="808080"/>
              </a:solidFill>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781" name="Google Shape;781;p9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86" name="Shape 786"/>
        <p:cNvGrpSpPr/>
        <p:nvPr/>
      </p:nvGrpSpPr>
      <p:grpSpPr>
        <a:xfrm>
          <a:off x="0" y="0"/>
          <a:ext cx="0" cy="0"/>
          <a:chOff x="0" y="0"/>
          <a:chExt cx="0" cy="0"/>
        </a:xfrm>
      </p:grpSpPr>
      <p:sp>
        <p:nvSpPr>
          <p:cNvPr id="787" name="Google Shape;787;p9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Paso de parámetros "por referencia": referencia de objetos</a:t>
            </a:r>
            <a:endParaRPr/>
          </a:p>
        </p:txBody>
      </p:sp>
      <p:sp>
        <p:nvSpPr>
          <p:cNvPr id="788" name="Google Shape;788;p92"/>
          <p:cNvSpPr txBox="1"/>
          <p:nvPr>
            <p:ph idx="4294967295" type="body"/>
          </p:nvPr>
        </p:nvSpPr>
        <p:spPr>
          <a:xfrm>
            <a:off x="507876" y="1849144"/>
            <a:ext cx="81831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Cuando pasamos un objeto como parámetro se está realizando una copia de la referencia</a:t>
            </a:r>
            <a:endParaRPr/>
          </a:p>
          <a:p>
            <a:pPr indent="0" lvl="0" marL="0" rtl="0" algn="l">
              <a:spcBef>
                <a:spcPts val="600"/>
              </a:spcBef>
              <a:spcAft>
                <a:spcPts val="0"/>
              </a:spcAft>
              <a:buNone/>
            </a:pPr>
            <a:r>
              <a:t/>
            </a:r>
            <a:endParaRPr sz="1400"/>
          </a:p>
          <a:p>
            <a:pPr indent="0" lvl="0" marL="177800" rtl="0" algn="l">
              <a:spcBef>
                <a:spcPts val="600"/>
              </a:spcBef>
              <a:spcAft>
                <a:spcPts val="0"/>
              </a:spcAft>
              <a:buNone/>
            </a:pPr>
            <a:r>
              <a:t/>
            </a:r>
            <a:endParaRPr sz="1800"/>
          </a:p>
          <a:p>
            <a:pPr indent="0" lvl="0" marL="0" marR="88900" rtl="0" algn="l">
              <a:lnSpc>
                <a:spcPct val="115000"/>
              </a:lnSpc>
              <a:spcBef>
                <a:spcPts val="0"/>
              </a:spcBef>
              <a:spcAft>
                <a:spcPts val="0"/>
              </a:spcAft>
              <a:buNone/>
            </a:pPr>
            <a:r>
              <a:t/>
            </a:r>
            <a:endParaRPr sz="1800">
              <a:solidFill>
                <a:srgbClr val="66CC66"/>
              </a:solidFill>
              <a:highlight>
                <a:srgbClr val="F5F5F5"/>
              </a:highlight>
              <a:latin typeface="Courier New"/>
              <a:ea typeface="Courier New"/>
              <a:cs typeface="Courier New"/>
              <a:sym typeface="Courier New"/>
            </a:endParaRPr>
          </a:p>
          <a:p>
            <a:pPr indent="0" lvl="0" marL="177800" rtl="0" algn="l">
              <a:spcBef>
                <a:spcPts val="1600"/>
              </a:spcBef>
              <a:spcAft>
                <a:spcPts val="0"/>
              </a:spcAft>
              <a:buNone/>
            </a:pPr>
            <a:r>
              <a:t/>
            </a:r>
            <a:endParaRPr/>
          </a:p>
        </p:txBody>
      </p:sp>
      <p:pic>
        <p:nvPicPr>
          <p:cNvPr id="789" name="Google Shape;789;p92"/>
          <p:cNvPicPr preferRelativeResize="0"/>
          <p:nvPr/>
        </p:nvPicPr>
        <p:blipFill>
          <a:blip r:embed="rId3">
            <a:alphaModFix/>
          </a:blip>
          <a:stretch>
            <a:fillRect/>
          </a:stretch>
        </p:blipFill>
        <p:spPr>
          <a:xfrm>
            <a:off x="3224599" y="2763150"/>
            <a:ext cx="2923218" cy="2227218"/>
          </a:xfrm>
          <a:prstGeom prst="rect">
            <a:avLst/>
          </a:prstGeom>
          <a:noFill/>
          <a:ln>
            <a:noFill/>
          </a:ln>
        </p:spPr>
      </p:pic>
      <p:sp>
        <p:nvSpPr>
          <p:cNvPr id="790" name="Google Shape;790;p9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Proceso de compilación e interpretación</a:t>
            </a:r>
            <a:endParaRPr/>
          </a:p>
        </p:txBody>
      </p:sp>
      <p:sp>
        <p:nvSpPr>
          <p:cNvPr id="201" name="Google Shape;201;p21"/>
          <p:cNvSpPr txBox="1"/>
          <p:nvPr>
            <p:ph idx="1" type="body"/>
          </p:nvPr>
        </p:nvSpPr>
        <p:spPr>
          <a:xfrm>
            <a:off x="99325" y="1985500"/>
            <a:ext cx="8358600" cy="2764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lang="en" sz="1800">
                <a:solidFill>
                  <a:srgbClr val="000000"/>
                </a:solidFill>
              </a:rPr>
              <a:t>Un programa informático es un conjunto de instrucciones que se ejecuta en una computadora u otro dispositivo digital</a:t>
            </a:r>
            <a:endParaRPr sz="1800">
              <a:solidFill>
                <a:srgbClr val="000000"/>
              </a:solidFill>
            </a:endParaRPr>
          </a:p>
          <a:p>
            <a:pPr indent="-342900" lvl="0" marL="914400" rtl="0" algn="l">
              <a:spcBef>
                <a:spcPts val="600"/>
              </a:spcBef>
              <a:spcAft>
                <a:spcPts val="0"/>
              </a:spcAft>
              <a:buClr>
                <a:srgbClr val="000000"/>
              </a:buClr>
              <a:buSzPts val="1800"/>
              <a:buChar char="▰"/>
            </a:pPr>
            <a:r>
              <a:rPr lang="en" sz="1800">
                <a:solidFill>
                  <a:srgbClr val="000000"/>
                </a:solidFill>
              </a:rPr>
              <a:t>A nivel de equipos, el programa consta de instrucciones binarias(que utilizan dos dígitos: 1 y 0). – Código de Máquina </a:t>
            </a:r>
            <a:endParaRPr sz="1800">
              <a:solidFill>
                <a:srgbClr val="000000"/>
              </a:solidFill>
            </a:endParaRPr>
          </a:p>
          <a:p>
            <a:pPr indent="-342900" lvl="0" marL="914400" rtl="0" algn="l">
              <a:spcBef>
                <a:spcPts val="0"/>
              </a:spcBef>
              <a:spcAft>
                <a:spcPts val="0"/>
              </a:spcAft>
              <a:buClr>
                <a:srgbClr val="000000"/>
              </a:buClr>
              <a:buSzPts val="1800"/>
              <a:buChar char="▰"/>
            </a:pPr>
            <a:r>
              <a:rPr lang="en" sz="1800">
                <a:solidFill>
                  <a:srgbClr val="000000"/>
                </a:solidFill>
              </a:rPr>
              <a:t>Casi todos l</a:t>
            </a:r>
            <a:r>
              <a:rPr lang="en" sz="1800">
                <a:solidFill>
                  <a:schemeClr val="dk1"/>
                </a:solidFill>
              </a:rPr>
              <a:t>os programas están escritos en código de alto nivel (que se puede leer). – Se debe convertir en código de máquina</a:t>
            </a:r>
            <a:endParaRPr sz="1800">
              <a:solidFill>
                <a:srgbClr val="000000"/>
              </a:solidFill>
            </a:endParaRPr>
          </a:p>
          <a:p>
            <a:pPr indent="0" lvl="0" marL="1371600" rtl="0" algn="l">
              <a:spcBef>
                <a:spcPts val="600"/>
              </a:spcBef>
              <a:spcAft>
                <a:spcPts val="0"/>
              </a:spcAft>
              <a:buNone/>
            </a:pPr>
            <a:r>
              <a:t/>
            </a:r>
            <a:endParaRPr sz="1800">
              <a:solidFill>
                <a:srgbClr val="000000"/>
              </a:solidFill>
            </a:endParaRPr>
          </a:p>
          <a:p>
            <a:pPr indent="0" lvl="0" marL="457200" rtl="0" algn="l">
              <a:spcBef>
                <a:spcPts val="600"/>
              </a:spcBef>
              <a:spcAft>
                <a:spcPts val="0"/>
              </a:spcAft>
              <a:buClr>
                <a:schemeClr val="dk1"/>
              </a:buClr>
              <a:buSzPts val="1100"/>
              <a:buFont typeface="Arial"/>
              <a:buNone/>
            </a:pPr>
            <a:r>
              <a:t/>
            </a:r>
            <a:endParaRPr>
              <a:solidFill>
                <a:schemeClr val="dk1"/>
              </a:solidFill>
            </a:endParaRPr>
          </a:p>
          <a:p>
            <a:pPr indent="0" lvl="0" marL="457200" rtl="0" algn="l">
              <a:spcBef>
                <a:spcPts val="600"/>
              </a:spcBef>
              <a:spcAft>
                <a:spcPts val="0"/>
              </a:spcAft>
              <a:buNone/>
            </a:pPr>
            <a:r>
              <a:t/>
            </a:r>
            <a:endParaRPr>
              <a:solidFill>
                <a:schemeClr val="dk1"/>
              </a:solidFill>
            </a:endParaRPr>
          </a:p>
        </p:txBody>
      </p:sp>
      <p:sp>
        <p:nvSpPr>
          <p:cNvPr id="202" name="Google Shape;202;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03" name="Google Shape;203;p21"/>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795" name="Shape 795"/>
        <p:cNvGrpSpPr/>
        <p:nvPr/>
      </p:nvGrpSpPr>
      <p:grpSpPr>
        <a:xfrm>
          <a:off x="0" y="0"/>
          <a:ext cx="0" cy="0"/>
          <a:chOff x="0" y="0"/>
          <a:chExt cx="0" cy="0"/>
        </a:xfrm>
      </p:grpSpPr>
      <p:sp>
        <p:nvSpPr>
          <p:cNvPr id="796" name="Google Shape;796;p9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Paso de parámetros "por referencia": referencia de objetos</a:t>
            </a:r>
            <a:endParaRPr/>
          </a:p>
        </p:txBody>
      </p:sp>
      <p:sp>
        <p:nvSpPr>
          <p:cNvPr id="797" name="Google Shape;797;p9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798" name="Google Shape;798;p93"/>
          <p:cNvGraphicFramePr/>
          <p:nvPr/>
        </p:nvGraphicFramePr>
        <p:xfrm>
          <a:off x="889450" y="2029675"/>
          <a:ext cx="3000000" cy="3000000"/>
        </p:xfrm>
        <a:graphic>
          <a:graphicData uri="http://schemas.openxmlformats.org/drawingml/2006/table">
            <a:tbl>
              <a:tblPr>
                <a:noFill/>
                <a:tableStyleId>{79658D01-FB2F-487F-899E-874338C85783}</a:tableStyleId>
              </a:tblPr>
              <a:tblGrid>
                <a:gridCol w="3301675"/>
                <a:gridCol w="4786475"/>
              </a:tblGrid>
              <a:tr h="285750">
                <a:tc>
                  <a:txBody>
                    <a:bodyPr/>
                    <a:lstStyle/>
                    <a:p>
                      <a:pPr indent="-38100" lvl="0" marL="177800" rtl="0" algn="l">
                        <a:lnSpc>
                          <a:spcPct val="100000"/>
                        </a:lnSpc>
                        <a:spcBef>
                          <a:spcPts val="0"/>
                        </a:spcBef>
                        <a:spcAft>
                          <a:spcPts val="0"/>
                        </a:spcAft>
                        <a:buClr>
                          <a:schemeClr val="dk1"/>
                        </a:buClr>
                        <a:buSzPts val="800"/>
                        <a:buFont typeface="Arial"/>
                        <a:buNone/>
                      </a:pPr>
                      <a:r>
                        <a:rPr lang="en" sz="1100">
                          <a:solidFill>
                            <a:schemeClr val="dk1"/>
                          </a:solidFill>
                        </a:rPr>
                        <a:t>class Test {</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int a, b;</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Test(int i, int j) {</a:t>
                      </a:r>
                      <a:endParaRPr sz="1100">
                        <a:solidFill>
                          <a:schemeClr val="dk1"/>
                        </a:solidFill>
                      </a:endParaRPr>
                    </a:p>
                    <a:p>
                      <a:pPr indent="-38100" lvl="0" marL="863600" rtl="0" algn="l">
                        <a:lnSpc>
                          <a:spcPct val="100000"/>
                        </a:lnSpc>
                        <a:spcBef>
                          <a:spcPts val="0"/>
                        </a:spcBef>
                        <a:spcAft>
                          <a:spcPts val="0"/>
                        </a:spcAft>
                        <a:buClr>
                          <a:schemeClr val="dk1"/>
                        </a:buClr>
                        <a:buSzPts val="800"/>
                        <a:buFont typeface="Arial"/>
                        <a:buNone/>
                      </a:pPr>
                      <a:r>
                        <a:rPr lang="en" sz="1100">
                          <a:solidFill>
                            <a:schemeClr val="dk1"/>
                          </a:solidFill>
                        </a:rPr>
                        <a:t> a = i;</a:t>
                      </a:r>
                      <a:endParaRPr sz="1100">
                        <a:solidFill>
                          <a:schemeClr val="dk1"/>
                        </a:solidFill>
                      </a:endParaRPr>
                    </a:p>
                    <a:p>
                      <a:pPr indent="-38100" lvl="0" marL="863600" rtl="0" algn="l">
                        <a:lnSpc>
                          <a:spcPct val="100000"/>
                        </a:lnSpc>
                        <a:spcBef>
                          <a:spcPts val="0"/>
                        </a:spcBef>
                        <a:spcAft>
                          <a:spcPts val="0"/>
                        </a:spcAft>
                        <a:buClr>
                          <a:schemeClr val="dk1"/>
                        </a:buClr>
                        <a:buSzPts val="800"/>
                        <a:buFont typeface="Arial"/>
                        <a:buNone/>
                      </a:pPr>
                      <a:r>
                        <a:rPr lang="en" sz="1100">
                          <a:solidFill>
                            <a:schemeClr val="dk1"/>
                          </a:solidFill>
                        </a:rPr>
                        <a:t> b = j;</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 pass an object</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void meth(Test o) {</a:t>
                      </a:r>
                      <a:endParaRPr sz="1100">
                        <a:solidFill>
                          <a:schemeClr val="dk1"/>
                        </a:solidFill>
                      </a:endParaRPr>
                    </a:p>
                    <a:p>
                      <a:pPr indent="-38100" lvl="0" marL="863600" rtl="0" algn="l">
                        <a:lnSpc>
                          <a:spcPct val="100000"/>
                        </a:lnSpc>
                        <a:spcBef>
                          <a:spcPts val="0"/>
                        </a:spcBef>
                        <a:spcAft>
                          <a:spcPts val="0"/>
                        </a:spcAft>
                        <a:buClr>
                          <a:schemeClr val="dk1"/>
                        </a:buClr>
                        <a:buSzPts val="800"/>
                        <a:buFont typeface="Arial"/>
                        <a:buNone/>
                      </a:pPr>
                      <a:r>
                        <a:rPr lang="en" sz="1100">
                          <a:solidFill>
                            <a:schemeClr val="dk1"/>
                          </a:solidFill>
                        </a:rPr>
                        <a:t> o.a *= 2;</a:t>
                      </a:r>
                      <a:endParaRPr sz="1100">
                        <a:solidFill>
                          <a:schemeClr val="dk1"/>
                        </a:solidFill>
                      </a:endParaRPr>
                    </a:p>
                    <a:p>
                      <a:pPr indent="-38100" lvl="0" marL="863600" rtl="0" algn="l">
                        <a:lnSpc>
                          <a:spcPct val="100000"/>
                        </a:lnSpc>
                        <a:spcBef>
                          <a:spcPts val="0"/>
                        </a:spcBef>
                        <a:spcAft>
                          <a:spcPts val="0"/>
                        </a:spcAft>
                        <a:buClr>
                          <a:schemeClr val="dk1"/>
                        </a:buClr>
                        <a:buSzPts val="800"/>
                        <a:buFont typeface="Arial"/>
                        <a:buNone/>
                      </a:pPr>
                      <a:r>
                        <a:rPr lang="en" sz="1100">
                          <a:solidFill>
                            <a:schemeClr val="dk1"/>
                          </a:solidFill>
                        </a:rPr>
                        <a:t> o.b /= 2;</a:t>
                      </a:r>
                      <a:endParaRPr sz="1100">
                        <a:solidFill>
                          <a:schemeClr val="dk1"/>
                        </a:solidFill>
                      </a:endParaRPr>
                    </a:p>
                    <a:p>
                      <a:pPr indent="-38100" lvl="0" marL="520700" rtl="0" algn="l">
                        <a:lnSpc>
                          <a:spcPct val="100000"/>
                        </a:lnSpc>
                        <a:spcBef>
                          <a:spcPts val="0"/>
                        </a:spcBef>
                        <a:spcAft>
                          <a:spcPts val="0"/>
                        </a:spcAft>
                        <a:buClr>
                          <a:schemeClr val="dk1"/>
                        </a:buClr>
                        <a:buSzPts val="800"/>
                        <a:buFont typeface="Arial"/>
                        <a:buNone/>
                      </a:pPr>
                      <a:r>
                        <a:rPr lang="en" sz="1100">
                          <a:solidFill>
                            <a:schemeClr val="dk1"/>
                          </a:solidFill>
                        </a:rPr>
                        <a:t> }</a:t>
                      </a:r>
                      <a:endParaRPr sz="1100">
                        <a:solidFill>
                          <a:schemeClr val="dk1"/>
                        </a:solidFill>
                      </a:endParaRPr>
                    </a:p>
                    <a:p>
                      <a:pPr indent="-38100" lvl="0" marL="177800" rtl="0" algn="l">
                        <a:lnSpc>
                          <a:spcPct val="100000"/>
                        </a:lnSpc>
                        <a:spcBef>
                          <a:spcPts val="0"/>
                        </a:spcBef>
                        <a:spcAft>
                          <a:spcPts val="0"/>
                        </a:spcAft>
                        <a:buClr>
                          <a:schemeClr val="dk1"/>
                        </a:buClr>
                        <a:buSzPts val="800"/>
                        <a:buFont typeface="Arial"/>
                        <a:buNone/>
                      </a:pPr>
                      <a:r>
                        <a:rPr lang="en"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68575" marB="68575" marR="91425" marL="91425"/>
                </a:tc>
                <a:tc>
                  <a:txBody>
                    <a:bodyPr/>
                    <a:lstStyle/>
                    <a:p>
                      <a:pPr indent="0" lvl="0" marL="0" rtl="0" algn="l">
                        <a:spcBef>
                          <a:spcPts val="0"/>
                        </a:spcBef>
                        <a:spcAft>
                          <a:spcPts val="0"/>
                        </a:spcAft>
                        <a:buClr>
                          <a:schemeClr val="dk1"/>
                        </a:buClr>
                        <a:buSzPts val="800"/>
                        <a:buFont typeface="Arial"/>
                        <a:buNone/>
                      </a:pPr>
                      <a:r>
                        <a:t/>
                      </a:r>
                      <a:endParaRPr sz="1100"/>
                    </a:p>
                    <a:p>
                      <a:pPr indent="0" lvl="0" marL="0" rtl="0" algn="l">
                        <a:spcBef>
                          <a:spcPts val="0"/>
                        </a:spcBef>
                        <a:spcAft>
                          <a:spcPts val="0"/>
                        </a:spcAft>
                        <a:buNone/>
                      </a:pPr>
                      <a:r>
                        <a:rPr lang="en" sz="1100"/>
                        <a:t>class PassObjRef {</a:t>
                      </a:r>
                      <a:endParaRPr sz="1100"/>
                    </a:p>
                    <a:p>
                      <a:pPr indent="0" lvl="0" marL="0" rtl="0" algn="l">
                        <a:spcBef>
                          <a:spcPts val="0"/>
                        </a:spcBef>
                        <a:spcAft>
                          <a:spcPts val="0"/>
                        </a:spcAft>
                        <a:buClr>
                          <a:schemeClr val="dk1"/>
                        </a:buClr>
                        <a:buSzPts val="800"/>
                        <a:buFont typeface="Arial"/>
                        <a:buNone/>
                      </a:pPr>
                      <a:r>
                        <a:rPr lang="en" sz="1100"/>
                        <a:t>    public static void main(String args[]) {</a:t>
                      </a:r>
                      <a:endParaRPr sz="1100"/>
                    </a:p>
                    <a:p>
                      <a:pPr indent="0" lvl="0" marL="0" rtl="0" algn="l">
                        <a:spcBef>
                          <a:spcPts val="0"/>
                        </a:spcBef>
                        <a:spcAft>
                          <a:spcPts val="0"/>
                        </a:spcAft>
                        <a:buClr>
                          <a:schemeClr val="dk1"/>
                        </a:buClr>
                        <a:buSzPts val="800"/>
                        <a:buFont typeface="Arial"/>
                        <a:buNone/>
                      </a:pPr>
                      <a:r>
                        <a:rPr lang="en" sz="1100"/>
                        <a:t>        Test ob = new Test(15, 20);</a:t>
                      </a:r>
                      <a:endParaRPr sz="1100"/>
                    </a:p>
                    <a:p>
                      <a:pPr indent="0" lvl="0" marL="0" rtl="0" algn="l">
                        <a:spcBef>
                          <a:spcPts val="0"/>
                        </a:spcBef>
                        <a:spcAft>
                          <a:spcPts val="0"/>
                        </a:spcAft>
                        <a:buClr>
                          <a:schemeClr val="dk1"/>
                        </a:buClr>
                        <a:buSzPts val="800"/>
                        <a:buFont typeface="Arial"/>
                        <a:buNone/>
                      </a:pPr>
                      <a:r>
                        <a:rPr lang="en" sz="1100"/>
                        <a:t>        System.out.println("ob.a and ob.b before call: " +</a:t>
                      </a:r>
                      <a:endParaRPr sz="1100"/>
                    </a:p>
                    <a:p>
                      <a:pPr indent="0" lvl="0" marL="0" rtl="0" algn="l">
                        <a:spcBef>
                          <a:spcPts val="0"/>
                        </a:spcBef>
                        <a:spcAft>
                          <a:spcPts val="0"/>
                        </a:spcAft>
                        <a:buClr>
                          <a:schemeClr val="dk1"/>
                        </a:buClr>
                        <a:buSzPts val="800"/>
                        <a:buFont typeface="Arial"/>
                        <a:buNone/>
                      </a:pPr>
                      <a:r>
                        <a:rPr lang="en" sz="1100"/>
                        <a:t>        ob.a + " " + ob.b);</a:t>
                      </a:r>
                      <a:endParaRPr sz="1100"/>
                    </a:p>
                    <a:p>
                      <a:pPr indent="0" lvl="0" marL="0" rtl="0" algn="l">
                        <a:spcBef>
                          <a:spcPts val="0"/>
                        </a:spcBef>
                        <a:spcAft>
                          <a:spcPts val="0"/>
                        </a:spcAft>
                        <a:buClr>
                          <a:schemeClr val="dk1"/>
                        </a:buClr>
                        <a:buSzPts val="800"/>
                        <a:buFont typeface="Arial"/>
                        <a:buNone/>
                      </a:pPr>
                      <a:r>
                        <a:rPr lang="en" sz="1100"/>
                        <a:t>        ob.meth(ob);</a:t>
                      </a:r>
                      <a:endParaRPr sz="1100"/>
                    </a:p>
                    <a:p>
                      <a:pPr indent="0" lvl="0" marL="0" rtl="0" algn="l">
                        <a:spcBef>
                          <a:spcPts val="0"/>
                        </a:spcBef>
                        <a:spcAft>
                          <a:spcPts val="0"/>
                        </a:spcAft>
                        <a:buClr>
                          <a:schemeClr val="dk1"/>
                        </a:buClr>
                        <a:buSzPts val="800"/>
                        <a:buFont typeface="Arial"/>
                        <a:buNone/>
                      </a:pPr>
                      <a:r>
                        <a:rPr lang="en" sz="1100"/>
                        <a:t>        System.out.println("ob.a and ob.b after call: " +</a:t>
                      </a:r>
                      <a:endParaRPr sz="1100"/>
                    </a:p>
                    <a:p>
                      <a:pPr indent="0" lvl="0" marL="0" rtl="0" algn="l">
                        <a:spcBef>
                          <a:spcPts val="0"/>
                        </a:spcBef>
                        <a:spcAft>
                          <a:spcPts val="0"/>
                        </a:spcAft>
                        <a:buClr>
                          <a:schemeClr val="dk1"/>
                        </a:buClr>
                        <a:buSzPts val="800"/>
                        <a:buFont typeface="Arial"/>
                        <a:buNone/>
                      </a:pPr>
                      <a:r>
                        <a:rPr lang="en" sz="1100"/>
                        <a:t>        ob.a + " " + ob.b);</a:t>
                      </a:r>
                      <a:endParaRPr sz="1100"/>
                    </a:p>
                    <a:p>
                      <a:pPr indent="0" lvl="0" marL="0" rtl="0" algn="l">
                        <a:spcBef>
                          <a:spcPts val="0"/>
                        </a:spcBef>
                        <a:spcAft>
                          <a:spcPts val="0"/>
                        </a:spcAft>
                        <a:buClr>
                          <a:schemeClr val="dk1"/>
                        </a:buClr>
                        <a:buSzPts val="800"/>
                        <a:buFont typeface="Arial"/>
                        <a:buNone/>
                      </a:pPr>
                      <a:r>
                        <a:rPr lang="en" sz="1100"/>
                        <a:t>    }</a:t>
                      </a:r>
                      <a:endParaRPr sz="1100"/>
                    </a:p>
                    <a:p>
                      <a:pPr indent="0" lvl="0" marL="0" rtl="0" algn="l">
                        <a:spcBef>
                          <a:spcPts val="0"/>
                        </a:spcBef>
                        <a:spcAft>
                          <a:spcPts val="0"/>
                        </a:spcAft>
                        <a:buClr>
                          <a:schemeClr val="dk1"/>
                        </a:buClr>
                        <a:buSzPts val="800"/>
                        <a:buFont typeface="Arial"/>
                        <a:buNone/>
                      </a:pPr>
                      <a:r>
                        <a:rPr lang="en" sz="1100"/>
                        <a:t>}</a:t>
                      </a:r>
                      <a:endParaRPr sz="1100"/>
                    </a:p>
                    <a:p>
                      <a:pPr indent="0" lvl="0" marL="0" rtl="0" algn="l">
                        <a:spcBef>
                          <a:spcPts val="0"/>
                        </a:spcBef>
                        <a:spcAft>
                          <a:spcPts val="0"/>
                        </a:spcAft>
                        <a:buNone/>
                      </a:pPr>
                      <a:r>
                        <a:t/>
                      </a:r>
                      <a:endParaRPr sz="1100"/>
                    </a:p>
                  </a:txBody>
                  <a:tcPr marT="68575" marB="68575" marR="91425" marL="91425"/>
                </a:tc>
              </a:tr>
              <a:tr h="285750">
                <a:tc gridSpan="2">
                  <a:txBody>
                    <a:bodyPr/>
                    <a:lstStyle/>
                    <a:p>
                      <a:pPr indent="-38100" lvl="0" marL="177800" rtl="0" algn="l">
                        <a:lnSpc>
                          <a:spcPct val="90000"/>
                        </a:lnSpc>
                        <a:spcBef>
                          <a:spcPts val="800"/>
                        </a:spcBef>
                        <a:spcAft>
                          <a:spcPts val="0"/>
                        </a:spcAft>
                        <a:buNone/>
                      </a:pPr>
                      <a:r>
                        <a:rPr lang="en" sz="1100">
                          <a:solidFill>
                            <a:schemeClr val="dk1"/>
                          </a:solidFill>
                          <a:latin typeface="Calibri"/>
                          <a:ea typeface="Calibri"/>
                          <a:cs typeface="Calibri"/>
                          <a:sym typeface="Calibri"/>
                        </a:rPr>
                        <a:t> ob.a and ob.b before call: 15 20 </a:t>
                      </a:r>
                      <a:endParaRPr sz="1100">
                        <a:solidFill>
                          <a:schemeClr val="dk1"/>
                        </a:solidFill>
                        <a:latin typeface="Calibri"/>
                        <a:ea typeface="Calibri"/>
                        <a:cs typeface="Calibri"/>
                        <a:sym typeface="Calibri"/>
                      </a:endParaRPr>
                    </a:p>
                    <a:p>
                      <a:pPr indent="-38100" lvl="0" marL="177800" rtl="0" algn="l">
                        <a:lnSpc>
                          <a:spcPct val="90000"/>
                        </a:lnSpc>
                        <a:spcBef>
                          <a:spcPts val="800"/>
                        </a:spcBef>
                        <a:spcAft>
                          <a:spcPts val="0"/>
                        </a:spcAft>
                        <a:buNone/>
                      </a:pPr>
                      <a:r>
                        <a:rPr lang="en" sz="1100">
                          <a:solidFill>
                            <a:schemeClr val="dk1"/>
                          </a:solidFill>
                          <a:latin typeface="Calibri"/>
                          <a:ea typeface="Calibri"/>
                          <a:cs typeface="Calibri"/>
                          <a:sym typeface="Calibri"/>
                        </a:rPr>
                        <a:t>ob.a and ob.b after call: 30 10</a:t>
                      </a:r>
                      <a:endParaRPr sz="1100">
                        <a:solidFill>
                          <a:schemeClr val="dk1"/>
                        </a:solidFill>
                        <a:latin typeface="Calibri"/>
                        <a:ea typeface="Calibri"/>
                        <a:cs typeface="Calibri"/>
                        <a:sym typeface="Calibri"/>
                      </a:endParaRPr>
                    </a:p>
                  </a:txBody>
                  <a:tcPr marT="68575" marB="68575" marR="91425" marL="91425"/>
                </a:tc>
                <a:tc hMerge="1"/>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03" name="Shape 803"/>
        <p:cNvGrpSpPr/>
        <p:nvPr/>
      </p:nvGrpSpPr>
      <p:grpSpPr>
        <a:xfrm>
          <a:off x="0" y="0"/>
          <a:ext cx="0" cy="0"/>
          <a:chOff x="0" y="0"/>
          <a:chExt cx="0" cy="0"/>
        </a:xfrm>
      </p:grpSpPr>
      <p:sp>
        <p:nvSpPr>
          <p:cNvPr id="804" name="Google Shape;804;p94"/>
          <p:cNvSpPr txBox="1"/>
          <p:nvPr>
            <p:ph idx="4294967295" type="title"/>
          </p:nvPr>
        </p:nvSpPr>
        <p:spPr>
          <a:xfrm>
            <a:off x="507870" y="254291"/>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Constructor</a:t>
            </a:r>
            <a:endParaRPr b="1"/>
          </a:p>
        </p:txBody>
      </p:sp>
      <p:sp>
        <p:nvSpPr>
          <p:cNvPr id="805" name="Google Shape;805;p94"/>
          <p:cNvSpPr txBox="1"/>
          <p:nvPr>
            <p:ph idx="4294967295" type="body"/>
          </p:nvPr>
        </p:nvSpPr>
        <p:spPr>
          <a:xfrm>
            <a:off x="507877" y="1620544"/>
            <a:ext cx="8460900" cy="2910300"/>
          </a:xfrm>
          <a:prstGeom prst="rect">
            <a:avLst/>
          </a:prstGeom>
          <a:ln cap="flat" cmpd="sng" w="9525">
            <a:solidFill>
              <a:srgbClr val="1155CC"/>
            </a:solidFill>
            <a:prstDash val="solid"/>
            <a:round/>
            <a:headEnd len="sm" w="sm" type="none"/>
            <a:tailEnd len="sm" w="sm" type="none"/>
          </a:ln>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inicializar un objeto de una clase. </a:t>
            </a:r>
            <a:endParaRPr/>
          </a:p>
          <a:p>
            <a:pPr indent="-381000" lvl="0" marL="457200" rtl="0" algn="l">
              <a:spcBef>
                <a:spcPts val="0"/>
              </a:spcBef>
              <a:spcAft>
                <a:spcPts val="0"/>
              </a:spcAft>
              <a:buSzPts val="2400"/>
              <a:buChar char="▰"/>
            </a:pPr>
            <a:r>
              <a:rPr lang="en"/>
              <a:t>Asignar los valores iniciales del nuevo objeto.</a:t>
            </a:r>
            <a:endParaRPr/>
          </a:p>
          <a:p>
            <a:pPr indent="0" lvl="0" marL="0" rtl="0" algn="l">
              <a:spcBef>
                <a:spcPts val="600"/>
              </a:spcBef>
              <a:spcAft>
                <a:spcPts val="0"/>
              </a:spcAft>
              <a:buNone/>
            </a:pPr>
            <a:r>
              <a:t/>
            </a:r>
            <a:endParaRPr/>
          </a:p>
          <a:p>
            <a:pPr indent="0" lvl="0" marL="0" rtl="0" algn="just">
              <a:spcBef>
                <a:spcPts val="600"/>
              </a:spcBef>
              <a:spcAft>
                <a:spcPts val="0"/>
              </a:spcAft>
              <a:buNone/>
            </a:pPr>
            <a:r>
              <a:rPr i="1" lang="en"/>
              <a:t>Es un método especial dentro de una clase, que se llama automáticamente cada vez que se crea un objeto de esa clase(con new).</a:t>
            </a:r>
            <a:endParaRPr i="1"/>
          </a:p>
          <a:p>
            <a:pPr indent="457200" lvl="0" marL="457200" rtl="0" algn="just">
              <a:spcBef>
                <a:spcPts val="600"/>
              </a:spcBef>
              <a:spcAft>
                <a:spcPts val="0"/>
              </a:spcAft>
              <a:buNone/>
            </a:pPr>
            <a:r>
              <a:rPr i="1" lang="en"/>
              <a:t>Coche micoche = </a:t>
            </a:r>
            <a:r>
              <a:rPr i="1" lang="en">
                <a:solidFill>
                  <a:schemeClr val="accent2"/>
                </a:solidFill>
              </a:rPr>
              <a:t>new</a:t>
            </a:r>
            <a:r>
              <a:rPr i="1" lang="en"/>
              <a:t> </a:t>
            </a:r>
            <a:r>
              <a:rPr i="1" lang="en">
                <a:solidFill>
                  <a:srgbClr val="0000FF"/>
                </a:solidFill>
              </a:rPr>
              <a:t>Coche</a:t>
            </a:r>
            <a:r>
              <a:rPr i="1" lang="en"/>
              <a:t>();</a:t>
            </a:r>
            <a:endParaRPr i="1"/>
          </a:p>
        </p:txBody>
      </p:sp>
      <p:sp>
        <p:nvSpPr>
          <p:cNvPr id="806" name="Google Shape;806;p9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11" name="Shape 811"/>
        <p:cNvGrpSpPr/>
        <p:nvPr/>
      </p:nvGrpSpPr>
      <p:grpSpPr>
        <a:xfrm>
          <a:off x="0" y="0"/>
          <a:ext cx="0" cy="0"/>
          <a:chOff x="0" y="0"/>
          <a:chExt cx="0" cy="0"/>
        </a:xfrm>
      </p:grpSpPr>
      <p:sp>
        <p:nvSpPr>
          <p:cNvPr id="812" name="Google Shape;812;p95"/>
          <p:cNvSpPr txBox="1"/>
          <p:nvPr>
            <p:ph idx="4294967295" type="body"/>
          </p:nvPr>
        </p:nvSpPr>
        <p:spPr>
          <a:xfrm>
            <a:off x="507876" y="1620544"/>
            <a:ext cx="8273100" cy="2910300"/>
          </a:xfrm>
          <a:prstGeom prst="rect">
            <a:avLst/>
          </a:prstGeom>
        </p:spPr>
        <p:txBody>
          <a:bodyPr anchorCtr="0" anchor="t" bIns="0" lIns="0" spcFirstLastPara="1" rIns="0" wrap="square" tIns="0">
            <a:noAutofit/>
          </a:bodyPr>
          <a:lstStyle/>
          <a:p>
            <a:pPr indent="-381000" lvl="0" marL="457200" rtl="0" algn="just">
              <a:spcBef>
                <a:spcPts val="600"/>
              </a:spcBef>
              <a:spcAft>
                <a:spcPts val="0"/>
              </a:spcAft>
              <a:buSzPts val="2400"/>
              <a:buChar char="▰"/>
            </a:pPr>
            <a:r>
              <a:rPr lang="en"/>
              <a:t>Posee el mismo nombre de la clase a la cual pertenece y no puede devolver ningún valor</a:t>
            </a:r>
            <a:endParaRPr/>
          </a:p>
          <a:p>
            <a:pPr indent="-381000" lvl="0" marL="457200" rtl="0" algn="just">
              <a:spcBef>
                <a:spcPts val="0"/>
              </a:spcBef>
              <a:spcAft>
                <a:spcPts val="0"/>
              </a:spcAft>
              <a:buSzPts val="2400"/>
              <a:buChar char="▰"/>
            </a:pPr>
            <a:r>
              <a:rPr lang="en"/>
              <a:t>Una clase puede tener múltiples constructores, lo que cambia son los argumentos que reciben</a:t>
            </a:r>
            <a:endParaRPr/>
          </a:p>
          <a:p>
            <a:pPr indent="-381000" lvl="0" marL="457200" rtl="0" algn="just">
              <a:spcBef>
                <a:spcPts val="0"/>
              </a:spcBef>
              <a:spcAft>
                <a:spcPts val="0"/>
              </a:spcAft>
              <a:buSzPts val="2400"/>
              <a:buChar char="▰"/>
            </a:pPr>
            <a:r>
              <a:rPr lang="en"/>
              <a:t>Cuando en una clase no se escribe propiamente un constructor, Java asume uno por defecto.</a:t>
            </a:r>
            <a:endParaRPr/>
          </a:p>
        </p:txBody>
      </p:sp>
      <p:sp>
        <p:nvSpPr>
          <p:cNvPr id="813" name="Google Shape;813;p95"/>
          <p:cNvSpPr txBox="1"/>
          <p:nvPr>
            <p:ph idx="4294967295" type="title"/>
          </p:nvPr>
        </p:nvSpPr>
        <p:spPr>
          <a:xfrm>
            <a:off x="507870" y="254291"/>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Constructor</a:t>
            </a:r>
            <a:endParaRPr b="1"/>
          </a:p>
        </p:txBody>
      </p:sp>
      <p:sp>
        <p:nvSpPr>
          <p:cNvPr id="814" name="Google Shape;814;p9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19" name="Shape 819"/>
        <p:cNvGrpSpPr/>
        <p:nvPr/>
      </p:nvGrpSpPr>
      <p:grpSpPr>
        <a:xfrm>
          <a:off x="0" y="0"/>
          <a:ext cx="0" cy="0"/>
          <a:chOff x="0" y="0"/>
          <a:chExt cx="0" cy="0"/>
        </a:xfrm>
      </p:grpSpPr>
      <p:sp>
        <p:nvSpPr>
          <p:cNvPr id="820" name="Google Shape;820;p96"/>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0" lvl="0" marL="177800" rtl="0" algn="l">
              <a:spcBef>
                <a:spcPts val="600"/>
              </a:spcBef>
              <a:spcAft>
                <a:spcPts val="0"/>
              </a:spcAft>
              <a:buNone/>
            </a:pPr>
            <a:r>
              <a:rPr lang="en"/>
              <a:t>Tiene una lista vacía de parámetros, y un cuerpo vacío.</a:t>
            </a:r>
            <a:endParaRPr/>
          </a:p>
          <a:p>
            <a:pPr indent="0" lvl="0" marL="177800" rtl="0" algn="l">
              <a:spcBef>
                <a:spcPts val="600"/>
              </a:spcBef>
              <a:spcAft>
                <a:spcPts val="0"/>
              </a:spcAft>
              <a:buClr>
                <a:schemeClr val="dk1"/>
              </a:buClr>
              <a:buSzPts val="1100"/>
              <a:buFont typeface="Arial"/>
              <a:buNone/>
            </a:pPr>
            <a:r>
              <a:rPr lang="en"/>
              <a:t>public class Coche {</a:t>
            </a:r>
            <a:endParaRPr/>
          </a:p>
          <a:p>
            <a:pPr indent="279400" lvl="0" marL="177800" rtl="0" algn="l">
              <a:spcBef>
                <a:spcPts val="600"/>
              </a:spcBef>
              <a:spcAft>
                <a:spcPts val="0"/>
              </a:spcAft>
              <a:buClr>
                <a:schemeClr val="dk1"/>
              </a:buClr>
              <a:buSzPts val="1100"/>
              <a:buFont typeface="Arial"/>
              <a:buNone/>
            </a:pPr>
            <a:r>
              <a:rPr lang="en"/>
              <a:t>public Coche() {</a:t>
            </a:r>
            <a:endParaRPr/>
          </a:p>
          <a:p>
            <a:pPr indent="279400" lvl="0" marL="177800" rtl="0" algn="l">
              <a:spcBef>
                <a:spcPts val="600"/>
              </a:spcBef>
              <a:spcAft>
                <a:spcPts val="0"/>
              </a:spcAft>
              <a:buClr>
                <a:schemeClr val="dk1"/>
              </a:buClr>
              <a:buSzPts val="1100"/>
              <a:buFont typeface="Arial"/>
              <a:buNone/>
            </a:pPr>
            <a:r>
              <a:rPr lang="en"/>
              <a:t>}</a:t>
            </a:r>
            <a:endParaRPr/>
          </a:p>
          <a:p>
            <a:pPr indent="0" lvl="0" marL="177800" rtl="0" algn="l">
              <a:spcBef>
                <a:spcPts val="600"/>
              </a:spcBef>
              <a:spcAft>
                <a:spcPts val="0"/>
              </a:spcAft>
              <a:buNone/>
            </a:pPr>
            <a:r>
              <a:rPr lang="en"/>
              <a:t>}</a:t>
            </a:r>
            <a:endParaRPr/>
          </a:p>
          <a:p>
            <a:pPr indent="0" lvl="0" marL="17780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177800" rtl="0" algn="l">
              <a:spcBef>
                <a:spcPts val="600"/>
              </a:spcBef>
              <a:spcAft>
                <a:spcPts val="0"/>
              </a:spcAft>
              <a:buNone/>
            </a:pPr>
            <a:r>
              <a:t/>
            </a:r>
            <a:endParaRPr/>
          </a:p>
        </p:txBody>
      </p:sp>
      <p:sp>
        <p:nvSpPr>
          <p:cNvPr id="821" name="Google Shape;821;p96"/>
          <p:cNvSpPr txBox="1"/>
          <p:nvPr>
            <p:ph idx="4294967295" type="title"/>
          </p:nvPr>
        </p:nvSpPr>
        <p:spPr>
          <a:xfrm>
            <a:off x="507875" y="254300"/>
            <a:ext cx="39690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Constructor por defecto</a:t>
            </a:r>
            <a:endParaRPr b="1"/>
          </a:p>
        </p:txBody>
      </p:sp>
      <p:sp>
        <p:nvSpPr>
          <p:cNvPr id="822" name="Google Shape;822;p9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27" name="Shape 827"/>
        <p:cNvGrpSpPr/>
        <p:nvPr/>
      </p:nvGrpSpPr>
      <p:grpSpPr>
        <a:xfrm>
          <a:off x="0" y="0"/>
          <a:ext cx="0" cy="0"/>
          <a:chOff x="0" y="0"/>
          <a:chExt cx="0" cy="0"/>
        </a:xfrm>
      </p:grpSpPr>
      <p:sp>
        <p:nvSpPr>
          <p:cNvPr id="828" name="Google Shape;828;p97"/>
          <p:cNvSpPr txBox="1"/>
          <p:nvPr>
            <p:ph idx="4294967295" type="title"/>
          </p:nvPr>
        </p:nvSpPr>
        <p:spPr>
          <a:xfrm>
            <a:off x="259220" y="171029"/>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Constructor </a:t>
            </a:r>
            <a:endParaRPr b="1"/>
          </a:p>
          <a:p>
            <a:pPr indent="0" lvl="0" marL="0" rtl="0" algn="l">
              <a:spcBef>
                <a:spcPts val="0"/>
              </a:spcBef>
              <a:spcAft>
                <a:spcPts val="0"/>
              </a:spcAft>
              <a:buNone/>
            </a:pPr>
            <a:r>
              <a:rPr b="1" lang="en"/>
              <a:t>parametrizado</a:t>
            </a:r>
            <a:endParaRPr b="1"/>
          </a:p>
        </p:txBody>
      </p:sp>
      <p:sp>
        <p:nvSpPr>
          <p:cNvPr id="829" name="Google Shape;829;p97"/>
          <p:cNvSpPr txBox="1"/>
          <p:nvPr>
            <p:ph idx="4294967295" type="body"/>
          </p:nvPr>
        </p:nvSpPr>
        <p:spPr>
          <a:xfrm>
            <a:off x="507876" y="1620544"/>
            <a:ext cx="81756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Constructores con parámetros.</a:t>
            </a:r>
            <a:endParaRPr/>
          </a:p>
          <a:p>
            <a:pPr indent="-381000" lvl="0" marL="457200" rtl="0" algn="just">
              <a:spcBef>
                <a:spcPts val="0"/>
              </a:spcBef>
              <a:spcAft>
                <a:spcPts val="0"/>
              </a:spcAft>
              <a:buSzPts val="2400"/>
              <a:buChar char="▰"/>
            </a:pPr>
            <a:r>
              <a:rPr lang="en"/>
              <a:t>Se pueden sobrecargar los constructores, ofreciendo distintas alternativas de inicialización.</a:t>
            </a:r>
            <a:endParaRPr/>
          </a:p>
          <a:p>
            <a:pPr indent="0" lvl="0" marL="0" rtl="0" algn="just">
              <a:spcBef>
                <a:spcPts val="600"/>
              </a:spcBef>
              <a:spcAft>
                <a:spcPts val="0"/>
              </a:spcAft>
              <a:buNone/>
            </a:pPr>
            <a:r>
              <a:t/>
            </a:r>
            <a:endParaRPr/>
          </a:p>
          <a:p>
            <a:pPr indent="-50800" lvl="0" marL="685800" rtl="0" algn="l">
              <a:spcBef>
                <a:spcPts val="600"/>
              </a:spcBef>
              <a:spcAft>
                <a:spcPts val="0"/>
              </a:spcAft>
              <a:buNone/>
            </a:pPr>
            <a:r>
              <a:rPr lang="en" sz="1800"/>
              <a:t>public Coche(int potencia, String color){}</a:t>
            </a:r>
            <a:endParaRPr sz="1800"/>
          </a:p>
          <a:p>
            <a:pPr indent="-50800" lvl="0" marL="685800" rtl="0" algn="l">
              <a:spcBef>
                <a:spcPts val="600"/>
              </a:spcBef>
              <a:spcAft>
                <a:spcPts val="0"/>
              </a:spcAft>
              <a:buNone/>
            </a:pPr>
            <a:r>
              <a:t/>
            </a:r>
            <a:endParaRPr sz="1800"/>
          </a:p>
          <a:p>
            <a:pPr indent="-50800" lvl="0" marL="685800" rtl="0" algn="l">
              <a:spcBef>
                <a:spcPts val="600"/>
              </a:spcBef>
              <a:spcAft>
                <a:spcPts val="0"/>
              </a:spcAft>
              <a:buClr>
                <a:schemeClr val="dk1"/>
              </a:buClr>
              <a:buSzPts val="1100"/>
              <a:buFont typeface="Arial"/>
              <a:buNone/>
            </a:pPr>
            <a:r>
              <a:rPr lang="en" sz="1800"/>
              <a:t>public Coche(int potencia) {}</a:t>
            </a:r>
            <a:endParaRPr sz="1800"/>
          </a:p>
          <a:p>
            <a:pPr indent="0" lvl="0" marL="0" rtl="0" algn="just">
              <a:spcBef>
                <a:spcPts val="600"/>
              </a:spcBef>
              <a:spcAft>
                <a:spcPts val="0"/>
              </a:spcAft>
              <a:buNone/>
            </a:pPr>
            <a:r>
              <a:t/>
            </a:r>
            <a:endParaRPr/>
          </a:p>
          <a:p>
            <a:pPr indent="0" lvl="0" marL="0" rtl="0" algn="just">
              <a:spcBef>
                <a:spcPts val="600"/>
              </a:spcBef>
              <a:spcAft>
                <a:spcPts val="0"/>
              </a:spcAft>
              <a:buNone/>
            </a:pPr>
            <a:r>
              <a:t/>
            </a:r>
            <a:endParaRPr/>
          </a:p>
        </p:txBody>
      </p:sp>
      <p:sp>
        <p:nvSpPr>
          <p:cNvPr id="830" name="Google Shape;830;p9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35" name="Shape 835"/>
        <p:cNvGrpSpPr/>
        <p:nvPr/>
      </p:nvGrpSpPr>
      <p:grpSpPr>
        <a:xfrm>
          <a:off x="0" y="0"/>
          <a:ext cx="0" cy="0"/>
          <a:chOff x="0" y="0"/>
          <a:chExt cx="0" cy="0"/>
        </a:xfrm>
      </p:grpSpPr>
      <p:sp>
        <p:nvSpPr>
          <p:cNvPr id="836" name="Google Shape;836;p98"/>
          <p:cNvSpPr txBox="1"/>
          <p:nvPr>
            <p:ph idx="4294967295" type="title"/>
          </p:nvPr>
        </p:nvSpPr>
        <p:spPr>
          <a:xfrm>
            <a:off x="492845" y="24302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3600"/>
              <a:t>this</a:t>
            </a:r>
            <a:endParaRPr b="1" sz="3600"/>
          </a:p>
        </p:txBody>
      </p:sp>
      <p:sp>
        <p:nvSpPr>
          <p:cNvPr id="837" name="Google Shape;837;p98"/>
          <p:cNvSpPr txBox="1"/>
          <p:nvPr>
            <p:ph idx="4294967295" type="body"/>
          </p:nvPr>
        </p:nvSpPr>
        <p:spPr>
          <a:xfrm>
            <a:off x="628650" y="1388269"/>
            <a:ext cx="7886700" cy="326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Referencia al objeto actual</a:t>
            </a:r>
            <a:endParaRPr sz="2400"/>
          </a:p>
          <a:p>
            <a:pPr indent="0" lvl="0" marL="0" rtl="0" algn="l">
              <a:spcBef>
                <a:spcPts val="600"/>
              </a:spcBef>
              <a:spcAft>
                <a:spcPts val="0"/>
              </a:spcAft>
              <a:buClr>
                <a:schemeClr val="dk1"/>
              </a:buClr>
              <a:buSzPts val="1100"/>
              <a:buFont typeface="Arial"/>
              <a:buNone/>
            </a:pPr>
            <a:r>
              <a:rPr lang="en" sz="1400"/>
              <a:t>public class Coche {</a:t>
            </a:r>
            <a:endParaRPr sz="1400"/>
          </a:p>
          <a:p>
            <a:pPr indent="-50800" lvl="0" marL="685800" rtl="0" algn="l">
              <a:spcBef>
                <a:spcPts val="600"/>
              </a:spcBef>
              <a:spcAft>
                <a:spcPts val="0"/>
              </a:spcAft>
              <a:buClr>
                <a:schemeClr val="dk1"/>
              </a:buClr>
              <a:buSzPts val="1100"/>
              <a:buFont typeface="Arial"/>
              <a:buNone/>
            </a:pPr>
            <a:r>
              <a:rPr lang="en" sz="1400"/>
              <a:t>private String color;</a:t>
            </a:r>
            <a:endParaRPr sz="1400"/>
          </a:p>
          <a:p>
            <a:pPr indent="-50800" lvl="0" marL="685800" rtl="0" algn="l">
              <a:spcBef>
                <a:spcPts val="600"/>
              </a:spcBef>
              <a:spcAft>
                <a:spcPts val="0"/>
              </a:spcAft>
              <a:buClr>
                <a:schemeClr val="dk1"/>
              </a:buClr>
              <a:buSzPts val="1100"/>
              <a:buFont typeface="Arial"/>
              <a:buNone/>
            </a:pPr>
            <a:r>
              <a:rPr lang="en" sz="1400"/>
              <a:t>private int potencia;</a:t>
            </a:r>
            <a:endParaRPr sz="1400"/>
          </a:p>
          <a:p>
            <a:pPr indent="-50800" lvl="0" marL="685800" rtl="0" algn="l">
              <a:spcBef>
                <a:spcPts val="600"/>
              </a:spcBef>
              <a:spcAft>
                <a:spcPts val="0"/>
              </a:spcAft>
              <a:buClr>
                <a:schemeClr val="dk1"/>
              </a:buClr>
              <a:buSzPts val="1100"/>
              <a:buFont typeface="Arial"/>
              <a:buNone/>
            </a:pPr>
            <a:r>
              <a:rPr lang="en" sz="1400"/>
              <a:t>public Coche(int potencia, String color) {</a:t>
            </a:r>
            <a:endParaRPr sz="1400"/>
          </a:p>
          <a:p>
            <a:pPr indent="-50800" lvl="0" marL="1143000" rtl="0" algn="l">
              <a:spcBef>
                <a:spcPts val="600"/>
              </a:spcBef>
              <a:spcAft>
                <a:spcPts val="0"/>
              </a:spcAft>
              <a:buClr>
                <a:schemeClr val="dk1"/>
              </a:buClr>
              <a:buSzPts val="1100"/>
              <a:buFont typeface="Arial"/>
              <a:buNone/>
            </a:pPr>
            <a:r>
              <a:rPr lang="en" sz="1400"/>
              <a:t>this.potencia = potencia;</a:t>
            </a:r>
            <a:endParaRPr sz="1400"/>
          </a:p>
          <a:p>
            <a:pPr indent="-50800" lvl="0" marL="1143000" rtl="0" algn="l">
              <a:spcBef>
                <a:spcPts val="600"/>
              </a:spcBef>
              <a:spcAft>
                <a:spcPts val="0"/>
              </a:spcAft>
              <a:buClr>
                <a:schemeClr val="dk1"/>
              </a:buClr>
              <a:buSzPts val="1100"/>
              <a:buFont typeface="Arial"/>
              <a:buNone/>
            </a:pPr>
            <a:r>
              <a:rPr lang="en" sz="1400"/>
              <a:t>this.color = color;</a:t>
            </a:r>
            <a:endParaRPr sz="1400"/>
          </a:p>
          <a:p>
            <a:pPr indent="-50800" lvl="0" marL="685800" rtl="0" algn="l">
              <a:spcBef>
                <a:spcPts val="600"/>
              </a:spcBef>
              <a:spcAft>
                <a:spcPts val="0"/>
              </a:spcAft>
              <a:buClr>
                <a:schemeClr val="dk1"/>
              </a:buClr>
              <a:buSzPts val="1100"/>
              <a:buFont typeface="Arial"/>
              <a:buNone/>
            </a:pPr>
            <a:r>
              <a:rPr lang="en" sz="1400"/>
              <a:t>}</a:t>
            </a:r>
            <a:endParaRPr sz="1400"/>
          </a:p>
          <a:p>
            <a:pPr indent="-50800" lvl="0" marL="685800" rtl="0" algn="l">
              <a:spcBef>
                <a:spcPts val="600"/>
              </a:spcBef>
              <a:spcAft>
                <a:spcPts val="0"/>
              </a:spcAft>
              <a:buClr>
                <a:schemeClr val="dk1"/>
              </a:buClr>
              <a:buSzPts val="1100"/>
              <a:buFont typeface="Arial"/>
              <a:buNone/>
            </a:pPr>
            <a:r>
              <a:rPr lang="en" sz="1400"/>
              <a:t>public Coche(int potencia) {</a:t>
            </a:r>
            <a:endParaRPr sz="1400"/>
          </a:p>
          <a:p>
            <a:pPr indent="-50800" lvl="0" marL="1143000" rtl="0" algn="l">
              <a:spcBef>
                <a:spcPts val="600"/>
              </a:spcBef>
              <a:spcAft>
                <a:spcPts val="0"/>
              </a:spcAft>
              <a:buClr>
                <a:schemeClr val="dk1"/>
              </a:buClr>
              <a:buSzPts val="1100"/>
              <a:buFont typeface="Arial"/>
              <a:buNone/>
            </a:pPr>
            <a:r>
              <a:rPr lang="en" sz="1400"/>
              <a:t>this(potencia, “Rojo”);</a:t>
            </a:r>
            <a:endParaRPr sz="1400"/>
          </a:p>
          <a:p>
            <a:pPr indent="-50800" lvl="0" marL="685800" rtl="0" algn="l">
              <a:spcBef>
                <a:spcPts val="600"/>
              </a:spcBef>
              <a:spcAft>
                <a:spcPts val="0"/>
              </a:spcAft>
              <a:buNone/>
            </a:pPr>
            <a:r>
              <a:rPr lang="en" sz="1400"/>
              <a:t>}</a:t>
            </a:r>
            <a:endParaRPr sz="1400"/>
          </a:p>
          <a:p>
            <a:pPr indent="0" lvl="0" marL="0" rtl="0" algn="l">
              <a:spcBef>
                <a:spcPts val="600"/>
              </a:spcBef>
              <a:spcAft>
                <a:spcPts val="0"/>
              </a:spcAft>
              <a:buClr>
                <a:schemeClr val="dk1"/>
              </a:buClr>
              <a:buSzPts val="1100"/>
              <a:buFont typeface="Arial"/>
              <a:buNone/>
            </a:pPr>
            <a:r>
              <a:rPr lang="en" sz="1400"/>
              <a:t>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None/>
            </a:pPr>
            <a:r>
              <a:t/>
            </a:r>
            <a:endParaRPr/>
          </a:p>
        </p:txBody>
      </p:sp>
      <p:sp>
        <p:nvSpPr>
          <p:cNvPr id="838" name="Google Shape;838;p9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43" name="Shape 843"/>
        <p:cNvGrpSpPr/>
        <p:nvPr/>
      </p:nvGrpSpPr>
      <p:grpSpPr>
        <a:xfrm>
          <a:off x="0" y="0"/>
          <a:ext cx="0" cy="0"/>
          <a:chOff x="0" y="0"/>
          <a:chExt cx="0" cy="0"/>
        </a:xfrm>
      </p:grpSpPr>
      <p:sp>
        <p:nvSpPr>
          <p:cNvPr id="844" name="Google Shape;844;p99"/>
          <p:cNvSpPr txBox="1"/>
          <p:nvPr>
            <p:ph idx="4294967295" type="title"/>
          </p:nvPr>
        </p:nvSpPr>
        <p:spPr>
          <a:xfrm>
            <a:off x="259225" y="194900"/>
            <a:ext cx="66735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Sobrecarga de </a:t>
            </a:r>
            <a:endParaRPr b="1"/>
          </a:p>
          <a:p>
            <a:pPr indent="0" lvl="0" marL="0" rtl="0" algn="l">
              <a:spcBef>
                <a:spcPts val="0"/>
              </a:spcBef>
              <a:spcAft>
                <a:spcPts val="0"/>
              </a:spcAft>
              <a:buNone/>
            </a:pPr>
            <a:r>
              <a:rPr b="1" lang="en"/>
              <a:t>constructores</a:t>
            </a:r>
            <a:endParaRPr b="1"/>
          </a:p>
        </p:txBody>
      </p:sp>
      <p:sp>
        <p:nvSpPr>
          <p:cNvPr id="845" name="Google Shape;845;p99"/>
          <p:cNvSpPr txBox="1"/>
          <p:nvPr>
            <p:ph idx="4294967295" type="body"/>
          </p:nvPr>
        </p:nvSpPr>
        <p:spPr>
          <a:xfrm>
            <a:off x="628650" y="1083469"/>
            <a:ext cx="7886700" cy="326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2400"/>
          </a:p>
          <a:p>
            <a:pPr indent="0" lvl="0" marL="0" rtl="0" algn="l">
              <a:spcBef>
                <a:spcPts val="600"/>
              </a:spcBef>
              <a:spcAft>
                <a:spcPts val="0"/>
              </a:spcAft>
              <a:buNone/>
            </a:pPr>
            <a:r>
              <a:rPr lang="en" sz="1400"/>
              <a:t>public class Coche {</a:t>
            </a:r>
            <a:endParaRPr sz="1400"/>
          </a:p>
          <a:p>
            <a:pPr indent="-50800" lvl="0" marL="685800" rtl="0" algn="l">
              <a:spcBef>
                <a:spcPts val="600"/>
              </a:spcBef>
              <a:spcAft>
                <a:spcPts val="0"/>
              </a:spcAft>
              <a:buNone/>
            </a:pPr>
            <a:r>
              <a:rPr lang="en" sz="1400"/>
              <a:t>private String color;</a:t>
            </a:r>
            <a:endParaRPr sz="1400"/>
          </a:p>
          <a:p>
            <a:pPr indent="-50800" lvl="0" marL="685800" rtl="0" algn="l">
              <a:spcBef>
                <a:spcPts val="600"/>
              </a:spcBef>
              <a:spcAft>
                <a:spcPts val="0"/>
              </a:spcAft>
              <a:buNone/>
            </a:pPr>
            <a:r>
              <a:rPr lang="en" sz="1400"/>
              <a:t>private int potencia;</a:t>
            </a:r>
            <a:endParaRPr sz="1400"/>
          </a:p>
          <a:p>
            <a:pPr indent="-50800" lvl="0" marL="685800" rtl="0" algn="l">
              <a:spcBef>
                <a:spcPts val="600"/>
              </a:spcBef>
              <a:spcAft>
                <a:spcPts val="0"/>
              </a:spcAft>
              <a:buNone/>
            </a:pPr>
            <a:r>
              <a:rPr lang="en" sz="1400">
                <a:solidFill>
                  <a:schemeClr val="accent6"/>
                </a:solidFill>
              </a:rPr>
              <a:t>public Coche(int potencia, String color) </a:t>
            </a:r>
            <a:r>
              <a:rPr lang="en" sz="1400"/>
              <a:t>{</a:t>
            </a:r>
            <a:endParaRPr sz="1400"/>
          </a:p>
          <a:p>
            <a:pPr indent="-50800" lvl="0" marL="1143000" rtl="0" algn="l">
              <a:spcBef>
                <a:spcPts val="600"/>
              </a:spcBef>
              <a:spcAft>
                <a:spcPts val="0"/>
              </a:spcAft>
              <a:buNone/>
            </a:pPr>
            <a:r>
              <a:rPr lang="en" sz="1400"/>
              <a:t>this.potencia = potencia;</a:t>
            </a:r>
            <a:endParaRPr sz="1400"/>
          </a:p>
          <a:p>
            <a:pPr indent="-50800" lvl="0" marL="1143000" rtl="0" algn="l">
              <a:spcBef>
                <a:spcPts val="600"/>
              </a:spcBef>
              <a:spcAft>
                <a:spcPts val="0"/>
              </a:spcAft>
              <a:buNone/>
            </a:pPr>
            <a:r>
              <a:rPr lang="en" sz="1400"/>
              <a:t>this.color = color;</a:t>
            </a:r>
            <a:endParaRPr sz="1400"/>
          </a:p>
          <a:p>
            <a:pPr indent="-50800" lvl="0" marL="685800" rtl="0" algn="l">
              <a:spcBef>
                <a:spcPts val="600"/>
              </a:spcBef>
              <a:spcAft>
                <a:spcPts val="0"/>
              </a:spcAft>
              <a:buNone/>
            </a:pPr>
            <a:r>
              <a:rPr lang="en" sz="1400"/>
              <a:t>}</a:t>
            </a:r>
            <a:endParaRPr sz="1400"/>
          </a:p>
          <a:p>
            <a:pPr indent="-50800" lvl="0" marL="685800" rtl="0" algn="l">
              <a:spcBef>
                <a:spcPts val="600"/>
              </a:spcBef>
              <a:spcAft>
                <a:spcPts val="0"/>
              </a:spcAft>
              <a:buNone/>
            </a:pPr>
            <a:r>
              <a:rPr lang="en" sz="1400">
                <a:solidFill>
                  <a:schemeClr val="accent6"/>
                </a:solidFill>
              </a:rPr>
              <a:t>public Coche(int potencia)</a:t>
            </a:r>
            <a:r>
              <a:rPr lang="en" sz="1400"/>
              <a:t> {</a:t>
            </a:r>
            <a:endParaRPr sz="1400"/>
          </a:p>
          <a:p>
            <a:pPr indent="-50800" lvl="0" marL="1143000" rtl="0" algn="l">
              <a:spcBef>
                <a:spcPts val="600"/>
              </a:spcBef>
              <a:spcAft>
                <a:spcPts val="0"/>
              </a:spcAft>
              <a:buNone/>
            </a:pPr>
            <a:r>
              <a:rPr lang="en" sz="1400"/>
              <a:t>this(potencia, “Rojo”);</a:t>
            </a:r>
            <a:endParaRPr sz="1400"/>
          </a:p>
          <a:p>
            <a:pPr indent="-50800" lvl="0" marL="685800" rtl="0" algn="l">
              <a:spcBef>
                <a:spcPts val="600"/>
              </a:spcBef>
              <a:spcAft>
                <a:spcPts val="0"/>
              </a:spcAft>
              <a:buNone/>
            </a:pPr>
            <a:r>
              <a:rPr lang="en" sz="1400"/>
              <a:t>}</a:t>
            </a:r>
            <a:endParaRPr sz="1400"/>
          </a:p>
          <a:p>
            <a:pPr indent="0" lvl="0" marL="0" rtl="0" algn="l">
              <a:spcBef>
                <a:spcPts val="600"/>
              </a:spcBef>
              <a:spcAft>
                <a:spcPts val="0"/>
              </a:spcAft>
              <a:buNone/>
            </a:pPr>
            <a:r>
              <a:rPr lang="en" sz="1400"/>
              <a:t>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a:p>
        </p:txBody>
      </p:sp>
      <p:sp>
        <p:nvSpPr>
          <p:cNvPr id="846" name="Google Shape;846;p9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51" name="Shape 851"/>
        <p:cNvGrpSpPr/>
        <p:nvPr/>
      </p:nvGrpSpPr>
      <p:grpSpPr>
        <a:xfrm>
          <a:off x="0" y="0"/>
          <a:ext cx="0" cy="0"/>
          <a:chOff x="0" y="0"/>
          <a:chExt cx="0" cy="0"/>
        </a:xfrm>
      </p:grpSpPr>
      <p:sp>
        <p:nvSpPr>
          <p:cNvPr id="852" name="Google Shape;852;p100"/>
          <p:cNvSpPr txBox="1"/>
          <p:nvPr>
            <p:ph idx="4294967295" type="title"/>
          </p:nvPr>
        </p:nvSpPr>
        <p:spPr>
          <a:xfrm>
            <a:off x="620550" y="31875"/>
            <a:ext cx="3988500" cy="130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Sobrecarga </a:t>
            </a:r>
            <a:endParaRPr b="1"/>
          </a:p>
          <a:p>
            <a:pPr indent="0" lvl="0" marL="0" rtl="0" algn="l">
              <a:spcBef>
                <a:spcPts val="0"/>
              </a:spcBef>
              <a:spcAft>
                <a:spcPts val="0"/>
              </a:spcAft>
              <a:buClr>
                <a:schemeClr val="dk1"/>
              </a:buClr>
              <a:buSzPts val="1100"/>
              <a:buFont typeface="Arial"/>
              <a:buNone/>
            </a:pPr>
            <a:r>
              <a:rPr b="1" lang="en"/>
              <a:t>de métodos</a:t>
            </a:r>
            <a:endParaRPr b="1"/>
          </a:p>
        </p:txBody>
      </p:sp>
      <p:sp>
        <p:nvSpPr>
          <p:cNvPr id="853" name="Google Shape;853;p100"/>
          <p:cNvSpPr txBox="1"/>
          <p:nvPr>
            <p:ph idx="4294967295" type="body"/>
          </p:nvPr>
        </p:nvSpPr>
        <p:spPr>
          <a:xfrm>
            <a:off x="507876" y="1620544"/>
            <a:ext cx="77472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Una de las maneras para soportar polimorfismo.</a:t>
            </a:r>
            <a:endParaRPr/>
          </a:p>
          <a:p>
            <a:pPr indent="-381000" lvl="0" marL="457200" rtl="0" algn="just">
              <a:spcBef>
                <a:spcPts val="0"/>
              </a:spcBef>
              <a:spcAft>
                <a:spcPts val="0"/>
              </a:spcAft>
              <a:buSzPts val="2400"/>
              <a:buChar char="▰"/>
            </a:pPr>
            <a:r>
              <a:rPr lang="en"/>
              <a:t>Definir dos o más métodos dentro de la misma clase con el mismo nombre con parámetros diferentes</a:t>
            </a:r>
            <a:endParaRPr/>
          </a:p>
          <a:p>
            <a:pPr indent="0" lvl="0" marL="0" rtl="0" algn="l">
              <a:spcBef>
                <a:spcPts val="600"/>
              </a:spcBef>
              <a:spcAft>
                <a:spcPts val="0"/>
              </a:spcAft>
              <a:buNone/>
            </a:pPr>
            <a:r>
              <a:t/>
            </a:r>
            <a:endParaRPr/>
          </a:p>
        </p:txBody>
      </p:sp>
      <p:pic>
        <p:nvPicPr>
          <p:cNvPr id="854" name="Google Shape;854;p100"/>
          <p:cNvPicPr preferRelativeResize="0"/>
          <p:nvPr/>
        </p:nvPicPr>
        <p:blipFill>
          <a:blip r:embed="rId3">
            <a:alphaModFix/>
          </a:blip>
          <a:stretch>
            <a:fillRect/>
          </a:stretch>
        </p:blipFill>
        <p:spPr>
          <a:xfrm>
            <a:off x="2616425" y="3290269"/>
            <a:ext cx="4257225" cy="1433775"/>
          </a:xfrm>
          <a:prstGeom prst="rect">
            <a:avLst/>
          </a:prstGeom>
          <a:noFill/>
          <a:ln>
            <a:noFill/>
          </a:ln>
        </p:spPr>
      </p:pic>
      <p:sp>
        <p:nvSpPr>
          <p:cNvPr id="855" name="Google Shape;855;p10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60" name="Shape 860"/>
        <p:cNvGrpSpPr/>
        <p:nvPr/>
      </p:nvGrpSpPr>
      <p:grpSpPr>
        <a:xfrm>
          <a:off x="0" y="0"/>
          <a:ext cx="0" cy="0"/>
          <a:chOff x="0" y="0"/>
          <a:chExt cx="0" cy="0"/>
        </a:xfrm>
      </p:grpSpPr>
      <p:sp>
        <p:nvSpPr>
          <p:cNvPr id="861" name="Google Shape;861;p101"/>
          <p:cNvSpPr txBox="1"/>
          <p:nvPr>
            <p:ph idx="4294967295" type="title"/>
          </p:nvPr>
        </p:nvSpPr>
        <p:spPr>
          <a:xfrm>
            <a:off x="87025" y="0"/>
            <a:ext cx="8213100" cy="1182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Sobrecarga de métodos </a:t>
            </a:r>
            <a:r>
              <a:rPr lang="en"/>
              <a:t>y</a:t>
            </a:r>
            <a:endParaRPr/>
          </a:p>
          <a:p>
            <a:pPr indent="0" lvl="0" marL="0" rtl="0" algn="l">
              <a:spcBef>
                <a:spcPts val="0"/>
              </a:spcBef>
              <a:spcAft>
                <a:spcPts val="0"/>
              </a:spcAft>
              <a:buClr>
                <a:schemeClr val="dk1"/>
              </a:buClr>
              <a:buSzPts val="1100"/>
              <a:buFont typeface="Arial"/>
              <a:buNone/>
            </a:pPr>
            <a:r>
              <a:rPr b="1" lang="en"/>
              <a:t>promoción de tipos</a:t>
            </a:r>
            <a:endParaRPr b="1"/>
          </a:p>
        </p:txBody>
      </p:sp>
      <p:sp>
        <p:nvSpPr>
          <p:cNvPr id="862" name="Google Shape;862;p101"/>
          <p:cNvSpPr txBox="1"/>
          <p:nvPr>
            <p:ph idx="4294967295" type="body"/>
          </p:nvPr>
        </p:nvSpPr>
        <p:spPr>
          <a:xfrm>
            <a:off x="507875" y="1411369"/>
            <a:ext cx="8213100" cy="3348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Promoción es conversión de tipos automática de un tipo “menor” a uno “mayor”</a:t>
            </a:r>
            <a:endParaRPr/>
          </a:p>
        </p:txBody>
      </p:sp>
      <p:pic>
        <p:nvPicPr>
          <p:cNvPr id="863" name="Google Shape;863;p101"/>
          <p:cNvPicPr preferRelativeResize="0"/>
          <p:nvPr/>
        </p:nvPicPr>
        <p:blipFill>
          <a:blip r:embed="rId3">
            <a:alphaModFix/>
          </a:blip>
          <a:stretch>
            <a:fillRect/>
          </a:stretch>
        </p:blipFill>
        <p:spPr>
          <a:xfrm>
            <a:off x="2741925" y="2205094"/>
            <a:ext cx="3247932" cy="2427525"/>
          </a:xfrm>
          <a:prstGeom prst="rect">
            <a:avLst/>
          </a:prstGeom>
          <a:noFill/>
          <a:ln>
            <a:noFill/>
          </a:ln>
        </p:spPr>
      </p:pic>
      <p:sp>
        <p:nvSpPr>
          <p:cNvPr id="864" name="Google Shape;864;p10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69" name="Shape 869"/>
        <p:cNvGrpSpPr/>
        <p:nvPr/>
      </p:nvGrpSpPr>
      <p:grpSpPr>
        <a:xfrm>
          <a:off x="0" y="0"/>
          <a:ext cx="0" cy="0"/>
          <a:chOff x="0" y="0"/>
          <a:chExt cx="0" cy="0"/>
        </a:xfrm>
      </p:grpSpPr>
      <p:sp>
        <p:nvSpPr>
          <p:cNvPr id="870" name="Google Shape;870;p102"/>
          <p:cNvSpPr txBox="1"/>
          <p:nvPr>
            <p:ph idx="4294967295" type="body"/>
          </p:nvPr>
        </p:nvSpPr>
        <p:spPr>
          <a:xfrm>
            <a:off x="507870" y="1620540"/>
            <a:ext cx="6447300" cy="29103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a:t>Se realiza la promoción implícitamente si no coincide ningún tipo de datos.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Salida:</a:t>
            </a:r>
            <a:r>
              <a:rPr lang="en"/>
              <a:t> </a:t>
            </a:r>
            <a:r>
              <a:rPr lang="en" sz="1000">
                <a:solidFill>
                  <a:srgbClr val="333333"/>
                </a:solidFill>
                <a:highlight>
                  <a:srgbClr val="F5F5F5"/>
                </a:highlight>
                <a:latin typeface="Consolas"/>
                <a:ea typeface="Consolas"/>
                <a:cs typeface="Consolas"/>
                <a:sym typeface="Consolas"/>
              </a:rPr>
              <a:t>42 long</a:t>
            </a:r>
            <a:endParaRPr sz="1000">
              <a:solidFill>
                <a:srgbClr val="333333"/>
              </a:solidFill>
              <a:highlight>
                <a:srgbClr val="F5F5F5"/>
              </a:highlight>
              <a:latin typeface="Consolas"/>
              <a:ea typeface="Consolas"/>
              <a:cs typeface="Consolas"/>
              <a:sym typeface="Consolas"/>
            </a:endParaRPr>
          </a:p>
          <a:p>
            <a:pPr indent="0" lvl="0" marL="0" rtl="0" algn="l">
              <a:spcBef>
                <a:spcPts val="600"/>
              </a:spcBef>
              <a:spcAft>
                <a:spcPts val="0"/>
              </a:spcAft>
              <a:buNone/>
            </a:pPr>
            <a:r>
              <a:t/>
            </a:r>
            <a:endParaRPr/>
          </a:p>
        </p:txBody>
      </p:sp>
      <p:pic>
        <p:nvPicPr>
          <p:cNvPr id="871" name="Google Shape;871;p102"/>
          <p:cNvPicPr preferRelativeResize="0"/>
          <p:nvPr/>
        </p:nvPicPr>
        <p:blipFill>
          <a:blip r:embed="rId3">
            <a:alphaModFix/>
          </a:blip>
          <a:stretch>
            <a:fillRect/>
          </a:stretch>
        </p:blipFill>
        <p:spPr>
          <a:xfrm>
            <a:off x="4098175" y="2451107"/>
            <a:ext cx="3753694" cy="2222981"/>
          </a:xfrm>
          <a:prstGeom prst="rect">
            <a:avLst/>
          </a:prstGeom>
          <a:noFill/>
          <a:ln>
            <a:noFill/>
          </a:ln>
        </p:spPr>
      </p:pic>
      <p:sp>
        <p:nvSpPr>
          <p:cNvPr id="872" name="Google Shape;872;p10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873" name="Google Shape;873;p102"/>
          <p:cNvSpPr txBox="1"/>
          <p:nvPr>
            <p:ph idx="4294967295" type="title"/>
          </p:nvPr>
        </p:nvSpPr>
        <p:spPr>
          <a:xfrm>
            <a:off x="87025" y="0"/>
            <a:ext cx="8213100" cy="1182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Sobrecarga de métodos </a:t>
            </a:r>
            <a:r>
              <a:rPr lang="en"/>
              <a:t>y</a:t>
            </a:r>
            <a:endParaRPr/>
          </a:p>
          <a:p>
            <a:pPr indent="0" lvl="0" marL="0" rtl="0" algn="l">
              <a:spcBef>
                <a:spcPts val="0"/>
              </a:spcBef>
              <a:spcAft>
                <a:spcPts val="0"/>
              </a:spcAft>
              <a:buClr>
                <a:schemeClr val="dk1"/>
              </a:buClr>
              <a:buSzPts val="1100"/>
              <a:buFont typeface="Arial"/>
              <a:buNone/>
            </a:pPr>
            <a:r>
              <a:rPr b="1" lang="en"/>
              <a:t>promoción de tipos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Proceso de compilación e interpretación</a:t>
            </a:r>
            <a:endParaRPr/>
          </a:p>
        </p:txBody>
      </p:sp>
      <p:sp>
        <p:nvSpPr>
          <p:cNvPr id="209" name="Google Shape;209;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10" name="Google Shape;210;p22"/>
          <p:cNvPicPr preferRelativeResize="0"/>
          <p:nvPr/>
        </p:nvPicPr>
        <p:blipFill>
          <a:blip r:embed="rId3">
            <a:alphaModFix/>
          </a:blip>
          <a:stretch>
            <a:fillRect/>
          </a:stretch>
        </p:blipFill>
        <p:spPr>
          <a:xfrm>
            <a:off x="6921900" y="978300"/>
            <a:ext cx="1913925" cy="1071800"/>
          </a:xfrm>
          <a:prstGeom prst="rect">
            <a:avLst/>
          </a:prstGeom>
          <a:noFill/>
          <a:ln>
            <a:noFill/>
          </a:ln>
        </p:spPr>
      </p:pic>
      <p:pic>
        <p:nvPicPr>
          <p:cNvPr id="211" name="Google Shape;211;p22"/>
          <p:cNvPicPr preferRelativeResize="0"/>
          <p:nvPr/>
        </p:nvPicPr>
        <p:blipFill>
          <a:blip r:embed="rId4">
            <a:alphaModFix/>
          </a:blip>
          <a:stretch>
            <a:fillRect/>
          </a:stretch>
        </p:blipFill>
        <p:spPr>
          <a:xfrm>
            <a:off x="259225" y="2202500"/>
            <a:ext cx="4504849" cy="2592625"/>
          </a:xfrm>
          <a:prstGeom prst="rect">
            <a:avLst/>
          </a:prstGeom>
          <a:noFill/>
          <a:ln>
            <a:noFill/>
          </a:ln>
        </p:spPr>
      </p:pic>
      <p:pic>
        <p:nvPicPr>
          <p:cNvPr id="212" name="Google Shape;212;p22"/>
          <p:cNvPicPr preferRelativeResize="0"/>
          <p:nvPr/>
        </p:nvPicPr>
        <p:blipFill>
          <a:blip r:embed="rId5">
            <a:alphaModFix/>
          </a:blip>
          <a:stretch>
            <a:fillRect/>
          </a:stretch>
        </p:blipFill>
        <p:spPr>
          <a:xfrm>
            <a:off x="5028999" y="2202500"/>
            <a:ext cx="3581675" cy="2376875"/>
          </a:xfrm>
          <a:prstGeom prst="rect">
            <a:avLst/>
          </a:prstGeom>
          <a:noFill/>
          <a:ln>
            <a:noFill/>
          </a:ln>
        </p:spPr>
      </p:pic>
      <p:sp>
        <p:nvSpPr>
          <p:cNvPr id="213" name="Google Shape;213;p22"/>
          <p:cNvSpPr txBox="1"/>
          <p:nvPr/>
        </p:nvSpPr>
        <p:spPr>
          <a:xfrm>
            <a:off x="3668350" y="4820850"/>
            <a:ext cx="21258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hivo"/>
                <a:ea typeface="Chivo"/>
                <a:cs typeface="Chivo"/>
                <a:sym typeface="Chivo"/>
              </a:rPr>
              <a:t>Fuente: Oracle Academy</a:t>
            </a:r>
            <a:endParaRPr sz="800">
              <a:latin typeface="Chivo"/>
              <a:ea typeface="Chivo"/>
              <a:cs typeface="Chivo"/>
              <a:sym typeface="Chiv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78" name="Shape 878"/>
        <p:cNvGrpSpPr/>
        <p:nvPr/>
      </p:nvGrpSpPr>
      <p:grpSpPr>
        <a:xfrm>
          <a:off x="0" y="0"/>
          <a:ext cx="0" cy="0"/>
          <a:chOff x="0" y="0"/>
          <a:chExt cx="0" cy="0"/>
        </a:xfrm>
      </p:grpSpPr>
      <p:sp>
        <p:nvSpPr>
          <p:cNvPr id="879" name="Google Shape;879;p103"/>
          <p:cNvSpPr txBox="1"/>
          <p:nvPr>
            <p:ph idx="4294967295" type="title"/>
          </p:nvPr>
        </p:nvSpPr>
        <p:spPr>
          <a:xfrm>
            <a:off x="374970" y="18187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Getters and setters</a:t>
            </a:r>
            <a:endParaRPr b="1"/>
          </a:p>
        </p:txBody>
      </p:sp>
      <p:sp>
        <p:nvSpPr>
          <p:cNvPr id="880" name="Google Shape;880;p103"/>
          <p:cNvSpPr txBox="1"/>
          <p:nvPr>
            <p:ph idx="4294967295" type="body"/>
          </p:nvPr>
        </p:nvSpPr>
        <p:spPr>
          <a:xfrm>
            <a:off x="507876" y="1620544"/>
            <a:ext cx="7935000" cy="2910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sz="2400"/>
              <a:t>Setters: </a:t>
            </a:r>
            <a:endParaRPr sz="2400"/>
          </a:p>
          <a:p>
            <a:pPr indent="-381000" lvl="1" marL="914400" rtl="0" algn="l">
              <a:spcBef>
                <a:spcPts val="0"/>
              </a:spcBef>
              <a:spcAft>
                <a:spcPts val="0"/>
              </a:spcAft>
              <a:buSzPts val="2400"/>
              <a:buChar char="▰"/>
            </a:pPr>
            <a:r>
              <a:rPr lang="en" sz="2400"/>
              <a:t>asignar un valor a un atributo</a:t>
            </a:r>
            <a:endParaRPr sz="2400"/>
          </a:p>
          <a:p>
            <a:pPr indent="-381000" lvl="1" marL="914400" rtl="0" algn="l">
              <a:spcBef>
                <a:spcPts val="0"/>
              </a:spcBef>
              <a:spcAft>
                <a:spcPts val="0"/>
              </a:spcAft>
              <a:buSzPts val="2400"/>
              <a:buChar char="▰"/>
            </a:pPr>
            <a:r>
              <a:rPr lang="en"/>
              <a:t>P</a:t>
            </a:r>
            <a:r>
              <a:rPr lang="en" sz="2400"/>
              <a:t>ermite dar acceso público a ciertos atributos que deseemos el usuario pueda modificar. </a:t>
            </a:r>
            <a:endParaRPr sz="2400"/>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sz="2400"/>
              <a:t>Getters:</a:t>
            </a:r>
            <a:endParaRPr sz="2400"/>
          </a:p>
          <a:p>
            <a:pPr indent="-381000" lvl="1" marL="1371600" rtl="0" algn="l">
              <a:spcBef>
                <a:spcPts val="0"/>
              </a:spcBef>
              <a:spcAft>
                <a:spcPts val="0"/>
              </a:spcAft>
              <a:buSzPts val="2400"/>
              <a:buChar char="▰"/>
            </a:pPr>
            <a:r>
              <a:rPr lang="en" sz="2400"/>
              <a:t>obtener (recuperar o acceder) el valor ya asignado a un atributo</a:t>
            </a:r>
            <a:endParaRPr sz="2400"/>
          </a:p>
        </p:txBody>
      </p:sp>
      <p:sp>
        <p:nvSpPr>
          <p:cNvPr id="881" name="Google Shape;881;p10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86" name="Shape 886"/>
        <p:cNvGrpSpPr/>
        <p:nvPr/>
      </p:nvGrpSpPr>
      <p:grpSpPr>
        <a:xfrm>
          <a:off x="0" y="0"/>
          <a:ext cx="0" cy="0"/>
          <a:chOff x="0" y="0"/>
          <a:chExt cx="0" cy="0"/>
        </a:xfrm>
      </p:grpSpPr>
      <p:sp>
        <p:nvSpPr>
          <p:cNvPr id="887" name="Google Shape;887;p104"/>
          <p:cNvSpPr txBox="1"/>
          <p:nvPr>
            <p:ph idx="4294967295" type="body"/>
          </p:nvPr>
        </p:nvSpPr>
        <p:spPr>
          <a:xfrm>
            <a:off x="4341300" y="940050"/>
            <a:ext cx="4390200" cy="32634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400"/>
              <a:t>public class Coche {</a:t>
            </a:r>
            <a:endParaRPr sz="1400"/>
          </a:p>
          <a:p>
            <a:pPr indent="-50800" lvl="0" marL="685800" rtl="0" algn="l">
              <a:spcBef>
                <a:spcPts val="600"/>
              </a:spcBef>
              <a:spcAft>
                <a:spcPts val="0"/>
              </a:spcAft>
              <a:buClr>
                <a:schemeClr val="dk1"/>
              </a:buClr>
              <a:buSzPts val="1100"/>
              <a:buFont typeface="Arial"/>
              <a:buNone/>
            </a:pPr>
            <a:r>
              <a:rPr lang="en" sz="1400"/>
              <a:t>private String color;</a:t>
            </a:r>
            <a:endParaRPr sz="1400"/>
          </a:p>
          <a:p>
            <a:pPr indent="-50800" lvl="0" marL="685800" rtl="0" algn="l">
              <a:spcBef>
                <a:spcPts val="600"/>
              </a:spcBef>
              <a:spcAft>
                <a:spcPts val="0"/>
              </a:spcAft>
              <a:buClr>
                <a:schemeClr val="dk1"/>
              </a:buClr>
              <a:buSzPts val="1100"/>
              <a:buFont typeface="Arial"/>
              <a:buNone/>
            </a:pPr>
            <a:r>
              <a:rPr lang="en" sz="1400"/>
              <a:t>private int potencia;</a:t>
            </a:r>
            <a:endParaRPr sz="1400"/>
          </a:p>
          <a:p>
            <a:pPr indent="-50800" lvl="0" marL="685800" rtl="0" algn="l">
              <a:spcBef>
                <a:spcPts val="600"/>
              </a:spcBef>
              <a:spcAft>
                <a:spcPts val="0"/>
              </a:spcAft>
              <a:buClr>
                <a:schemeClr val="dk1"/>
              </a:buClr>
              <a:buSzPts val="1100"/>
              <a:buFont typeface="Arial"/>
              <a:buNone/>
            </a:pPr>
            <a:r>
              <a:rPr lang="en" sz="1400"/>
              <a:t>public Coche(int potencia, String color) {</a:t>
            </a:r>
            <a:endParaRPr sz="1400"/>
          </a:p>
          <a:p>
            <a:pPr indent="-50800" lvl="0" marL="1143000" rtl="0" algn="l">
              <a:spcBef>
                <a:spcPts val="600"/>
              </a:spcBef>
              <a:spcAft>
                <a:spcPts val="0"/>
              </a:spcAft>
              <a:buClr>
                <a:schemeClr val="dk1"/>
              </a:buClr>
              <a:buSzPts val="1100"/>
              <a:buFont typeface="Arial"/>
              <a:buNone/>
            </a:pPr>
            <a:r>
              <a:rPr lang="en" sz="1400"/>
              <a:t>this.potencia = potencia;</a:t>
            </a:r>
            <a:endParaRPr sz="1400"/>
          </a:p>
          <a:p>
            <a:pPr indent="-50800" lvl="0" marL="1143000" rtl="0" algn="l">
              <a:spcBef>
                <a:spcPts val="600"/>
              </a:spcBef>
              <a:spcAft>
                <a:spcPts val="0"/>
              </a:spcAft>
              <a:buClr>
                <a:schemeClr val="dk1"/>
              </a:buClr>
              <a:buSzPts val="1100"/>
              <a:buFont typeface="Arial"/>
              <a:buNone/>
            </a:pPr>
            <a:r>
              <a:rPr lang="en" sz="1400"/>
              <a:t>this.color = color;</a:t>
            </a:r>
            <a:endParaRPr sz="1400"/>
          </a:p>
          <a:p>
            <a:pPr indent="-50800" lvl="0" marL="685800" rtl="0" algn="l">
              <a:spcBef>
                <a:spcPts val="600"/>
              </a:spcBef>
              <a:spcAft>
                <a:spcPts val="0"/>
              </a:spcAft>
              <a:buClr>
                <a:schemeClr val="dk1"/>
              </a:buClr>
              <a:buSzPts val="1100"/>
              <a:buFont typeface="Arial"/>
              <a:buNone/>
            </a:pPr>
            <a:r>
              <a:rPr lang="en" sz="1400"/>
              <a:t>}</a:t>
            </a:r>
            <a:endParaRPr sz="1400"/>
          </a:p>
          <a:p>
            <a:pPr indent="-50800" lvl="0" marL="685800" rtl="0" algn="l">
              <a:spcBef>
                <a:spcPts val="600"/>
              </a:spcBef>
              <a:spcAft>
                <a:spcPts val="0"/>
              </a:spcAft>
              <a:buClr>
                <a:schemeClr val="dk1"/>
              </a:buClr>
              <a:buSzPts val="1100"/>
              <a:buFont typeface="Arial"/>
              <a:buNone/>
            </a:pPr>
            <a:r>
              <a:rPr lang="en" sz="1400"/>
              <a:t>public void setPotencia(int potencia) {</a:t>
            </a:r>
            <a:endParaRPr sz="1400"/>
          </a:p>
          <a:p>
            <a:pPr indent="-50800" lvl="0" marL="1143000" rtl="0" algn="l">
              <a:spcBef>
                <a:spcPts val="600"/>
              </a:spcBef>
              <a:spcAft>
                <a:spcPts val="0"/>
              </a:spcAft>
              <a:buClr>
                <a:schemeClr val="dk1"/>
              </a:buClr>
              <a:buSzPts val="1100"/>
              <a:buFont typeface="Arial"/>
              <a:buNone/>
            </a:pPr>
            <a:r>
              <a:rPr lang="en" sz="1400"/>
              <a:t>this.potencia = potencia;</a:t>
            </a:r>
            <a:endParaRPr sz="1400"/>
          </a:p>
          <a:p>
            <a:pPr indent="-50800" lvl="0" marL="685800" rtl="0" algn="l">
              <a:spcBef>
                <a:spcPts val="600"/>
              </a:spcBef>
              <a:spcAft>
                <a:spcPts val="0"/>
              </a:spcAft>
              <a:buNone/>
            </a:pPr>
            <a:r>
              <a:rPr lang="en" sz="1400"/>
              <a:t>}</a:t>
            </a:r>
            <a:endParaRPr sz="1400"/>
          </a:p>
          <a:p>
            <a:pPr indent="-50800" lvl="0" marL="685800" rtl="0" algn="l">
              <a:spcBef>
                <a:spcPts val="600"/>
              </a:spcBef>
              <a:spcAft>
                <a:spcPts val="0"/>
              </a:spcAft>
              <a:buNone/>
            </a:pPr>
            <a:r>
              <a:rPr lang="en" sz="1400"/>
              <a:t>public int getPotencia() {</a:t>
            </a:r>
            <a:endParaRPr sz="1400"/>
          </a:p>
          <a:p>
            <a:pPr indent="-50800" lvl="0" marL="1143000" rtl="0" algn="l">
              <a:spcBef>
                <a:spcPts val="600"/>
              </a:spcBef>
              <a:spcAft>
                <a:spcPts val="0"/>
              </a:spcAft>
              <a:buNone/>
            </a:pPr>
            <a:r>
              <a:rPr lang="en" sz="1400"/>
              <a:t>return potencia;</a:t>
            </a:r>
            <a:endParaRPr sz="1400"/>
          </a:p>
          <a:p>
            <a:pPr indent="-50800" lvl="0" marL="685800" rtl="0" algn="l">
              <a:spcBef>
                <a:spcPts val="600"/>
              </a:spcBef>
              <a:spcAft>
                <a:spcPts val="0"/>
              </a:spcAft>
              <a:buClr>
                <a:schemeClr val="dk1"/>
              </a:buClr>
              <a:buSzPts val="1100"/>
              <a:buFont typeface="Arial"/>
              <a:buNone/>
            </a:pPr>
            <a:r>
              <a:rPr lang="en" sz="1400"/>
              <a:t>}</a:t>
            </a:r>
            <a:endParaRPr sz="1400"/>
          </a:p>
          <a:p>
            <a:pPr indent="0" lvl="0" marL="0" rtl="0" algn="l">
              <a:spcBef>
                <a:spcPts val="600"/>
              </a:spcBef>
              <a:spcAft>
                <a:spcPts val="0"/>
              </a:spcAft>
              <a:buClr>
                <a:schemeClr val="dk1"/>
              </a:buClr>
              <a:buSzPts val="1100"/>
              <a:buFont typeface="Arial"/>
              <a:buNone/>
            </a:pPr>
            <a:r>
              <a:rPr lang="en" sz="1400"/>
              <a:t>  }</a:t>
            </a:r>
            <a:endParaRPr/>
          </a:p>
        </p:txBody>
      </p:sp>
      <p:sp>
        <p:nvSpPr>
          <p:cNvPr id="888" name="Google Shape;888;p10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889" name="Google Shape;889;p104"/>
          <p:cNvSpPr txBox="1"/>
          <p:nvPr>
            <p:ph idx="4294967295" type="title"/>
          </p:nvPr>
        </p:nvSpPr>
        <p:spPr>
          <a:xfrm>
            <a:off x="386370" y="136441"/>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Getters and setters</a:t>
            </a:r>
            <a:endParaRPr b="1"/>
          </a:p>
        </p:txBody>
      </p:sp>
      <p:pic>
        <p:nvPicPr>
          <p:cNvPr id="890" name="Google Shape;890;p104"/>
          <p:cNvPicPr preferRelativeResize="0"/>
          <p:nvPr/>
        </p:nvPicPr>
        <p:blipFill>
          <a:blip r:embed="rId3">
            <a:alphaModFix/>
          </a:blip>
          <a:stretch>
            <a:fillRect/>
          </a:stretch>
        </p:blipFill>
        <p:spPr>
          <a:xfrm>
            <a:off x="193125" y="1626807"/>
            <a:ext cx="4624012" cy="2897718"/>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895" name="Shape 895"/>
        <p:cNvGrpSpPr/>
        <p:nvPr/>
      </p:nvGrpSpPr>
      <p:grpSpPr>
        <a:xfrm>
          <a:off x="0" y="0"/>
          <a:ext cx="0" cy="0"/>
          <a:chOff x="0" y="0"/>
          <a:chExt cx="0" cy="0"/>
        </a:xfrm>
      </p:grpSpPr>
      <p:sp>
        <p:nvSpPr>
          <p:cNvPr id="896" name="Google Shape;896;p105"/>
          <p:cNvSpPr txBox="1"/>
          <p:nvPr>
            <p:ph idx="4294967295" type="title"/>
          </p:nvPr>
        </p:nvSpPr>
        <p:spPr>
          <a:xfrm>
            <a:off x="620570" y="248685"/>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000"/>
              <a:t>Ejercicio</a:t>
            </a:r>
            <a:endParaRPr b="1" sz="3000"/>
          </a:p>
        </p:txBody>
      </p:sp>
      <p:sp>
        <p:nvSpPr>
          <p:cNvPr id="897" name="Google Shape;897;p105"/>
          <p:cNvSpPr txBox="1"/>
          <p:nvPr>
            <p:ph idx="4294967295" type="body"/>
          </p:nvPr>
        </p:nvSpPr>
        <p:spPr>
          <a:xfrm>
            <a:off x="462800" y="1239131"/>
            <a:ext cx="8370900" cy="29103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Defina una clase Profesor considerando los siguientes atributos: nombres, apellidos, número de horas de trabajo por semana</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150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Defina 2 constructores diferentes: </a:t>
            </a:r>
            <a:endParaRPr sz="1200">
              <a:solidFill>
                <a:srgbClr val="333333"/>
              </a:solidFill>
              <a:highlight>
                <a:srgbClr val="FFFFFF"/>
              </a:highlight>
              <a:latin typeface="Trebuchet MS"/>
              <a:ea typeface="Trebuchet MS"/>
              <a:cs typeface="Trebuchet MS"/>
              <a:sym typeface="Trebuchet MS"/>
            </a:endParaRPr>
          </a:p>
          <a:p>
            <a:pPr indent="-304800" lvl="0" marL="457200" rtl="0" algn="just">
              <a:lnSpc>
                <a:spcPct val="115000"/>
              </a:lnSpc>
              <a:spcBef>
                <a:spcPts val="1500"/>
              </a:spcBef>
              <a:spcAft>
                <a:spcPts val="0"/>
              </a:spcAft>
              <a:buClr>
                <a:srgbClr val="333333"/>
              </a:buClr>
              <a:buSzPts val="1200"/>
              <a:buFont typeface="Trebuchet MS"/>
              <a:buChar char="●"/>
            </a:pPr>
            <a:r>
              <a:rPr lang="en" sz="1200">
                <a:solidFill>
                  <a:srgbClr val="333333"/>
                </a:solidFill>
                <a:highlight>
                  <a:srgbClr val="FFFFFF"/>
                </a:highlight>
                <a:latin typeface="Trebuchet MS"/>
                <a:ea typeface="Trebuchet MS"/>
                <a:cs typeface="Trebuchet MS"/>
                <a:sym typeface="Trebuchet MS"/>
              </a:rPr>
              <a:t>Constructor para todos los atributos</a:t>
            </a:r>
            <a:endParaRPr sz="1200">
              <a:solidFill>
                <a:srgbClr val="333333"/>
              </a:solidFill>
              <a:highlight>
                <a:srgbClr val="FFFFFF"/>
              </a:highlight>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333333"/>
              </a:buClr>
              <a:buSzPts val="1200"/>
              <a:buFont typeface="Trebuchet MS"/>
              <a:buChar char="●"/>
            </a:pPr>
            <a:r>
              <a:rPr lang="en" sz="1200">
                <a:solidFill>
                  <a:srgbClr val="333333"/>
                </a:solidFill>
                <a:highlight>
                  <a:srgbClr val="FFFFFF"/>
                </a:highlight>
                <a:latin typeface="Trebuchet MS"/>
                <a:ea typeface="Trebuchet MS"/>
                <a:cs typeface="Trebuchet MS"/>
                <a:sym typeface="Trebuchet MS"/>
              </a:rPr>
              <a:t>Constructor para los atributos nombres, apellidos</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0"/>
              </a:spcBef>
              <a:spcAft>
                <a:spcPts val="0"/>
              </a:spcAft>
              <a:buNone/>
            </a:pPr>
            <a:r>
              <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Los valores por defecto para las horas será 40</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150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Crear los métodos para poder establecer y obtener los valores de los atributos.</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150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Compilar el código para comprobar que no presenta errores</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1500"/>
              </a:spcBef>
              <a:spcAft>
                <a:spcPts val="0"/>
              </a:spcAft>
              <a:buClr>
                <a:schemeClr val="dk1"/>
              </a:buClr>
              <a:buSzPts val="1100"/>
              <a:buFont typeface="Arial"/>
              <a:buNone/>
            </a:pPr>
            <a:r>
              <a:rPr lang="en" sz="1200">
                <a:solidFill>
                  <a:srgbClr val="333333"/>
                </a:solidFill>
                <a:highlight>
                  <a:srgbClr val="FFFFFF"/>
                </a:highlight>
                <a:latin typeface="Trebuchet MS"/>
                <a:ea typeface="Trebuchet MS"/>
                <a:cs typeface="Trebuchet MS"/>
                <a:sym typeface="Trebuchet MS"/>
              </a:rPr>
              <a:t>-- Crear objetos con cada uno de los constructores, comprobar que se inicializan correctamente consultando el valor de sus atributos después de haber creado los objetos.</a:t>
            </a:r>
            <a:endParaRPr sz="1200">
              <a:solidFill>
                <a:srgbClr val="333333"/>
              </a:solidFill>
              <a:highlight>
                <a:srgbClr val="FFFFFF"/>
              </a:highlight>
              <a:latin typeface="Trebuchet MS"/>
              <a:ea typeface="Trebuchet MS"/>
              <a:cs typeface="Trebuchet MS"/>
              <a:sym typeface="Trebuchet MS"/>
            </a:endParaRPr>
          </a:p>
          <a:p>
            <a:pPr indent="0" lvl="0" marL="0" rtl="0" algn="just">
              <a:lnSpc>
                <a:spcPct val="115000"/>
              </a:lnSpc>
              <a:spcBef>
                <a:spcPts val="1500"/>
              </a:spcBef>
              <a:spcAft>
                <a:spcPts val="0"/>
              </a:spcAft>
              <a:buClr>
                <a:schemeClr val="dk1"/>
              </a:buClr>
              <a:buSzPts val="1100"/>
              <a:buFont typeface="Arial"/>
              <a:buNone/>
            </a:pPr>
            <a:r>
              <a:t/>
            </a:r>
            <a:endParaRPr b="1" sz="900">
              <a:solidFill>
                <a:srgbClr val="41423D"/>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900">
              <a:solidFill>
                <a:srgbClr val="41423D"/>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898" name="Google Shape;898;p10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03" name="Shape 903"/>
        <p:cNvGrpSpPr/>
        <p:nvPr/>
      </p:nvGrpSpPr>
      <p:grpSpPr>
        <a:xfrm>
          <a:off x="0" y="0"/>
          <a:ext cx="0" cy="0"/>
          <a:chOff x="0" y="0"/>
          <a:chExt cx="0" cy="0"/>
        </a:xfrm>
      </p:grpSpPr>
      <p:sp>
        <p:nvSpPr>
          <p:cNvPr id="904" name="Google Shape;904;p106"/>
          <p:cNvSpPr txBox="1"/>
          <p:nvPr>
            <p:ph idx="4294967295" type="title"/>
          </p:nvPr>
        </p:nvSpPr>
        <p:spPr>
          <a:xfrm>
            <a:off x="575470" y="2543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ArrayList</a:t>
            </a:r>
            <a:endParaRPr b="1"/>
          </a:p>
        </p:txBody>
      </p:sp>
      <p:sp>
        <p:nvSpPr>
          <p:cNvPr id="905" name="Google Shape;905;p106"/>
          <p:cNvSpPr txBox="1"/>
          <p:nvPr>
            <p:ph idx="4294967295" type="body"/>
          </p:nvPr>
        </p:nvSpPr>
        <p:spPr>
          <a:xfrm>
            <a:off x="507876" y="1620544"/>
            <a:ext cx="79875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Permite almacenar datos en memoria de forma similar a los arrays, con la ventaja de que el número de elementos que almacena, lo hace de forma dinámica.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import java.util.ArrayList;</a:t>
            </a:r>
            <a:endParaRPr/>
          </a:p>
        </p:txBody>
      </p:sp>
      <p:sp>
        <p:nvSpPr>
          <p:cNvPr id="906" name="Google Shape;906;p10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11" name="Shape 911"/>
        <p:cNvGrpSpPr/>
        <p:nvPr/>
      </p:nvGrpSpPr>
      <p:grpSpPr>
        <a:xfrm>
          <a:off x="0" y="0"/>
          <a:ext cx="0" cy="0"/>
          <a:chOff x="0" y="0"/>
          <a:chExt cx="0" cy="0"/>
        </a:xfrm>
      </p:grpSpPr>
      <p:sp>
        <p:nvSpPr>
          <p:cNvPr id="912" name="Google Shape;912;p107"/>
          <p:cNvSpPr txBox="1"/>
          <p:nvPr>
            <p:ph idx="4294967295" type="title"/>
          </p:nvPr>
        </p:nvSpPr>
        <p:spPr>
          <a:xfrm>
            <a:off x="470295" y="135997"/>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ArrayList - Creación</a:t>
            </a:r>
            <a:endParaRPr b="1"/>
          </a:p>
        </p:txBody>
      </p:sp>
      <p:sp>
        <p:nvSpPr>
          <p:cNvPr id="913" name="Google Shape;913;p107"/>
          <p:cNvSpPr txBox="1"/>
          <p:nvPr>
            <p:ph idx="4294967295" type="body"/>
          </p:nvPr>
        </p:nvSpPr>
        <p:spPr>
          <a:xfrm>
            <a:off x="507876" y="1620544"/>
            <a:ext cx="80478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ArrayList&lt;tipo&gt; nombreArray = new ArrayList&lt;tipo&gt;();</a:t>
            </a:r>
            <a:endParaRPr sz="2400"/>
          </a:p>
          <a:p>
            <a:pPr indent="0" lvl="0" marL="0" rtl="0" algn="l">
              <a:spcBef>
                <a:spcPts val="600"/>
              </a:spcBef>
              <a:spcAft>
                <a:spcPts val="0"/>
              </a:spcAft>
              <a:buNone/>
            </a:pPr>
            <a:r>
              <a:rPr lang="en" sz="2400"/>
              <a:t>tipo debe ser una clase.  Ej.</a:t>
            </a:r>
            <a:endParaRPr sz="2400"/>
          </a:p>
          <a:p>
            <a:pPr indent="0" lvl="0" marL="0" rtl="0" algn="l">
              <a:spcBef>
                <a:spcPts val="600"/>
              </a:spcBef>
              <a:spcAft>
                <a:spcPts val="0"/>
              </a:spcAft>
              <a:buNone/>
            </a:pPr>
            <a:r>
              <a:t/>
            </a:r>
            <a:endParaRPr sz="2400"/>
          </a:p>
          <a:p>
            <a:pPr indent="0" lvl="0" marL="0" rtl="0" algn="l">
              <a:spcBef>
                <a:spcPts val="600"/>
              </a:spcBef>
              <a:spcAft>
                <a:spcPts val="0"/>
              </a:spcAft>
              <a:buClr>
                <a:schemeClr val="dk1"/>
              </a:buClr>
              <a:buSzPts val="1100"/>
              <a:buFont typeface="Arial"/>
              <a:buNone/>
            </a:pPr>
            <a:r>
              <a:rPr lang="en" sz="2200"/>
              <a:t>ArrayList&lt;Profesor&gt; listaProfesor = new ArrayList&lt;Profesor&gt;();</a:t>
            </a:r>
            <a:endParaRPr sz="2200"/>
          </a:p>
        </p:txBody>
      </p:sp>
      <p:sp>
        <p:nvSpPr>
          <p:cNvPr id="914" name="Google Shape;914;p10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19" name="Shape 919"/>
        <p:cNvGrpSpPr/>
        <p:nvPr/>
      </p:nvGrpSpPr>
      <p:grpSpPr>
        <a:xfrm>
          <a:off x="0" y="0"/>
          <a:ext cx="0" cy="0"/>
          <a:chOff x="0" y="0"/>
          <a:chExt cx="0" cy="0"/>
        </a:xfrm>
      </p:grpSpPr>
      <p:pic>
        <p:nvPicPr>
          <p:cNvPr id="920" name="Google Shape;920;p108"/>
          <p:cNvPicPr preferRelativeResize="0"/>
          <p:nvPr/>
        </p:nvPicPr>
        <p:blipFill>
          <a:blip r:embed="rId3">
            <a:alphaModFix/>
          </a:blip>
          <a:stretch>
            <a:fillRect/>
          </a:stretch>
        </p:blipFill>
        <p:spPr>
          <a:xfrm>
            <a:off x="1438050" y="1672444"/>
            <a:ext cx="4812311" cy="2828288"/>
          </a:xfrm>
          <a:prstGeom prst="rect">
            <a:avLst/>
          </a:prstGeom>
          <a:noFill/>
          <a:ln>
            <a:noFill/>
          </a:ln>
        </p:spPr>
      </p:pic>
      <p:sp>
        <p:nvSpPr>
          <p:cNvPr id="921" name="Google Shape;921;p108"/>
          <p:cNvSpPr txBox="1"/>
          <p:nvPr>
            <p:ph idx="4294967295" type="title"/>
          </p:nvPr>
        </p:nvSpPr>
        <p:spPr>
          <a:xfrm>
            <a:off x="575470" y="254310"/>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ArrayList</a:t>
            </a:r>
            <a:endParaRPr b="1"/>
          </a:p>
        </p:txBody>
      </p:sp>
      <p:sp>
        <p:nvSpPr>
          <p:cNvPr id="922" name="Google Shape;922;p10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27" name="Shape 927"/>
        <p:cNvGrpSpPr/>
        <p:nvPr/>
      </p:nvGrpSpPr>
      <p:grpSpPr>
        <a:xfrm>
          <a:off x="0" y="0"/>
          <a:ext cx="0" cy="0"/>
          <a:chOff x="0" y="0"/>
          <a:chExt cx="0" cy="0"/>
        </a:xfrm>
      </p:grpSpPr>
      <p:sp>
        <p:nvSpPr>
          <p:cNvPr id="928" name="Google Shape;928;p109"/>
          <p:cNvSpPr txBox="1"/>
          <p:nvPr>
            <p:ph idx="4294967295" type="title"/>
          </p:nvPr>
        </p:nvSpPr>
        <p:spPr>
          <a:xfrm>
            <a:off x="259220" y="6212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Métodos del ArrayList</a:t>
            </a:r>
            <a:endParaRPr b="1"/>
          </a:p>
        </p:txBody>
      </p:sp>
      <p:sp>
        <p:nvSpPr>
          <p:cNvPr id="929" name="Google Shape;929;p109"/>
          <p:cNvSpPr txBox="1"/>
          <p:nvPr>
            <p:ph idx="4294967295" type="body"/>
          </p:nvPr>
        </p:nvSpPr>
        <p:spPr>
          <a:xfrm>
            <a:off x="507876" y="1620544"/>
            <a:ext cx="81003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add(elemento)</a:t>
            </a:r>
            <a:endParaRPr b="1"/>
          </a:p>
          <a:p>
            <a:pPr indent="0" lvl="0" marL="0" rtl="0" algn="l">
              <a:spcBef>
                <a:spcPts val="600"/>
              </a:spcBef>
              <a:spcAft>
                <a:spcPts val="0"/>
              </a:spcAft>
              <a:buNone/>
            </a:pPr>
            <a:r>
              <a:rPr lang="en"/>
              <a:t>Añade el elemento al arraylist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400"/>
              <a:t>ArrayList&lt;String&gt; nombreArrayList = new ArrayList&lt;String&gt;()</a:t>
            </a:r>
            <a:endParaRPr sz="2400"/>
          </a:p>
          <a:p>
            <a:pPr indent="0" lvl="0" marL="0" rtl="0" algn="l">
              <a:spcBef>
                <a:spcPts val="600"/>
              </a:spcBef>
              <a:spcAft>
                <a:spcPts val="0"/>
              </a:spcAft>
              <a:buNone/>
            </a:pPr>
            <a:r>
              <a:rPr lang="en" sz="2400"/>
              <a:t>nombreArrayList.add("Elemento");</a:t>
            </a:r>
            <a:endParaRPr sz="2400"/>
          </a:p>
        </p:txBody>
      </p:sp>
      <p:sp>
        <p:nvSpPr>
          <p:cNvPr id="930" name="Google Shape;930;p10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35" name="Shape 935"/>
        <p:cNvGrpSpPr/>
        <p:nvPr/>
      </p:nvGrpSpPr>
      <p:grpSpPr>
        <a:xfrm>
          <a:off x="0" y="0"/>
          <a:ext cx="0" cy="0"/>
          <a:chOff x="0" y="0"/>
          <a:chExt cx="0" cy="0"/>
        </a:xfrm>
      </p:grpSpPr>
      <p:sp>
        <p:nvSpPr>
          <p:cNvPr id="936" name="Google Shape;936;p110"/>
          <p:cNvSpPr txBox="1"/>
          <p:nvPr>
            <p:ph idx="4294967295" type="body"/>
          </p:nvPr>
        </p:nvSpPr>
        <p:spPr>
          <a:xfrm>
            <a:off x="507876" y="1620544"/>
            <a:ext cx="7972800" cy="291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t>add(n,elemento)</a:t>
            </a:r>
            <a:endParaRPr b="1" sz="1800"/>
          </a:p>
          <a:p>
            <a:pPr indent="0" lvl="0" marL="0" rtl="0" algn="l">
              <a:spcBef>
                <a:spcPts val="600"/>
              </a:spcBef>
              <a:spcAft>
                <a:spcPts val="0"/>
              </a:spcAft>
              <a:buNone/>
            </a:pPr>
            <a:r>
              <a:rPr lang="en" sz="1800"/>
              <a:t>Añade el elemento al ArrayList en la posición 'n' </a:t>
            </a:r>
            <a:endParaRPr sz="1800"/>
          </a:p>
          <a:p>
            <a:pPr indent="0" lvl="0" marL="0" rtl="0" algn="l">
              <a:spcBef>
                <a:spcPts val="600"/>
              </a:spcBef>
              <a:spcAft>
                <a:spcPts val="0"/>
              </a:spcAft>
              <a:buNone/>
            </a:pPr>
            <a:r>
              <a:rPr lang="en" sz="1800"/>
              <a:t>nombreArrayList.add(n, "Elemento 2");</a:t>
            </a:r>
            <a:endParaRPr sz="1800"/>
          </a:p>
          <a:p>
            <a:pPr indent="0" lvl="0" marL="0" rtl="0" algn="l">
              <a:spcBef>
                <a:spcPts val="600"/>
              </a:spcBef>
              <a:spcAft>
                <a:spcPts val="0"/>
              </a:spcAft>
              <a:buNone/>
            </a:pPr>
            <a:r>
              <a:t/>
            </a:r>
            <a:endParaRPr sz="1800"/>
          </a:p>
          <a:p>
            <a:pPr indent="0" lvl="0" marL="0" rtl="0" algn="l">
              <a:spcBef>
                <a:spcPts val="600"/>
              </a:spcBef>
              <a:spcAft>
                <a:spcPts val="0"/>
              </a:spcAft>
              <a:buClr>
                <a:schemeClr val="dk1"/>
              </a:buClr>
              <a:buSzPts val="1100"/>
              <a:buFont typeface="Arial"/>
              <a:buNone/>
            </a:pPr>
            <a:r>
              <a:rPr b="1" lang="en" sz="1800"/>
              <a:t>size()</a:t>
            </a:r>
            <a:endParaRPr b="1" sz="1800"/>
          </a:p>
          <a:p>
            <a:pPr indent="0" lvl="0" marL="0" rtl="0" algn="l">
              <a:spcBef>
                <a:spcPts val="600"/>
              </a:spcBef>
              <a:spcAft>
                <a:spcPts val="0"/>
              </a:spcAft>
              <a:buClr>
                <a:schemeClr val="dk1"/>
              </a:buClr>
              <a:buSzPts val="1100"/>
              <a:buFont typeface="Arial"/>
              <a:buNone/>
            </a:pPr>
            <a:r>
              <a:rPr lang="en" sz="1800"/>
              <a:t>Devuelve el número de elementos del ArrayList</a:t>
            </a:r>
            <a:endParaRPr sz="1800"/>
          </a:p>
          <a:p>
            <a:pPr indent="0" lvl="0" marL="0" rtl="0" algn="l">
              <a:spcBef>
                <a:spcPts val="600"/>
              </a:spcBef>
              <a:spcAft>
                <a:spcPts val="0"/>
              </a:spcAft>
              <a:buClr>
                <a:schemeClr val="dk1"/>
              </a:buClr>
              <a:buSzPts val="1100"/>
              <a:buFont typeface="Arial"/>
              <a:buNone/>
            </a:pPr>
            <a:r>
              <a:rPr lang="en" sz="1800"/>
              <a:t>nombreArrayList.size();</a:t>
            </a:r>
            <a:endParaRPr sz="1800"/>
          </a:p>
        </p:txBody>
      </p:sp>
      <p:sp>
        <p:nvSpPr>
          <p:cNvPr id="937" name="Google Shape;937;p1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938" name="Google Shape;938;p110"/>
          <p:cNvSpPr txBox="1"/>
          <p:nvPr>
            <p:ph idx="4294967295" type="title"/>
          </p:nvPr>
        </p:nvSpPr>
        <p:spPr>
          <a:xfrm>
            <a:off x="259220" y="6212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Métodos del ArrayList</a:t>
            </a:r>
            <a:endParaRPr b="1"/>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43" name="Shape 943"/>
        <p:cNvGrpSpPr/>
        <p:nvPr/>
      </p:nvGrpSpPr>
      <p:grpSpPr>
        <a:xfrm>
          <a:off x="0" y="0"/>
          <a:ext cx="0" cy="0"/>
          <a:chOff x="0" y="0"/>
          <a:chExt cx="0" cy="0"/>
        </a:xfrm>
      </p:grpSpPr>
      <p:sp>
        <p:nvSpPr>
          <p:cNvPr id="944" name="Google Shape;944;p111"/>
          <p:cNvSpPr txBox="1"/>
          <p:nvPr>
            <p:ph idx="4294967295" type="body"/>
          </p:nvPr>
        </p:nvSpPr>
        <p:spPr>
          <a:xfrm>
            <a:off x="682775" y="1369225"/>
            <a:ext cx="8307300" cy="326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t>get(n)</a:t>
            </a:r>
            <a:endParaRPr b="1" sz="1800"/>
          </a:p>
          <a:p>
            <a:pPr indent="0" lvl="0" marL="0" rtl="0" algn="l">
              <a:spcBef>
                <a:spcPts val="600"/>
              </a:spcBef>
              <a:spcAft>
                <a:spcPts val="0"/>
              </a:spcAft>
              <a:buNone/>
            </a:pPr>
            <a:r>
              <a:rPr lang="en" sz="1800"/>
              <a:t>Devuelve el elemento que está en la posición n del ArrayList</a:t>
            </a:r>
            <a:endParaRPr sz="1800"/>
          </a:p>
          <a:p>
            <a:pPr indent="0" lvl="0" marL="0" rtl="0" algn="l">
              <a:spcBef>
                <a:spcPts val="600"/>
              </a:spcBef>
              <a:spcAft>
                <a:spcPts val="0"/>
              </a:spcAft>
              <a:buNone/>
            </a:pPr>
            <a:r>
              <a:rPr lang="en" sz="1800"/>
              <a:t>nombreArrayList.get(2);</a:t>
            </a:r>
            <a:endParaRPr sz="1800"/>
          </a:p>
          <a:p>
            <a:pPr indent="0" lvl="0" marL="0" rtl="0" algn="l">
              <a:spcBef>
                <a:spcPts val="600"/>
              </a:spcBef>
              <a:spcAft>
                <a:spcPts val="0"/>
              </a:spcAft>
              <a:buClr>
                <a:schemeClr val="dk1"/>
              </a:buClr>
              <a:buSzPts val="1100"/>
              <a:buFont typeface="Arial"/>
              <a:buNone/>
            </a:pPr>
            <a:r>
              <a:rPr b="1" lang="en" sz="1800"/>
              <a:t>remove(elemento)</a:t>
            </a:r>
            <a:endParaRPr b="1" sz="1800"/>
          </a:p>
          <a:p>
            <a:pPr indent="0" lvl="0" marL="0" rtl="0" algn="l">
              <a:spcBef>
                <a:spcPts val="600"/>
              </a:spcBef>
              <a:spcAft>
                <a:spcPts val="0"/>
              </a:spcAft>
              <a:buClr>
                <a:schemeClr val="dk1"/>
              </a:buClr>
              <a:buSzPts val="1100"/>
              <a:buFont typeface="Arial"/>
              <a:buNone/>
            </a:pPr>
            <a:r>
              <a:rPr lang="en" sz="1800"/>
              <a:t>// Borra la primera ocurrencia del elemento que se le pasa como parámetro.  </a:t>
            </a:r>
            <a:endParaRPr sz="1800"/>
          </a:p>
          <a:p>
            <a:pPr indent="0" lvl="0" marL="0" rtl="0" algn="l">
              <a:spcBef>
                <a:spcPts val="600"/>
              </a:spcBef>
              <a:spcAft>
                <a:spcPts val="0"/>
              </a:spcAft>
              <a:buClr>
                <a:schemeClr val="dk1"/>
              </a:buClr>
              <a:buSzPts val="1100"/>
              <a:buFont typeface="Arial"/>
              <a:buNone/>
            </a:pPr>
            <a:r>
              <a:rPr lang="en" sz="1800"/>
              <a:t>nombreArrayList.remove("Elemento");</a:t>
            </a:r>
            <a:endParaRPr sz="1800"/>
          </a:p>
          <a:p>
            <a:pPr indent="0" lvl="0" marL="0" rtl="0" algn="l">
              <a:spcBef>
                <a:spcPts val="600"/>
              </a:spcBef>
              <a:spcAft>
                <a:spcPts val="0"/>
              </a:spcAft>
              <a:buClr>
                <a:schemeClr val="dk1"/>
              </a:buClr>
              <a:buSzPts val="1100"/>
              <a:buFont typeface="Arial"/>
              <a:buNone/>
            </a:pPr>
            <a:r>
              <a:rPr b="1" lang="en" sz="1800"/>
              <a:t>remove(n)</a:t>
            </a:r>
            <a:endParaRPr b="1" sz="1800"/>
          </a:p>
          <a:p>
            <a:pPr indent="0" lvl="0" marL="0" rtl="0" algn="l">
              <a:spcBef>
                <a:spcPts val="600"/>
              </a:spcBef>
              <a:spcAft>
                <a:spcPts val="0"/>
              </a:spcAft>
              <a:buClr>
                <a:schemeClr val="dk1"/>
              </a:buClr>
              <a:buSzPts val="1100"/>
              <a:buFont typeface="Arial"/>
              <a:buNone/>
            </a:pPr>
            <a:r>
              <a:rPr lang="en" sz="1800"/>
              <a:t>// Borra el elemento de la posición n del ArrayList   </a:t>
            </a:r>
            <a:endParaRPr sz="1800"/>
          </a:p>
          <a:p>
            <a:pPr indent="0" lvl="0" marL="0" rtl="0" algn="l">
              <a:spcBef>
                <a:spcPts val="600"/>
              </a:spcBef>
              <a:spcAft>
                <a:spcPts val="0"/>
              </a:spcAft>
              <a:buClr>
                <a:schemeClr val="dk1"/>
              </a:buClr>
              <a:buSzPts val="1100"/>
              <a:buFont typeface="Arial"/>
              <a:buNone/>
            </a:pPr>
            <a:r>
              <a:rPr lang="en" sz="1800"/>
              <a:t>nombreArrayList.remove(5); </a:t>
            </a:r>
            <a:endParaRPr sz="1800"/>
          </a:p>
          <a:p>
            <a:pPr indent="0" lvl="0" marL="0" rtl="0" algn="l">
              <a:spcBef>
                <a:spcPts val="600"/>
              </a:spcBef>
              <a:spcAft>
                <a:spcPts val="0"/>
              </a:spcAft>
              <a:buNone/>
            </a:pPr>
            <a:r>
              <a:t/>
            </a:r>
            <a:endParaRPr sz="1800"/>
          </a:p>
        </p:txBody>
      </p:sp>
      <p:sp>
        <p:nvSpPr>
          <p:cNvPr id="945" name="Google Shape;945;p1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946" name="Google Shape;946;p111"/>
          <p:cNvSpPr txBox="1"/>
          <p:nvPr>
            <p:ph idx="4294967295" type="title"/>
          </p:nvPr>
        </p:nvSpPr>
        <p:spPr>
          <a:xfrm>
            <a:off x="259220" y="6212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Métodos del ArrayList</a:t>
            </a:r>
            <a:endParaRPr b="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951" name="Shape 951"/>
        <p:cNvGrpSpPr/>
        <p:nvPr/>
      </p:nvGrpSpPr>
      <p:grpSpPr>
        <a:xfrm>
          <a:off x="0" y="0"/>
          <a:ext cx="0" cy="0"/>
          <a:chOff x="0" y="0"/>
          <a:chExt cx="0" cy="0"/>
        </a:xfrm>
      </p:grpSpPr>
      <p:pic>
        <p:nvPicPr>
          <p:cNvPr id="952" name="Google Shape;952;p112"/>
          <p:cNvPicPr preferRelativeResize="0"/>
          <p:nvPr/>
        </p:nvPicPr>
        <p:blipFill>
          <a:blip r:embed="rId3">
            <a:alphaModFix/>
          </a:blip>
          <a:stretch>
            <a:fillRect/>
          </a:stretch>
        </p:blipFill>
        <p:spPr>
          <a:xfrm>
            <a:off x="3134013" y="795044"/>
            <a:ext cx="5636419" cy="4271963"/>
          </a:xfrm>
          <a:prstGeom prst="rect">
            <a:avLst/>
          </a:prstGeom>
          <a:noFill/>
          <a:ln>
            <a:noFill/>
          </a:ln>
        </p:spPr>
      </p:pic>
      <p:sp>
        <p:nvSpPr>
          <p:cNvPr id="953" name="Google Shape;953;p1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954" name="Google Shape;954;p112"/>
          <p:cNvSpPr txBox="1"/>
          <p:nvPr>
            <p:ph idx="4294967295" type="title"/>
          </p:nvPr>
        </p:nvSpPr>
        <p:spPr>
          <a:xfrm>
            <a:off x="259220" y="62122"/>
            <a:ext cx="6447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t>Métodos del ArrayList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