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797675" cy="9926625"/>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7" roundtripDataSignature="AMtx7miRTTVsGCt+/lHfF+HcxAG9NaTf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68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163"/>
            <a:ext cx="294640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0: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a7d4fcb94_0_7:notes"/>
          <p:cNvSpPr txBox="1"/>
          <p:nvPr>
            <p:ph idx="1" type="body"/>
          </p:nvPr>
        </p:nvSpPr>
        <p:spPr>
          <a:xfrm>
            <a:off x="679450" y="4714875"/>
            <a:ext cx="54387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7a7d4fcb94_0_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a7d4fcb94_0_13:notes"/>
          <p:cNvSpPr txBox="1"/>
          <p:nvPr>
            <p:ph idx="1" type="body"/>
          </p:nvPr>
        </p:nvSpPr>
        <p:spPr>
          <a:xfrm>
            <a:off x="679450" y="4714875"/>
            <a:ext cx="54387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27a7d4fcb94_0_13: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a7d4fcb94_0_32:notes"/>
          <p:cNvSpPr txBox="1"/>
          <p:nvPr>
            <p:ph idx="1" type="body"/>
          </p:nvPr>
        </p:nvSpPr>
        <p:spPr>
          <a:xfrm>
            <a:off x="679450" y="4714875"/>
            <a:ext cx="54387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27a7d4fcb94_0_3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a7d4fcb94_0_39:notes"/>
          <p:cNvSpPr txBox="1"/>
          <p:nvPr>
            <p:ph idx="1" type="body"/>
          </p:nvPr>
        </p:nvSpPr>
        <p:spPr>
          <a:xfrm>
            <a:off x="679450" y="4714875"/>
            <a:ext cx="54387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27a7d4fcb94_0_3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b36ed54de_0_0:notes"/>
          <p:cNvSpPr txBox="1"/>
          <p:nvPr>
            <p:ph idx="1" type="body"/>
          </p:nvPr>
        </p:nvSpPr>
        <p:spPr>
          <a:xfrm>
            <a:off x="679450" y="4714875"/>
            <a:ext cx="54387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7b36ed54de_0_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5: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5: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b0d10c2aa_0_1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b0d10c2aa_0_12:notes"/>
          <p:cNvSpPr txBox="1"/>
          <p:nvPr>
            <p:ph idx="1" type="body"/>
          </p:nvPr>
        </p:nvSpPr>
        <p:spPr>
          <a:xfrm>
            <a:off x="679450" y="4714875"/>
            <a:ext cx="5438700" cy="446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7b0d10c2aa_0_12:notes"/>
          <p:cNvSpPr txBox="1"/>
          <p:nvPr>
            <p:ph idx="12" type="sldNum"/>
          </p:nvPr>
        </p:nvSpPr>
        <p:spPr>
          <a:xfrm>
            <a:off x="3849688" y="9428163"/>
            <a:ext cx="29463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nl-NL"/>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b0d10c2aa_0_2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b0d10c2aa_0_20:notes"/>
          <p:cNvSpPr txBox="1"/>
          <p:nvPr>
            <p:ph idx="1" type="body"/>
          </p:nvPr>
        </p:nvSpPr>
        <p:spPr>
          <a:xfrm>
            <a:off x="679450" y="4714875"/>
            <a:ext cx="5438700" cy="446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7b0d10c2aa_0_20:notes"/>
          <p:cNvSpPr txBox="1"/>
          <p:nvPr>
            <p:ph idx="12" type="sldNum"/>
          </p:nvPr>
        </p:nvSpPr>
        <p:spPr>
          <a:xfrm>
            <a:off x="3849688" y="9428163"/>
            <a:ext cx="2946300" cy="49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nl-NL"/>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9:notes"/>
          <p:cNvSpPr txBox="1"/>
          <p:nvPr>
            <p:ph idx="1" type="body"/>
          </p:nvPr>
        </p:nvSpPr>
        <p:spPr>
          <a:xfrm>
            <a:off x="679450" y="4714875"/>
            <a:ext cx="5438775"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txBox="1"/>
          <p:nvPr>
            <p:ph idx="12" type="sldNum"/>
          </p:nvPr>
        </p:nvSpPr>
        <p:spPr>
          <a:xfrm>
            <a:off x="3849688" y="9428163"/>
            <a:ext cx="2946400" cy="4968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6" name="Shape 16"/>
        <p:cNvGrpSpPr/>
        <p:nvPr/>
      </p:nvGrpSpPr>
      <p:grpSpPr>
        <a:xfrm>
          <a:off x="0" y="0"/>
          <a:ext cx="0" cy="0"/>
          <a:chOff x="0" y="0"/>
          <a:chExt cx="0" cy="0"/>
        </a:xfrm>
      </p:grpSpPr>
      <p:sp>
        <p:nvSpPr>
          <p:cNvPr id="17" name="Google Shape;17;p22"/>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980902" y="1275025"/>
            <a:ext cx="7182197" cy="4307950"/>
          </a:xfrm>
          <a:prstGeom prst="rect">
            <a:avLst/>
          </a:prstGeom>
          <a:solidFill>
            <a:schemeClr val="lt1"/>
          </a:solidFill>
          <a:ln>
            <a:noFill/>
          </a:ln>
          <a:effectLst>
            <a:outerShdw blurRad="50800" rotWithShape="0" algn="ctr">
              <a:srgbClr val="000000">
                <a:alpha val="654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1088136" y="1385316"/>
            <a:ext cx="6967728" cy="4087368"/>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3794760" y="1267730"/>
            <a:ext cx="1554480" cy="64008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2"/>
          <p:cNvGrpSpPr/>
          <p:nvPr/>
        </p:nvGrpSpPr>
        <p:grpSpPr>
          <a:xfrm>
            <a:off x="3886200" y="1267731"/>
            <a:ext cx="1371600" cy="548640"/>
            <a:chOff x="5318306" y="1386268"/>
            <a:chExt cx="1567331" cy="645295"/>
          </a:xfrm>
        </p:grpSpPr>
        <p:cxnSp>
          <p:nvCxnSpPr>
            <p:cNvPr id="22" name="Google Shape;22;p22"/>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3" name="Google Shape;23;p22"/>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4" name="Google Shape;24;p22"/>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5" name="Google Shape;25;p22"/>
          <p:cNvSpPr txBox="1"/>
          <p:nvPr>
            <p:ph type="ctrTitle"/>
          </p:nvPr>
        </p:nvSpPr>
        <p:spPr>
          <a:xfrm>
            <a:off x="1171281" y="2091263"/>
            <a:ext cx="6801440"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200"/>
              <a:buFont typeface="Century Gothic"/>
              <a:buNone/>
              <a:defRPr b="0" sz="6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subTitle"/>
          </p:nvPr>
        </p:nvSpPr>
        <p:spPr>
          <a:xfrm>
            <a:off x="1171575" y="4682062"/>
            <a:ext cx="6803136" cy="50292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500"/>
              </a:spcBef>
              <a:spcAft>
                <a:spcPts val="0"/>
              </a:spcAft>
              <a:buSzPts val="1400"/>
              <a:buNone/>
              <a:defRPr sz="1400"/>
            </a:lvl2pPr>
            <a:lvl3pPr lvl="2" algn="ctr">
              <a:lnSpc>
                <a:spcPct val="100000"/>
              </a:lnSpc>
              <a:spcBef>
                <a:spcPts val="500"/>
              </a:spcBef>
              <a:spcAft>
                <a:spcPts val="0"/>
              </a:spcAft>
              <a:buSzPts val="1400"/>
              <a:buNone/>
              <a:defRPr sz="1400"/>
            </a:lvl3pPr>
            <a:lvl4pPr lvl="3" algn="ctr">
              <a:lnSpc>
                <a:spcPct val="100000"/>
              </a:lnSpc>
              <a:spcBef>
                <a:spcPts val="500"/>
              </a:spcBef>
              <a:spcAft>
                <a:spcPts val="0"/>
              </a:spcAft>
              <a:buSzPts val="1400"/>
              <a:buNone/>
              <a:defRPr sz="1400"/>
            </a:lvl4pPr>
            <a:lvl5pPr lvl="4" algn="ctr">
              <a:lnSpc>
                <a:spcPct val="100000"/>
              </a:lnSpc>
              <a:spcBef>
                <a:spcPts val="500"/>
              </a:spcBef>
              <a:spcAft>
                <a:spcPts val="0"/>
              </a:spcAft>
              <a:buSzPts val="1400"/>
              <a:buNone/>
              <a:defRPr sz="1400"/>
            </a:lvl5pPr>
            <a:lvl6pPr lvl="5" algn="ctr">
              <a:lnSpc>
                <a:spcPct val="100000"/>
              </a:lnSpc>
              <a:spcBef>
                <a:spcPts val="500"/>
              </a:spcBef>
              <a:spcAft>
                <a:spcPts val="0"/>
              </a:spcAft>
              <a:buSzPts val="1400"/>
              <a:buNone/>
              <a:defRPr sz="1400"/>
            </a:lvl6pPr>
            <a:lvl7pPr lvl="6" algn="ctr">
              <a:lnSpc>
                <a:spcPct val="100000"/>
              </a:lnSpc>
              <a:spcBef>
                <a:spcPts val="500"/>
              </a:spcBef>
              <a:spcAft>
                <a:spcPts val="0"/>
              </a:spcAft>
              <a:buSzPts val="1400"/>
              <a:buNone/>
              <a:defRPr sz="1400"/>
            </a:lvl7pPr>
            <a:lvl8pPr lvl="7" algn="ctr">
              <a:lnSpc>
                <a:spcPct val="100000"/>
              </a:lnSpc>
              <a:spcBef>
                <a:spcPts val="500"/>
              </a:spcBef>
              <a:spcAft>
                <a:spcPts val="0"/>
              </a:spcAft>
              <a:buSzPts val="1400"/>
              <a:buNone/>
              <a:defRPr sz="1400"/>
            </a:lvl8pPr>
            <a:lvl9pPr lvl="8" algn="ctr">
              <a:lnSpc>
                <a:spcPct val="100000"/>
              </a:lnSpc>
              <a:spcBef>
                <a:spcPts val="500"/>
              </a:spcBef>
              <a:spcAft>
                <a:spcPts val="0"/>
              </a:spcAft>
              <a:buSzPts val="1400"/>
              <a:buNone/>
              <a:defRPr sz="1400"/>
            </a:lvl9pPr>
          </a:lstStyle>
          <a:p/>
        </p:txBody>
      </p:sp>
      <p:sp>
        <p:nvSpPr>
          <p:cNvPr id="27" name="Google Shape;27;p22"/>
          <p:cNvSpPr txBox="1"/>
          <p:nvPr>
            <p:ph idx="10" type="dt"/>
          </p:nvPr>
        </p:nvSpPr>
        <p:spPr>
          <a:xfrm>
            <a:off x="3931920" y="1327188"/>
            <a:ext cx="128016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1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1104936" y="5211060"/>
            <a:ext cx="4429125"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6455190" y="5212080"/>
            <a:ext cx="1583911"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31"/>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rot="5400000">
            <a:off x="2606040" y="228600"/>
            <a:ext cx="3931920" cy="76809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7" name="Google Shape;97;p31"/>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32"/>
          <p:cNvSpPr txBox="1"/>
          <p:nvPr>
            <p:ph type="title"/>
          </p:nvPr>
        </p:nvSpPr>
        <p:spPr>
          <a:xfrm rot="5400000">
            <a:off x="5000625" y="2505075"/>
            <a:ext cx="5257800" cy="17716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rot="5400000">
            <a:off x="1028700" y="361950"/>
            <a:ext cx="5257800" cy="60579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3" name="Google Shape;103;p32"/>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2"/>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3"/>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 type="body"/>
          </p:nvPr>
        </p:nvSpPr>
        <p:spPr>
          <a:xfrm>
            <a:off x="731520" y="2103120"/>
            <a:ext cx="768096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3" name="Google Shape;33;p23"/>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6" name="Shape 36"/>
        <p:cNvGrpSpPr/>
        <p:nvPr/>
      </p:nvGrpSpPr>
      <p:grpSpPr>
        <a:xfrm>
          <a:off x="0" y="0"/>
          <a:ext cx="0" cy="0"/>
          <a:chOff x="0" y="0"/>
          <a:chExt cx="0" cy="0"/>
        </a:xfrm>
      </p:grpSpPr>
      <p:sp>
        <p:nvSpPr>
          <p:cNvPr id="37" name="Google Shape;37;p24"/>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a:off x="980902" y="1275025"/>
            <a:ext cx="7182197" cy="4307950"/>
          </a:xfrm>
          <a:prstGeom prst="rect">
            <a:avLst/>
          </a:prstGeom>
          <a:solidFill>
            <a:schemeClr val="lt1"/>
          </a:solidFill>
          <a:ln>
            <a:noFill/>
          </a:ln>
          <a:effectLst>
            <a:outerShdw blurRad="50800" rotWithShape="0" algn="ctr">
              <a:srgbClr val="000000">
                <a:alpha val="654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a:off x="1088136" y="1385316"/>
            <a:ext cx="6967728" cy="4087368"/>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a:off x="3794760" y="1267730"/>
            <a:ext cx="1554480" cy="64008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24"/>
          <p:cNvGrpSpPr/>
          <p:nvPr/>
        </p:nvGrpSpPr>
        <p:grpSpPr>
          <a:xfrm>
            <a:off x="3886200" y="1267731"/>
            <a:ext cx="1371600" cy="548640"/>
            <a:chOff x="5318306" y="1386268"/>
            <a:chExt cx="1567331" cy="645295"/>
          </a:xfrm>
        </p:grpSpPr>
        <p:cxnSp>
          <p:nvCxnSpPr>
            <p:cNvPr id="42" name="Google Shape;42;p24"/>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3" name="Google Shape;43;p24"/>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4" name="Google Shape;44;p24"/>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5" name="Google Shape;45;p24"/>
          <p:cNvSpPr txBox="1"/>
          <p:nvPr>
            <p:ph type="title"/>
          </p:nvPr>
        </p:nvSpPr>
        <p:spPr>
          <a:xfrm>
            <a:off x="1172717" y="2094309"/>
            <a:ext cx="6803136"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200"/>
              <a:buFont typeface="Century Gothic"/>
              <a:buNone/>
              <a:defRPr sz="6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1172718" y="4682062"/>
            <a:ext cx="6803136" cy="50292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400"/>
              <a:buNone/>
              <a:defRPr sz="1400">
                <a:solidFill>
                  <a:srgbClr val="888888"/>
                </a:solidFill>
              </a:defRPr>
            </a:lvl2pPr>
            <a:lvl3pPr indent="-228600" lvl="2" marL="1371600" algn="l">
              <a:lnSpc>
                <a:spcPct val="100000"/>
              </a:lnSpc>
              <a:spcBef>
                <a:spcPts val="500"/>
              </a:spcBef>
              <a:spcAft>
                <a:spcPts val="0"/>
              </a:spcAft>
              <a:buSzPts val="1400"/>
              <a:buNone/>
              <a:defRPr sz="14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7" name="Google Shape;47;p24"/>
          <p:cNvSpPr txBox="1"/>
          <p:nvPr>
            <p:ph idx="10" type="dt"/>
          </p:nvPr>
        </p:nvSpPr>
        <p:spPr>
          <a:xfrm>
            <a:off x="3931920" y="1325880"/>
            <a:ext cx="128016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1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1" type="ftr"/>
          </p:nvPr>
        </p:nvSpPr>
        <p:spPr>
          <a:xfrm>
            <a:off x="1104679" y="5211060"/>
            <a:ext cx="4430268"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2" type="sldNum"/>
          </p:nvPr>
        </p:nvSpPr>
        <p:spPr>
          <a:xfrm>
            <a:off x="6453378" y="5211060"/>
            <a:ext cx="1584198"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5"/>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 type="body"/>
          </p:nvPr>
        </p:nvSpPr>
        <p:spPr>
          <a:xfrm>
            <a:off x="731520" y="2103120"/>
            <a:ext cx="36576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3" name="Google Shape;53;p25"/>
          <p:cNvSpPr txBox="1"/>
          <p:nvPr>
            <p:ph idx="2" type="body"/>
          </p:nvPr>
        </p:nvSpPr>
        <p:spPr>
          <a:xfrm>
            <a:off x="4754880" y="2103120"/>
            <a:ext cx="36576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4" name="Google Shape;54;p25"/>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6"/>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 type="body"/>
          </p:nvPr>
        </p:nvSpPr>
        <p:spPr>
          <a:xfrm>
            <a:off x="731520" y="2074334"/>
            <a:ext cx="365760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0" name="Google Shape;60;p26"/>
          <p:cNvSpPr txBox="1"/>
          <p:nvPr>
            <p:ph idx="2" type="body"/>
          </p:nvPr>
        </p:nvSpPr>
        <p:spPr>
          <a:xfrm>
            <a:off x="731520" y="2755898"/>
            <a:ext cx="36576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1" name="Google Shape;61;p26"/>
          <p:cNvSpPr txBox="1"/>
          <p:nvPr>
            <p:ph idx="3" type="body"/>
          </p:nvPr>
        </p:nvSpPr>
        <p:spPr>
          <a:xfrm>
            <a:off x="4754880" y="2074334"/>
            <a:ext cx="365760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26"/>
          <p:cNvSpPr txBox="1"/>
          <p:nvPr>
            <p:ph idx="4" type="body"/>
          </p:nvPr>
        </p:nvSpPr>
        <p:spPr>
          <a:xfrm>
            <a:off x="4754880" y="2756581"/>
            <a:ext cx="36576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26"/>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7"/>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8"/>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9"/>
          <p:cNvSpPr/>
          <p:nvPr/>
        </p:nvSpPr>
        <p:spPr>
          <a:xfrm>
            <a:off x="184147" y="173736"/>
            <a:ext cx="6398514" cy="6510528"/>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9"/>
          <p:cNvSpPr/>
          <p:nvPr/>
        </p:nvSpPr>
        <p:spPr>
          <a:xfrm>
            <a:off x="6765290" y="173736"/>
            <a:ext cx="2194560" cy="651052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9"/>
          <p:cNvSpPr txBox="1"/>
          <p:nvPr>
            <p:ph type="title"/>
          </p:nvPr>
        </p:nvSpPr>
        <p:spPr>
          <a:xfrm>
            <a:off x="6972300" y="607392"/>
            <a:ext cx="1823085"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400"/>
              <a:buFont typeface="Century Gothic"/>
              <a:buNone/>
              <a:defRPr b="0" sz="2400" cap="none">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 type="body"/>
          </p:nvPr>
        </p:nvSpPr>
        <p:spPr>
          <a:xfrm>
            <a:off x="668976" y="907143"/>
            <a:ext cx="5428856" cy="504371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0" name="Google Shape;80;p29"/>
          <p:cNvSpPr txBox="1"/>
          <p:nvPr>
            <p:ph idx="2" type="body"/>
          </p:nvPr>
        </p:nvSpPr>
        <p:spPr>
          <a:xfrm>
            <a:off x="6972300" y="2286000"/>
            <a:ext cx="1823085"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300"/>
              <a:buNone/>
              <a:defRPr sz="13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1" name="Google Shape;81;p29"/>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7795258" y="6310086"/>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
        <p:nvSpPr>
          <p:cNvPr id="84" name="Google Shape;84;p29"/>
          <p:cNvSpPr/>
          <p:nvPr/>
        </p:nvSpPr>
        <p:spPr>
          <a:xfrm>
            <a:off x="6868160" y="274320"/>
            <a:ext cx="1988820" cy="630936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30"/>
          <p:cNvSpPr/>
          <p:nvPr/>
        </p:nvSpPr>
        <p:spPr>
          <a:xfrm>
            <a:off x="6765290" y="173736"/>
            <a:ext cx="2194560" cy="651052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type="title"/>
          </p:nvPr>
        </p:nvSpPr>
        <p:spPr>
          <a:xfrm>
            <a:off x="6972300" y="603504"/>
            <a:ext cx="1824228"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400"/>
              <a:buFont typeface="Century Gothic"/>
              <a:buNone/>
              <a:defRPr b="0" sz="24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p:nvPr>
            <p:ph idx="2" type="pic"/>
          </p:nvPr>
        </p:nvSpPr>
        <p:spPr>
          <a:xfrm>
            <a:off x="171449" y="173736"/>
            <a:ext cx="6398514" cy="6510528"/>
          </a:xfrm>
          <a:prstGeom prst="rect">
            <a:avLst/>
          </a:prstGeom>
          <a:solidFill>
            <a:srgbClr val="76CEEF"/>
          </a:solidFill>
          <a:ln>
            <a:noFill/>
          </a:ln>
        </p:spPr>
      </p:sp>
      <p:sp>
        <p:nvSpPr>
          <p:cNvPr id="89" name="Google Shape;89;p30"/>
          <p:cNvSpPr txBox="1"/>
          <p:nvPr>
            <p:ph idx="1" type="body"/>
          </p:nvPr>
        </p:nvSpPr>
        <p:spPr>
          <a:xfrm>
            <a:off x="6972300" y="2286000"/>
            <a:ext cx="1824228"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300"/>
              <a:buNone/>
              <a:defRPr sz="13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90" name="Google Shape;90;p30"/>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2" type="sldNum"/>
          </p:nvPr>
        </p:nvSpPr>
        <p:spPr>
          <a:xfrm>
            <a:off x="7797546"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
        <p:nvSpPr>
          <p:cNvPr id="93" name="Google Shape;93;p30"/>
          <p:cNvSpPr/>
          <p:nvPr/>
        </p:nvSpPr>
        <p:spPr>
          <a:xfrm>
            <a:off x="6868160" y="274320"/>
            <a:ext cx="1988820" cy="630936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p:nvPr/>
        </p:nvSpPr>
        <p:spPr>
          <a:xfrm>
            <a:off x="176022" y="173736"/>
            <a:ext cx="8791956" cy="6510528"/>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1"/>
          <p:cNvSpPr txBox="1"/>
          <p:nvPr>
            <p:ph idx="1" type="body"/>
          </p:nvPr>
        </p:nvSpPr>
        <p:spPr>
          <a:xfrm>
            <a:off x="731520" y="2103120"/>
            <a:ext cx="768096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21"/>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21"/>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21"/>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researchguides.wcu.edu/digitalhumanit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menti.com/alg9124ozfey"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hatisdigitalhumanitie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
          <p:cNvPicPr preferRelativeResize="0"/>
          <p:nvPr/>
        </p:nvPicPr>
        <p:blipFill rotWithShape="1">
          <a:blip r:embed="rId3">
            <a:alphaModFix/>
          </a:blip>
          <a:srcRect b="0" l="0" r="0" t="0"/>
          <a:stretch/>
        </p:blipFill>
        <p:spPr>
          <a:xfrm>
            <a:off x="323528" y="497638"/>
            <a:ext cx="8647610" cy="5760639"/>
          </a:xfrm>
          <a:prstGeom prst="rect">
            <a:avLst/>
          </a:prstGeom>
          <a:noFill/>
          <a:ln cap="flat" cmpd="sng" w="9525">
            <a:solidFill>
              <a:schemeClr val="dk1"/>
            </a:solidFill>
            <a:prstDash val="solid"/>
            <a:round/>
            <a:headEnd len="sm" w="sm" type="none"/>
            <a:tailEnd len="sm" w="sm" type="none"/>
          </a:ln>
        </p:spPr>
      </p:pic>
      <p:sp>
        <p:nvSpPr>
          <p:cNvPr id="112" name="Google Shape;112;p1"/>
          <p:cNvSpPr txBox="1"/>
          <p:nvPr>
            <p:ph type="ctrTitle"/>
          </p:nvPr>
        </p:nvSpPr>
        <p:spPr>
          <a:xfrm>
            <a:off x="761133" y="4653136"/>
            <a:ext cx="7772400" cy="1109985"/>
          </a:xfrm>
          <a:prstGeom prst="rect">
            <a:avLst/>
          </a:prstGeom>
          <a:solidFill>
            <a:srgbClr val="BFBFB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C00000"/>
              </a:buClr>
              <a:buSzPts val="2400"/>
              <a:buFont typeface="Century Gothic"/>
              <a:buNone/>
            </a:pPr>
            <a:r>
              <a:rPr lang="nl-NL" sz="2400">
                <a:solidFill>
                  <a:srgbClr val="C00000"/>
                </a:solidFill>
              </a:rPr>
              <a:t>UNDERSTANDING DIGITAL HUMANITIES</a:t>
            </a:r>
            <a:br>
              <a:rPr lang="nl-NL" sz="2400">
                <a:solidFill>
                  <a:srgbClr val="C00000"/>
                </a:solidFill>
              </a:rPr>
            </a:br>
            <a:r>
              <a:rPr lang="nl-NL" sz="2400">
                <a:solidFill>
                  <a:srgbClr val="C00000"/>
                </a:solidFill>
              </a:rPr>
              <a:t>WEEK 1. INTRODUCTION</a:t>
            </a:r>
            <a:endParaRPr sz="240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539552" y="1772816"/>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nl-NL"/>
              <a:t>David Berry, "</a:t>
            </a:r>
            <a:r>
              <a:rPr lang="nl-NL">
                <a:solidFill>
                  <a:srgbClr val="FF0000"/>
                </a:solidFill>
              </a:rPr>
              <a:t>The computational turn</a:t>
            </a:r>
            <a:r>
              <a:rPr lang="nl-NL"/>
              <a:t>: thinking about the digital humanities", Culture Machine 12.0</a:t>
            </a:r>
            <a:endParaRPr/>
          </a:p>
        </p:txBody>
      </p:sp>
      <p:pic>
        <p:nvPicPr>
          <p:cNvPr id="169" name="Google Shape;169;p10"/>
          <p:cNvPicPr preferRelativeResize="0"/>
          <p:nvPr>
            <p:ph idx="1" type="body"/>
          </p:nvPr>
        </p:nvPicPr>
        <p:blipFill rotWithShape="1">
          <a:blip r:embed="rId3">
            <a:alphaModFix/>
          </a:blip>
          <a:srcRect b="0" l="0" r="0" t="0"/>
          <a:stretch/>
        </p:blipFill>
        <p:spPr>
          <a:xfrm>
            <a:off x="731837" y="3645024"/>
            <a:ext cx="7680325" cy="2324996"/>
          </a:xfrm>
          <a:prstGeom prst="rect">
            <a:avLst/>
          </a:prstGeom>
          <a:noFill/>
          <a:ln>
            <a:noFill/>
          </a:ln>
        </p:spPr>
      </p:pic>
      <p:sp>
        <p:nvSpPr>
          <p:cNvPr id="170" name="Google Shape;170;p10"/>
          <p:cNvSpPr txBox="1"/>
          <p:nvPr/>
        </p:nvSpPr>
        <p:spPr>
          <a:xfrm>
            <a:off x="719322" y="843553"/>
            <a:ext cx="7680326" cy="40011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nl-NL" sz="2000" u="none" cap="none" strike="noStrike">
                <a:solidFill>
                  <a:schemeClr val="dk1"/>
                </a:solidFill>
                <a:latin typeface="Century Gothic"/>
                <a:ea typeface="Century Gothic"/>
                <a:cs typeface="Century Gothic"/>
                <a:sym typeface="Century Gothic"/>
              </a:rPr>
              <a:t>Third Wave Digital Humanities?</a:t>
            </a:r>
            <a:endParaRPr b="1"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a7d4fcb94_0_7"/>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Gold &amp; Klein (2019)</a:t>
            </a:r>
            <a:endParaRPr/>
          </a:p>
          <a:p>
            <a:pPr indent="0" lvl="0" marL="0" rtl="0" algn="l">
              <a:lnSpc>
                <a:spcPct val="90000"/>
              </a:lnSpc>
              <a:spcBef>
                <a:spcPts val="0"/>
              </a:spcBef>
              <a:spcAft>
                <a:spcPts val="0"/>
              </a:spcAft>
              <a:buClr>
                <a:srgbClr val="262626"/>
              </a:buClr>
              <a:buSzPts val="4000"/>
              <a:buFont typeface="Century Gothic"/>
              <a:buNone/>
            </a:pPr>
            <a:r>
              <a:rPr lang="nl-NL"/>
              <a:t>DH: The Expanded Field</a:t>
            </a:r>
            <a:endParaRPr/>
          </a:p>
        </p:txBody>
      </p:sp>
      <p:sp>
        <p:nvSpPr>
          <p:cNvPr id="176" name="Google Shape;176;g27a7d4fcb94_0_7"/>
          <p:cNvSpPr txBox="1"/>
          <p:nvPr>
            <p:ph idx="1" type="body"/>
          </p:nvPr>
        </p:nvSpPr>
        <p:spPr>
          <a:xfrm>
            <a:off x="731520" y="2103120"/>
            <a:ext cx="7680900" cy="3270000"/>
          </a:xfrm>
          <a:prstGeom prst="rect">
            <a:avLst/>
          </a:prstGeom>
          <a:solidFill>
            <a:srgbClr val="F2F2F2"/>
          </a:solid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nl-NL" sz="2400"/>
              <a:t>openness and inclusivity of the Big Tent?</a:t>
            </a:r>
            <a:endParaRPr sz="2400"/>
          </a:p>
          <a:p>
            <a:pPr indent="0" lvl="0" marL="457200" rtl="0" algn="l">
              <a:lnSpc>
                <a:spcPct val="100000"/>
              </a:lnSpc>
              <a:spcBef>
                <a:spcPts val="0"/>
              </a:spcBef>
              <a:spcAft>
                <a:spcPts val="0"/>
              </a:spcAft>
              <a:buNone/>
            </a:pPr>
            <a:r>
              <a:t/>
            </a:r>
            <a:endParaRPr sz="2400"/>
          </a:p>
          <a:p>
            <a:pPr indent="-182880" lvl="0" marL="182880" rtl="0" algn="l">
              <a:lnSpc>
                <a:spcPct val="100000"/>
              </a:lnSpc>
              <a:spcBef>
                <a:spcPts val="0"/>
              </a:spcBef>
              <a:spcAft>
                <a:spcPts val="0"/>
              </a:spcAft>
              <a:buSzPts val="2400"/>
              <a:buChar char="◦"/>
            </a:pPr>
            <a:r>
              <a:rPr lang="nl-NL" sz="2400"/>
              <a:t> no tent but relationships among key concepts, forms, and practices</a:t>
            </a:r>
            <a:endParaRPr sz="2400"/>
          </a:p>
          <a:p>
            <a:pPr indent="0" lvl="0" marL="457200" rtl="0" algn="l">
              <a:lnSpc>
                <a:spcPct val="100000"/>
              </a:lnSpc>
              <a:spcBef>
                <a:spcPts val="0"/>
              </a:spcBef>
              <a:spcAft>
                <a:spcPts val="0"/>
              </a:spcAft>
              <a:buNone/>
            </a:pPr>
            <a:r>
              <a:t/>
            </a:r>
            <a:endParaRPr sz="2400"/>
          </a:p>
          <a:p>
            <a:pPr indent="-182880" lvl="0" marL="182880" rtl="0" algn="l">
              <a:lnSpc>
                <a:spcPct val="100000"/>
              </a:lnSpc>
              <a:spcBef>
                <a:spcPts val="0"/>
              </a:spcBef>
              <a:spcAft>
                <a:spcPts val="0"/>
              </a:spcAft>
              <a:buSzPts val="2400"/>
              <a:buChar char="◦"/>
            </a:pPr>
            <a:r>
              <a:rPr lang="nl-NL" sz="2400"/>
              <a:t>importance</a:t>
            </a:r>
            <a:r>
              <a:rPr lang="nl-NL" sz="2400"/>
              <a:t> of field-specificity</a:t>
            </a:r>
            <a:endParaRPr sz="2400"/>
          </a:p>
          <a:p>
            <a:pPr indent="0" lvl="0" marL="457200" rtl="0" algn="l">
              <a:lnSpc>
                <a:spcPct val="100000"/>
              </a:lnSpc>
              <a:spcBef>
                <a:spcPts val="0"/>
              </a:spcBef>
              <a:spcAft>
                <a:spcPts val="0"/>
              </a:spcAft>
              <a:buNone/>
            </a:pPr>
            <a:r>
              <a:t/>
            </a:r>
            <a:endParaRPr sz="2400"/>
          </a:p>
          <a:p>
            <a:pPr indent="-182880" lvl="0" marL="182880" rtl="0" algn="l">
              <a:lnSpc>
                <a:spcPct val="100000"/>
              </a:lnSpc>
              <a:spcBef>
                <a:spcPts val="0"/>
              </a:spcBef>
              <a:spcAft>
                <a:spcPts val="0"/>
              </a:spcAft>
              <a:buSzPts val="2400"/>
              <a:buChar char="◦"/>
            </a:pPr>
            <a:r>
              <a:rPr lang="nl-NL" sz="2400"/>
              <a:t>alternative </a:t>
            </a:r>
            <a:r>
              <a:rPr lang="nl-NL" sz="2400"/>
              <a:t>histories</a:t>
            </a:r>
            <a:r>
              <a:rPr lang="nl-NL" sz="2400"/>
              <a:t> of DH</a:t>
            </a:r>
            <a:endParaRPr sz="2400"/>
          </a:p>
        </p:txBody>
      </p:sp>
      <p:sp>
        <p:nvSpPr>
          <p:cNvPr id="177" name="Google Shape;177;g27a7d4fcb94_0_7"/>
          <p:cNvSpPr txBox="1"/>
          <p:nvPr>
            <p:ph type="title"/>
          </p:nvPr>
        </p:nvSpPr>
        <p:spPr>
          <a:xfrm>
            <a:off x="623095" y="5332069"/>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sz="2000"/>
              <a:t>Debates in the Digital Humanities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a7d4fcb94_0_1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16129"/>
              <a:buFont typeface="Century Gothic"/>
              <a:buNone/>
            </a:pPr>
            <a:r>
              <a:rPr lang="nl-NL" sz="3444"/>
              <a:t>Fiormonte, Chaudhuri &amp; Ricaurte (2022)</a:t>
            </a:r>
            <a:endParaRPr sz="3444"/>
          </a:p>
          <a:p>
            <a:pPr indent="0" lvl="0" marL="0" rtl="0" algn="l">
              <a:lnSpc>
                <a:spcPct val="90000"/>
              </a:lnSpc>
              <a:spcBef>
                <a:spcPts val="0"/>
              </a:spcBef>
              <a:spcAft>
                <a:spcPts val="0"/>
              </a:spcAft>
              <a:buClr>
                <a:srgbClr val="262626"/>
              </a:buClr>
              <a:buSzPct val="100000"/>
              <a:buFont typeface="Century Gothic"/>
              <a:buNone/>
            </a:pPr>
            <a:r>
              <a:rPr lang="nl-NL"/>
              <a:t>Global DH</a:t>
            </a:r>
            <a:endParaRPr/>
          </a:p>
        </p:txBody>
      </p:sp>
      <p:sp>
        <p:nvSpPr>
          <p:cNvPr id="183" name="Google Shape;183;g27a7d4fcb94_0_13"/>
          <p:cNvSpPr txBox="1"/>
          <p:nvPr>
            <p:ph idx="1" type="body"/>
          </p:nvPr>
        </p:nvSpPr>
        <p:spPr>
          <a:xfrm>
            <a:off x="731520" y="2103120"/>
            <a:ext cx="7680900" cy="3270000"/>
          </a:xfrm>
          <a:prstGeom prst="rect">
            <a:avLst/>
          </a:prstGeom>
          <a:solidFill>
            <a:srgbClr val="F2F2F2"/>
          </a:solid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nl-NL" sz="2400"/>
              <a:t>reassessment of North-South and East-West relations</a:t>
            </a:r>
            <a:endParaRPr sz="2400"/>
          </a:p>
          <a:p>
            <a:pPr indent="0" lvl="0" marL="457200" rtl="0" algn="l">
              <a:lnSpc>
                <a:spcPct val="100000"/>
              </a:lnSpc>
              <a:spcBef>
                <a:spcPts val="0"/>
              </a:spcBef>
              <a:spcAft>
                <a:spcPts val="0"/>
              </a:spcAft>
              <a:buNone/>
            </a:pPr>
            <a:r>
              <a:t/>
            </a:r>
            <a:endParaRPr sz="2400"/>
          </a:p>
          <a:p>
            <a:pPr indent="-182880" lvl="0" marL="182880" rtl="0" algn="l">
              <a:lnSpc>
                <a:spcPct val="100000"/>
              </a:lnSpc>
              <a:spcBef>
                <a:spcPts val="0"/>
              </a:spcBef>
              <a:spcAft>
                <a:spcPts val="0"/>
              </a:spcAft>
              <a:buSzPts val="2400"/>
              <a:buChar char="◦"/>
            </a:pPr>
            <a:r>
              <a:rPr lang="nl-NL" sz="2400"/>
              <a:t>repair invisibility and cultural and linguistic underrepresentation</a:t>
            </a:r>
            <a:endParaRPr sz="2400"/>
          </a:p>
          <a:p>
            <a:pPr indent="0" lvl="0" marL="457200" rtl="0" algn="l">
              <a:lnSpc>
                <a:spcPct val="100000"/>
              </a:lnSpc>
              <a:spcBef>
                <a:spcPts val="0"/>
              </a:spcBef>
              <a:spcAft>
                <a:spcPts val="0"/>
              </a:spcAft>
              <a:buNone/>
            </a:pPr>
            <a:r>
              <a:t/>
            </a:r>
            <a:endParaRPr sz="2400"/>
          </a:p>
          <a:p>
            <a:pPr indent="-182880" lvl="0" marL="182880" rtl="0" algn="l">
              <a:lnSpc>
                <a:spcPct val="100000"/>
              </a:lnSpc>
              <a:spcBef>
                <a:spcPts val="0"/>
              </a:spcBef>
              <a:spcAft>
                <a:spcPts val="0"/>
              </a:spcAft>
              <a:buSzPts val="2400"/>
              <a:buChar char="◦"/>
            </a:pPr>
            <a:r>
              <a:rPr lang="nl-NL" sz="2400"/>
              <a:t>infrastructural advantages and inequalities</a:t>
            </a:r>
            <a:endParaRPr sz="2400"/>
          </a:p>
        </p:txBody>
      </p:sp>
      <p:sp>
        <p:nvSpPr>
          <p:cNvPr id="184" name="Google Shape;184;g27a7d4fcb94_0_13"/>
          <p:cNvSpPr txBox="1"/>
          <p:nvPr>
            <p:ph type="title"/>
          </p:nvPr>
        </p:nvSpPr>
        <p:spPr>
          <a:xfrm>
            <a:off x="623095" y="5332069"/>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sz="2000">
                <a:solidFill>
                  <a:srgbClr val="FF0000"/>
                </a:solidFill>
              </a:rPr>
              <a:t>Global</a:t>
            </a:r>
            <a:r>
              <a:rPr lang="nl-NL" sz="2000"/>
              <a:t> </a:t>
            </a:r>
            <a:r>
              <a:rPr lang="nl-NL" sz="2000"/>
              <a:t>Debates in the Digital Humanities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7a7d4fcb94_0_32"/>
          <p:cNvSpPr txBox="1"/>
          <p:nvPr>
            <p:ph type="title"/>
          </p:nvPr>
        </p:nvSpPr>
        <p:spPr>
          <a:xfrm>
            <a:off x="731520" y="27214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Global DH? ADHO.org</a:t>
            </a:r>
            <a:endParaRPr/>
          </a:p>
        </p:txBody>
      </p:sp>
      <p:sp>
        <p:nvSpPr>
          <p:cNvPr id="190" name="Google Shape;190;g27a7d4fcb94_0_32"/>
          <p:cNvSpPr txBox="1"/>
          <p:nvPr>
            <p:ph idx="1" type="body"/>
          </p:nvPr>
        </p:nvSpPr>
        <p:spPr>
          <a:xfrm>
            <a:off x="731525" y="1391475"/>
            <a:ext cx="7680900" cy="5123100"/>
          </a:xfrm>
          <a:prstGeom prst="rect">
            <a:avLst/>
          </a:prstGeom>
          <a:solidFill>
            <a:srgbClr val="F2F2F2"/>
          </a:solidFill>
          <a:ln>
            <a:noFill/>
          </a:ln>
        </p:spPr>
        <p:txBody>
          <a:bodyPr anchorCtr="0" anchor="t" bIns="45700" lIns="91425" spcFirstLastPara="1" rIns="91425" wrap="square" tIns="45700">
            <a:normAutofit fontScale="62500"/>
          </a:bodyPr>
          <a:lstStyle/>
          <a:p>
            <a:pPr indent="-323850" lvl="0" marL="457200" rtl="0" algn="l">
              <a:lnSpc>
                <a:spcPct val="150000"/>
              </a:lnSpc>
              <a:spcBef>
                <a:spcPts val="0"/>
              </a:spcBef>
              <a:spcAft>
                <a:spcPts val="0"/>
              </a:spcAft>
              <a:buSzPct val="100000"/>
              <a:buChar char="○"/>
            </a:pPr>
            <a:r>
              <a:rPr lang="nl-NL" sz="2400"/>
              <a:t>European Association for Digital Humanities (EADH)</a:t>
            </a:r>
            <a:endParaRPr sz="2400"/>
          </a:p>
          <a:p>
            <a:pPr indent="-323850" lvl="0" marL="457200" rtl="0" algn="l">
              <a:lnSpc>
                <a:spcPct val="150000"/>
              </a:lnSpc>
              <a:spcBef>
                <a:spcPts val="0"/>
              </a:spcBef>
              <a:spcAft>
                <a:spcPts val="0"/>
              </a:spcAft>
              <a:buSzPct val="100000"/>
              <a:buChar char="○"/>
            </a:pPr>
            <a:r>
              <a:rPr lang="nl-NL" sz="2400"/>
              <a:t>Association for Computers and the Humanities (ACH)</a:t>
            </a:r>
            <a:endParaRPr sz="2400"/>
          </a:p>
          <a:p>
            <a:pPr indent="-323850" lvl="0" marL="457200" rtl="0" algn="l">
              <a:lnSpc>
                <a:spcPct val="150000"/>
              </a:lnSpc>
              <a:spcBef>
                <a:spcPts val="0"/>
              </a:spcBef>
              <a:spcAft>
                <a:spcPts val="0"/>
              </a:spcAft>
              <a:buSzPct val="100000"/>
              <a:buChar char="○"/>
            </a:pPr>
            <a:r>
              <a:rPr lang="nl-NL" sz="2400"/>
              <a:t>Canadian Society for Digital Humanities / Société canadienne des humanités numériques (CSDH/SCHN)</a:t>
            </a:r>
            <a:endParaRPr sz="2400"/>
          </a:p>
          <a:p>
            <a:pPr indent="-323850" lvl="0" marL="457200" rtl="0" algn="l">
              <a:lnSpc>
                <a:spcPct val="150000"/>
              </a:lnSpc>
              <a:spcBef>
                <a:spcPts val="0"/>
              </a:spcBef>
              <a:spcAft>
                <a:spcPts val="0"/>
              </a:spcAft>
              <a:buSzPct val="100000"/>
              <a:buChar char="○"/>
            </a:pPr>
            <a:r>
              <a:rPr lang="nl-NL" sz="2400"/>
              <a:t>Australasian Association for Digital Humanities (aaDH)</a:t>
            </a:r>
            <a:endParaRPr sz="2400"/>
          </a:p>
          <a:p>
            <a:pPr indent="-323850" lvl="0" marL="457200" rtl="0" algn="l">
              <a:lnSpc>
                <a:spcPct val="150000"/>
              </a:lnSpc>
              <a:spcBef>
                <a:spcPts val="0"/>
              </a:spcBef>
              <a:spcAft>
                <a:spcPts val="0"/>
              </a:spcAft>
              <a:buSzPct val="100000"/>
              <a:buChar char="○"/>
            </a:pPr>
            <a:r>
              <a:rPr lang="nl-NL" sz="2400"/>
              <a:t>Japanese Association for Digital Humanities (JADH)</a:t>
            </a:r>
            <a:endParaRPr sz="2400"/>
          </a:p>
          <a:p>
            <a:pPr indent="-323850" lvl="0" marL="457200" rtl="0" algn="l">
              <a:lnSpc>
                <a:spcPct val="150000"/>
              </a:lnSpc>
              <a:spcBef>
                <a:spcPts val="0"/>
              </a:spcBef>
              <a:spcAft>
                <a:spcPts val="0"/>
              </a:spcAft>
              <a:buSzPct val="100000"/>
              <a:buChar char="○"/>
            </a:pPr>
            <a:r>
              <a:rPr lang="nl-NL" sz="2400"/>
              <a:t>Humanistica, L’association francophone des humanités numériques/digitales (Humanistica)</a:t>
            </a:r>
            <a:endParaRPr sz="2400"/>
          </a:p>
          <a:p>
            <a:pPr indent="-323850" lvl="0" marL="457200" rtl="0" algn="l">
              <a:lnSpc>
                <a:spcPct val="150000"/>
              </a:lnSpc>
              <a:spcBef>
                <a:spcPts val="0"/>
              </a:spcBef>
              <a:spcAft>
                <a:spcPts val="0"/>
              </a:spcAft>
              <a:buSzPct val="100000"/>
              <a:buChar char="○"/>
            </a:pPr>
            <a:r>
              <a:rPr lang="nl-NL" sz="2400"/>
              <a:t>Digital Humanities Association of Southern Africa (DHASA)</a:t>
            </a:r>
            <a:endParaRPr sz="2400"/>
          </a:p>
          <a:p>
            <a:pPr indent="-323850" lvl="0" marL="457200" rtl="0" algn="l">
              <a:lnSpc>
                <a:spcPct val="150000"/>
              </a:lnSpc>
              <a:spcBef>
                <a:spcPts val="0"/>
              </a:spcBef>
              <a:spcAft>
                <a:spcPts val="0"/>
              </a:spcAft>
              <a:buSzPct val="100000"/>
              <a:buChar char="○"/>
            </a:pPr>
            <a:r>
              <a:rPr lang="nl-NL" sz="2400"/>
              <a:t>Taiwanese Association for Digital Humanities (TADH)</a:t>
            </a:r>
            <a:endParaRPr sz="2400"/>
          </a:p>
          <a:p>
            <a:pPr indent="-323850" lvl="0" marL="457200" rtl="0" algn="l">
              <a:lnSpc>
                <a:spcPct val="150000"/>
              </a:lnSpc>
              <a:spcBef>
                <a:spcPts val="0"/>
              </a:spcBef>
              <a:spcAft>
                <a:spcPts val="0"/>
              </a:spcAft>
              <a:buSzPct val="100000"/>
              <a:buChar char="○"/>
            </a:pPr>
            <a:r>
              <a:rPr lang="nl-NL" sz="2400"/>
              <a:t>Red de Humanidades Digitales (RedHD)</a:t>
            </a:r>
            <a:endParaRPr sz="2400"/>
          </a:p>
          <a:p>
            <a:pPr indent="-323850" lvl="0" marL="457200" rtl="0" algn="l">
              <a:lnSpc>
                <a:spcPct val="150000"/>
              </a:lnSpc>
              <a:spcBef>
                <a:spcPts val="0"/>
              </a:spcBef>
              <a:spcAft>
                <a:spcPts val="0"/>
              </a:spcAft>
              <a:buSzPct val="100000"/>
              <a:buChar char="○"/>
            </a:pPr>
            <a:r>
              <a:rPr lang="nl-NL" sz="2400"/>
              <a:t>Association for Digital Humanities in the German Speaking Areas (DHd)</a:t>
            </a:r>
            <a:endParaRPr sz="2400"/>
          </a:p>
          <a:p>
            <a:pPr indent="-323850" lvl="0" marL="457200" rtl="0" algn="l">
              <a:lnSpc>
                <a:spcPct val="150000"/>
              </a:lnSpc>
              <a:spcBef>
                <a:spcPts val="0"/>
              </a:spcBef>
              <a:spcAft>
                <a:spcPts val="0"/>
              </a:spcAft>
              <a:buSzPct val="100000"/>
              <a:buChar char="○"/>
            </a:pPr>
            <a:r>
              <a:rPr lang="nl-NL" sz="2400"/>
              <a:t>Digital Humanities Alliance for Research and Teaching Innovations (DHARTI)</a:t>
            </a:r>
            <a:endParaRPr sz="2400"/>
          </a:p>
          <a:p>
            <a:pPr indent="-323850" lvl="0" marL="457200" rtl="0" algn="l">
              <a:lnSpc>
                <a:spcPct val="150000"/>
              </a:lnSpc>
              <a:spcBef>
                <a:spcPts val="0"/>
              </a:spcBef>
              <a:spcAft>
                <a:spcPts val="0"/>
              </a:spcAft>
              <a:buSzPct val="100000"/>
              <a:buChar char="○"/>
            </a:pPr>
            <a:r>
              <a:rPr lang="nl-NL" sz="2400"/>
              <a:t>Korean Association for Digital Humanities / 한국디지털인문학협의회 (KADH).</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7a7d4fcb94_0_39"/>
          <p:cNvSpPr txBox="1"/>
          <p:nvPr>
            <p:ph type="title"/>
          </p:nvPr>
        </p:nvSpPr>
        <p:spPr>
          <a:xfrm>
            <a:off x="731520" y="27214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Global DH at RUG</a:t>
            </a:r>
            <a:endParaRPr/>
          </a:p>
        </p:txBody>
      </p:sp>
      <p:sp>
        <p:nvSpPr>
          <p:cNvPr id="196" name="Google Shape;196;g27a7d4fcb94_0_39"/>
          <p:cNvSpPr txBox="1"/>
          <p:nvPr>
            <p:ph idx="1" type="body"/>
          </p:nvPr>
        </p:nvSpPr>
        <p:spPr>
          <a:xfrm>
            <a:off x="731525" y="2096250"/>
            <a:ext cx="7680900" cy="4418400"/>
          </a:xfrm>
          <a:prstGeom prst="rect">
            <a:avLst/>
          </a:prstGeom>
          <a:solidFill>
            <a:srgbClr val="F2F2F2"/>
          </a:solid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Char char="○"/>
            </a:pPr>
            <a:r>
              <a:rPr lang="nl-NL" sz="2400"/>
              <a:t>Graphs and Ontologies for Literary Evolution Models (golemlab.eu) – Korean, Indonesian, Spanish, Italian, English</a:t>
            </a:r>
            <a:endParaRPr sz="2400"/>
          </a:p>
          <a:p>
            <a:pPr indent="0" lvl="0" marL="914400" rtl="0" algn="l">
              <a:lnSpc>
                <a:spcPct val="150000"/>
              </a:lnSpc>
              <a:spcBef>
                <a:spcPts val="0"/>
              </a:spcBef>
              <a:spcAft>
                <a:spcPts val="0"/>
              </a:spcAft>
              <a:buNone/>
            </a:pPr>
            <a:r>
              <a:t/>
            </a:r>
            <a:endParaRPr sz="2400"/>
          </a:p>
          <a:p>
            <a:pPr indent="-381000" lvl="0" marL="457200" rtl="0" algn="l">
              <a:lnSpc>
                <a:spcPct val="150000"/>
              </a:lnSpc>
              <a:spcBef>
                <a:spcPts val="0"/>
              </a:spcBef>
              <a:spcAft>
                <a:spcPts val="0"/>
              </a:spcAft>
              <a:buSzPts val="2400"/>
              <a:buChar char="○"/>
            </a:pPr>
            <a:r>
              <a:rPr lang="nl-NL" sz="2400"/>
              <a:t>The Platformization of Music – NL, South Korea, Nigeria</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idx="1" type="body"/>
          </p:nvPr>
        </p:nvSpPr>
        <p:spPr>
          <a:xfrm>
            <a:off x="731520" y="1772816"/>
            <a:ext cx="7440880" cy="3456384"/>
          </a:xfrm>
          <a:prstGeom prst="rect">
            <a:avLst/>
          </a:prstGeom>
          <a:solidFill>
            <a:srgbClr val="F2F2F2"/>
          </a:solidFill>
          <a:ln>
            <a:noFill/>
          </a:ln>
        </p:spPr>
        <p:txBody>
          <a:bodyPr anchorCtr="0" anchor="t" bIns="45700" lIns="91425" spcFirstLastPara="1" rIns="91425" wrap="square" tIns="45700">
            <a:normAutofit/>
          </a:bodyPr>
          <a:lstStyle/>
          <a:p>
            <a:pPr indent="-30478" lvl="0" marL="182880" rtl="0" algn="l">
              <a:lnSpc>
                <a:spcPct val="100000"/>
              </a:lnSpc>
              <a:spcBef>
                <a:spcPts val="0"/>
              </a:spcBef>
              <a:spcAft>
                <a:spcPts val="0"/>
              </a:spcAft>
              <a:buSzPts val="2400"/>
              <a:buNone/>
            </a:pPr>
            <a:r>
              <a:t/>
            </a:r>
            <a:endParaRPr sz="2400"/>
          </a:p>
          <a:p>
            <a:pPr indent="-182880" lvl="0" marL="182880" rtl="0" algn="l">
              <a:lnSpc>
                <a:spcPct val="100000"/>
              </a:lnSpc>
              <a:spcBef>
                <a:spcPts val="900"/>
              </a:spcBef>
              <a:spcAft>
                <a:spcPts val="0"/>
              </a:spcAft>
              <a:buSzPts val="2400"/>
              <a:buChar char="◦"/>
            </a:pPr>
            <a:r>
              <a:rPr lang="nl-NL" sz="2400"/>
              <a:t>scholarship </a:t>
            </a:r>
            <a:r>
              <a:rPr lang="nl-NL" sz="2400">
                <a:solidFill>
                  <a:srgbClr val="FF0000"/>
                </a:solidFill>
              </a:rPr>
              <a:t>presented</a:t>
            </a:r>
            <a:r>
              <a:rPr lang="nl-NL" sz="2400"/>
              <a:t> in digital form(s)</a:t>
            </a:r>
            <a:endParaRPr/>
          </a:p>
          <a:p>
            <a:pPr indent="-182880" lvl="0" marL="182880" rtl="0" algn="l">
              <a:lnSpc>
                <a:spcPct val="100000"/>
              </a:lnSpc>
              <a:spcBef>
                <a:spcPts val="900"/>
              </a:spcBef>
              <a:spcAft>
                <a:spcPts val="0"/>
              </a:spcAft>
              <a:buSzPts val="2400"/>
              <a:buChar char="◦"/>
            </a:pPr>
            <a:r>
              <a:rPr lang="nl-NL" sz="2400"/>
              <a:t>scholarship </a:t>
            </a:r>
            <a:r>
              <a:rPr lang="nl-NL" sz="2400">
                <a:solidFill>
                  <a:srgbClr val="FF0000"/>
                </a:solidFill>
              </a:rPr>
              <a:t>enabled</a:t>
            </a:r>
            <a:r>
              <a:rPr lang="nl-NL" sz="2400"/>
              <a:t> by digital methods &amp; tools</a:t>
            </a:r>
            <a:endParaRPr/>
          </a:p>
          <a:p>
            <a:pPr indent="-182880" lvl="0" marL="182880" rtl="0" algn="l">
              <a:lnSpc>
                <a:spcPct val="100000"/>
              </a:lnSpc>
              <a:spcBef>
                <a:spcPts val="900"/>
              </a:spcBef>
              <a:spcAft>
                <a:spcPts val="0"/>
              </a:spcAft>
              <a:buSzPts val="2400"/>
              <a:buChar char="◦"/>
            </a:pPr>
            <a:r>
              <a:rPr lang="nl-NL" sz="2400"/>
              <a:t>scholarship </a:t>
            </a:r>
            <a:r>
              <a:rPr lang="nl-NL" sz="2400">
                <a:solidFill>
                  <a:srgbClr val="FF0000"/>
                </a:solidFill>
              </a:rPr>
              <a:t>about</a:t>
            </a:r>
            <a:r>
              <a:rPr lang="nl-NL" sz="2400"/>
              <a:t> digital technology &amp; culture</a:t>
            </a:r>
            <a:endParaRPr/>
          </a:p>
          <a:p>
            <a:pPr indent="-182880" lvl="0" marL="182880" rtl="0" algn="l">
              <a:lnSpc>
                <a:spcPct val="100000"/>
              </a:lnSpc>
              <a:spcBef>
                <a:spcPts val="900"/>
              </a:spcBef>
              <a:spcAft>
                <a:spcPts val="0"/>
              </a:spcAft>
              <a:buSzPts val="2400"/>
              <a:buChar char="◦"/>
            </a:pPr>
            <a:r>
              <a:rPr lang="nl-NL" sz="2400"/>
              <a:t>scholarship </a:t>
            </a:r>
            <a:r>
              <a:rPr lang="nl-NL" sz="2400">
                <a:solidFill>
                  <a:srgbClr val="FF0000"/>
                </a:solidFill>
              </a:rPr>
              <a:t>building</a:t>
            </a:r>
            <a:r>
              <a:rPr lang="nl-NL" sz="2400"/>
              <a:t> and </a:t>
            </a:r>
            <a:r>
              <a:rPr lang="nl-NL" sz="2400">
                <a:solidFill>
                  <a:srgbClr val="FF0000"/>
                </a:solidFill>
              </a:rPr>
              <a:t>experimenting</a:t>
            </a:r>
            <a:r>
              <a:rPr lang="nl-NL" sz="2400"/>
              <a:t> with digital technology</a:t>
            </a:r>
            <a:endParaRPr/>
          </a:p>
          <a:p>
            <a:pPr indent="-182880" lvl="0" marL="182880" rtl="0" algn="l">
              <a:lnSpc>
                <a:spcPct val="100000"/>
              </a:lnSpc>
              <a:spcBef>
                <a:spcPts val="900"/>
              </a:spcBef>
              <a:spcAft>
                <a:spcPts val="0"/>
              </a:spcAft>
              <a:buSzPts val="2400"/>
              <a:buChar char="◦"/>
            </a:pPr>
            <a:r>
              <a:rPr lang="nl-NL" sz="2400"/>
              <a:t>scholarship </a:t>
            </a:r>
            <a:r>
              <a:rPr lang="nl-NL" sz="2400">
                <a:solidFill>
                  <a:srgbClr val="FF0000"/>
                </a:solidFill>
              </a:rPr>
              <a:t>critical</a:t>
            </a:r>
            <a:r>
              <a:rPr lang="nl-NL" sz="2400"/>
              <a:t> of its own digital-ness</a:t>
            </a:r>
            <a:endParaRPr/>
          </a:p>
          <a:p>
            <a:pPr indent="-30478" lvl="0" marL="182880" rtl="0" algn="l">
              <a:lnSpc>
                <a:spcPct val="100000"/>
              </a:lnSpc>
              <a:spcBef>
                <a:spcPts val="900"/>
              </a:spcBef>
              <a:spcAft>
                <a:spcPts val="0"/>
              </a:spcAft>
              <a:buSzPts val="2400"/>
              <a:buNone/>
            </a:pPr>
            <a:r>
              <a:t/>
            </a:r>
            <a:endParaRPr sz="2400"/>
          </a:p>
          <a:p>
            <a:pPr indent="-30478" lvl="0" marL="182880" rtl="0" algn="l">
              <a:lnSpc>
                <a:spcPct val="100000"/>
              </a:lnSpc>
              <a:spcBef>
                <a:spcPts val="900"/>
              </a:spcBef>
              <a:spcAft>
                <a:spcPts val="0"/>
              </a:spcAft>
              <a:buSzPts val="2400"/>
              <a:buNone/>
            </a:pPr>
            <a:r>
              <a:t/>
            </a:r>
            <a:endParaRPr sz="2400"/>
          </a:p>
          <a:p>
            <a:pPr indent="-68578" lvl="0" marL="182880" rtl="0" algn="l">
              <a:lnSpc>
                <a:spcPct val="100000"/>
              </a:lnSpc>
              <a:spcBef>
                <a:spcPts val="900"/>
              </a:spcBef>
              <a:spcAft>
                <a:spcPts val="0"/>
              </a:spcAft>
              <a:buSzPts val="1800"/>
              <a:buNone/>
            </a:pPr>
            <a:r>
              <a:t/>
            </a:r>
            <a:endParaRPr/>
          </a:p>
        </p:txBody>
      </p:sp>
      <p:sp>
        <p:nvSpPr>
          <p:cNvPr id="202" name="Google Shape;202;p11"/>
          <p:cNvSpPr/>
          <p:nvPr/>
        </p:nvSpPr>
        <p:spPr>
          <a:xfrm>
            <a:off x="2483768" y="5805264"/>
            <a:ext cx="593338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nl-NL" sz="1800" u="sng" cap="none" strike="noStrike">
                <a:solidFill>
                  <a:schemeClr val="dk1"/>
                </a:solidFill>
                <a:latin typeface="Century Gothic"/>
                <a:ea typeface="Century Gothic"/>
                <a:cs typeface="Century Gothic"/>
                <a:sym typeface="Century Gothic"/>
                <a:hlinkClick r:id="rId3">
                  <a:extLst>
                    <a:ext uri="{A12FA001-AC4F-418D-AE19-62706E023703}">
                      <ahyp:hlinkClr val="tx"/>
                    </a:ext>
                  </a:extLst>
                </a:hlinkClick>
              </a:rPr>
              <a:t>https://researchguides.wcu.edu/digitalhumanities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03" name="Google Shape;203;p11"/>
          <p:cNvSpPr txBox="1"/>
          <p:nvPr>
            <p:ph type="title"/>
          </p:nvPr>
        </p:nvSpPr>
        <p:spPr>
          <a:xfrm>
            <a:off x="731520" y="27214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DH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idx="1" type="body"/>
          </p:nvPr>
        </p:nvSpPr>
        <p:spPr>
          <a:xfrm>
            <a:off x="457200" y="260648"/>
            <a:ext cx="8229600" cy="5976664"/>
          </a:xfrm>
          <a:prstGeom prst="rect">
            <a:avLst/>
          </a:prstGeom>
          <a:noFill/>
          <a:ln>
            <a:noFill/>
          </a:ln>
        </p:spPr>
        <p:txBody>
          <a:bodyPr anchorCtr="0" anchor="t" bIns="45700" lIns="91425" spcFirstLastPara="1" rIns="91425" wrap="square" tIns="45700">
            <a:noAutofit/>
          </a:bodyPr>
          <a:lstStyle/>
          <a:p>
            <a:pPr indent="0" lvl="1" marL="400050" rtl="0" algn="just">
              <a:lnSpc>
                <a:spcPct val="100000"/>
              </a:lnSpc>
              <a:spcBef>
                <a:spcPts val="0"/>
              </a:spcBef>
              <a:spcAft>
                <a:spcPts val="0"/>
              </a:spcAft>
              <a:buSzPts val="2000"/>
              <a:buNone/>
            </a:pPr>
            <a:r>
              <a:t/>
            </a:r>
            <a:endParaRPr b="1" sz="2000"/>
          </a:p>
          <a:p>
            <a:pPr indent="0" lvl="1" marL="400050" rtl="0" algn="just">
              <a:lnSpc>
                <a:spcPct val="100000"/>
              </a:lnSpc>
              <a:spcBef>
                <a:spcPts val="500"/>
              </a:spcBef>
              <a:spcAft>
                <a:spcPts val="0"/>
              </a:spcAft>
              <a:buSzPts val="2000"/>
              <a:buNone/>
            </a:pPr>
            <a:r>
              <a:t/>
            </a:r>
            <a:endParaRPr b="1" sz="2000"/>
          </a:p>
          <a:p>
            <a:pPr indent="0" lvl="1" marL="400050" rtl="0" algn="just">
              <a:lnSpc>
                <a:spcPct val="100000"/>
              </a:lnSpc>
              <a:spcBef>
                <a:spcPts val="500"/>
              </a:spcBef>
              <a:spcAft>
                <a:spcPts val="0"/>
              </a:spcAft>
              <a:buSzPts val="2000"/>
              <a:buNone/>
            </a:pPr>
            <a:r>
              <a:rPr b="1" lang="nl-NL" sz="2000"/>
              <a:t>Break out session: use your notes (</a:t>
            </a:r>
            <a:r>
              <a:rPr b="1" lang="nl-NL" sz="2000"/>
              <a:t>A0</a:t>
            </a:r>
            <a:r>
              <a:rPr b="1" lang="nl-NL" sz="2000"/>
              <a:t>) and discuss with your peers:</a:t>
            </a:r>
            <a:endParaRPr/>
          </a:p>
          <a:p>
            <a:pPr indent="0" lvl="1" marL="400050" rtl="0" algn="just">
              <a:lnSpc>
                <a:spcPct val="100000"/>
              </a:lnSpc>
              <a:spcBef>
                <a:spcPts val="500"/>
              </a:spcBef>
              <a:spcAft>
                <a:spcPts val="0"/>
              </a:spcAft>
              <a:buSzPts val="2000"/>
              <a:buNone/>
            </a:pPr>
            <a:r>
              <a:t/>
            </a:r>
            <a:endParaRPr b="1" sz="2000"/>
          </a:p>
          <a:p>
            <a:pPr indent="-457200" lvl="1" marL="857250" rtl="0" algn="just">
              <a:lnSpc>
                <a:spcPct val="100000"/>
              </a:lnSpc>
              <a:spcBef>
                <a:spcPts val="500"/>
              </a:spcBef>
              <a:spcAft>
                <a:spcPts val="0"/>
              </a:spcAft>
              <a:buSzPts val="2000"/>
              <a:buFont typeface="Century Gothic"/>
              <a:buAutoNum type="arabicPeriod"/>
            </a:pPr>
            <a:r>
              <a:rPr lang="nl-NL" sz="2000"/>
              <a:t>Your name</a:t>
            </a:r>
            <a:endParaRPr/>
          </a:p>
          <a:p>
            <a:pPr indent="-457200" lvl="1" marL="857250" rtl="0" algn="just">
              <a:lnSpc>
                <a:spcPct val="100000"/>
              </a:lnSpc>
              <a:spcBef>
                <a:spcPts val="500"/>
              </a:spcBef>
              <a:spcAft>
                <a:spcPts val="0"/>
              </a:spcAft>
              <a:buSzPts val="2000"/>
              <a:buFont typeface="Century Gothic"/>
              <a:buAutoNum type="arabicPeriod"/>
            </a:pPr>
            <a:r>
              <a:rPr lang="nl-NL" sz="2000"/>
              <a:t>Your academic background</a:t>
            </a:r>
            <a:endParaRPr/>
          </a:p>
          <a:p>
            <a:pPr indent="-457200" lvl="1" marL="857250" rtl="0" algn="just">
              <a:lnSpc>
                <a:spcPct val="100000"/>
              </a:lnSpc>
              <a:spcBef>
                <a:spcPts val="500"/>
              </a:spcBef>
              <a:spcAft>
                <a:spcPts val="0"/>
              </a:spcAft>
              <a:buSzPts val="2000"/>
              <a:buFont typeface="Century Gothic"/>
              <a:buAutoNum type="arabicPeriod"/>
            </a:pPr>
            <a:r>
              <a:rPr lang="nl-NL" sz="2000"/>
              <a:t>The main object of your studies so far</a:t>
            </a:r>
            <a:endParaRPr/>
          </a:p>
          <a:p>
            <a:pPr indent="-457200" lvl="1" marL="857250" rtl="0" algn="just">
              <a:lnSpc>
                <a:spcPct val="100000"/>
              </a:lnSpc>
              <a:spcBef>
                <a:spcPts val="500"/>
              </a:spcBef>
              <a:spcAft>
                <a:spcPts val="0"/>
              </a:spcAft>
              <a:buSzPts val="2000"/>
              <a:buFont typeface="Century Gothic"/>
              <a:buAutoNum type="arabicPeriod"/>
            </a:pPr>
            <a:r>
              <a:rPr lang="nl-NL" sz="2000"/>
              <a:t>Your expectations about DH (see next slide)</a:t>
            </a:r>
            <a:endParaRPr/>
          </a:p>
          <a:p>
            <a:pPr indent="0" lvl="1" marL="400050" rtl="0" algn="just">
              <a:lnSpc>
                <a:spcPct val="100000"/>
              </a:lnSpc>
              <a:spcBef>
                <a:spcPts val="500"/>
              </a:spcBef>
              <a:spcAft>
                <a:spcPts val="0"/>
              </a:spcAft>
              <a:buSzPts val="2000"/>
              <a:buNone/>
            </a:pPr>
            <a:r>
              <a:t/>
            </a:r>
            <a:endParaRPr b="1" sz="2000"/>
          </a:p>
          <a:p>
            <a:pPr indent="0" lvl="1" marL="400050" rtl="0" algn="just">
              <a:lnSpc>
                <a:spcPct val="100000"/>
              </a:lnSpc>
              <a:spcBef>
                <a:spcPts val="500"/>
              </a:spcBef>
              <a:spcAft>
                <a:spcPts val="0"/>
              </a:spcAft>
              <a:buSzPts val="2000"/>
              <a:buNone/>
            </a:pPr>
            <a:r>
              <a:rPr b="1" lang="nl-NL" sz="2000"/>
              <a:t> </a:t>
            </a:r>
            <a:endParaRPr/>
          </a:p>
          <a:p>
            <a:pPr indent="-68578" lvl="0" marL="182880" rtl="0" algn="just">
              <a:lnSpc>
                <a:spcPct val="100000"/>
              </a:lnSpc>
              <a:spcBef>
                <a:spcPts val="900"/>
              </a:spcBef>
              <a:spcAft>
                <a:spcPts val="0"/>
              </a:spcAft>
              <a:buSzPts val="1800"/>
              <a:buNone/>
            </a:pPr>
            <a:r>
              <a:t/>
            </a:r>
            <a:endParaRPr sz="1800"/>
          </a:p>
          <a:p>
            <a:pPr indent="0" lvl="0" marL="0" rtl="0" algn="just">
              <a:lnSpc>
                <a:spcPct val="100000"/>
              </a:lnSpc>
              <a:spcBef>
                <a:spcPts val="900"/>
              </a:spcBef>
              <a:spcAft>
                <a:spcPts val="0"/>
              </a:spcAft>
              <a:buSzPts val="18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idx="1" type="body"/>
          </p:nvPr>
        </p:nvSpPr>
        <p:spPr>
          <a:xfrm>
            <a:off x="457200" y="260648"/>
            <a:ext cx="8229600" cy="5976664"/>
          </a:xfrm>
          <a:prstGeom prst="rect">
            <a:avLst/>
          </a:prstGeom>
          <a:noFill/>
          <a:ln>
            <a:noFill/>
          </a:ln>
        </p:spPr>
        <p:txBody>
          <a:bodyPr anchorCtr="0" anchor="t" bIns="45700" lIns="91425" spcFirstLastPara="1" rIns="91425" wrap="square" tIns="45700">
            <a:noAutofit/>
          </a:bodyPr>
          <a:lstStyle/>
          <a:p>
            <a:pPr indent="0" lvl="1" marL="400050" rtl="0" algn="just">
              <a:lnSpc>
                <a:spcPct val="100000"/>
              </a:lnSpc>
              <a:spcBef>
                <a:spcPts val="0"/>
              </a:spcBef>
              <a:spcAft>
                <a:spcPts val="0"/>
              </a:spcAft>
              <a:buSzPts val="2000"/>
              <a:buNone/>
            </a:pPr>
            <a:r>
              <a:t/>
            </a:r>
            <a:endParaRPr b="1" sz="2000"/>
          </a:p>
          <a:p>
            <a:pPr indent="0" lvl="1" marL="400050" rtl="0" algn="just">
              <a:lnSpc>
                <a:spcPct val="100000"/>
              </a:lnSpc>
              <a:spcBef>
                <a:spcPts val="500"/>
              </a:spcBef>
              <a:spcAft>
                <a:spcPts val="0"/>
              </a:spcAft>
              <a:buSzPts val="2000"/>
              <a:buNone/>
            </a:pPr>
            <a:r>
              <a:t/>
            </a:r>
            <a:endParaRPr b="1" sz="2000"/>
          </a:p>
          <a:p>
            <a:pPr indent="0" lvl="1" marL="400050" rtl="0" algn="just">
              <a:lnSpc>
                <a:spcPct val="100000"/>
              </a:lnSpc>
              <a:spcBef>
                <a:spcPts val="500"/>
              </a:spcBef>
              <a:spcAft>
                <a:spcPts val="0"/>
              </a:spcAft>
              <a:buSzPts val="2000"/>
              <a:buNone/>
            </a:pPr>
            <a:r>
              <a:rPr b="1" lang="nl-NL" sz="2000"/>
              <a:t>Break out session: Discussion points</a:t>
            </a:r>
            <a:endParaRPr/>
          </a:p>
          <a:p>
            <a:pPr indent="-68578" lvl="0" marL="182880" rtl="0" algn="just">
              <a:lnSpc>
                <a:spcPct val="100000"/>
              </a:lnSpc>
              <a:spcBef>
                <a:spcPts val="900"/>
              </a:spcBef>
              <a:spcAft>
                <a:spcPts val="0"/>
              </a:spcAft>
              <a:buSzPts val="1800"/>
              <a:buNone/>
            </a:pPr>
            <a:r>
              <a:t/>
            </a:r>
            <a:endParaRPr sz="1800"/>
          </a:p>
          <a:p>
            <a:pPr indent="0" lvl="0" marL="0" rtl="0" algn="just">
              <a:lnSpc>
                <a:spcPct val="100000"/>
              </a:lnSpc>
              <a:spcBef>
                <a:spcPts val="900"/>
              </a:spcBef>
              <a:spcAft>
                <a:spcPts val="0"/>
              </a:spcAft>
              <a:buSzPts val="1800"/>
              <a:buNone/>
            </a:pPr>
            <a:r>
              <a:t/>
            </a:r>
            <a:endParaRPr sz="1800"/>
          </a:p>
          <a:p>
            <a:pPr indent="-182880" lvl="0" marL="182880" rtl="0" algn="l">
              <a:lnSpc>
                <a:spcPct val="100000"/>
              </a:lnSpc>
              <a:spcBef>
                <a:spcPts val="900"/>
              </a:spcBef>
              <a:spcAft>
                <a:spcPts val="0"/>
              </a:spcAft>
              <a:buSzPts val="1800"/>
              <a:buFont typeface="Century Gothic"/>
              <a:buChar char="◦"/>
            </a:pPr>
            <a:r>
              <a:rPr lang="nl-NL" sz="1800">
                <a:solidFill>
                  <a:srgbClr val="FF0000"/>
                </a:solidFill>
              </a:rPr>
              <a:t>Digital Humanities: the </a:t>
            </a:r>
            <a:r>
              <a:rPr lang="nl-NL" sz="1800" u="sng">
                <a:solidFill>
                  <a:srgbClr val="FF0000"/>
                </a:solidFill>
              </a:rPr>
              <a:t>interdisciplinary</a:t>
            </a:r>
            <a:r>
              <a:rPr lang="nl-NL" sz="1800">
                <a:solidFill>
                  <a:srgbClr val="FF0000"/>
                </a:solidFill>
              </a:rPr>
              <a:t> potential </a:t>
            </a:r>
            <a:r>
              <a:rPr lang="nl-NL" sz="1800"/>
              <a:t>of a genuine collaboration </a:t>
            </a:r>
            <a:r>
              <a:rPr lang="nl-NL" sz="1800">
                <a:highlight>
                  <a:srgbClr val="FFFF00"/>
                </a:highlight>
              </a:rPr>
              <a:t>between data science, critical theory, and media studies</a:t>
            </a:r>
            <a:r>
              <a:rPr lang="nl-NL" sz="1800"/>
              <a:t>. </a:t>
            </a:r>
            <a:r>
              <a:rPr lang="nl-NL"/>
              <a:t>DH</a:t>
            </a:r>
            <a:r>
              <a:rPr lang="nl-NL" sz="1800"/>
              <a:t> should not only focus on how digital tools could improve research methods within the humanities, but also on what the humanities could do to provide critical knowledge about </a:t>
            </a:r>
            <a:r>
              <a:rPr i="1" lang="nl-NL" sz="1800"/>
              <a:t>the </a:t>
            </a:r>
            <a:r>
              <a:rPr lang="nl-NL" sz="1800"/>
              <a:t>digital (cf. well-researched concepts identity, interpretation, representation, or meaning) – </a:t>
            </a:r>
            <a:r>
              <a:rPr lang="nl-NL" sz="1800">
                <a:highlight>
                  <a:srgbClr val="FFFF00"/>
                </a:highlight>
              </a:rPr>
              <a:t>DH ≠ a one-way street.</a:t>
            </a:r>
            <a:endParaRPr/>
          </a:p>
          <a:p>
            <a:pPr indent="-68578" lvl="0" marL="182880" rtl="0" algn="l">
              <a:lnSpc>
                <a:spcPct val="100000"/>
              </a:lnSpc>
              <a:spcBef>
                <a:spcPts val="900"/>
              </a:spcBef>
              <a:spcAft>
                <a:spcPts val="0"/>
              </a:spcAft>
              <a:buSzPts val="1800"/>
              <a:buNone/>
            </a:pPr>
            <a:r>
              <a:t/>
            </a:r>
            <a:endParaRPr sz="1800"/>
          </a:p>
          <a:p>
            <a:pPr indent="-182880" lvl="0" marL="182880" rtl="0" algn="l">
              <a:lnSpc>
                <a:spcPct val="100000"/>
              </a:lnSpc>
              <a:spcBef>
                <a:spcPts val="900"/>
              </a:spcBef>
              <a:spcAft>
                <a:spcPts val="0"/>
              </a:spcAft>
              <a:buSzPts val="1800"/>
              <a:buFont typeface="Century Gothic"/>
              <a:buChar char="◦"/>
            </a:pPr>
            <a:r>
              <a:rPr lang="nl-NL" sz="1800">
                <a:solidFill>
                  <a:srgbClr val="FF0000"/>
                </a:solidFill>
              </a:rPr>
              <a:t>Relevance of DH</a:t>
            </a:r>
            <a:r>
              <a:rPr lang="nl-NL" sz="1800"/>
              <a:t>? What are the conditions of thinking (i.e. acting) in the world today (i.e. after the computational-turn)? </a:t>
            </a:r>
            <a:r>
              <a:rPr lang="nl-NL" sz="1800">
                <a:highlight>
                  <a:srgbClr val="FFFF00"/>
                </a:highlight>
              </a:rPr>
              <a:t>DH as a new </a:t>
            </a:r>
            <a:r>
              <a:rPr i="1" lang="nl-NL" sz="1800">
                <a:highlight>
                  <a:srgbClr val="FFFF00"/>
                </a:highlight>
              </a:rPr>
              <a:t>philosophy </a:t>
            </a:r>
            <a:r>
              <a:rPr lang="nl-NL" sz="1800">
                <a:highlight>
                  <a:srgbClr val="FFFF00"/>
                </a:highlight>
              </a:rPr>
              <a:t>producing computational/data-centric subjects</a:t>
            </a:r>
            <a:r>
              <a:rPr lang="nl-NL" sz="1800"/>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7b36ed54de_0_0"/>
          <p:cNvSpPr txBox="1"/>
          <p:nvPr>
            <p:ph idx="1" type="body"/>
          </p:nvPr>
        </p:nvSpPr>
        <p:spPr>
          <a:xfrm>
            <a:off x="457200" y="260648"/>
            <a:ext cx="8229600" cy="5976600"/>
          </a:xfrm>
          <a:prstGeom prst="rect">
            <a:avLst/>
          </a:prstGeom>
          <a:noFill/>
          <a:ln>
            <a:noFill/>
          </a:ln>
        </p:spPr>
        <p:txBody>
          <a:bodyPr anchorCtr="0" anchor="t" bIns="45700" lIns="91425" spcFirstLastPara="1" rIns="91425" wrap="square" tIns="45700">
            <a:noAutofit/>
          </a:bodyPr>
          <a:lstStyle/>
          <a:p>
            <a:pPr indent="0" lvl="1" marL="400050" rtl="0" algn="just">
              <a:lnSpc>
                <a:spcPct val="100000"/>
              </a:lnSpc>
              <a:spcBef>
                <a:spcPts val="0"/>
              </a:spcBef>
              <a:spcAft>
                <a:spcPts val="0"/>
              </a:spcAft>
              <a:buSzPts val="2000"/>
              <a:buNone/>
            </a:pPr>
            <a:r>
              <a:t/>
            </a:r>
            <a:endParaRPr b="1" sz="2000"/>
          </a:p>
          <a:p>
            <a:pPr indent="0" lvl="1" marL="400050" rtl="0" algn="just">
              <a:lnSpc>
                <a:spcPct val="100000"/>
              </a:lnSpc>
              <a:spcBef>
                <a:spcPts val="500"/>
              </a:spcBef>
              <a:spcAft>
                <a:spcPts val="0"/>
              </a:spcAft>
              <a:buSzPts val="2000"/>
              <a:buNone/>
            </a:pPr>
            <a:r>
              <a:t/>
            </a:r>
            <a:endParaRPr b="1" sz="2000"/>
          </a:p>
          <a:p>
            <a:pPr indent="0" lvl="1" marL="400050" rtl="0" algn="just">
              <a:lnSpc>
                <a:spcPct val="100000"/>
              </a:lnSpc>
              <a:spcBef>
                <a:spcPts val="500"/>
              </a:spcBef>
              <a:spcAft>
                <a:spcPts val="0"/>
              </a:spcAft>
              <a:buSzPts val="2000"/>
              <a:buNone/>
            </a:pPr>
            <a:r>
              <a:rPr b="1" lang="nl-NL" sz="2000"/>
              <a:t>Break out session: Output</a:t>
            </a:r>
            <a:endParaRPr/>
          </a:p>
          <a:p>
            <a:pPr indent="-68578" lvl="0" marL="182880" rtl="0" algn="just">
              <a:lnSpc>
                <a:spcPct val="100000"/>
              </a:lnSpc>
              <a:spcBef>
                <a:spcPts val="900"/>
              </a:spcBef>
              <a:spcAft>
                <a:spcPts val="0"/>
              </a:spcAft>
              <a:buSzPts val="1800"/>
              <a:buNone/>
            </a:pPr>
            <a:r>
              <a:t/>
            </a:r>
            <a:endParaRPr sz="1800"/>
          </a:p>
          <a:p>
            <a:pPr indent="0" lvl="0" marL="0" rtl="0" algn="just">
              <a:lnSpc>
                <a:spcPct val="100000"/>
              </a:lnSpc>
              <a:spcBef>
                <a:spcPts val="900"/>
              </a:spcBef>
              <a:spcAft>
                <a:spcPts val="0"/>
              </a:spcAft>
              <a:buSzPts val="1800"/>
              <a:buNone/>
            </a:pPr>
            <a:r>
              <a:t/>
            </a:r>
            <a:endParaRPr sz="1800"/>
          </a:p>
          <a:p>
            <a:pPr indent="-195580" lvl="0" marL="182880" rtl="0" algn="l">
              <a:lnSpc>
                <a:spcPct val="100000"/>
              </a:lnSpc>
              <a:spcBef>
                <a:spcPts val="900"/>
              </a:spcBef>
              <a:spcAft>
                <a:spcPts val="0"/>
              </a:spcAft>
              <a:buClr>
                <a:schemeClr val="dk1"/>
              </a:buClr>
              <a:buSzPts val="2000"/>
              <a:buFont typeface="Century Gothic"/>
              <a:buChar char="◦"/>
            </a:pPr>
            <a:r>
              <a:rPr lang="nl-NL" sz="2000"/>
              <a:t>one group member will summarize the key points of the discussion within the group</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Century Gothic"/>
              <a:buNone/>
            </a:pPr>
            <a:r>
              <a:rPr lang="nl-NL"/>
              <a:t>Position of </a:t>
            </a:r>
            <a:r>
              <a:rPr lang="nl-NL">
                <a:solidFill>
                  <a:srgbClr val="FF0000"/>
                </a:solidFill>
              </a:rPr>
              <a:t>Understanding Digital Humanities </a:t>
            </a:r>
            <a:r>
              <a:rPr lang="nl-NL"/>
              <a:t>in the MA program</a:t>
            </a:r>
            <a:endParaRPr/>
          </a:p>
        </p:txBody>
      </p:sp>
      <p:sp>
        <p:nvSpPr>
          <p:cNvPr id="224" name="Google Shape;224;p14"/>
          <p:cNvSpPr txBox="1"/>
          <p:nvPr>
            <p:ph idx="1" type="body"/>
          </p:nvPr>
        </p:nvSpPr>
        <p:spPr>
          <a:xfrm>
            <a:off x="731520" y="2103120"/>
            <a:ext cx="768096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i="1" lang="nl-NL"/>
              <a:t>Theoretical learning pathway</a:t>
            </a:r>
            <a:endParaRPr i="1"/>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nl-NL"/>
              <a:t>UDH </a:t>
            </a:r>
            <a:endParaRPr/>
          </a:p>
          <a:p>
            <a:pPr indent="-182880" lvl="0" marL="182880" rtl="0" algn="l">
              <a:lnSpc>
                <a:spcPct val="100000"/>
              </a:lnSpc>
              <a:spcBef>
                <a:spcPts val="900"/>
              </a:spcBef>
              <a:spcAft>
                <a:spcPts val="0"/>
              </a:spcAft>
              <a:buSzPts val="1800"/>
              <a:buChar char="◦"/>
            </a:pPr>
            <a:r>
              <a:rPr lang="nl-NL"/>
              <a:t>Data in Society</a:t>
            </a:r>
            <a:endParaRPr/>
          </a:p>
          <a:p>
            <a:pPr indent="-182880" lvl="0" marL="182880" rtl="0" algn="l">
              <a:lnSpc>
                <a:spcPct val="100000"/>
              </a:lnSpc>
              <a:spcBef>
                <a:spcPts val="900"/>
              </a:spcBef>
              <a:spcAft>
                <a:spcPts val="0"/>
              </a:spcAft>
              <a:buSzPts val="1800"/>
              <a:buChar char="◦"/>
            </a:pPr>
            <a:r>
              <a:rPr lang="nl-NL"/>
              <a:t>Data and software as culture</a:t>
            </a:r>
            <a:endParaRPr/>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nl-NL"/>
              <a:t>Thesis/thesis lab</a:t>
            </a:r>
            <a:endParaRPr/>
          </a:p>
          <a:p>
            <a:pPr indent="-68578" lvl="0" marL="182880" rtl="0" algn="l">
              <a:lnSpc>
                <a:spcPct val="100000"/>
              </a:lnSpc>
              <a:spcBef>
                <a:spcPts val="9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835695" y="2780928"/>
            <a:ext cx="4320481"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entury Gothic"/>
              <a:buNone/>
            </a:pPr>
            <a:r>
              <a:rPr lang="nl-NL">
                <a:solidFill>
                  <a:srgbClr val="FF0000"/>
                </a:solidFill>
              </a:rPr>
              <a:t>How</a:t>
            </a:r>
            <a:r>
              <a:rPr lang="nl-NL"/>
              <a:t> are you?</a:t>
            </a:r>
            <a:br>
              <a:rPr lang="nl-NL"/>
            </a:br>
            <a:br>
              <a:rPr lang="nl-NL"/>
            </a:br>
            <a:r>
              <a:rPr lang="nl-NL">
                <a:solidFill>
                  <a:srgbClr val="FF0000"/>
                </a:solidFill>
              </a:rPr>
              <a:t>Who</a:t>
            </a:r>
            <a:r>
              <a:rPr lang="nl-NL"/>
              <a:t> are you? </a:t>
            </a:r>
            <a:br>
              <a:rPr lang="nl-NL"/>
            </a:br>
            <a:br>
              <a:rPr lang="nl-NL"/>
            </a:br>
            <a:r>
              <a:rPr lang="nl-NL">
                <a:solidFill>
                  <a:srgbClr val="FF0000"/>
                </a:solidFill>
              </a:rPr>
              <a:t>Who</a:t>
            </a:r>
            <a:r>
              <a:rPr lang="nl-NL"/>
              <a:t> are we?</a:t>
            </a:r>
            <a:br>
              <a:rPr lang="nl-NL"/>
            </a:br>
            <a:endParaRPr/>
          </a:p>
        </p:txBody>
      </p:sp>
      <p:sp>
        <p:nvSpPr>
          <p:cNvPr descr="https://mail.google.com/mail/u/0/?ui=2&amp;ik=c58516f872&amp;view=fimg&amp;th=15e7a5ec893ecb24&amp;attid=0.1.1&amp;disp=emb&amp;attbid=ANGjdJ_1_KG5Sy2GCCOqanLQfILSejJ3bmFmsZbBfCsKKTyuaTw1iPk5UqmBhnE8-NWMoUXXLfFsOWmWMM2fB3O1u2MCJgyv-7oxYAGznzRU3j4PPLXw2QnvfNX9Qb8&amp;sz=s0-l75-ft&amp;ats=1505291603140&amp;rm=15e7a5ec893ecb24&amp;zw&amp;atsh=1" id="119" name="Google Shape;11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descr="https://mail.google.com/mail/u/0/?ui=2&amp;ik=c58516f872&amp;view=fimg&amp;th=15e7a5ec893ecb24&amp;attid=0.1.1&amp;disp=emb&amp;attbid=ANGjdJ_1_KG5Sy2GCCOqanLQfILSejJ3bmFmsZbBfCsKKTyuaTw1iPk5UqmBhnE8-NWMoUXXLfFsOWmWMM2fB3O1u2MCJgyv-7oxYAGznzRU3j4PPLXw2QnvfNX9Qb8&amp;sz=s0-l75-ft&amp;ats=1505291603140&amp;rm=15e7a5ec893ecb24&amp;zw&amp;atsh=1" id="120" name="Google Shape;120;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539552" y="18864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100"/>
              <a:buFont typeface="Century Gothic"/>
              <a:buNone/>
            </a:pPr>
            <a:r>
              <a:rPr lang="nl-NL" sz="3100">
                <a:solidFill>
                  <a:srgbClr val="FF0000"/>
                </a:solidFill>
              </a:rPr>
              <a:t>O</a:t>
            </a:r>
            <a:r>
              <a:rPr lang="nl-NL" sz="3100">
                <a:solidFill>
                  <a:srgbClr val="FF0000"/>
                </a:solidFill>
              </a:rPr>
              <a:t>verview of the course</a:t>
            </a:r>
            <a:endParaRPr>
              <a:solidFill>
                <a:srgbClr val="FF0000"/>
              </a:solidFill>
            </a:endParaRPr>
          </a:p>
        </p:txBody>
      </p:sp>
      <p:sp>
        <p:nvSpPr>
          <p:cNvPr id="231" name="Google Shape;231;p15"/>
          <p:cNvSpPr/>
          <p:nvPr/>
        </p:nvSpPr>
        <p:spPr>
          <a:xfrm>
            <a:off x="480374" y="1196752"/>
            <a:ext cx="8484114" cy="59400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chemeClr val="dk1"/>
                </a:solidFill>
                <a:latin typeface="Century Gothic"/>
                <a:ea typeface="Century Gothic"/>
                <a:cs typeface="Century Gothic"/>
                <a:sym typeface="Century Gothic"/>
              </a:rPr>
              <a:t>NB. </a:t>
            </a:r>
            <a:r>
              <a:rPr b="0" i="1" lang="nl-NL" sz="1800" u="none" cap="none" strike="noStrike">
                <a:solidFill>
                  <a:schemeClr val="dk1"/>
                </a:solidFill>
                <a:latin typeface="Century Gothic"/>
                <a:ea typeface="Century Gothic"/>
                <a:cs typeface="Century Gothic"/>
                <a:sym typeface="Century Gothic"/>
              </a:rPr>
              <a:t>Please check the button Course Documents and Assignments for an elaborate introduction of the weekly readings and assignments</a:t>
            </a:r>
            <a:r>
              <a:rPr b="0" i="0" lang="nl-NL"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1: Introduction: What is DH? Exploring a new field</a:t>
            </a:r>
            <a:endParaRPr b="0" i="0" sz="1600" u="none" cap="none" strike="noStrike">
              <a:solidFill>
                <a:schemeClr val="dk1"/>
              </a:solidFill>
              <a:latin typeface="Century Gothic"/>
              <a:ea typeface="Century Gothic"/>
              <a:cs typeface="Century Gothic"/>
              <a:sym typeface="Century Gothic"/>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2: </a:t>
            </a:r>
            <a:r>
              <a:rPr i="1" lang="nl-NL" sz="1600">
                <a:solidFill>
                  <a:schemeClr val="dk1"/>
                </a:solidFill>
                <a:latin typeface="Century Gothic"/>
                <a:ea typeface="Century Gothic"/>
                <a:cs typeface="Century Gothic"/>
                <a:sym typeface="Century Gothic"/>
              </a:rPr>
              <a:t>I see a pattern! The case of Distant Reading </a:t>
            </a:r>
            <a:r>
              <a:rPr lang="nl-NL" sz="1600">
                <a:solidFill>
                  <a:schemeClr val="dk1"/>
                </a:solidFill>
                <a:latin typeface="Century Gothic"/>
                <a:ea typeface="Century Gothic"/>
                <a:cs typeface="Century Gothic"/>
                <a:sym typeface="Century Gothic"/>
              </a:rPr>
              <a:t>(graded assignment)</a:t>
            </a:r>
            <a:endParaRPr sz="1600" u="none" cap="none" strike="noStrike">
              <a:solidFill>
                <a:schemeClr val="dk1"/>
              </a:solidFill>
              <a:latin typeface="Century Gothic"/>
              <a:ea typeface="Century Gothic"/>
              <a:cs typeface="Century Gothic"/>
              <a:sym typeface="Century Gothic"/>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3: </a:t>
            </a:r>
            <a:r>
              <a:rPr i="1" lang="nl-NL" sz="1600">
                <a:solidFill>
                  <a:schemeClr val="dk1"/>
                </a:solidFill>
                <a:latin typeface="Century Gothic"/>
                <a:ea typeface="Century Gothic"/>
                <a:cs typeface="Century Gothic"/>
                <a:sym typeface="Century Gothic"/>
              </a:rPr>
              <a:t>DH as an infrastructural project </a:t>
            </a:r>
            <a:endParaRPr b="0" i="1" sz="1600" u="none" cap="none" strike="noStrike">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i="1" sz="1600">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4: </a:t>
            </a:r>
            <a:r>
              <a:rPr i="1" lang="nl-NL" sz="1600">
                <a:solidFill>
                  <a:schemeClr val="dk1"/>
                </a:solidFill>
                <a:latin typeface="Century Gothic"/>
                <a:ea typeface="Century Gothic"/>
                <a:cs typeface="Century Gothic"/>
                <a:sym typeface="Century Gothic"/>
              </a:rPr>
              <a:t>DH as Inter, Multi or Transdisciplinary field </a:t>
            </a:r>
            <a:r>
              <a:rPr lang="nl-NL" sz="1600">
                <a:solidFill>
                  <a:schemeClr val="dk1"/>
                </a:solidFill>
                <a:latin typeface="Century Gothic"/>
                <a:ea typeface="Century Gothic"/>
                <a:cs typeface="Century Gothic"/>
                <a:sym typeface="Century Gothic"/>
              </a:rPr>
              <a:t>(graded assignment)</a:t>
            </a:r>
            <a:endParaRPr i="1" sz="16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i="1" sz="1600">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5: </a:t>
            </a:r>
            <a:r>
              <a:rPr i="1" lang="nl-NL" sz="1600">
                <a:solidFill>
                  <a:schemeClr val="dk1"/>
                </a:solidFill>
                <a:latin typeface="Century Gothic"/>
                <a:ea typeface="Century Gothic"/>
                <a:cs typeface="Century Gothic"/>
                <a:sym typeface="Century Gothic"/>
              </a:rPr>
              <a:t>Digital Hermeneutics</a:t>
            </a:r>
            <a:endParaRPr b="0" i="1" sz="1600" u="none" cap="none" strike="noStrike">
              <a:solidFill>
                <a:schemeClr val="dk1"/>
              </a:solidFill>
              <a:latin typeface="Century Gothic"/>
              <a:ea typeface="Century Gothic"/>
              <a:cs typeface="Century Gothic"/>
              <a:sym typeface="Century Gothic"/>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6: </a:t>
            </a:r>
            <a:r>
              <a:rPr i="1" lang="nl-NL" sz="1600">
                <a:solidFill>
                  <a:schemeClr val="dk1"/>
                </a:solidFill>
                <a:latin typeface="Century Gothic"/>
                <a:ea typeface="Century Gothic"/>
                <a:cs typeface="Century Gothic"/>
                <a:sym typeface="Century Gothic"/>
              </a:rPr>
              <a:t>AI and Cultural Analytics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1" lang="nl-NL" sz="1600" u="none" cap="none" strike="noStrike">
                <a:solidFill>
                  <a:schemeClr val="dk1"/>
                </a:solidFill>
                <a:latin typeface="Century Gothic"/>
                <a:ea typeface="Century Gothic"/>
                <a:cs typeface="Century Gothic"/>
                <a:sym typeface="Century Gothic"/>
              </a:rPr>
              <a:t>	</a:t>
            </a:r>
            <a:endParaRPr b="0" i="0" sz="1600" u="none" cap="none" strike="noStrike">
              <a:solidFill>
                <a:schemeClr val="dk1"/>
              </a:solidFill>
              <a:latin typeface="Century Gothic"/>
              <a:ea typeface="Century Gothic"/>
              <a:cs typeface="Century Gothic"/>
              <a:sym typeface="Century Gothic"/>
            </a:endParaRPr>
          </a:p>
          <a:p>
            <a:pPr indent="-285750" lvl="0" marL="285750" marR="0" rtl="0" algn="l">
              <a:lnSpc>
                <a:spcPct val="100000"/>
              </a:lnSpc>
              <a:spcBef>
                <a:spcPts val="0"/>
              </a:spcBef>
              <a:spcAft>
                <a:spcPts val="0"/>
              </a:spcAft>
              <a:buClr>
                <a:schemeClr val="dk1"/>
              </a:buClr>
              <a:buSzPts val="1600"/>
              <a:buFont typeface="Arial"/>
              <a:buChar char="•"/>
            </a:pPr>
            <a:r>
              <a:rPr b="0" i="1" lang="nl-NL" sz="1600" u="none" cap="none" strike="noStrike">
                <a:solidFill>
                  <a:schemeClr val="dk1"/>
                </a:solidFill>
                <a:latin typeface="Century Gothic"/>
                <a:ea typeface="Century Gothic"/>
                <a:cs typeface="Century Gothic"/>
                <a:sym typeface="Century Gothic"/>
              </a:rPr>
              <a:t>week 7: Preparing final </a:t>
            </a:r>
            <a:r>
              <a:rPr b="0" i="0" lang="nl-NL" sz="1600" u="none" cap="none" strike="noStrike">
                <a:solidFill>
                  <a:schemeClr val="dk1"/>
                </a:solidFill>
                <a:latin typeface="Century Gothic"/>
                <a:ea typeface="Century Gothic"/>
                <a:cs typeface="Century Gothic"/>
                <a:sym typeface="Century Gothic"/>
              </a:rPr>
              <a:t>essay</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nl-NL" sz="1600" u="none" cap="none" strike="noStrike">
                <a:solidFill>
                  <a:schemeClr val="dk1"/>
                </a:solidFill>
                <a:latin typeface="Century Gothic"/>
                <a:ea typeface="Century Gothic"/>
                <a:cs typeface="Century Gothic"/>
                <a:sym typeface="Century Gothic"/>
              </a:rPr>
              <a:t>	</a:t>
            </a:r>
            <a:r>
              <a:rPr lang="nl-NL" sz="1600">
                <a:solidFill>
                  <a:schemeClr val="dk1"/>
                </a:solidFill>
                <a:latin typeface="Century Gothic"/>
                <a:ea typeface="Century Gothic"/>
                <a:cs typeface="Century Gothic"/>
                <a:sym typeface="Century Gothic"/>
              </a:rPr>
              <a:t>group</a:t>
            </a:r>
            <a:r>
              <a:rPr b="0" i="0" lang="nl-NL" sz="1600" u="none" cap="none" strike="noStrike">
                <a:solidFill>
                  <a:schemeClr val="dk1"/>
                </a:solidFill>
                <a:latin typeface="Century Gothic"/>
                <a:ea typeface="Century Gothic"/>
                <a:cs typeface="Century Gothic"/>
                <a:sym typeface="Century Gothic"/>
              </a:rPr>
              <a:t> meetings will be scheduled</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nl-NL" sz="1600" u="none" cap="none" strike="noStrike">
                <a:solidFill>
                  <a:schemeClr val="dk1"/>
                </a:solidFill>
                <a:latin typeface="Century Gothic"/>
                <a:ea typeface="Century Gothic"/>
                <a:cs typeface="Century Gothic"/>
                <a:sym typeface="Century Gothic"/>
              </a:rPr>
              <a:t>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chemeClr val="dk1"/>
                </a:solidFill>
                <a:latin typeface="Century Gothic"/>
                <a:ea typeface="Century Gothic"/>
                <a:cs typeface="Century Gothic"/>
                <a:sym typeface="Century Gothic"/>
              </a:rPr>
              <a:t>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nl-NL" sz="1800" u="none" cap="none" strike="noStrike">
                <a:solidFill>
                  <a:schemeClr val="dk1"/>
                </a:solidFill>
                <a:latin typeface="Century Gothic"/>
                <a:ea typeface="Century Gothic"/>
                <a:cs typeface="Century Gothic"/>
                <a:sym typeface="Century Gothic"/>
              </a:rPr>
              <a:t>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idx="1" type="body"/>
          </p:nvPr>
        </p:nvSpPr>
        <p:spPr>
          <a:xfrm>
            <a:off x="731520" y="2103120"/>
            <a:ext cx="7680960" cy="3931920"/>
          </a:xfrm>
          <a:prstGeom prst="rect">
            <a:avLst/>
          </a:prstGeom>
          <a:solidFill>
            <a:srgbClr val="F2F2F2"/>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182880" lvl="0" marL="182880" rtl="0" algn="l">
              <a:lnSpc>
                <a:spcPct val="100000"/>
              </a:lnSpc>
              <a:spcBef>
                <a:spcPts val="900"/>
              </a:spcBef>
              <a:spcAft>
                <a:spcPts val="0"/>
              </a:spcAft>
              <a:buSzPts val="2400"/>
              <a:buChar char="◦"/>
            </a:pPr>
            <a:r>
              <a:rPr lang="nl-NL" sz="2400"/>
              <a:t>Students will weekly prepare short assignments that will be discussed during the seminar sessions. The final assessment will be based on an essay (2000 words) that reflects the topics and literature that were discussed during class. </a:t>
            </a:r>
            <a:endParaRPr/>
          </a:p>
        </p:txBody>
      </p:sp>
      <p:sp>
        <p:nvSpPr>
          <p:cNvPr id="237" name="Google Shape;237;p16"/>
          <p:cNvSpPr txBox="1"/>
          <p:nvPr>
            <p:ph type="title"/>
          </p:nvPr>
        </p:nvSpPr>
        <p:spPr>
          <a:xfrm>
            <a:off x="539552" y="18864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100"/>
              <a:buFont typeface="Century Gothic"/>
              <a:buNone/>
            </a:pPr>
            <a:r>
              <a:rPr lang="nl-NL" sz="3100">
                <a:solidFill>
                  <a:srgbClr val="FF0000"/>
                </a:solidFill>
              </a:rPr>
              <a:t>Mode of assessment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710136" y="260648"/>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Final essay</a:t>
            </a:r>
            <a:endParaRPr/>
          </a:p>
        </p:txBody>
      </p:sp>
      <p:sp>
        <p:nvSpPr>
          <p:cNvPr id="243" name="Google Shape;243;p17"/>
          <p:cNvSpPr txBox="1"/>
          <p:nvPr>
            <p:ph idx="1" type="body"/>
          </p:nvPr>
        </p:nvSpPr>
        <p:spPr>
          <a:xfrm>
            <a:off x="752904" y="1463040"/>
            <a:ext cx="7638192" cy="4846280"/>
          </a:xfrm>
          <a:prstGeom prst="rect">
            <a:avLst/>
          </a:prstGeom>
          <a:solidFill>
            <a:srgbClr val="F2F2F2"/>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69532" lvl="0" marL="182880" rtl="0" algn="l">
              <a:lnSpc>
                <a:spcPct val="80000"/>
              </a:lnSpc>
              <a:spcBef>
                <a:spcPts val="0"/>
              </a:spcBef>
              <a:spcAft>
                <a:spcPts val="0"/>
              </a:spcAft>
              <a:buSzPts val="1470"/>
              <a:buNone/>
            </a:pPr>
            <a:r>
              <a:t/>
            </a:r>
            <a:endParaRPr sz="1670"/>
          </a:p>
          <a:p>
            <a:pPr indent="-175577" lvl="0" marL="182880" rtl="0" algn="l">
              <a:lnSpc>
                <a:spcPct val="80000"/>
              </a:lnSpc>
              <a:spcBef>
                <a:spcPts val="900"/>
              </a:spcBef>
              <a:spcAft>
                <a:spcPts val="0"/>
              </a:spcAft>
              <a:buSzPts val="1670"/>
              <a:buChar char="◦"/>
            </a:pPr>
            <a:r>
              <a:rPr lang="nl-NL" sz="1670"/>
              <a:t>In your final essay you will have the chance to explore a topic/case/statement/problem/project/tool you find interesting, related to one of the 6 topics (weeks) explored during the course</a:t>
            </a:r>
            <a:endParaRPr sz="1460"/>
          </a:p>
          <a:p>
            <a:pPr indent="-69532" lvl="0" marL="182880" rtl="0" algn="l">
              <a:lnSpc>
                <a:spcPct val="80000"/>
              </a:lnSpc>
              <a:spcBef>
                <a:spcPts val="900"/>
              </a:spcBef>
              <a:spcAft>
                <a:spcPts val="0"/>
              </a:spcAft>
              <a:buSzPts val="1470"/>
              <a:buNone/>
            </a:pPr>
            <a:r>
              <a:t/>
            </a:r>
            <a:endParaRPr sz="1670"/>
          </a:p>
          <a:p>
            <a:pPr indent="-175577" lvl="0" marL="182880" rtl="0" algn="l">
              <a:lnSpc>
                <a:spcPct val="80000"/>
              </a:lnSpc>
              <a:spcBef>
                <a:spcPts val="900"/>
              </a:spcBef>
              <a:spcAft>
                <a:spcPts val="0"/>
              </a:spcAft>
              <a:buSzPts val="1670"/>
              <a:buChar char="◦"/>
            </a:pPr>
            <a:r>
              <a:rPr lang="nl-NL" sz="1670">
                <a:solidFill>
                  <a:srgbClr val="0070C0"/>
                </a:solidFill>
              </a:rPr>
              <a:t>Step 1</a:t>
            </a:r>
            <a:r>
              <a:rPr lang="nl-NL" sz="1670"/>
              <a:t>: Prepare your proposal. Please make sure that you have a research question, a motivation (why you think this is interesting), overview of cases, theories, approaches and/or methods that you would like to discuss. Upload your proposal on Brightspace before Thursday, October 12.</a:t>
            </a:r>
            <a:endParaRPr sz="1460"/>
          </a:p>
          <a:p>
            <a:pPr indent="-175577" lvl="0" marL="182880" rtl="0" algn="l">
              <a:lnSpc>
                <a:spcPct val="80000"/>
              </a:lnSpc>
              <a:spcBef>
                <a:spcPts val="900"/>
              </a:spcBef>
              <a:spcAft>
                <a:spcPts val="0"/>
              </a:spcAft>
              <a:buSzPts val="1670"/>
              <a:buChar char="◦"/>
            </a:pPr>
            <a:r>
              <a:rPr lang="nl-NL" sz="1670">
                <a:solidFill>
                  <a:srgbClr val="0070C0"/>
                </a:solidFill>
              </a:rPr>
              <a:t>Step 2</a:t>
            </a:r>
            <a:r>
              <a:rPr lang="nl-NL" sz="1670"/>
              <a:t>: In week 7, we will meet you in small groups and give you feedback. </a:t>
            </a:r>
            <a:endParaRPr sz="1460"/>
          </a:p>
          <a:p>
            <a:pPr indent="-175577" lvl="0" marL="182880" rtl="0" algn="l">
              <a:lnSpc>
                <a:spcPct val="80000"/>
              </a:lnSpc>
              <a:spcBef>
                <a:spcPts val="900"/>
              </a:spcBef>
              <a:spcAft>
                <a:spcPts val="0"/>
              </a:spcAft>
              <a:buSzPts val="1670"/>
              <a:buChar char="◦"/>
            </a:pPr>
            <a:r>
              <a:rPr lang="nl-NL" sz="1670">
                <a:solidFill>
                  <a:srgbClr val="0070C0"/>
                </a:solidFill>
              </a:rPr>
              <a:t>Step 3</a:t>
            </a:r>
            <a:r>
              <a:rPr lang="nl-NL" sz="1670"/>
              <a:t>: Write your essay!</a:t>
            </a:r>
            <a:endParaRPr sz="1460"/>
          </a:p>
          <a:p>
            <a:pPr indent="-69532" lvl="0" marL="182880" rtl="0" algn="l">
              <a:lnSpc>
                <a:spcPct val="80000"/>
              </a:lnSpc>
              <a:spcBef>
                <a:spcPts val="900"/>
              </a:spcBef>
              <a:spcAft>
                <a:spcPts val="0"/>
              </a:spcAft>
              <a:buSzPts val="1470"/>
              <a:buNone/>
            </a:pPr>
            <a:r>
              <a:t/>
            </a:r>
            <a:endParaRPr sz="1670"/>
          </a:p>
          <a:p>
            <a:pPr indent="0" lvl="0" marL="0" rtl="0" algn="l">
              <a:lnSpc>
                <a:spcPct val="80000"/>
              </a:lnSpc>
              <a:spcBef>
                <a:spcPts val="900"/>
              </a:spcBef>
              <a:spcAft>
                <a:spcPts val="0"/>
              </a:spcAft>
              <a:buSzPts val="1470"/>
              <a:buNone/>
            </a:pPr>
            <a:r>
              <a:rPr lang="nl-NL" sz="1670">
                <a:solidFill>
                  <a:srgbClr val="FF0000"/>
                </a:solidFill>
              </a:rPr>
              <a:t>Tip 1</a:t>
            </a:r>
            <a:r>
              <a:rPr lang="nl-NL" sz="1670"/>
              <a:t>: Make notes during the weekly sessions about topics of your interest. </a:t>
            </a:r>
            <a:endParaRPr sz="1460"/>
          </a:p>
          <a:p>
            <a:pPr indent="0" lvl="0" marL="0" rtl="0" algn="l">
              <a:lnSpc>
                <a:spcPct val="80000"/>
              </a:lnSpc>
              <a:spcBef>
                <a:spcPts val="900"/>
              </a:spcBef>
              <a:spcAft>
                <a:spcPts val="0"/>
              </a:spcAft>
              <a:buSzPts val="1470"/>
              <a:buNone/>
            </a:pPr>
            <a:r>
              <a:rPr lang="nl-NL" sz="1670">
                <a:solidFill>
                  <a:srgbClr val="FF0000"/>
                </a:solidFill>
              </a:rPr>
              <a:t>Tip 2</a:t>
            </a:r>
            <a:r>
              <a:rPr lang="nl-NL" sz="1670"/>
              <a:t>: There is a resource that can help you writing an essay: https://writingcenter.fas.harvard.edu/pages/essay-structure</a:t>
            </a:r>
            <a:endParaRPr sz="1460"/>
          </a:p>
          <a:p>
            <a:pPr indent="0" lvl="0" marL="0" rtl="0" algn="l">
              <a:lnSpc>
                <a:spcPct val="80000"/>
              </a:lnSpc>
              <a:spcBef>
                <a:spcPts val="900"/>
              </a:spcBef>
              <a:spcAft>
                <a:spcPts val="0"/>
              </a:spcAft>
              <a:buSzPts val="1260"/>
              <a:buNone/>
            </a:pPr>
            <a:r>
              <a:t/>
            </a:r>
            <a:endParaRPr sz="1460"/>
          </a:p>
          <a:p>
            <a:pPr indent="0" lvl="0" marL="0" rtl="0" algn="l">
              <a:lnSpc>
                <a:spcPct val="80000"/>
              </a:lnSpc>
              <a:spcBef>
                <a:spcPts val="900"/>
              </a:spcBef>
              <a:spcAft>
                <a:spcPts val="0"/>
              </a:spcAft>
              <a:buSzPts val="1260"/>
              <a:buNone/>
            </a:pPr>
            <a:r>
              <a:t/>
            </a:r>
            <a:endParaRPr sz="1460"/>
          </a:p>
          <a:p>
            <a:pPr indent="-85723" lvl="0" marL="182880" rtl="0" algn="l">
              <a:lnSpc>
                <a:spcPct val="80000"/>
              </a:lnSpc>
              <a:spcBef>
                <a:spcPts val="900"/>
              </a:spcBef>
              <a:spcAft>
                <a:spcPts val="0"/>
              </a:spcAft>
              <a:buSzPts val="1260"/>
              <a:buNone/>
            </a:pPr>
            <a:r>
              <a:t/>
            </a:r>
            <a:endParaRPr sz="146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754892" y="332656"/>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solidFill>
                  <a:srgbClr val="FF0000"/>
                </a:solidFill>
              </a:rPr>
              <a:t>Assignment A1</a:t>
            </a:r>
            <a:endParaRPr>
              <a:solidFill>
                <a:srgbClr val="FF0000"/>
              </a:solidFill>
            </a:endParaRPr>
          </a:p>
        </p:txBody>
      </p:sp>
      <p:sp>
        <p:nvSpPr>
          <p:cNvPr id="249" name="Google Shape;249;p18"/>
          <p:cNvSpPr txBox="1"/>
          <p:nvPr>
            <p:ph idx="1" type="body"/>
          </p:nvPr>
        </p:nvSpPr>
        <p:spPr>
          <a:xfrm>
            <a:off x="708148" y="1704256"/>
            <a:ext cx="7704332" cy="4605064"/>
          </a:xfrm>
          <a:prstGeom prst="rect">
            <a:avLst/>
          </a:prstGeom>
          <a:solidFill>
            <a:srgbClr val="F2F2F2"/>
          </a:solidFill>
          <a:ln>
            <a:noFill/>
          </a:ln>
        </p:spPr>
        <p:txBody>
          <a:bodyPr anchorCtr="0" anchor="t" bIns="45700" lIns="91425" spcFirstLastPara="1" rIns="91425" wrap="square" tIns="45700">
            <a:normAutofit/>
          </a:bodyPr>
          <a:lstStyle/>
          <a:p>
            <a:pPr indent="-95566" lvl="0" marL="182880" rtl="0" algn="l">
              <a:lnSpc>
                <a:spcPct val="100000"/>
              </a:lnSpc>
              <a:spcBef>
                <a:spcPts val="0"/>
              </a:spcBef>
              <a:spcAft>
                <a:spcPts val="0"/>
              </a:spcAft>
              <a:buSzPts val="5500"/>
              <a:buNone/>
            </a:pPr>
            <a:r>
              <a:t/>
            </a:r>
            <a:endParaRPr sz="5500">
              <a:solidFill>
                <a:srgbClr val="FF0000"/>
              </a:solidFill>
            </a:endParaRPr>
          </a:p>
          <a:p>
            <a:pPr indent="0" lvl="0" marL="457200" rtl="0" algn="l">
              <a:lnSpc>
                <a:spcPct val="100000"/>
              </a:lnSpc>
              <a:spcBef>
                <a:spcPts val="900"/>
              </a:spcBef>
              <a:spcAft>
                <a:spcPts val="0"/>
              </a:spcAft>
              <a:buNone/>
            </a:pPr>
            <a:r>
              <a:rPr lang="nl-NL" sz="2600">
                <a:solidFill>
                  <a:srgbClr val="494C4E"/>
                </a:solidFill>
                <a:latin typeface="Arial"/>
                <a:ea typeface="Arial"/>
                <a:cs typeface="Arial"/>
                <a:sym typeface="Arial"/>
              </a:rPr>
              <a:t>After class, you are asked to produce a second report A1 with some further reflections by answering the following question: </a:t>
            </a:r>
            <a:r>
              <a:rPr b="1" lang="nl-NL" sz="2600">
                <a:solidFill>
                  <a:srgbClr val="FF0000"/>
                </a:solidFill>
                <a:latin typeface="Arial"/>
                <a:ea typeface="Arial"/>
                <a:cs typeface="Arial"/>
                <a:sym typeface="Arial"/>
              </a:rPr>
              <a:t>How is your academic discipline located within the Digital Humanities today?</a:t>
            </a:r>
            <a:endParaRPr sz="32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7b0d10c2aa_0_12"/>
          <p:cNvSpPr txBox="1"/>
          <p:nvPr>
            <p:ph type="title"/>
          </p:nvPr>
        </p:nvSpPr>
        <p:spPr>
          <a:xfrm>
            <a:off x="731520" y="642594"/>
            <a:ext cx="76809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nl-NL">
                <a:solidFill>
                  <a:srgbClr val="FF0000"/>
                </a:solidFill>
              </a:rPr>
              <a:t>Assignment A1</a:t>
            </a:r>
            <a:endParaRPr>
              <a:solidFill>
                <a:srgbClr val="FF0000"/>
              </a:solidFill>
            </a:endParaRPr>
          </a:p>
        </p:txBody>
      </p:sp>
      <p:sp>
        <p:nvSpPr>
          <p:cNvPr id="256" name="Google Shape;256;g27b0d10c2aa_0_12"/>
          <p:cNvSpPr txBox="1"/>
          <p:nvPr>
            <p:ph idx="1" type="body"/>
          </p:nvPr>
        </p:nvSpPr>
        <p:spPr>
          <a:xfrm>
            <a:off x="731520" y="2103120"/>
            <a:ext cx="7680900" cy="39318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Clr>
                <a:schemeClr val="dk1"/>
              </a:buClr>
              <a:buSzPts val="1100"/>
              <a:buFont typeface="Arial"/>
              <a:buNone/>
            </a:pPr>
            <a:r>
              <a:rPr lang="nl-NL" sz="1700">
                <a:solidFill>
                  <a:srgbClr val="494C4E"/>
                </a:solidFill>
                <a:latin typeface="Arial"/>
                <a:ea typeface="Arial"/>
                <a:cs typeface="Arial"/>
                <a:sym typeface="Arial"/>
              </a:rPr>
              <a:t>Before you answer this part of the assignment, please research DH as a field:</a:t>
            </a:r>
            <a:endParaRPr sz="1700">
              <a:solidFill>
                <a:srgbClr val="494C4E"/>
              </a:solidFill>
              <a:latin typeface="Arial"/>
              <a:ea typeface="Arial"/>
              <a:cs typeface="Arial"/>
              <a:sym typeface="Arial"/>
            </a:endParaRPr>
          </a:p>
          <a:p>
            <a:pPr indent="-336550" lvl="0" marL="457200" rtl="0" algn="l">
              <a:lnSpc>
                <a:spcPct val="115000"/>
              </a:lnSpc>
              <a:spcBef>
                <a:spcPts val="1200"/>
              </a:spcBef>
              <a:spcAft>
                <a:spcPts val="0"/>
              </a:spcAft>
              <a:buClr>
                <a:srgbClr val="494C4E"/>
              </a:buClr>
              <a:buSzPts val="1700"/>
              <a:buFont typeface="Arial"/>
              <a:buChar char="●"/>
            </a:pPr>
            <a:r>
              <a:rPr lang="nl-NL" sz="1700">
                <a:solidFill>
                  <a:srgbClr val="494C4E"/>
                </a:solidFill>
                <a:latin typeface="Arial"/>
                <a:ea typeface="Arial"/>
                <a:cs typeface="Arial"/>
                <a:sym typeface="Arial"/>
              </a:rPr>
              <a:t>when did DH start, try to describe how the field defines itself;</a:t>
            </a:r>
            <a:endParaRPr sz="1700">
              <a:solidFill>
                <a:srgbClr val="494C4E"/>
              </a:solidFill>
              <a:latin typeface="Arial"/>
              <a:ea typeface="Arial"/>
              <a:cs typeface="Arial"/>
              <a:sym typeface="Arial"/>
            </a:endParaRPr>
          </a:p>
          <a:p>
            <a:pPr indent="-336550" lvl="0" marL="457200" rtl="0" algn="l">
              <a:lnSpc>
                <a:spcPct val="115000"/>
              </a:lnSpc>
              <a:spcBef>
                <a:spcPts val="0"/>
              </a:spcBef>
              <a:spcAft>
                <a:spcPts val="0"/>
              </a:spcAft>
              <a:buClr>
                <a:srgbClr val="494C4E"/>
              </a:buClr>
              <a:buSzPts val="1700"/>
              <a:buFont typeface="Arial"/>
              <a:buChar char="●"/>
            </a:pPr>
            <a:r>
              <a:rPr lang="nl-NL" sz="1700">
                <a:solidFill>
                  <a:srgbClr val="494C4E"/>
                </a:solidFill>
                <a:latin typeface="Arial"/>
                <a:ea typeface="Arial"/>
                <a:cs typeface="Arial"/>
                <a:sym typeface="Arial"/>
              </a:rPr>
              <a:t>briefly describe what the trending topics are and explain if and how they relate to  your academic discipline;</a:t>
            </a:r>
            <a:endParaRPr sz="1700">
              <a:solidFill>
                <a:srgbClr val="494C4E"/>
              </a:solidFill>
              <a:latin typeface="Arial"/>
              <a:ea typeface="Arial"/>
              <a:cs typeface="Arial"/>
              <a:sym typeface="Arial"/>
            </a:endParaRPr>
          </a:p>
          <a:p>
            <a:pPr indent="-336550" lvl="0" marL="457200" rtl="0" algn="l">
              <a:lnSpc>
                <a:spcPct val="115000"/>
              </a:lnSpc>
              <a:spcBef>
                <a:spcPts val="0"/>
              </a:spcBef>
              <a:spcAft>
                <a:spcPts val="0"/>
              </a:spcAft>
              <a:buClr>
                <a:srgbClr val="494C4E"/>
              </a:buClr>
              <a:buSzPts val="1700"/>
              <a:buFont typeface="Arial"/>
              <a:buChar char="●"/>
            </a:pPr>
            <a:r>
              <a:rPr lang="nl-NL" sz="1700">
                <a:solidFill>
                  <a:srgbClr val="494C4E"/>
                </a:solidFill>
                <a:latin typeface="Arial"/>
                <a:ea typeface="Arial"/>
                <a:cs typeface="Arial"/>
                <a:sym typeface="Arial"/>
              </a:rPr>
              <a:t>list the main journals, books (and book series), and conferences, reflecting on how they focus on specific areas of DH;</a:t>
            </a:r>
            <a:endParaRPr sz="1700">
              <a:solidFill>
                <a:srgbClr val="494C4E"/>
              </a:solidFill>
              <a:latin typeface="Arial"/>
              <a:ea typeface="Arial"/>
              <a:cs typeface="Arial"/>
              <a:sym typeface="Arial"/>
            </a:endParaRPr>
          </a:p>
          <a:p>
            <a:pPr indent="-336550" lvl="0" marL="457200" rtl="0" algn="l">
              <a:lnSpc>
                <a:spcPct val="115000"/>
              </a:lnSpc>
              <a:spcBef>
                <a:spcPts val="0"/>
              </a:spcBef>
              <a:spcAft>
                <a:spcPts val="0"/>
              </a:spcAft>
              <a:buClr>
                <a:srgbClr val="494C4E"/>
              </a:buClr>
              <a:buSzPts val="1700"/>
              <a:buFont typeface="Arial"/>
              <a:buChar char="●"/>
            </a:pPr>
            <a:r>
              <a:rPr lang="nl-NL" sz="1700">
                <a:solidFill>
                  <a:srgbClr val="494C4E"/>
                </a:solidFill>
                <a:latin typeface="Arial"/>
                <a:ea typeface="Arial"/>
                <a:cs typeface="Arial"/>
                <a:sym typeface="Arial"/>
              </a:rPr>
              <a:t>mention at least two articles/books that you think are important for your discipline in relation to DH;</a:t>
            </a:r>
            <a:endParaRPr sz="1700">
              <a:solidFill>
                <a:srgbClr val="494C4E"/>
              </a:solidFill>
              <a:latin typeface="Arial"/>
              <a:ea typeface="Arial"/>
              <a:cs typeface="Arial"/>
              <a:sym typeface="Arial"/>
            </a:endParaRPr>
          </a:p>
          <a:p>
            <a:pPr indent="-336550" lvl="0" marL="457200" rtl="0" algn="l">
              <a:lnSpc>
                <a:spcPct val="115000"/>
              </a:lnSpc>
              <a:spcBef>
                <a:spcPts val="0"/>
              </a:spcBef>
              <a:spcAft>
                <a:spcPts val="0"/>
              </a:spcAft>
              <a:buClr>
                <a:srgbClr val="494C4E"/>
              </a:buClr>
              <a:buSzPts val="1700"/>
              <a:buFont typeface="Arial"/>
              <a:buChar char="●"/>
            </a:pPr>
            <a:r>
              <a:rPr lang="nl-NL" sz="1700">
                <a:solidFill>
                  <a:srgbClr val="494C4E"/>
                </a:solidFill>
                <a:latin typeface="Arial"/>
                <a:ea typeface="Arial"/>
                <a:cs typeface="Arial"/>
                <a:sym typeface="Arial"/>
              </a:rPr>
              <a:t>try to indicate</a:t>
            </a:r>
            <a:r>
              <a:rPr i="1" lang="nl-NL" sz="1700">
                <a:solidFill>
                  <a:srgbClr val="494C4E"/>
                </a:solidFill>
                <a:latin typeface="Arial"/>
                <a:ea typeface="Arial"/>
                <a:cs typeface="Arial"/>
                <a:sym typeface="Arial"/>
              </a:rPr>
              <a:t> tools, theories, and methods</a:t>
            </a:r>
            <a:r>
              <a:rPr lang="nl-NL" sz="1700">
                <a:solidFill>
                  <a:srgbClr val="494C4E"/>
                </a:solidFill>
                <a:latin typeface="Arial"/>
                <a:ea typeface="Arial"/>
                <a:cs typeface="Arial"/>
                <a:sym typeface="Arial"/>
              </a:rPr>
              <a:t>. </a:t>
            </a:r>
            <a:endParaRPr sz="1700">
              <a:solidFill>
                <a:srgbClr val="494C4E"/>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nl-NL" sz="1700">
                <a:solidFill>
                  <a:srgbClr val="494C4E"/>
                </a:solidFill>
                <a:latin typeface="Arial"/>
                <a:ea typeface="Arial"/>
                <a:cs typeface="Arial"/>
                <a:sym typeface="Arial"/>
              </a:rPr>
              <a:t>The mandatory and suggested reading are only a starting point</a:t>
            </a:r>
            <a:endParaRPr sz="1700">
              <a:solidFill>
                <a:srgbClr val="494C4E"/>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7b0d10c2aa_0_20"/>
          <p:cNvSpPr txBox="1"/>
          <p:nvPr>
            <p:ph type="title"/>
          </p:nvPr>
        </p:nvSpPr>
        <p:spPr>
          <a:xfrm>
            <a:off x="731520" y="642594"/>
            <a:ext cx="76809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nl-NL">
                <a:solidFill>
                  <a:srgbClr val="FF0000"/>
                </a:solidFill>
              </a:rPr>
              <a:t>Assignment A1</a:t>
            </a:r>
            <a:endParaRPr>
              <a:solidFill>
                <a:srgbClr val="FF0000"/>
              </a:solidFill>
            </a:endParaRPr>
          </a:p>
        </p:txBody>
      </p:sp>
      <p:sp>
        <p:nvSpPr>
          <p:cNvPr id="263" name="Google Shape;263;g27b0d10c2aa_0_20"/>
          <p:cNvSpPr txBox="1"/>
          <p:nvPr>
            <p:ph idx="1" type="body"/>
          </p:nvPr>
        </p:nvSpPr>
        <p:spPr>
          <a:xfrm>
            <a:off x="731520" y="2103120"/>
            <a:ext cx="7680900" cy="3931800"/>
          </a:xfrm>
          <a:prstGeom prst="rect">
            <a:avLst/>
          </a:prstGeom>
        </p:spPr>
        <p:txBody>
          <a:bodyPr anchorCtr="0" anchor="t" bIns="45700" lIns="91425" spcFirstLastPara="1" rIns="91425" wrap="square" tIns="45700">
            <a:noAutofit/>
          </a:bodyPr>
          <a:lstStyle/>
          <a:p>
            <a:pPr indent="0" lvl="0" marL="0" rtl="0" algn="l">
              <a:spcBef>
                <a:spcPts val="900"/>
              </a:spcBef>
              <a:spcAft>
                <a:spcPts val="0"/>
              </a:spcAft>
              <a:buClr>
                <a:schemeClr val="dk1"/>
              </a:buClr>
              <a:buSzPts val="1100"/>
              <a:buFont typeface="Arial"/>
              <a:buNone/>
            </a:pPr>
            <a:r>
              <a:rPr b="1" lang="nl-NL" sz="1500">
                <a:solidFill>
                  <a:srgbClr val="494C4E"/>
                </a:solidFill>
                <a:latin typeface="Arial"/>
                <a:ea typeface="Arial"/>
                <a:cs typeface="Arial"/>
                <a:sym typeface="Arial"/>
              </a:rPr>
              <a:t>Tips</a:t>
            </a:r>
            <a:r>
              <a:rPr lang="nl-NL" sz="1500">
                <a:solidFill>
                  <a:srgbClr val="494C4E"/>
                </a:solidFill>
                <a:latin typeface="Arial"/>
                <a:ea typeface="Arial"/>
                <a:cs typeface="Arial"/>
                <a:sym typeface="Arial"/>
              </a:rPr>
              <a:t>:</a:t>
            </a:r>
            <a:endParaRPr sz="1500">
              <a:solidFill>
                <a:srgbClr val="494C4E"/>
              </a:solidFill>
              <a:latin typeface="Arial"/>
              <a:ea typeface="Arial"/>
              <a:cs typeface="Arial"/>
              <a:sym typeface="Arial"/>
            </a:endParaRPr>
          </a:p>
          <a:p>
            <a:pPr indent="-323850" lvl="0" marL="457200" rtl="0" algn="l">
              <a:lnSpc>
                <a:spcPct val="115000"/>
              </a:lnSpc>
              <a:spcBef>
                <a:spcPts val="1200"/>
              </a:spcBef>
              <a:spcAft>
                <a:spcPts val="0"/>
              </a:spcAft>
              <a:buClr>
                <a:srgbClr val="494C4E"/>
              </a:buClr>
              <a:buSzPts val="1500"/>
              <a:buFont typeface="Arial"/>
              <a:buChar char="●"/>
            </a:pPr>
            <a:r>
              <a:rPr lang="nl-NL" sz="1500">
                <a:solidFill>
                  <a:srgbClr val="494C4E"/>
                </a:solidFill>
                <a:latin typeface="Arial"/>
                <a:ea typeface="Arial"/>
                <a:cs typeface="Arial"/>
                <a:sym typeface="Arial"/>
              </a:rPr>
              <a:t>You are allowed to do the research in collaboration with other students and share the results. But the report should be submitted individually since the central question is related to your own disciplinary background.</a:t>
            </a:r>
            <a:endParaRPr sz="1500">
              <a:solidFill>
                <a:srgbClr val="494C4E"/>
              </a:solidFill>
              <a:latin typeface="Arial"/>
              <a:ea typeface="Arial"/>
              <a:cs typeface="Arial"/>
              <a:sym typeface="Arial"/>
            </a:endParaRPr>
          </a:p>
          <a:p>
            <a:pPr indent="-323850" lvl="0" marL="457200" rtl="0" algn="l">
              <a:lnSpc>
                <a:spcPct val="115000"/>
              </a:lnSpc>
              <a:spcBef>
                <a:spcPts val="0"/>
              </a:spcBef>
              <a:spcAft>
                <a:spcPts val="0"/>
              </a:spcAft>
              <a:buClr>
                <a:srgbClr val="494C4E"/>
              </a:buClr>
              <a:buSzPts val="1500"/>
              <a:buFont typeface="Arial"/>
              <a:buChar char="●"/>
            </a:pPr>
            <a:r>
              <a:rPr lang="nl-NL" sz="1500">
                <a:solidFill>
                  <a:srgbClr val="494C4E"/>
                </a:solidFill>
                <a:latin typeface="Arial"/>
                <a:ea typeface="Arial"/>
                <a:cs typeface="Arial"/>
                <a:sym typeface="Arial"/>
              </a:rPr>
              <a:t>Your academic discipline may be either that of your previous university education or a new discipline/area you'd like to work in.</a:t>
            </a:r>
            <a:endParaRPr sz="1500">
              <a:solidFill>
                <a:srgbClr val="494C4E"/>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nl-NL" sz="1500">
                <a:solidFill>
                  <a:srgbClr val="494C4E"/>
                </a:solidFill>
                <a:latin typeface="Arial"/>
                <a:ea typeface="Arial"/>
                <a:cs typeface="Arial"/>
                <a:sym typeface="Arial"/>
              </a:rPr>
              <a:t>Requirements:</a:t>
            </a:r>
            <a:endParaRPr b="1" sz="1500">
              <a:solidFill>
                <a:srgbClr val="494C4E"/>
              </a:solidFill>
              <a:latin typeface="Arial"/>
              <a:ea typeface="Arial"/>
              <a:cs typeface="Arial"/>
              <a:sym typeface="Arial"/>
            </a:endParaRPr>
          </a:p>
          <a:p>
            <a:pPr indent="-323850" lvl="0" marL="457200" rtl="0" algn="l">
              <a:lnSpc>
                <a:spcPct val="115000"/>
              </a:lnSpc>
              <a:spcBef>
                <a:spcPts val="1200"/>
              </a:spcBef>
              <a:spcAft>
                <a:spcPts val="0"/>
              </a:spcAft>
              <a:buClr>
                <a:srgbClr val="494C4E"/>
              </a:buClr>
              <a:buSzPts val="1500"/>
              <a:buFont typeface="Arial"/>
              <a:buChar char="●"/>
            </a:pPr>
            <a:r>
              <a:rPr lang="nl-NL" sz="1500">
                <a:solidFill>
                  <a:srgbClr val="494C4E"/>
                </a:solidFill>
                <a:latin typeface="Arial"/>
                <a:ea typeface="Arial"/>
                <a:cs typeface="Arial"/>
                <a:sym typeface="Arial"/>
              </a:rPr>
              <a:t>you need to use and cite the required readings</a:t>
            </a:r>
            <a:endParaRPr sz="1500">
              <a:solidFill>
                <a:srgbClr val="494C4E"/>
              </a:solidFill>
              <a:latin typeface="Arial"/>
              <a:ea typeface="Arial"/>
              <a:cs typeface="Arial"/>
              <a:sym typeface="Arial"/>
            </a:endParaRPr>
          </a:p>
          <a:p>
            <a:pPr indent="-323850" lvl="0" marL="457200" rtl="0" algn="l">
              <a:lnSpc>
                <a:spcPct val="115000"/>
              </a:lnSpc>
              <a:spcBef>
                <a:spcPts val="0"/>
              </a:spcBef>
              <a:spcAft>
                <a:spcPts val="0"/>
              </a:spcAft>
              <a:buClr>
                <a:srgbClr val="494C4E"/>
              </a:buClr>
              <a:buSzPts val="1500"/>
              <a:buFont typeface="Arial"/>
              <a:buChar char="●"/>
            </a:pPr>
            <a:r>
              <a:rPr lang="nl-NL" sz="1500">
                <a:solidFill>
                  <a:srgbClr val="494C4E"/>
                </a:solidFill>
                <a:latin typeface="Arial"/>
                <a:ea typeface="Arial"/>
                <a:cs typeface="Arial"/>
                <a:sym typeface="Arial"/>
              </a:rPr>
              <a:t>list max 10 items</a:t>
            </a:r>
            <a:endParaRPr sz="1500">
              <a:solidFill>
                <a:srgbClr val="494C4E"/>
              </a:solidFill>
              <a:latin typeface="Arial"/>
              <a:ea typeface="Arial"/>
              <a:cs typeface="Arial"/>
              <a:sym typeface="Arial"/>
            </a:endParaRPr>
          </a:p>
          <a:p>
            <a:pPr indent="-323850" lvl="0" marL="457200" rtl="0" algn="l">
              <a:lnSpc>
                <a:spcPct val="115000"/>
              </a:lnSpc>
              <a:spcBef>
                <a:spcPts val="0"/>
              </a:spcBef>
              <a:spcAft>
                <a:spcPts val="0"/>
              </a:spcAft>
              <a:buClr>
                <a:srgbClr val="494C4E"/>
              </a:buClr>
              <a:buSzPts val="1500"/>
              <a:buFont typeface="Arial"/>
              <a:buChar char="●"/>
            </a:pPr>
            <a:r>
              <a:rPr lang="nl-NL" sz="1500">
                <a:solidFill>
                  <a:srgbClr val="494C4E"/>
                </a:solidFill>
                <a:latin typeface="Arial"/>
                <a:ea typeface="Arial"/>
                <a:cs typeface="Arial"/>
                <a:sym typeface="Arial"/>
              </a:rPr>
              <a:t>answer in max 500 words (references excluded)</a:t>
            </a:r>
            <a:endParaRPr sz="1500">
              <a:solidFill>
                <a:srgbClr val="494C4E"/>
              </a:solidFill>
              <a:latin typeface="Arial"/>
              <a:ea typeface="Arial"/>
              <a:cs typeface="Arial"/>
              <a:sym typeface="Arial"/>
            </a:endParaRPr>
          </a:p>
          <a:p>
            <a:pPr indent="-323850" lvl="0" marL="457200" rtl="0" algn="l">
              <a:lnSpc>
                <a:spcPct val="115000"/>
              </a:lnSpc>
              <a:spcBef>
                <a:spcPts val="0"/>
              </a:spcBef>
              <a:spcAft>
                <a:spcPts val="0"/>
              </a:spcAft>
              <a:buClr>
                <a:srgbClr val="494C4E"/>
              </a:buClr>
              <a:buSzPts val="1500"/>
              <a:buFont typeface="Arial"/>
              <a:buChar char="●"/>
            </a:pPr>
            <a:r>
              <a:rPr lang="nl-NL" sz="1500">
                <a:solidFill>
                  <a:srgbClr val="494C4E"/>
                </a:solidFill>
                <a:latin typeface="Arial"/>
                <a:ea typeface="Arial"/>
                <a:cs typeface="Arial"/>
                <a:sym typeface="Arial"/>
              </a:rPr>
              <a:t>PDF only.</a:t>
            </a:r>
            <a:endParaRPr sz="1500">
              <a:solidFill>
                <a:srgbClr val="494C4E"/>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500">
              <a:solidFill>
                <a:srgbClr val="FF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nl-NL" sz="1500">
                <a:solidFill>
                  <a:srgbClr val="FF0000"/>
                </a:solidFill>
                <a:latin typeface="Arial"/>
                <a:ea typeface="Arial"/>
                <a:cs typeface="Arial"/>
                <a:sym typeface="Arial"/>
              </a:rPr>
              <a:t>Upload your report as A1 (use as title: surname-name_S-number_reportA1.pdf) on Brightspace before Thursday September 7, 17:00.</a:t>
            </a:r>
            <a:endParaRPr b="1" sz="1500">
              <a:solidFill>
                <a:srgbClr val="FF0000"/>
              </a:solidFill>
              <a:latin typeface="Arial"/>
              <a:ea typeface="Arial"/>
              <a:cs typeface="Arial"/>
              <a:sym typeface="Arial"/>
            </a:endParaRPr>
          </a:p>
          <a:p>
            <a:pPr indent="0" lvl="0" marL="0" rtl="0" algn="l">
              <a:spcBef>
                <a:spcPts val="9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827584" y="188640"/>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Next week</a:t>
            </a:r>
            <a:endParaRPr/>
          </a:p>
        </p:txBody>
      </p:sp>
      <p:sp>
        <p:nvSpPr>
          <p:cNvPr id="269" name="Google Shape;269;p19"/>
          <p:cNvSpPr txBox="1"/>
          <p:nvPr>
            <p:ph idx="1" type="body"/>
          </p:nvPr>
        </p:nvSpPr>
        <p:spPr>
          <a:xfrm>
            <a:off x="731520" y="1340768"/>
            <a:ext cx="7680960" cy="469427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900"/>
              </a:spcBef>
              <a:spcAft>
                <a:spcPts val="0"/>
              </a:spcAft>
              <a:buSzPts val="1800"/>
              <a:buNone/>
            </a:pPr>
            <a:r>
              <a:rPr b="1" lang="nl-NL" sz="2000"/>
              <a:t>Distant reading</a:t>
            </a:r>
            <a:endParaRPr b="1" sz="2000"/>
          </a:p>
          <a:p>
            <a:pPr indent="0" lvl="0" marL="0" rtl="0" algn="l">
              <a:lnSpc>
                <a:spcPct val="100000"/>
              </a:lnSpc>
              <a:spcBef>
                <a:spcPts val="900"/>
              </a:spcBef>
              <a:spcAft>
                <a:spcPts val="0"/>
              </a:spcAft>
              <a:buSzPts val="1800"/>
              <a:buNone/>
            </a:pPr>
            <a:r>
              <a:t/>
            </a:r>
            <a:endParaRPr b="1" sz="2000"/>
          </a:p>
          <a:p>
            <a:pPr indent="0" lvl="0" marL="0" rtl="0" algn="l">
              <a:lnSpc>
                <a:spcPct val="100000"/>
              </a:lnSpc>
              <a:spcBef>
                <a:spcPts val="900"/>
              </a:spcBef>
              <a:spcAft>
                <a:spcPts val="0"/>
              </a:spcAft>
              <a:buSzPts val="1800"/>
              <a:buNone/>
            </a:pPr>
            <a:r>
              <a:rPr lang="nl-NL" sz="2000"/>
              <a:t>Materials will be </a:t>
            </a:r>
            <a:r>
              <a:rPr lang="nl-NL" sz="2000"/>
              <a:t>available</a:t>
            </a:r>
            <a:r>
              <a:rPr lang="nl-NL" sz="2000"/>
              <a:t> on Brightspace tomorrow (Tuesday 5) morning.</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Final remarks</a:t>
            </a:r>
            <a:endParaRPr/>
          </a:p>
        </p:txBody>
      </p:sp>
      <p:sp>
        <p:nvSpPr>
          <p:cNvPr id="275" name="Google Shape;275;p20"/>
          <p:cNvSpPr txBox="1"/>
          <p:nvPr>
            <p:ph idx="1" type="body"/>
          </p:nvPr>
        </p:nvSpPr>
        <p:spPr>
          <a:xfrm>
            <a:off x="644422" y="2386150"/>
            <a:ext cx="3151200" cy="393180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nl-NL"/>
              <a:t>R</a:t>
            </a:r>
            <a:r>
              <a:rPr lang="nl-NL" sz="2100"/>
              <a:t>ead, read, read….</a:t>
            </a:r>
            <a:endParaRPr sz="2100"/>
          </a:p>
          <a:p>
            <a:pPr indent="-201930" lvl="0" marL="182880" rtl="0" algn="l">
              <a:lnSpc>
                <a:spcPct val="100000"/>
              </a:lnSpc>
              <a:spcBef>
                <a:spcPts val="900"/>
              </a:spcBef>
              <a:spcAft>
                <a:spcPts val="0"/>
              </a:spcAft>
              <a:buSzPts val="2100"/>
              <a:buChar char="◦"/>
            </a:pPr>
            <a:r>
              <a:rPr lang="nl-NL" sz="2100"/>
              <a:t>Ask questions</a:t>
            </a:r>
            <a:endParaRPr sz="2100"/>
          </a:p>
          <a:p>
            <a:pPr indent="-201930" lvl="0" marL="182880" rtl="0" algn="l">
              <a:lnSpc>
                <a:spcPct val="100000"/>
              </a:lnSpc>
              <a:spcBef>
                <a:spcPts val="900"/>
              </a:spcBef>
              <a:spcAft>
                <a:spcPts val="0"/>
              </a:spcAft>
              <a:buSzPts val="2100"/>
              <a:buChar char="◦"/>
            </a:pPr>
            <a:r>
              <a:rPr lang="nl-NL" sz="2100"/>
              <a:t>Propose projects/topics to discuss</a:t>
            </a:r>
            <a:endParaRPr sz="2100"/>
          </a:p>
          <a:p>
            <a:pPr indent="-201930" lvl="0" marL="182880" rtl="0" algn="l">
              <a:lnSpc>
                <a:spcPct val="100000"/>
              </a:lnSpc>
              <a:spcBef>
                <a:spcPts val="900"/>
              </a:spcBef>
              <a:spcAft>
                <a:spcPts val="0"/>
              </a:spcAft>
              <a:buSzPts val="2100"/>
              <a:buChar char="◦"/>
            </a:pPr>
            <a:r>
              <a:rPr lang="nl-NL" sz="2100"/>
              <a:t>Enjoy the year..</a:t>
            </a:r>
            <a:endParaRPr sz="2100"/>
          </a:p>
          <a:p>
            <a:pPr indent="-68578" lvl="0" marL="182880" rtl="0" algn="l">
              <a:lnSpc>
                <a:spcPct val="100000"/>
              </a:lnSpc>
              <a:spcBef>
                <a:spcPts val="900"/>
              </a:spcBef>
              <a:spcAft>
                <a:spcPts val="0"/>
              </a:spcAft>
              <a:buSzPts val="1800"/>
              <a:buNone/>
            </a:pPr>
            <a:r>
              <a:t/>
            </a:r>
            <a:endParaRPr sz="2100"/>
          </a:p>
          <a:p>
            <a:pPr indent="-68578" lvl="0" marL="182880" rtl="0" algn="l">
              <a:lnSpc>
                <a:spcPct val="100000"/>
              </a:lnSpc>
              <a:spcBef>
                <a:spcPts val="900"/>
              </a:spcBef>
              <a:spcAft>
                <a:spcPts val="0"/>
              </a:spcAft>
              <a:buSzPts val="1800"/>
              <a:buNone/>
            </a:pPr>
            <a:r>
              <a:t/>
            </a:r>
            <a:endParaRPr/>
          </a:p>
        </p:txBody>
      </p:sp>
      <p:pic>
        <p:nvPicPr>
          <p:cNvPr id="276" name="Google Shape;276;p20"/>
          <p:cNvPicPr preferRelativeResize="0"/>
          <p:nvPr/>
        </p:nvPicPr>
        <p:blipFill>
          <a:blip r:embed="rId3">
            <a:alphaModFix/>
          </a:blip>
          <a:stretch>
            <a:fillRect/>
          </a:stretch>
        </p:blipFill>
        <p:spPr>
          <a:xfrm>
            <a:off x="3882722" y="2386144"/>
            <a:ext cx="4956478" cy="2601435"/>
          </a:xfrm>
          <a:prstGeom prst="rect">
            <a:avLst/>
          </a:prstGeom>
          <a:noFill/>
          <a:ln>
            <a:noFill/>
          </a:ln>
        </p:spPr>
      </p:pic>
      <p:sp>
        <p:nvSpPr>
          <p:cNvPr id="277" name="Google Shape;277;p20"/>
          <p:cNvSpPr txBox="1"/>
          <p:nvPr/>
        </p:nvSpPr>
        <p:spPr>
          <a:xfrm>
            <a:off x="4702625" y="4987575"/>
            <a:ext cx="3882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nl-NL" sz="1800">
                <a:solidFill>
                  <a:schemeClr val="dk1"/>
                </a:solidFill>
              </a:rPr>
              <a:t>Constant 'New Babylon', 1963</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idx="1" type="body"/>
          </p:nvPr>
        </p:nvSpPr>
        <p:spPr>
          <a:xfrm>
            <a:off x="1080404" y="1839701"/>
            <a:ext cx="4680600" cy="2620800"/>
          </a:xfrm>
          <a:prstGeom prst="rect">
            <a:avLst/>
          </a:prstGeom>
          <a:noFill/>
          <a:ln cap="flat" cmpd="sng" w="38100">
            <a:solidFill>
              <a:schemeClr val="accent1"/>
            </a:solidFill>
            <a:prstDash val="solid"/>
            <a:round/>
            <a:headEnd len="sm" w="sm" type="none"/>
            <a:tailEnd len="sm" w="sm" type="none"/>
          </a:ln>
        </p:spPr>
        <p:txBody>
          <a:bodyPr anchorCtr="0" anchor="t" bIns="45700" lIns="91425" spcFirstLastPara="1" rIns="91425" wrap="square" tIns="45700">
            <a:normAutofit lnSpcReduction="20000"/>
          </a:bodyPr>
          <a:lstStyle/>
          <a:p>
            <a:pPr indent="-182880" lvl="0" marL="182880" rtl="0" algn="l">
              <a:lnSpc>
                <a:spcPct val="100000"/>
              </a:lnSpc>
              <a:spcBef>
                <a:spcPts val="0"/>
              </a:spcBef>
              <a:spcAft>
                <a:spcPts val="0"/>
              </a:spcAft>
              <a:buSzPts val="1800"/>
              <a:buChar char="◦"/>
            </a:pPr>
            <a:r>
              <a:rPr lang="nl-NL">
                <a:solidFill>
                  <a:srgbClr val="FF0000"/>
                </a:solidFill>
              </a:rPr>
              <a:t>How to define </a:t>
            </a:r>
            <a:r>
              <a:rPr lang="nl-NL"/>
              <a:t>Digital Humanities? </a:t>
            </a:r>
            <a:endParaRPr/>
          </a:p>
          <a:p>
            <a:pPr indent="-68578" lvl="0" marL="182880" rtl="0" algn="l">
              <a:lnSpc>
                <a:spcPct val="100000"/>
              </a:lnSpc>
              <a:spcBef>
                <a:spcPts val="900"/>
              </a:spcBef>
              <a:spcAft>
                <a:spcPts val="0"/>
              </a:spcAft>
              <a:buSzPts val="1800"/>
              <a:buNone/>
            </a:pPr>
            <a:r>
              <a:t/>
            </a:r>
            <a:endParaRPr/>
          </a:p>
          <a:p>
            <a:pPr indent="-182880" lvl="0" marL="182880" rtl="0" algn="l">
              <a:lnSpc>
                <a:spcPct val="100000"/>
              </a:lnSpc>
              <a:spcBef>
                <a:spcPts val="900"/>
              </a:spcBef>
              <a:spcAft>
                <a:spcPts val="0"/>
              </a:spcAft>
              <a:buSzPts val="1800"/>
              <a:buChar char="◦"/>
            </a:pPr>
            <a:r>
              <a:rPr lang="nl-NL"/>
              <a:t>Use three words (without using the word “digital”)</a:t>
            </a:r>
            <a:endParaRPr/>
          </a:p>
          <a:p>
            <a:pPr indent="-182880" lvl="0" marL="182880" rtl="0" algn="l">
              <a:lnSpc>
                <a:spcPct val="100000"/>
              </a:lnSpc>
              <a:spcBef>
                <a:spcPts val="900"/>
              </a:spcBef>
              <a:spcAft>
                <a:spcPts val="0"/>
              </a:spcAft>
              <a:buSzPts val="1800"/>
              <a:buChar char="◦"/>
            </a:pPr>
            <a:r>
              <a:t/>
            </a:r>
            <a:endParaRPr/>
          </a:p>
          <a:p>
            <a:pPr indent="-182880" lvl="0" marL="182880" rtl="0" algn="l">
              <a:lnSpc>
                <a:spcPct val="100000"/>
              </a:lnSpc>
              <a:spcBef>
                <a:spcPts val="900"/>
              </a:spcBef>
              <a:spcAft>
                <a:spcPts val="0"/>
              </a:spcAft>
              <a:buSzPts val="1800"/>
              <a:buChar char="◦"/>
            </a:pPr>
            <a:r>
              <a:rPr lang="nl-NL" u="sng">
                <a:solidFill>
                  <a:schemeClr val="hlink"/>
                </a:solidFill>
                <a:hlinkClick r:id="rId3"/>
              </a:rPr>
              <a:t>https://www.menti.com/alg9124ozfey</a:t>
            </a:r>
            <a:endParaRPr/>
          </a:p>
          <a:p>
            <a:pPr indent="0" lvl="0" marL="457200" rtl="0" algn="l">
              <a:lnSpc>
                <a:spcPct val="100000"/>
              </a:lnSpc>
              <a:spcBef>
                <a:spcPts val="900"/>
              </a:spcBef>
              <a:spcAft>
                <a:spcPts val="0"/>
              </a:spcAft>
              <a:buNone/>
            </a:pPr>
            <a:r>
              <a:t/>
            </a:r>
            <a:endParaRPr/>
          </a:p>
          <a:p>
            <a:pPr indent="0" lvl="0" marL="0" rtl="0" algn="l">
              <a:lnSpc>
                <a:spcPct val="100000"/>
              </a:lnSpc>
              <a:spcBef>
                <a:spcPts val="900"/>
              </a:spcBef>
              <a:spcAft>
                <a:spcPts val="0"/>
              </a:spcAft>
              <a:buSzPts val="1800"/>
              <a:buNone/>
            </a:pPr>
            <a:r>
              <a:t/>
            </a:r>
            <a:endParaRPr/>
          </a:p>
        </p:txBody>
      </p:sp>
      <p:pic>
        <p:nvPicPr>
          <p:cNvPr id="127" name="Google Shape;127;p3"/>
          <p:cNvPicPr preferRelativeResize="0"/>
          <p:nvPr/>
        </p:nvPicPr>
        <p:blipFill>
          <a:blip r:embed="rId4">
            <a:alphaModFix/>
          </a:blip>
          <a:stretch>
            <a:fillRect/>
          </a:stretch>
        </p:blipFill>
        <p:spPr>
          <a:xfrm>
            <a:off x="5761004" y="1839700"/>
            <a:ext cx="3078197" cy="30781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1" type="body"/>
          </p:nvPr>
        </p:nvSpPr>
        <p:spPr>
          <a:xfrm>
            <a:off x="731525" y="2947899"/>
            <a:ext cx="7680900" cy="3069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nl-NL" sz="3200" u="sng">
                <a:solidFill>
                  <a:schemeClr val="hlink"/>
                </a:solidFill>
                <a:hlinkClick r:id="rId3"/>
              </a:rPr>
              <a:t>http://whatisdigitalhumanities.com/</a:t>
            </a:r>
            <a:endParaRPr sz="3200"/>
          </a:p>
          <a:p>
            <a:pPr indent="0" lvl="0" marL="114301" rtl="0" algn="l">
              <a:lnSpc>
                <a:spcPct val="100000"/>
              </a:lnSpc>
              <a:spcBef>
                <a:spcPts val="900"/>
              </a:spcBef>
              <a:spcAft>
                <a:spcPts val="0"/>
              </a:spcAft>
              <a:buSzPts val="180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23528" y="404664"/>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entury Gothic"/>
              <a:buNone/>
            </a:pPr>
            <a:r>
              <a:rPr lang="nl-NL">
                <a:solidFill>
                  <a:srgbClr val="FF0000"/>
                </a:solidFill>
              </a:rPr>
              <a:t>Digital Humanities</a:t>
            </a:r>
            <a:endParaRPr>
              <a:solidFill>
                <a:srgbClr val="FF0000"/>
              </a:solidFill>
            </a:endParaRPr>
          </a:p>
        </p:txBody>
      </p:sp>
      <p:sp>
        <p:nvSpPr>
          <p:cNvPr id="139" name="Google Shape;139;p5"/>
          <p:cNvSpPr txBox="1"/>
          <p:nvPr>
            <p:ph idx="1" type="body"/>
          </p:nvPr>
        </p:nvSpPr>
        <p:spPr>
          <a:xfrm>
            <a:off x="611560" y="1628800"/>
            <a:ext cx="7704856" cy="4525963"/>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100000"/>
              </a:lnSpc>
              <a:spcBef>
                <a:spcPts val="0"/>
              </a:spcBef>
              <a:spcAft>
                <a:spcPts val="0"/>
              </a:spcAft>
              <a:buSzPct val="100000"/>
              <a:buChar char="◦"/>
            </a:pPr>
            <a:r>
              <a:rPr lang="nl-NL" sz="3000"/>
              <a:t>Field? (inter)Discipline? Label?</a:t>
            </a:r>
            <a:endParaRPr/>
          </a:p>
          <a:p>
            <a:pPr indent="-182880" lvl="0" marL="182880" rtl="0" algn="l">
              <a:lnSpc>
                <a:spcPct val="100000"/>
              </a:lnSpc>
              <a:spcBef>
                <a:spcPts val="900"/>
              </a:spcBef>
              <a:spcAft>
                <a:spcPts val="0"/>
              </a:spcAft>
              <a:buSzPct val="100000"/>
              <a:buChar char="◦"/>
            </a:pPr>
            <a:r>
              <a:rPr lang="nl-NL" sz="2800"/>
              <a:t>An umbrella term for a diverse set of practices and concerns all of which combine computing and digital media within the context of  humanities research and teaching</a:t>
            </a:r>
            <a:endParaRPr/>
          </a:p>
          <a:p>
            <a:pPr indent="-182880" lvl="0" marL="182880" rtl="0" algn="l">
              <a:lnSpc>
                <a:spcPct val="100000"/>
              </a:lnSpc>
              <a:spcBef>
                <a:spcPts val="900"/>
              </a:spcBef>
              <a:spcAft>
                <a:spcPts val="0"/>
              </a:spcAft>
              <a:buSzPct val="100000"/>
              <a:buChar char="◦"/>
            </a:pPr>
            <a:r>
              <a:rPr lang="nl-NL" sz="2800"/>
              <a:t>Steven Jones: “defining DH is a known rabbit-hole problem from which one may never return”.</a:t>
            </a:r>
            <a:endParaRPr/>
          </a:p>
          <a:p>
            <a:pPr indent="-182880" lvl="0" marL="182880" rtl="0" algn="l">
              <a:lnSpc>
                <a:spcPct val="100000"/>
              </a:lnSpc>
              <a:spcBef>
                <a:spcPts val="900"/>
              </a:spcBef>
              <a:spcAft>
                <a:spcPts val="0"/>
              </a:spcAft>
              <a:buSzPct val="100000"/>
              <a:buChar char="◦"/>
            </a:pPr>
            <a:r>
              <a:rPr i="1" lang="nl-NL" sz="2800">
                <a:solidFill>
                  <a:srgbClr val="FF0000"/>
                </a:solidFill>
              </a:rPr>
              <a:t>A field in the midst of a growing pain</a:t>
            </a:r>
            <a:r>
              <a:rPr lang="nl-NL" sz="2800"/>
              <a:t>.</a:t>
            </a:r>
            <a:endParaRPr/>
          </a:p>
          <a:p>
            <a:pPr indent="-182880" lvl="0" marL="182880" rtl="0" algn="l">
              <a:lnSpc>
                <a:spcPct val="100000"/>
              </a:lnSpc>
              <a:spcBef>
                <a:spcPts val="900"/>
              </a:spcBef>
              <a:spcAft>
                <a:spcPts val="0"/>
              </a:spcAft>
              <a:buSzPct val="100000"/>
              <a:buChar char="◦"/>
            </a:pPr>
            <a:r>
              <a:rPr lang="nl-NL" sz="2800"/>
              <a:t>The power to stimulate visionary and transformative thinking, to be a site of innovation, reconfiguration, and exploration</a:t>
            </a:r>
            <a:endParaRPr sz="2800"/>
          </a:p>
          <a:p>
            <a:pPr indent="-18413" lvl="0" marL="182880" rtl="0" algn="l">
              <a:lnSpc>
                <a:spcPct val="100000"/>
              </a:lnSpc>
              <a:spcBef>
                <a:spcPts val="900"/>
              </a:spcBef>
              <a:spcAft>
                <a:spcPts val="0"/>
              </a:spcAft>
              <a:buSzPct val="100000"/>
              <a:buNone/>
            </a:pPr>
            <a:r>
              <a:t/>
            </a:r>
            <a:endParaRPr sz="2800"/>
          </a:p>
          <a:p>
            <a:pPr indent="-18413" lvl="0" marL="182880" rtl="0" algn="l">
              <a:lnSpc>
                <a:spcPct val="100000"/>
              </a:lnSpc>
              <a:spcBef>
                <a:spcPts val="900"/>
              </a:spcBef>
              <a:spcAft>
                <a:spcPts val="0"/>
              </a:spcAft>
              <a:buSzPct val="1000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ph idx="1" type="body"/>
          </p:nvPr>
        </p:nvPicPr>
        <p:blipFill rotWithShape="1">
          <a:blip r:embed="rId3">
            <a:alphaModFix/>
          </a:blip>
          <a:srcRect b="0" l="0" r="0" t="0"/>
          <a:stretch/>
        </p:blipFill>
        <p:spPr>
          <a:xfrm>
            <a:off x="946578" y="1462881"/>
            <a:ext cx="7250844" cy="3932237"/>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392"/>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idx="1" type="body"/>
          </p:nvPr>
        </p:nvSpPr>
        <p:spPr>
          <a:xfrm>
            <a:off x="731520" y="1844824"/>
            <a:ext cx="7728912" cy="3384376"/>
          </a:xfrm>
          <a:prstGeom prst="rect">
            <a:avLst/>
          </a:prstGeom>
          <a:solidFill>
            <a:srgbClr val="F2F2F2"/>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94296" lvl="0" marL="182880" rtl="0" algn="l">
              <a:lnSpc>
                <a:spcPct val="100000"/>
              </a:lnSpc>
              <a:spcBef>
                <a:spcPts val="0"/>
              </a:spcBef>
              <a:spcAft>
                <a:spcPts val="0"/>
              </a:spcAft>
              <a:buSzPct val="100000"/>
              <a:buNone/>
            </a:pPr>
            <a:r>
              <a:t/>
            </a:r>
            <a:endParaRPr/>
          </a:p>
          <a:p>
            <a:pPr indent="-182880" lvl="0" marL="182880" rtl="0" algn="l">
              <a:lnSpc>
                <a:spcPct val="100000"/>
              </a:lnSpc>
              <a:spcBef>
                <a:spcPts val="900"/>
              </a:spcBef>
              <a:spcAft>
                <a:spcPts val="0"/>
              </a:spcAft>
              <a:buSzPct val="100000"/>
              <a:buChar char="◦"/>
            </a:pPr>
            <a:r>
              <a:rPr lang="nl-NL"/>
              <a:t>“</a:t>
            </a:r>
            <a:r>
              <a:rPr lang="nl-NL" sz="2600"/>
              <a:t>Will the digital humanities become a separate field whose interests are increasingly remote from the traditional humanities, </a:t>
            </a:r>
            <a:endParaRPr/>
          </a:p>
          <a:p>
            <a:pPr indent="-182880" lvl="0" marL="182880" rtl="0" algn="l">
              <a:lnSpc>
                <a:spcPct val="100000"/>
              </a:lnSpc>
              <a:spcBef>
                <a:spcPts val="900"/>
              </a:spcBef>
              <a:spcAft>
                <a:spcPts val="0"/>
              </a:spcAft>
              <a:buSzPct val="100000"/>
              <a:buChar char="◦"/>
            </a:pPr>
            <a:r>
              <a:rPr lang="nl-NL" sz="2600"/>
              <a:t>or will it on the contrary become so deeply entwined with questions of hermeneutic interpretation that no self-respecting traditional scholar could remain ignorant of its results? </a:t>
            </a:r>
            <a:endParaRPr/>
          </a:p>
          <a:p>
            <a:pPr indent="-54927" lvl="0" marL="182880" rtl="0" algn="l">
              <a:lnSpc>
                <a:spcPct val="100000"/>
              </a:lnSpc>
              <a:spcBef>
                <a:spcPts val="900"/>
              </a:spcBef>
              <a:spcAft>
                <a:spcPts val="0"/>
              </a:spcAft>
              <a:buSzPct val="100000"/>
              <a:buNone/>
            </a:pPr>
            <a:r>
              <a:t/>
            </a:r>
            <a:endParaRPr sz="2600"/>
          </a:p>
          <a:p>
            <a:pPr indent="0" lvl="0" marL="0" rtl="0" algn="l">
              <a:lnSpc>
                <a:spcPct val="100000"/>
              </a:lnSpc>
              <a:spcBef>
                <a:spcPts val="900"/>
              </a:spcBef>
              <a:spcAft>
                <a:spcPts val="0"/>
              </a:spcAft>
              <a:buSzPct val="100000"/>
              <a:buNone/>
            </a:pPr>
            <a:r>
              <a:rPr lang="nl-NL"/>
              <a:t>	(Katherine Hayles 2012)</a:t>
            </a:r>
            <a:endParaRPr/>
          </a:p>
          <a:p>
            <a:pPr indent="0" lvl="0" marL="0" rtl="0" algn="l">
              <a:lnSpc>
                <a:spcPct val="100000"/>
              </a:lnSpc>
              <a:spcBef>
                <a:spcPts val="900"/>
              </a:spcBef>
              <a:spcAft>
                <a:spcPts val="0"/>
              </a:spcAft>
              <a:buSzPct val="100000"/>
              <a:buNone/>
            </a:pPr>
            <a:br>
              <a:rPr lang="nl-NL"/>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nl-NL"/>
              <a:t>Berry (2012)</a:t>
            </a:r>
            <a:endParaRPr/>
          </a:p>
        </p:txBody>
      </p:sp>
      <p:pic>
        <p:nvPicPr>
          <p:cNvPr id="155" name="Google Shape;155;p8"/>
          <p:cNvPicPr preferRelativeResize="0"/>
          <p:nvPr>
            <p:ph idx="1" type="body"/>
          </p:nvPr>
        </p:nvPicPr>
        <p:blipFill rotWithShape="1">
          <a:blip r:embed="rId3">
            <a:alphaModFix/>
          </a:blip>
          <a:srcRect b="0" l="0" r="0" t="0"/>
          <a:stretch/>
        </p:blipFill>
        <p:spPr>
          <a:xfrm>
            <a:off x="862103" y="2041620"/>
            <a:ext cx="7419794" cy="3932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2000"/>
              <a:buFont typeface="Century Gothic"/>
              <a:buNone/>
            </a:pPr>
            <a:r>
              <a:rPr b="1" lang="nl-NL" sz="2000">
                <a:solidFill>
                  <a:schemeClr val="dk1"/>
                </a:solidFill>
              </a:rPr>
              <a:t>Second wave: Digital Humanities</a:t>
            </a:r>
            <a:endParaRPr b="1" sz="2000">
              <a:solidFill>
                <a:schemeClr val="dk1"/>
              </a:solidFill>
            </a:endParaRPr>
          </a:p>
        </p:txBody>
      </p:sp>
      <p:sp>
        <p:nvSpPr>
          <p:cNvPr id="162" name="Google Shape;162;p9"/>
          <p:cNvSpPr txBox="1"/>
          <p:nvPr>
            <p:ph idx="1" type="body"/>
          </p:nvPr>
        </p:nvSpPr>
        <p:spPr>
          <a:xfrm>
            <a:off x="731520" y="2103120"/>
            <a:ext cx="7680960" cy="3270096"/>
          </a:xfrm>
          <a:prstGeom prst="rect">
            <a:avLst/>
          </a:prstGeom>
          <a:solidFill>
            <a:srgbClr val="F2F2F2"/>
          </a:solid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lang="nl-NL" sz="2400"/>
              <a:t>From quantitative to qualitative</a:t>
            </a:r>
            <a:endParaRPr sz="2400"/>
          </a:p>
          <a:p>
            <a:pPr indent="-182880" lvl="0" marL="182880" rtl="0" algn="l">
              <a:lnSpc>
                <a:spcPct val="100000"/>
              </a:lnSpc>
              <a:spcBef>
                <a:spcPts val="900"/>
              </a:spcBef>
              <a:spcAft>
                <a:spcPts val="0"/>
              </a:spcAft>
              <a:buSzPts val="2400"/>
              <a:buChar char="◦"/>
            </a:pPr>
            <a:r>
              <a:rPr lang="nl-NL" sz="2400"/>
              <a:t>From automating corpus liguistics/text-based to multimodal scholarship</a:t>
            </a:r>
            <a:endParaRPr sz="2400"/>
          </a:p>
          <a:p>
            <a:pPr indent="-182880" lvl="0" marL="182880" rtl="0" algn="l">
              <a:lnSpc>
                <a:spcPct val="100000"/>
              </a:lnSpc>
              <a:spcBef>
                <a:spcPts val="900"/>
              </a:spcBef>
              <a:spcAft>
                <a:spcPts val="0"/>
              </a:spcAft>
              <a:buSzPts val="2400"/>
              <a:buChar char="◦"/>
            </a:pPr>
            <a:r>
              <a:rPr lang="nl-NL" sz="2400"/>
              <a:t>Thinking about/through/with new media</a:t>
            </a:r>
            <a:endParaRPr/>
          </a:p>
          <a:p>
            <a:pPr indent="-182880" lvl="0" marL="182880" rtl="0" algn="l">
              <a:lnSpc>
                <a:spcPct val="100000"/>
              </a:lnSpc>
              <a:spcBef>
                <a:spcPts val="900"/>
              </a:spcBef>
              <a:spcAft>
                <a:spcPts val="0"/>
              </a:spcAft>
              <a:buSzPts val="2400"/>
              <a:buChar char="◦"/>
            </a:pPr>
            <a:r>
              <a:rPr lang="nl-NL" sz="2400"/>
              <a:t>Moved to time-based art forms (film, music, design, spatial practices etc)/media studies</a:t>
            </a:r>
            <a:endParaRPr/>
          </a:p>
          <a:p>
            <a:pPr indent="-68578" lvl="0" marL="182880" rtl="0" algn="l">
              <a:lnSpc>
                <a:spcPct val="100000"/>
              </a:lnSpc>
              <a:spcBef>
                <a:spcPts val="9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2016-09-05T08:12:16Z</dcterms:created>
  <dc:creator>P100117</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co">
    <vt:lpwstr>JA</vt:lpwstr>
  </property>
</Properties>
</file>