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57" r:id="rId3"/>
    <p:sldId id="275" r:id="rId4"/>
    <p:sldId id="276" r:id="rId5"/>
    <p:sldId id="277" r:id="rId6"/>
    <p:sldId id="278" r:id="rId7"/>
    <p:sldId id="279" r:id="rId8"/>
    <p:sldId id="280" r:id="rId9"/>
    <p:sldId id="281" r:id="rId10"/>
    <p:sldId id="282" r:id="rId11"/>
    <p:sldId id="27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Helvetica Neue" panose="020B0604020202020204" charset="0"/>
      <p:regular r:id="rId18"/>
      <p:bold r:id="rId19"/>
      <p:italic r:id="rId20"/>
      <p:boldItalic r:id="rId21"/>
    </p:embeddedFont>
    <p:embeddedFont>
      <p:font typeface="Helvetica Neue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72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c12b70af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c12b70a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00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37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66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181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00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331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17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Pre-processing </a:t>
            </a:r>
            <a:r>
              <a:rPr lang="en" sz="3600" b="1">
                <a:solidFill>
                  <a:srgbClr val="039BE5"/>
                </a:solidFill>
                <a:latin typeface="Helvetica Neue"/>
                <a:ea typeface="Helvetica Neue"/>
                <a:cs typeface="Helvetica Neue"/>
                <a:sym typeface="Helvetica Neue"/>
              </a:rPr>
              <a:t>Steps</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3466380" y="2209800"/>
            <a:ext cx="1852380" cy="48037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200" dirty="0"/>
              <a:t>Week 1</a:t>
            </a:r>
            <a:endParaRPr sz="2200" dirty="0"/>
          </a:p>
        </p:txBody>
      </p:sp>
      <p:sp>
        <p:nvSpPr>
          <p:cNvPr id="67" name="Google Shape;67;p17"/>
          <p:cNvSpPr txBox="1">
            <a:spLocks noGrp="1"/>
          </p:cNvSpPr>
          <p:nvPr>
            <p:ph type="subTitle" idx="1"/>
          </p:nvPr>
        </p:nvSpPr>
        <p:spPr>
          <a:xfrm>
            <a:off x="220260" y="1012945"/>
            <a:ext cx="8520600" cy="785376"/>
          </a:xfrm>
          <a:prstGeom prst="rect">
            <a:avLst/>
          </a:prstGeom>
        </p:spPr>
        <p:txBody>
          <a:bodyPr spcFirstLastPara="1" wrap="square" lIns="91425" tIns="91425" rIns="91425" bIns="91425" anchor="t" anchorCtr="0">
            <a:noAutofit/>
          </a:bodyPr>
          <a:lstStyle/>
          <a:p>
            <a:pPr marL="0" lvl="0" indent="0" algn="l"/>
            <a:r>
              <a:rPr lang="en-IN" sz="2200" dirty="0"/>
              <a:t>Capstone Project – </a:t>
            </a:r>
            <a:r>
              <a:rPr lang="en-US" sz="2200" dirty="0"/>
              <a:t>Project - NLP - Automatic Ticket Assignment</a:t>
            </a:r>
            <a:endParaRPr lang="en-IN" sz="2200" dirty="0"/>
          </a:p>
          <a:p>
            <a:pPr marL="0" lvl="0" indent="0" rtl="0">
              <a:spcBef>
                <a:spcPts val="0"/>
              </a:spcBef>
              <a:spcAft>
                <a:spcPts val="0"/>
              </a:spcAft>
              <a:buNone/>
            </a:pPr>
            <a:r>
              <a:rPr lang="en-IN" sz="2200" dirty="0"/>
              <a:t>Group 6 </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FCCDE8D-6104-4CA7-BA8E-FF0E3EF17745}"/>
              </a:ext>
            </a:extLst>
          </p:cNvPr>
          <p:cNvGraphicFramePr>
            <a:graphicFrameLocks noGrp="1"/>
          </p:cNvGraphicFramePr>
          <p:nvPr>
            <p:extLst>
              <p:ext uri="{D42A27DB-BD31-4B8C-83A1-F6EECF244321}">
                <p14:modId xmlns:p14="http://schemas.microsoft.com/office/powerpoint/2010/main" val="953273572"/>
              </p:ext>
            </p:extLst>
          </p:nvPr>
        </p:nvGraphicFramePr>
        <p:xfrm>
          <a:off x="57438" y="537882"/>
          <a:ext cx="9029124" cy="2557294"/>
        </p:xfrm>
        <a:graphic>
          <a:graphicData uri="http://schemas.openxmlformats.org/drawingml/2006/table">
            <a:tbl>
              <a:tblPr/>
              <a:tblGrid>
                <a:gridCol w="835853">
                  <a:extLst>
                    <a:ext uri="{9D8B030D-6E8A-4147-A177-3AD203B41FA5}">
                      <a16:colId xmlns:a16="http://schemas.microsoft.com/office/drawing/2014/main" val="2522012380"/>
                    </a:ext>
                  </a:extLst>
                </a:gridCol>
                <a:gridCol w="4841550">
                  <a:extLst>
                    <a:ext uri="{9D8B030D-6E8A-4147-A177-3AD203B41FA5}">
                      <a16:colId xmlns:a16="http://schemas.microsoft.com/office/drawing/2014/main" val="955800968"/>
                    </a:ext>
                  </a:extLst>
                </a:gridCol>
                <a:gridCol w="1193243">
                  <a:extLst>
                    <a:ext uri="{9D8B030D-6E8A-4147-A177-3AD203B41FA5}">
                      <a16:colId xmlns:a16="http://schemas.microsoft.com/office/drawing/2014/main" val="3887208678"/>
                    </a:ext>
                  </a:extLst>
                </a:gridCol>
                <a:gridCol w="1352849">
                  <a:extLst>
                    <a:ext uri="{9D8B030D-6E8A-4147-A177-3AD203B41FA5}">
                      <a16:colId xmlns:a16="http://schemas.microsoft.com/office/drawing/2014/main" val="3077621952"/>
                    </a:ext>
                  </a:extLst>
                </a:gridCol>
                <a:gridCol w="805629">
                  <a:extLst>
                    <a:ext uri="{9D8B030D-6E8A-4147-A177-3AD203B41FA5}">
                      <a16:colId xmlns:a16="http://schemas.microsoft.com/office/drawing/2014/main" val="3783307535"/>
                    </a:ext>
                  </a:extLst>
                </a:gridCol>
              </a:tblGrid>
              <a:tr h="230942">
                <a:tc gridSpan="5">
                  <a:txBody>
                    <a:bodyPr/>
                    <a:lstStyle/>
                    <a:p>
                      <a:pPr algn="ctr" rtl="0" fontAlgn="b"/>
                      <a:r>
                        <a:rPr lang="en-IN" sz="1400" b="1" dirty="0">
                          <a:solidFill>
                            <a:srgbClr val="FFFFFF"/>
                          </a:solidFill>
                          <a:effectLst/>
                          <a:latin typeface="Arial" panose="020B0604020202020204" pitchFamily="34" charset="0"/>
                        </a:rPr>
                        <a:t>Milestone 2</a:t>
                      </a:r>
                    </a:p>
                  </a:txBody>
                  <a:tcPr marL="18812" marR="18812" marT="0" marB="0">
                    <a:lnL w="6350" cap="flat" cmpd="sng" algn="ctr">
                      <a:solidFill>
                        <a:srgbClr val="D0C2B3"/>
                      </a:solidFill>
                      <a:prstDash val="solid"/>
                      <a:round/>
                      <a:headEnd type="none" w="med" len="med"/>
                      <a:tailEnd type="none" w="med" len="med"/>
                    </a:lnL>
                    <a:lnR w="6350" cap="flat" cmpd="sng" algn="ctr">
                      <a:solidFill>
                        <a:srgbClr val="D0C2B3"/>
                      </a:solidFill>
                      <a:prstDash val="solid"/>
                      <a:round/>
                      <a:headEnd type="none" w="med" len="med"/>
                      <a:tailEnd type="none" w="med" len="med"/>
                    </a:lnR>
                    <a:lnT w="6350" cap="flat" cmpd="sng" algn="ctr">
                      <a:solidFill>
                        <a:srgbClr val="D0C2B3"/>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833C0B"/>
                    </a:solidFill>
                  </a:tcPr>
                </a:tc>
                <a:tc hMerge="1">
                  <a:txBody>
                    <a:bodyPr/>
                    <a:lstStyle/>
                    <a:p>
                      <a:endParaRPr lang="en-IN"/>
                    </a:p>
                  </a:txBody>
                  <a:tcPr/>
                </a:tc>
                <a:tc hMerge="1">
                  <a:txBody>
                    <a:bodyPr/>
                    <a:lstStyle/>
                    <a:p>
                      <a:endParaRPr lang="en-IN"/>
                    </a:p>
                  </a:txBody>
                  <a:tcPr/>
                </a:tc>
                <a:tc hMerge="1">
                  <a:txBody>
                    <a:bodyPr/>
                    <a:lstStyle/>
                    <a:p>
                      <a:endParaRPr lang="en-IN"/>
                    </a:p>
                  </a:txBody>
                  <a:tcPr>
                    <a:lnL w="6350" cap="flat" cmpd="sng" algn="ctr">
                      <a:solidFill>
                        <a:srgbClr val="D0C2B3"/>
                      </a:solidFill>
                      <a:prstDash val="solid"/>
                      <a:round/>
                      <a:headEnd type="none" w="med" len="med"/>
                      <a:tailEnd type="none" w="med" len="med"/>
                    </a:lnL>
                  </a:tcPr>
                </a:tc>
                <a:tc hMerge="1">
                  <a:txBody>
                    <a:bodyPr/>
                    <a:lstStyle/>
                    <a:p>
                      <a:endParaRPr lang="en-IN"/>
                    </a:p>
                  </a:txBody>
                  <a:tcPr>
                    <a:lnL w="6350" cap="flat" cmpd="sng" algn="ctr">
                      <a:solidFill>
                        <a:srgbClr val="D0C2B3"/>
                      </a:solidFill>
                      <a:prstDash val="solid"/>
                      <a:round/>
                      <a:headEnd type="none" w="med" len="med"/>
                      <a:tailEnd type="none" w="med" len="med"/>
                    </a:lnL>
                  </a:tcPr>
                </a:tc>
                <a:extLst>
                  <a:ext uri="{0D108BD9-81ED-4DB2-BD59-A6C34878D82A}">
                    <a16:rowId xmlns:a16="http://schemas.microsoft.com/office/drawing/2014/main" val="192026106"/>
                  </a:ext>
                </a:extLst>
              </a:tr>
              <a:tr h="314672">
                <a:tc>
                  <a:txBody>
                    <a:bodyPr/>
                    <a:lstStyle/>
                    <a:p>
                      <a:pPr algn="l" rtl="0" fontAlgn="b"/>
                      <a:endParaRPr lang="en-IN" sz="1400">
                        <a:effectLst/>
                      </a:endParaRP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Tasks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Contributor</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Coordinators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Target</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728958180"/>
                  </a:ext>
                </a:extLst>
              </a:tr>
              <a:tr h="756904">
                <a:tc>
                  <a:txBody>
                    <a:bodyPr/>
                    <a:lstStyle/>
                    <a:p>
                      <a:pPr algn="l" rtl="0" fontAlgn="b"/>
                      <a:r>
                        <a:rPr lang="en-IN" sz="1100" b="1" dirty="0">
                          <a:effectLst/>
                          <a:latin typeface="+mn-lt"/>
                        </a:rPr>
                        <a:t>Task E</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gridSpan="3">
                  <a:txBody>
                    <a:bodyPr/>
                    <a:lstStyle/>
                    <a:p>
                      <a:pPr algn="l" rtl="0" fontAlgn="ctr"/>
                      <a:r>
                        <a:rPr lang="en-US" sz="1100" b="1" i="0" u="sng" strike="noStrike" cap="none" dirty="0">
                          <a:solidFill>
                            <a:schemeClr val="tx1"/>
                          </a:solidFill>
                          <a:effectLst/>
                          <a:latin typeface="+mn-lt"/>
                          <a:ea typeface="+mn-ea"/>
                          <a:cs typeface="+mn-cs"/>
                          <a:sym typeface="Arial"/>
                        </a:rPr>
                        <a:t>5. Presentation and Report</a:t>
                      </a:r>
                      <a:r>
                        <a:rPr lang="en-US" sz="1100" b="0" i="0" u="none" strike="noStrike" cap="none" dirty="0">
                          <a:solidFill>
                            <a:schemeClr val="tx1"/>
                          </a:solidFill>
                          <a:effectLst/>
                          <a:latin typeface="+mn-lt"/>
                          <a:ea typeface="+mn-ea"/>
                          <a:cs typeface="+mn-cs"/>
                          <a:sym typeface="Arial"/>
                        </a:rPr>
                        <a:t> </a:t>
                      </a:r>
                    </a:p>
                    <a:p>
                      <a:pPr algn="l" rtl="0" fontAlgn="ctr"/>
                      <a:r>
                        <a:rPr lang="en-US" sz="1100" b="0" i="0" u="none" strike="noStrike" cap="none" dirty="0">
                          <a:solidFill>
                            <a:schemeClr val="tx1"/>
                          </a:solidFill>
                          <a:effectLst/>
                          <a:latin typeface="+mn-lt"/>
                          <a:ea typeface="+mn-ea"/>
                          <a:cs typeface="+mn-cs"/>
                          <a:sym typeface="Arial"/>
                        </a:rPr>
                        <a:t>– You should start preparing the final report at least 2 weeks prior to the project completion date. </a:t>
                      </a:r>
                    </a:p>
                    <a:p>
                      <a:pPr marL="0" indent="0" algn="l" rtl="0" fontAlgn="ctr">
                        <a:buFontTx/>
                        <a:buNone/>
                      </a:pPr>
                      <a:r>
                        <a:rPr lang="en-US" sz="1100" b="0" i="0" u="none" strike="noStrike" cap="none" dirty="0">
                          <a:solidFill>
                            <a:schemeClr val="tx1"/>
                          </a:solidFill>
                          <a:effectLst/>
                          <a:latin typeface="+mn-lt"/>
                          <a:ea typeface="+mn-ea"/>
                          <a:cs typeface="+mn-cs"/>
                          <a:sym typeface="Arial"/>
                        </a:rPr>
                        <a:t>-  Teams should send a draft Last of the project before the last session to the mentor and get the necessary inputs for     submission. </a:t>
                      </a:r>
                    </a:p>
                    <a:p>
                      <a:pPr marL="0" indent="0" algn="l" rtl="0" fontAlgn="ctr">
                        <a:buFontTx/>
                        <a:buNone/>
                      </a:pPr>
                      <a:r>
                        <a:rPr lang="en-US" sz="1100" b="0" i="0" u="none" strike="noStrike" cap="none" dirty="0">
                          <a:solidFill>
                            <a:schemeClr val="tx1"/>
                          </a:solidFill>
                          <a:effectLst/>
                          <a:latin typeface="+mn-lt"/>
                          <a:ea typeface="+mn-ea"/>
                          <a:cs typeface="+mn-cs"/>
                          <a:sym typeface="Arial"/>
                        </a:rPr>
                        <a:t>-  The expectations for the final report will be included in your Capstone course page.</a:t>
                      </a:r>
                      <a:endParaRPr lang="en-US"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hMerge="1">
                  <a:txBody>
                    <a:bodyPr/>
                    <a:lstStyle/>
                    <a:p>
                      <a:endParaRPr lang="en-IN"/>
                    </a:p>
                  </a:txBody>
                  <a:tcPr/>
                </a:tc>
                <a:tc hMerge="1">
                  <a:txBody>
                    <a:bodyPr/>
                    <a:lstStyle/>
                    <a:p>
                      <a:endParaRPr lang="en-IN"/>
                    </a:p>
                  </a:txBody>
                  <a:tcPr>
                    <a:lnL w="6350" cap="flat" cmpd="sng" algn="ctr">
                      <a:solidFill>
                        <a:srgbClr val="CCCCCC"/>
                      </a:solidFill>
                      <a:prstDash val="solid"/>
                      <a:round/>
                      <a:headEnd type="none" w="med" len="med"/>
                      <a:tailEnd type="none" w="med" len="med"/>
                    </a:lnL>
                    <a:lnT w="6350" cap="flat" cmpd="sng" algn="ctr">
                      <a:solidFill>
                        <a:srgbClr val="CCCCCC"/>
                      </a:solidFill>
                      <a:prstDash val="solid"/>
                      <a:round/>
                      <a:headEnd type="none" w="med" len="med"/>
                      <a:tailEnd type="none" w="med" len="med"/>
                    </a:lnT>
                  </a:tcPr>
                </a:tc>
                <a:tc rowSpan="2">
                  <a:txBody>
                    <a:bodyPr/>
                    <a:lstStyle/>
                    <a:p>
                      <a:pPr algn="l" rtl="0" fontAlgn="b"/>
                      <a:r>
                        <a:rPr lang="en-IN" sz="1100" dirty="0">
                          <a:effectLst/>
                          <a:latin typeface="+mn-lt"/>
                        </a:rPr>
                        <a:t>09-May</a:t>
                      </a: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extLst>
                  <a:ext uri="{0D108BD9-81ED-4DB2-BD59-A6C34878D82A}">
                    <a16:rowId xmlns:a16="http://schemas.microsoft.com/office/drawing/2014/main" val="2735158828"/>
                  </a:ext>
                </a:extLst>
              </a:tr>
              <a:tr h="706444">
                <a:tc>
                  <a:txBody>
                    <a:bodyPr/>
                    <a:lstStyle/>
                    <a:p>
                      <a:pPr rtl="0" fontAlgn="b"/>
                      <a:r>
                        <a:rPr lang="en-IN" sz="1100" dirty="0">
                          <a:effectLst/>
                        </a:rPr>
                        <a:t>Task E1</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rtl="0" fontAlgn="b"/>
                      <a:r>
                        <a:rPr lang="en-US" sz="1100" dirty="0">
                          <a:effectLst/>
                        </a:rPr>
                        <a:t>Presentation and Report</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b="0" i="0" u="none" strike="noStrike" cap="none" dirty="0">
                          <a:solidFill>
                            <a:schemeClr val="tx1"/>
                          </a:solidFill>
                          <a:effectLst/>
                          <a:latin typeface="+mn-lt"/>
                          <a:ea typeface="+mn-ea"/>
                          <a:cs typeface="+mn-cs"/>
                          <a:sym typeface="Arial"/>
                        </a:rPr>
                        <a:t>Vinay </a:t>
                      </a:r>
                    </a:p>
                    <a:p>
                      <a:pPr rtl="0" fontAlgn="b"/>
                      <a:r>
                        <a:rPr lang="en-IN" sz="1100" b="0" i="0" u="none" strike="noStrike" cap="none" dirty="0">
                          <a:solidFill>
                            <a:schemeClr val="tx1"/>
                          </a:solidFill>
                          <a:effectLst/>
                          <a:latin typeface="+mn-lt"/>
                          <a:ea typeface="+mn-ea"/>
                          <a:cs typeface="+mn-cs"/>
                          <a:sym typeface="Arial"/>
                        </a:rPr>
                        <a:t>Vaibhav </a:t>
                      </a:r>
                    </a:p>
                    <a:p>
                      <a:pPr rtl="0" fontAlgn="b"/>
                      <a:r>
                        <a:rPr lang="en-IN" sz="1100" b="0" i="0" u="none" strike="noStrike" cap="none" dirty="0">
                          <a:solidFill>
                            <a:schemeClr val="tx1"/>
                          </a:solidFill>
                          <a:effectLst/>
                          <a:latin typeface="+mn-lt"/>
                          <a:ea typeface="+mn-ea"/>
                          <a:cs typeface="+mn-cs"/>
                          <a:sym typeface="Arial"/>
                        </a:rPr>
                        <a:t>Kamal</a:t>
                      </a:r>
                    </a:p>
                    <a:p>
                      <a:pPr rtl="0" fontAlgn="b"/>
                      <a:r>
                        <a:rPr lang="en-IN" sz="1100" b="0" i="0" u="none" strike="noStrike" cap="none" dirty="0">
                          <a:solidFill>
                            <a:schemeClr val="tx1"/>
                          </a:solidFill>
                          <a:effectLst/>
                          <a:latin typeface="+mn-lt"/>
                          <a:ea typeface="+mn-ea"/>
                          <a:cs typeface="+mn-cs"/>
                          <a:sym typeface="Arial"/>
                        </a:rPr>
                        <a:t>Anand </a:t>
                      </a:r>
                    </a:p>
                    <a:p>
                      <a:pPr rtl="0" fontAlgn="b"/>
                      <a:r>
                        <a:rPr lang="en-IN" sz="1100" b="0" i="0" u="none" strike="noStrike" cap="none" dirty="0">
                          <a:solidFill>
                            <a:schemeClr val="tx1"/>
                          </a:solidFill>
                          <a:effectLst/>
                          <a:latin typeface="+mn-lt"/>
                          <a:ea typeface="+mn-ea"/>
                          <a:cs typeface="+mn-cs"/>
                          <a:sym typeface="Arial"/>
                        </a:rPr>
                        <a:t>Priya </a:t>
                      </a:r>
                    </a:p>
                    <a:p>
                      <a:pPr rtl="0" fontAlgn="b"/>
                      <a:r>
                        <a:rPr lang="en-IN" sz="1100" b="0" i="0" u="none" strike="noStrike" cap="none" dirty="0">
                          <a:solidFill>
                            <a:schemeClr val="tx1"/>
                          </a:solidFill>
                          <a:effectLst/>
                          <a:latin typeface="+mn-lt"/>
                          <a:ea typeface="+mn-ea"/>
                          <a:cs typeface="+mn-cs"/>
                          <a:sym typeface="Arial"/>
                        </a:rPr>
                        <a:t>Rama</a:t>
                      </a:r>
                    </a:p>
                    <a:p>
                      <a:pPr rtl="0" fontAlgn="b"/>
                      <a:r>
                        <a:rPr lang="en-IN" sz="1100" b="0" i="0" u="none" strike="noStrike" cap="none" dirty="0">
                          <a:solidFill>
                            <a:schemeClr val="tx1"/>
                          </a:solidFill>
                          <a:effectLst/>
                          <a:latin typeface="+mn-lt"/>
                          <a:ea typeface="+mn-ea"/>
                          <a:cs typeface="+mn-cs"/>
                          <a:sym typeface="Arial"/>
                        </a:rPr>
                        <a:t>Praveen</a:t>
                      </a:r>
                      <a:endParaRPr lang="en-IN" sz="1100" dirty="0">
                        <a:solidFill>
                          <a:srgbClr val="000000"/>
                        </a:solidFill>
                        <a:effectLst/>
                      </a:endParaRP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l" rtl="0" fontAlgn="b"/>
                      <a:endParaRPr lang="en-IN" sz="1100" dirty="0">
                        <a:solidFill>
                          <a:srgbClr val="000000"/>
                        </a:solidFill>
                        <a:effectLst/>
                        <a:latin typeface="+mn-lt"/>
                      </a:endParaRP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295228942"/>
                  </a:ext>
                </a:extLst>
              </a:tr>
            </a:tbl>
          </a:graphicData>
        </a:graphic>
      </p:graphicFrame>
    </p:spTree>
    <p:extLst>
      <p:ext uri="{BB962C8B-B14F-4D97-AF65-F5344CB8AC3E}">
        <p14:creationId xmlns:p14="http://schemas.microsoft.com/office/powerpoint/2010/main" val="95842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covered in week 1</a:t>
            </a:r>
            <a:endParaRPr/>
          </a:p>
        </p:txBody>
      </p:sp>
      <p:sp>
        <p:nvSpPr>
          <p:cNvPr id="73" name="Google Shape;73;p18"/>
          <p:cNvSpPr txBox="1">
            <a:spLocks noGrp="1"/>
          </p:cNvSpPr>
          <p:nvPr>
            <p:ph type="body" idx="1"/>
          </p:nvPr>
        </p:nvSpPr>
        <p:spPr>
          <a:xfrm>
            <a:off x="311700" y="1152475"/>
            <a:ext cx="8520600" cy="1743125"/>
          </a:xfrm>
          <a:prstGeom prst="rect">
            <a:avLst/>
          </a:prstGeom>
        </p:spPr>
        <p:txBody>
          <a:bodyPr spcFirstLastPara="1" wrap="square" lIns="91425" tIns="91425" rIns="91425" bIns="91425" anchor="t" anchorCtr="0">
            <a:noAutofit/>
          </a:bodyPr>
          <a:lstStyle/>
          <a:p>
            <a:pPr lvl="0">
              <a:buFont typeface="+mj-lt"/>
              <a:buAutoNum type="arabicPeriod"/>
            </a:pPr>
            <a:r>
              <a:rPr lang="en-US" dirty="0"/>
              <a:t>Problem interpretation</a:t>
            </a:r>
          </a:p>
          <a:p>
            <a:pPr lvl="0">
              <a:buFont typeface="+mj-lt"/>
              <a:buAutoNum type="arabicPeriod"/>
            </a:pPr>
            <a:r>
              <a:rPr lang="en-US" dirty="0"/>
              <a:t>Understand the data</a:t>
            </a:r>
          </a:p>
          <a:p>
            <a:pPr lvl="0">
              <a:buFont typeface="+mj-lt"/>
              <a:buAutoNum type="arabicPeriod"/>
            </a:pPr>
            <a:r>
              <a:rPr lang="en-US" dirty="0"/>
              <a:t>Make an abstract or an overview based on your approach</a:t>
            </a:r>
          </a:p>
          <a:p>
            <a:pPr lvl="0">
              <a:buFont typeface="+mj-lt"/>
              <a:buAutoNum type="arabicPeriod"/>
            </a:pPr>
            <a:r>
              <a:rPr lang="en-US" dirty="0"/>
              <a:t>Break the problem into smaller tasks</a:t>
            </a:r>
          </a:p>
          <a:p>
            <a:pPr lvl="0">
              <a:buFont typeface="+mj-lt"/>
              <a:buAutoNum type="arabicPeriod"/>
            </a:pPr>
            <a:r>
              <a:rPr lang="en-US" dirty="0"/>
              <a:t>Responsibilities</a:t>
            </a:r>
          </a:p>
          <a:p>
            <a:pPr marL="114300" lvl="0" indent="0" algn="l" rtl="0">
              <a:spcBef>
                <a:spcPts val="0"/>
              </a:spcBef>
              <a:spcAft>
                <a:spcPts val="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Font typeface="+mj-lt"/>
              <a:buAutoNum type="arabicPeriod"/>
            </a:pPr>
            <a:r>
              <a:rPr lang="en-US" dirty="0"/>
              <a:t>Problem interpretation</a:t>
            </a:r>
          </a:p>
        </p:txBody>
      </p:sp>
      <p:sp>
        <p:nvSpPr>
          <p:cNvPr id="73" name="Google Shape;73;p18"/>
          <p:cNvSpPr txBox="1">
            <a:spLocks noGrp="1"/>
          </p:cNvSpPr>
          <p:nvPr>
            <p:ph type="body" idx="1"/>
          </p:nvPr>
        </p:nvSpPr>
        <p:spPr>
          <a:xfrm>
            <a:off x="311700" y="1152475"/>
            <a:ext cx="8520600" cy="3274745"/>
          </a:xfrm>
          <a:prstGeom prst="rect">
            <a:avLst/>
          </a:prstGeom>
        </p:spPr>
        <p:txBody>
          <a:bodyPr spcFirstLastPara="1" wrap="square" lIns="91425" tIns="91425" rIns="91425" bIns="91425" anchor="t" anchorCtr="0">
            <a:noAutofit/>
          </a:bodyPr>
          <a:lstStyle/>
          <a:p>
            <a:pPr marL="114300" lvl="0" indent="0">
              <a:buNone/>
            </a:pPr>
            <a:r>
              <a:rPr lang="en-US" dirty="0"/>
              <a:t>Classify incidents to right functional groups can help organizations to reduce the resolving time of the issue and can focus on more productive tasks.</a:t>
            </a:r>
          </a:p>
          <a:p>
            <a:pPr marL="114300" lvl="0" indent="0">
              <a:buNone/>
            </a:pPr>
            <a:endParaRPr lang="en-US" dirty="0"/>
          </a:p>
          <a:p>
            <a:pPr marL="114300" lvl="0" indent="0">
              <a:buNone/>
            </a:pPr>
            <a:r>
              <a:rPr lang="en-US" b="1" dirty="0"/>
              <a:t>Business Benefit : </a:t>
            </a:r>
          </a:p>
          <a:p>
            <a:pPr marL="114300" lvl="0" indent="0">
              <a:buNone/>
            </a:pPr>
            <a:endParaRPr lang="en-US" dirty="0"/>
          </a:p>
          <a:p>
            <a:pPr marL="114300" lvl="0" indent="0">
              <a:buNone/>
            </a:pPr>
            <a:r>
              <a:rPr lang="en-US" dirty="0"/>
              <a:t>Automatic assignment will help </a:t>
            </a:r>
            <a:r>
              <a:rPr lang="en-US" dirty="0" err="1"/>
              <a:t>organisation</a:t>
            </a:r>
            <a:r>
              <a:rPr lang="en-US" dirty="0"/>
              <a:t> to reduce </a:t>
            </a:r>
          </a:p>
          <a:p>
            <a:pPr marL="114300" lvl="0" indent="0">
              <a:buNone/>
            </a:pPr>
            <a:r>
              <a:rPr lang="en-US" dirty="0"/>
              <a:t>1. Minimum of ~1 FTE effort needed only for incident assignment to L3 teams.</a:t>
            </a:r>
          </a:p>
          <a:p>
            <a:pPr marL="114300" lvl="0" indent="0">
              <a:buNone/>
            </a:pPr>
            <a:r>
              <a:rPr lang="en-US" dirty="0"/>
              <a:t>2. Better allocation and effective usage of the valuable support resources directly result in substantial cost savings.</a:t>
            </a:r>
          </a:p>
          <a:p>
            <a:pPr marL="114300" lvl="0" indent="0">
              <a:buNone/>
            </a:pPr>
            <a:r>
              <a:rPr lang="en-US" dirty="0"/>
              <a:t>3. It increases user satisfaction and improve customer service</a:t>
            </a:r>
          </a:p>
        </p:txBody>
      </p:sp>
    </p:spTree>
    <p:extLst>
      <p:ext uri="{BB962C8B-B14F-4D97-AF65-F5344CB8AC3E}">
        <p14:creationId xmlns:p14="http://schemas.microsoft.com/office/powerpoint/2010/main" val="211862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t>2. Understand the data</a:t>
            </a:r>
            <a:br>
              <a:rPr lang="en-US" dirty="0"/>
            </a:br>
            <a:endParaRPr lang="en-US" dirty="0"/>
          </a:p>
        </p:txBody>
      </p:sp>
      <p:sp>
        <p:nvSpPr>
          <p:cNvPr id="73" name="Google Shape;73;p18"/>
          <p:cNvSpPr txBox="1">
            <a:spLocks noGrp="1"/>
          </p:cNvSpPr>
          <p:nvPr>
            <p:ph type="body" idx="1"/>
          </p:nvPr>
        </p:nvSpPr>
        <p:spPr>
          <a:xfrm>
            <a:off x="311700" y="1152475"/>
            <a:ext cx="8520600" cy="3274745"/>
          </a:xfrm>
          <a:prstGeom prst="rect">
            <a:avLst/>
          </a:prstGeom>
        </p:spPr>
        <p:txBody>
          <a:bodyPr spcFirstLastPara="1" wrap="square" lIns="91425" tIns="91425" rIns="91425" bIns="91425" anchor="t" anchorCtr="0">
            <a:noAutofit/>
          </a:bodyPr>
          <a:lstStyle/>
          <a:p>
            <a:pPr marL="114300" lvl="0" indent="0">
              <a:buNone/>
            </a:pPr>
            <a:r>
              <a:rPr lang="en-US" dirty="0"/>
              <a:t>1. The data has 4 columns </a:t>
            </a:r>
          </a:p>
          <a:p>
            <a:pPr marL="114300" lvl="0" indent="0">
              <a:buNone/>
            </a:pPr>
            <a:r>
              <a:rPr lang="en-US" dirty="0"/>
              <a:t>- Short description</a:t>
            </a:r>
          </a:p>
          <a:p>
            <a:pPr marL="114300" lvl="0" indent="0">
              <a:buNone/>
            </a:pPr>
            <a:r>
              <a:rPr lang="en-US" dirty="0"/>
              <a:t>- Description</a:t>
            </a:r>
          </a:p>
          <a:p>
            <a:pPr marL="114300" lvl="0" indent="0">
              <a:buNone/>
            </a:pPr>
            <a:r>
              <a:rPr lang="en-US" dirty="0"/>
              <a:t>- Caller</a:t>
            </a:r>
          </a:p>
          <a:p>
            <a:pPr marL="114300" lvl="0" indent="0">
              <a:buNone/>
            </a:pPr>
            <a:r>
              <a:rPr lang="en-US" dirty="0"/>
              <a:t>- Assignment Group</a:t>
            </a:r>
          </a:p>
          <a:p>
            <a:pPr marL="114300" lvl="0" indent="0">
              <a:buNone/>
            </a:pPr>
            <a:r>
              <a:rPr lang="en-US" dirty="0"/>
              <a:t>2. 8500 rows of data</a:t>
            </a:r>
          </a:p>
          <a:p>
            <a:pPr marL="114300" lvl="0" indent="0">
              <a:buNone/>
            </a:pPr>
            <a:r>
              <a:rPr lang="en-US" dirty="0"/>
              <a:t>3. 74 Assignment Groups are present</a:t>
            </a:r>
          </a:p>
          <a:p>
            <a:pPr marL="114300" lvl="0" indent="0">
              <a:buNone/>
            </a:pPr>
            <a:endParaRPr lang="en-US" dirty="0"/>
          </a:p>
          <a:p>
            <a:pPr marL="114300" lvl="0" indent="0">
              <a:buNone/>
            </a:pPr>
            <a:r>
              <a:rPr lang="en-US" dirty="0"/>
              <a:t>Based on the Description, assignment group has to be selected automatically </a:t>
            </a:r>
          </a:p>
        </p:txBody>
      </p:sp>
    </p:spTree>
    <p:extLst>
      <p:ext uri="{BB962C8B-B14F-4D97-AF65-F5344CB8AC3E}">
        <p14:creationId xmlns:p14="http://schemas.microsoft.com/office/powerpoint/2010/main" val="174366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52645"/>
            <a:ext cx="8520600" cy="572700"/>
          </a:xfrm>
          <a:prstGeom prst="rect">
            <a:avLst/>
          </a:prstGeom>
        </p:spPr>
        <p:txBody>
          <a:bodyPr spcFirstLastPara="1" wrap="square" lIns="91425" tIns="91425" rIns="91425" bIns="91425" anchor="t" anchorCtr="0">
            <a:noAutofit/>
          </a:bodyPr>
          <a:lstStyle/>
          <a:p>
            <a:r>
              <a:rPr lang="en-US" sz="2200" dirty="0"/>
              <a:t>3. Make an abstract or an overview based on your approach</a:t>
            </a:r>
            <a:br>
              <a:rPr lang="en-US" sz="2200" dirty="0"/>
            </a:br>
            <a:br>
              <a:rPr lang="en-US" sz="2200" dirty="0"/>
            </a:br>
            <a:endParaRPr lang="en-US" sz="2200" dirty="0"/>
          </a:p>
        </p:txBody>
      </p:sp>
      <p:sp>
        <p:nvSpPr>
          <p:cNvPr id="73" name="Google Shape;73;p18"/>
          <p:cNvSpPr txBox="1">
            <a:spLocks noGrp="1"/>
          </p:cNvSpPr>
          <p:nvPr>
            <p:ph type="body" idx="1"/>
          </p:nvPr>
        </p:nvSpPr>
        <p:spPr>
          <a:xfrm>
            <a:off x="311700" y="1152475"/>
            <a:ext cx="8520600" cy="2192705"/>
          </a:xfrm>
          <a:prstGeom prst="rect">
            <a:avLst/>
          </a:prstGeom>
        </p:spPr>
        <p:txBody>
          <a:bodyPr spcFirstLastPara="1" wrap="square" lIns="91425" tIns="91425" rIns="91425" bIns="91425" anchor="t" anchorCtr="0">
            <a:noAutofit/>
          </a:bodyPr>
          <a:lstStyle/>
          <a:p>
            <a:pPr marL="114300" lvl="0" indent="0">
              <a:buNone/>
            </a:pPr>
            <a:r>
              <a:rPr lang="en-US" dirty="0"/>
              <a:t>Exploratory Data Analysis and Cleansing has to be done. It helps to understand the data structure and to address inconsistencies and missing data points which helps results in better focus on the problem and solution.</a:t>
            </a:r>
          </a:p>
          <a:p>
            <a:pPr marL="114300" lvl="0" indent="0">
              <a:buNone/>
            </a:pPr>
            <a:endParaRPr lang="en-US" dirty="0"/>
          </a:p>
          <a:p>
            <a:pPr marL="114300" lvl="0" indent="0">
              <a:buNone/>
            </a:pPr>
            <a:r>
              <a:rPr lang="en-US" dirty="0"/>
              <a:t>Solution requires classification model.</a:t>
            </a:r>
          </a:p>
          <a:p>
            <a:pPr marL="114300" lvl="0" indent="0">
              <a:buNone/>
            </a:pPr>
            <a:r>
              <a:rPr lang="en-US" dirty="0"/>
              <a:t>Derive more than a  model and arrive at a better solution.</a:t>
            </a:r>
          </a:p>
        </p:txBody>
      </p:sp>
    </p:spTree>
    <p:extLst>
      <p:ext uri="{BB962C8B-B14F-4D97-AF65-F5344CB8AC3E}">
        <p14:creationId xmlns:p14="http://schemas.microsoft.com/office/powerpoint/2010/main" val="91302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8"/>
          <p:cNvSpPr txBox="1">
            <a:spLocks noGrp="1"/>
          </p:cNvSpPr>
          <p:nvPr>
            <p:ph type="body" idx="1"/>
          </p:nvPr>
        </p:nvSpPr>
        <p:spPr>
          <a:xfrm>
            <a:off x="311700" y="1769695"/>
            <a:ext cx="8520600" cy="2192705"/>
          </a:xfrm>
          <a:prstGeom prst="rect">
            <a:avLst/>
          </a:prstGeom>
        </p:spPr>
        <p:txBody>
          <a:bodyPr spcFirstLastPara="1" wrap="square" lIns="91425" tIns="91425" rIns="91425" bIns="91425" anchor="t" anchorCtr="0">
            <a:noAutofit/>
          </a:bodyPr>
          <a:lstStyle/>
          <a:p>
            <a:pPr marL="114300" lvl="0" indent="0">
              <a:buNone/>
            </a:pPr>
            <a:r>
              <a:rPr lang="en-US" dirty="0"/>
              <a:t> </a:t>
            </a:r>
          </a:p>
        </p:txBody>
      </p:sp>
      <p:graphicFrame>
        <p:nvGraphicFramePr>
          <p:cNvPr id="4" name="Table 3">
            <a:extLst>
              <a:ext uri="{FF2B5EF4-FFF2-40B4-BE49-F238E27FC236}">
                <a16:creationId xmlns:a16="http://schemas.microsoft.com/office/drawing/2014/main" id="{E44BF981-F5F3-4A66-80E4-95C07BB33D90}"/>
              </a:ext>
            </a:extLst>
          </p:cNvPr>
          <p:cNvGraphicFramePr>
            <a:graphicFrameLocks noGrp="1"/>
          </p:cNvGraphicFramePr>
          <p:nvPr>
            <p:extLst>
              <p:ext uri="{D42A27DB-BD31-4B8C-83A1-F6EECF244321}">
                <p14:modId xmlns:p14="http://schemas.microsoft.com/office/powerpoint/2010/main" val="795948135"/>
              </p:ext>
            </p:extLst>
          </p:nvPr>
        </p:nvGraphicFramePr>
        <p:xfrm>
          <a:off x="45720" y="1109190"/>
          <a:ext cx="9029124" cy="3657332"/>
        </p:xfrm>
        <a:graphic>
          <a:graphicData uri="http://schemas.openxmlformats.org/drawingml/2006/table">
            <a:tbl>
              <a:tblPr/>
              <a:tblGrid>
                <a:gridCol w="835853">
                  <a:extLst>
                    <a:ext uri="{9D8B030D-6E8A-4147-A177-3AD203B41FA5}">
                      <a16:colId xmlns:a16="http://schemas.microsoft.com/office/drawing/2014/main" val="2522012380"/>
                    </a:ext>
                  </a:extLst>
                </a:gridCol>
                <a:gridCol w="4841550">
                  <a:extLst>
                    <a:ext uri="{9D8B030D-6E8A-4147-A177-3AD203B41FA5}">
                      <a16:colId xmlns:a16="http://schemas.microsoft.com/office/drawing/2014/main" val="955800968"/>
                    </a:ext>
                  </a:extLst>
                </a:gridCol>
                <a:gridCol w="1193243">
                  <a:extLst>
                    <a:ext uri="{9D8B030D-6E8A-4147-A177-3AD203B41FA5}">
                      <a16:colId xmlns:a16="http://schemas.microsoft.com/office/drawing/2014/main" val="3887208678"/>
                    </a:ext>
                  </a:extLst>
                </a:gridCol>
                <a:gridCol w="1352849">
                  <a:extLst>
                    <a:ext uri="{9D8B030D-6E8A-4147-A177-3AD203B41FA5}">
                      <a16:colId xmlns:a16="http://schemas.microsoft.com/office/drawing/2014/main" val="3077621952"/>
                    </a:ext>
                  </a:extLst>
                </a:gridCol>
                <a:gridCol w="805629">
                  <a:extLst>
                    <a:ext uri="{9D8B030D-6E8A-4147-A177-3AD203B41FA5}">
                      <a16:colId xmlns:a16="http://schemas.microsoft.com/office/drawing/2014/main" val="3783307535"/>
                    </a:ext>
                  </a:extLst>
                </a:gridCol>
              </a:tblGrid>
              <a:tr h="230942">
                <a:tc gridSpan="5">
                  <a:txBody>
                    <a:bodyPr/>
                    <a:lstStyle/>
                    <a:p>
                      <a:pPr algn="ctr" rtl="0" fontAlgn="b"/>
                      <a:r>
                        <a:rPr lang="en-IN" sz="1400" b="1" dirty="0">
                          <a:solidFill>
                            <a:srgbClr val="FFFFFF"/>
                          </a:solidFill>
                          <a:effectLst/>
                          <a:latin typeface="Arial" panose="020B0604020202020204" pitchFamily="34" charset="0"/>
                        </a:rPr>
                        <a:t>Milestone 1</a:t>
                      </a:r>
                    </a:p>
                  </a:txBody>
                  <a:tcPr marL="18812" marR="18812" marT="0" marB="0">
                    <a:lnL w="6350" cap="flat" cmpd="sng" algn="ctr">
                      <a:solidFill>
                        <a:srgbClr val="D0C2B3"/>
                      </a:solidFill>
                      <a:prstDash val="solid"/>
                      <a:round/>
                      <a:headEnd type="none" w="med" len="med"/>
                      <a:tailEnd type="none" w="med" len="med"/>
                    </a:lnL>
                    <a:lnR w="6350" cap="flat" cmpd="sng" algn="ctr">
                      <a:solidFill>
                        <a:srgbClr val="D0C2B3"/>
                      </a:solidFill>
                      <a:prstDash val="solid"/>
                      <a:round/>
                      <a:headEnd type="none" w="med" len="med"/>
                      <a:tailEnd type="none" w="med" len="med"/>
                    </a:lnR>
                    <a:lnT w="6350" cap="flat" cmpd="sng" algn="ctr">
                      <a:solidFill>
                        <a:srgbClr val="D0C2B3"/>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833C0B"/>
                    </a:solidFill>
                  </a:tcPr>
                </a:tc>
                <a:tc hMerge="1">
                  <a:txBody>
                    <a:bodyPr/>
                    <a:lstStyle/>
                    <a:p>
                      <a:endParaRPr lang="en-IN"/>
                    </a:p>
                  </a:txBody>
                  <a:tcPr/>
                </a:tc>
                <a:tc hMerge="1">
                  <a:txBody>
                    <a:bodyPr/>
                    <a:lstStyle/>
                    <a:p>
                      <a:endParaRPr lang="en-IN"/>
                    </a:p>
                  </a:txBody>
                  <a:tcPr/>
                </a:tc>
                <a:tc hMerge="1">
                  <a:txBody>
                    <a:bodyPr/>
                    <a:lstStyle/>
                    <a:p>
                      <a:endParaRPr lang="en-IN"/>
                    </a:p>
                  </a:txBody>
                  <a:tcPr>
                    <a:lnL w="6350" cap="flat" cmpd="sng" algn="ctr">
                      <a:solidFill>
                        <a:srgbClr val="D0C2B3"/>
                      </a:solidFill>
                      <a:prstDash val="solid"/>
                      <a:round/>
                      <a:headEnd type="none" w="med" len="med"/>
                      <a:tailEnd type="none" w="med" len="med"/>
                    </a:lnL>
                  </a:tcPr>
                </a:tc>
                <a:tc hMerge="1">
                  <a:txBody>
                    <a:bodyPr/>
                    <a:lstStyle/>
                    <a:p>
                      <a:endParaRPr lang="en-IN"/>
                    </a:p>
                  </a:txBody>
                  <a:tcPr>
                    <a:lnL w="6350" cap="flat" cmpd="sng" algn="ctr">
                      <a:solidFill>
                        <a:srgbClr val="D0C2B3"/>
                      </a:solidFill>
                      <a:prstDash val="solid"/>
                      <a:round/>
                      <a:headEnd type="none" w="med" len="med"/>
                      <a:tailEnd type="none" w="med" len="med"/>
                    </a:lnL>
                  </a:tcPr>
                </a:tc>
                <a:extLst>
                  <a:ext uri="{0D108BD9-81ED-4DB2-BD59-A6C34878D82A}">
                    <a16:rowId xmlns:a16="http://schemas.microsoft.com/office/drawing/2014/main" val="192026106"/>
                  </a:ext>
                </a:extLst>
              </a:tr>
              <a:tr h="314672">
                <a:tc>
                  <a:txBody>
                    <a:bodyPr/>
                    <a:lstStyle/>
                    <a:p>
                      <a:pPr algn="l" rtl="0" fontAlgn="b"/>
                      <a:endParaRPr lang="en-IN" sz="1400">
                        <a:effectLst/>
                      </a:endParaRP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Tasks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Contributor</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Coordinators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Target</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728958180"/>
                  </a:ext>
                </a:extLst>
              </a:tr>
              <a:tr h="756904">
                <a:tc>
                  <a:txBody>
                    <a:bodyPr/>
                    <a:lstStyle/>
                    <a:p>
                      <a:pPr algn="l" rtl="0" fontAlgn="b"/>
                      <a:r>
                        <a:rPr lang="en-IN" sz="1100" b="1" dirty="0">
                          <a:effectLst/>
                          <a:latin typeface="Arial" panose="020B0604020202020204" pitchFamily="34" charset="0"/>
                        </a:rPr>
                        <a:t>Task A</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gridSpan="3">
                  <a:txBody>
                    <a:bodyPr/>
                    <a:lstStyle/>
                    <a:p>
                      <a:pPr algn="l" rtl="0" fontAlgn="ctr"/>
                      <a:r>
                        <a:rPr lang="en-US" sz="1100" b="1" i="0" u="sng" dirty="0">
                          <a:solidFill>
                            <a:srgbClr val="833C0B"/>
                          </a:solidFill>
                          <a:effectLst/>
                          <a:latin typeface="+mn-lt"/>
                        </a:rPr>
                        <a:t>A. Problem interpretation</a:t>
                      </a:r>
                      <a:br>
                        <a:rPr lang="en-US" sz="1100" b="0" i="0" dirty="0">
                          <a:solidFill>
                            <a:srgbClr val="4472C4"/>
                          </a:solidFill>
                          <a:effectLst/>
                          <a:latin typeface="+mn-lt"/>
                        </a:rPr>
                      </a:br>
                      <a:r>
                        <a:rPr lang="en-US" sz="1100" b="0" i="0" dirty="0">
                          <a:solidFill>
                            <a:srgbClr val="000000"/>
                          </a:solidFill>
                          <a:effectLst/>
                          <a:latin typeface="+mn-lt"/>
                        </a:rPr>
                        <a:t>1. Finding inconsistencies in the data</a:t>
                      </a:r>
                      <a:br>
                        <a:rPr lang="en-US" sz="1100" b="0" i="0" dirty="0">
                          <a:solidFill>
                            <a:srgbClr val="000000"/>
                          </a:solidFill>
                          <a:effectLst/>
                          <a:latin typeface="+mn-lt"/>
                        </a:rPr>
                      </a:br>
                      <a:r>
                        <a:rPr lang="en-US" sz="1100" b="0" i="0" dirty="0">
                          <a:solidFill>
                            <a:srgbClr val="000000"/>
                          </a:solidFill>
                          <a:effectLst/>
                          <a:latin typeface="+mn-lt"/>
                        </a:rPr>
                        <a:t>2. Break the problem into smaller tasks</a:t>
                      </a:r>
                      <a:br>
                        <a:rPr lang="en-US" sz="1100" b="0" i="0" dirty="0">
                          <a:solidFill>
                            <a:srgbClr val="000000"/>
                          </a:solidFill>
                          <a:effectLst/>
                          <a:latin typeface="+mn-lt"/>
                        </a:rPr>
                      </a:br>
                      <a:r>
                        <a:rPr lang="en-US" sz="1100" b="0" i="0" dirty="0">
                          <a:solidFill>
                            <a:srgbClr val="000000"/>
                          </a:solidFill>
                          <a:effectLst/>
                          <a:latin typeface="+mn-lt"/>
                        </a:rPr>
                        <a:t>3. Discuss among your teammates and share responsibilities</a:t>
                      </a:r>
                      <a:endParaRPr lang="en-US"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hMerge="1">
                  <a:txBody>
                    <a:bodyPr/>
                    <a:lstStyle/>
                    <a:p>
                      <a:endParaRPr lang="en-IN"/>
                    </a:p>
                  </a:txBody>
                  <a:tcPr/>
                </a:tc>
                <a:tc hMerge="1">
                  <a:txBody>
                    <a:bodyPr/>
                    <a:lstStyle/>
                    <a:p>
                      <a:endParaRPr lang="en-IN"/>
                    </a:p>
                  </a:txBody>
                  <a:tcPr>
                    <a:lnL w="6350" cap="flat" cmpd="sng" algn="ctr">
                      <a:solidFill>
                        <a:srgbClr val="CCCCCC"/>
                      </a:solidFill>
                      <a:prstDash val="solid"/>
                      <a:round/>
                      <a:headEnd type="none" w="med" len="med"/>
                      <a:tailEnd type="none" w="med" len="med"/>
                    </a:lnL>
                    <a:lnT w="6350" cap="flat" cmpd="sng" algn="ctr">
                      <a:solidFill>
                        <a:srgbClr val="CCCCCC"/>
                      </a:solidFill>
                      <a:prstDash val="solid"/>
                      <a:round/>
                      <a:headEnd type="none" w="med" len="med"/>
                      <a:tailEnd type="none" w="med" len="med"/>
                    </a:lnT>
                  </a:tcPr>
                </a:tc>
                <a:tc rowSpan="5">
                  <a:txBody>
                    <a:bodyPr/>
                    <a:lstStyle/>
                    <a:p>
                      <a:pPr algn="l" rtl="0" fontAlgn="b"/>
                      <a:r>
                        <a:rPr lang="en-IN" sz="1100" dirty="0">
                          <a:effectLst/>
                          <a:latin typeface="+mn-lt"/>
                        </a:rPr>
                        <a:t>4-Apr</a:t>
                      </a: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735158828"/>
                  </a:ext>
                </a:extLst>
              </a:tr>
              <a:tr h="706444">
                <a:tc>
                  <a:txBody>
                    <a:bodyPr/>
                    <a:lstStyle/>
                    <a:p>
                      <a:pPr algn="l" rtl="0" fontAlgn="b"/>
                      <a:r>
                        <a:rPr lang="en-IN" sz="1100" b="0" dirty="0">
                          <a:effectLst/>
                          <a:latin typeface="Arial" panose="020B0604020202020204" pitchFamily="34" charset="0"/>
                        </a:rPr>
                        <a:t>Task A1</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algn="l" rtl="0" fontAlgn="b"/>
                      <a:r>
                        <a:rPr lang="en-US" sz="1100" b="0" dirty="0">
                          <a:solidFill>
                            <a:srgbClr val="000000"/>
                          </a:solidFill>
                          <a:effectLst/>
                          <a:latin typeface="+mn-lt"/>
                        </a:rPr>
                        <a:t>- Exploring the given Data files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l" rtl="0" fontAlgn="b"/>
                      <a:r>
                        <a:rPr lang="en-IN" sz="1100" dirty="0">
                          <a:solidFill>
                            <a:srgbClr val="000000"/>
                          </a:solidFill>
                          <a:effectLst/>
                          <a:latin typeface="+mn-lt"/>
                        </a:rPr>
                        <a:t>Priya</a:t>
                      </a:r>
                      <a:br>
                        <a:rPr lang="en-IN" sz="1100" dirty="0">
                          <a:solidFill>
                            <a:srgbClr val="000000"/>
                          </a:solidFill>
                          <a:effectLst/>
                          <a:latin typeface="+mn-lt"/>
                        </a:rPr>
                      </a:br>
                      <a:r>
                        <a:rPr lang="en-IN" sz="1100" dirty="0">
                          <a:solidFill>
                            <a:srgbClr val="000000"/>
                          </a:solidFill>
                          <a:effectLst/>
                          <a:latin typeface="+mn-lt"/>
                        </a:rPr>
                        <a:t>Praveen</a:t>
                      </a:r>
                      <a:endParaRPr lang="en-US"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rowSpan="4">
                  <a:txBody>
                    <a:bodyPr/>
                    <a:lstStyle/>
                    <a:p>
                      <a:pPr algn="l" rtl="0" fontAlgn="b"/>
                      <a:r>
                        <a:rPr lang="en-IN" sz="1100" dirty="0">
                          <a:solidFill>
                            <a:srgbClr val="000000"/>
                          </a:solidFill>
                          <a:effectLst/>
                          <a:latin typeface="+mn-lt"/>
                        </a:rPr>
                        <a:t>Vinay</a:t>
                      </a:r>
                      <a:br>
                        <a:rPr lang="en-IN" sz="1100" dirty="0">
                          <a:solidFill>
                            <a:srgbClr val="000000"/>
                          </a:solidFill>
                          <a:effectLst/>
                          <a:latin typeface="+mn-lt"/>
                        </a:rPr>
                      </a:br>
                      <a:r>
                        <a:rPr lang="en-IN" sz="1100" dirty="0">
                          <a:solidFill>
                            <a:srgbClr val="000000"/>
                          </a:solidFill>
                          <a:effectLst/>
                          <a:latin typeface="+mn-lt"/>
                        </a:rPr>
                        <a:t>Vaibhav</a:t>
                      </a: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295228942"/>
                  </a:ext>
                </a:extLst>
              </a:tr>
              <a:tr h="470963">
                <a:tc>
                  <a:txBody>
                    <a:bodyPr/>
                    <a:lstStyle/>
                    <a:p>
                      <a:pPr algn="l" rtl="0" fontAlgn="b"/>
                      <a:r>
                        <a:rPr lang="en-IN" sz="1100" b="0" dirty="0">
                          <a:effectLst/>
                          <a:latin typeface="Arial" panose="020B0604020202020204" pitchFamily="34" charset="0"/>
                        </a:rPr>
                        <a:t>Task A2</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algn="l" rtl="0" fontAlgn="b"/>
                      <a:r>
                        <a:rPr lang="en-US" sz="1100" b="0">
                          <a:solidFill>
                            <a:srgbClr val="000000"/>
                          </a:solidFill>
                          <a:effectLst/>
                          <a:latin typeface="+mn-lt"/>
                        </a:rPr>
                        <a:t>- Understanding the structure of data</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l" rtl="0" fontAlgn="b"/>
                      <a:r>
                        <a:rPr lang="en-IN" sz="1100" dirty="0">
                          <a:solidFill>
                            <a:srgbClr val="000000"/>
                          </a:solidFill>
                          <a:effectLst/>
                          <a:latin typeface="+mn-lt"/>
                        </a:rPr>
                        <a:t>Anand</a:t>
                      </a:r>
                      <a:br>
                        <a:rPr lang="en-IN" sz="1100" dirty="0">
                          <a:solidFill>
                            <a:srgbClr val="000000"/>
                          </a:solidFill>
                          <a:effectLst/>
                          <a:latin typeface="+mn-lt"/>
                        </a:rPr>
                      </a:br>
                      <a:r>
                        <a:rPr lang="en-IN" sz="1100" dirty="0">
                          <a:solidFill>
                            <a:srgbClr val="000000"/>
                          </a:solidFill>
                          <a:effectLst/>
                          <a:latin typeface="+mn-lt"/>
                        </a:rPr>
                        <a:t>Kamal</a:t>
                      </a:r>
                      <a:endParaRPr lang="en-US"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IN"/>
                    </a:p>
                  </a:txBody>
                  <a:tcPr/>
                </a:tc>
                <a:extLst>
                  <a:ext uri="{0D108BD9-81ED-4DB2-BD59-A6C34878D82A}">
                    <a16:rowId xmlns:a16="http://schemas.microsoft.com/office/drawing/2014/main" val="1055758096"/>
                  </a:ext>
                </a:extLst>
              </a:tr>
              <a:tr h="470963">
                <a:tc>
                  <a:txBody>
                    <a:bodyPr/>
                    <a:lstStyle/>
                    <a:p>
                      <a:pPr algn="l" rtl="0" fontAlgn="b"/>
                      <a:r>
                        <a:rPr lang="en-IN" sz="1100" b="0" dirty="0">
                          <a:effectLst/>
                          <a:latin typeface="Arial" panose="020B0604020202020204" pitchFamily="34" charset="0"/>
                        </a:rPr>
                        <a:t>Task A3</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algn="l" rtl="0" fontAlgn="b"/>
                      <a:r>
                        <a:rPr lang="en-IN" sz="1100" b="0" dirty="0">
                          <a:solidFill>
                            <a:srgbClr val="000000"/>
                          </a:solidFill>
                          <a:effectLst/>
                          <a:latin typeface="+mn-lt"/>
                        </a:rPr>
                        <a:t>- Missing points in data</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l" rtl="0" fontAlgn="b"/>
                      <a:r>
                        <a:rPr lang="en-IN" sz="1100" dirty="0">
                          <a:solidFill>
                            <a:srgbClr val="000000"/>
                          </a:solidFill>
                          <a:effectLst/>
                          <a:latin typeface="+mn-lt"/>
                        </a:rPr>
                        <a:t>Rama</a:t>
                      </a:r>
                      <a:br>
                        <a:rPr lang="en-IN" sz="1100" dirty="0">
                          <a:solidFill>
                            <a:srgbClr val="000000"/>
                          </a:solidFill>
                          <a:effectLst/>
                          <a:latin typeface="+mn-lt"/>
                        </a:rPr>
                      </a:br>
                      <a:r>
                        <a:rPr lang="en-IN" sz="1100" dirty="0">
                          <a:solidFill>
                            <a:srgbClr val="000000"/>
                          </a:solidFill>
                          <a:effectLst/>
                          <a:latin typeface="+mn-lt"/>
                        </a:rPr>
                        <a:t>Priya</a:t>
                      </a:r>
                      <a:endParaRPr lang="en-IN"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tcPr>
                </a:tc>
                <a:tc vMerge="1">
                  <a:txBody>
                    <a:bodyPr/>
                    <a:lstStyle/>
                    <a:p>
                      <a:endParaRPr lang="en-IN"/>
                    </a:p>
                  </a:txBody>
                  <a:tcPr/>
                </a:tc>
                <a:extLst>
                  <a:ext uri="{0D108BD9-81ED-4DB2-BD59-A6C34878D82A}">
                    <a16:rowId xmlns:a16="http://schemas.microsoft.com/office/drawing/2014/main" val="537770243"/>
                  </a:ext>
                </a:extLst>
              </a:tr>
              <a:tr h="706444">
                <a:tc>
                  <a:txBody>
                    <a:bodyPr/>
                    <a:lstStyle/>
                    <a:p>
                      <a:pPr algn="l" rtl="0" fontAlgn="b"/>
                      <a:r>
                        <a:rPr lang="en-IN" sz="1100" b="0" dirty="0">
                          <a:effectLst/>
                          <a:latin typeface="Arial" panose="020B0604020202020204" pitchFamily="34" charset="0"/>
                        </a:rPr>
                        <a:t>Task A4</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algn="l" rtl="0" fontAlgn="b"/>
                      <a:r>
                        <a:rPr lang="en-US" sz="1100" dirty="0">
                          <a:effectLst/>
                          <a:latin typeface="+mn-lt"/>
                        </a:rPr>
                        <a:t>- Make an abstract or an overview based on your approach</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100" dirty="0">
                          <a:solidFill>
                            <a:srgbClr val="000000"/>
                          </a:solidFill>
                          <a:effectLst/>
                          <a:latin typeface="+mn-lt"/>
                        </a:rPr>
                        <a:t>Praveen</a:t>
                      </a:r>
                      <a:br>
                        <a:rPr lang="en-IN" sz="1100" dirty="0">
                          <a:solidFill>
                            <a:srgbClr val="000000"/>
                          </a:solidFill>
                          <a:effectLst/>
                          <a:latin typeface="+mn-lt"/>
                        </a:rPr>
                      </a:br>
                      <a:r>
                        <a:rPr lang="en-IN" sz="1100" dirty="0">
                          <a:solidFill>
                            <a:srgbClr val="000000"/>
                          </a:solidFill>
                          <a:effectLst/>
                          <a:latin typeface="+mn-lt"/>
                        </a:rPr>
                        <a:t>Anand</a:t>
                      </a:r>
                      <a:endParaRPr lang="en-US" sz="1100" dirty="0">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tcPr>
                </a:tc>
                <a:tc vMerge="1">
                  <a:txBody>
                    <a:bodyPr/>
                    <a:lstStyle/>
                    <a:p>
                      <a:endParaRPr lang="en-IN"/>
                    </a:p>
                  </a:txBody>
                  <a:tcPr/>
                </a:tc>
                <a:extLst>
                  <a:ext uri="{0D108BD9-81ED-4DB2-BD59-A6C34878D82A}">
                    <a16:rowId xmlns:a16="http://schemas.microsoft.com/office/drawing/2014/main" val="2211708702"/>
                  </a:ext>
                </a:extLst>
              </a:tr>
            </a:tbl>
          </a:graphicData>
        </a:graphic>
      </p:graphicFrame>
      <p:sp>
        <p:nvSpPr>
          <p:cNvPr id="5" name="TextBox 4">
            <a:extLst>
              <a:ext uri="{FF2B5EF4-FFF2-40B4-BE49-F238E27FC236}">
                <a16:creationId xmlns:a16="http://schemas.microsoft.com/office/drawing/2014/main" id="{1EED8132-A9E0-494B-AA61-25B51FD48C33}"/>
              </a:ext>
            </a:extLst>
          </p:cNvPr>
          <p:cNvSpPr txBox="1"/>
          <p:nvPr/>
        </p:nvSpPr>
        <p:spPr>
          <a:xfrm>
            <a:off x="1371600" y="464820"/>
            <a:ext cx="5745480" cy="430887"/>
          </a:xfrm>
          <a:prstGeom prst="rect">
            <a:avLst/>
          </a:prstGeom>
          <a:noFill/>
        </p:spPr>
        <p:txBody>
          <a:bodyPr wrap="square" rtlCol="0">
            <a:spAutoFit/>
          </a:bodyPr>
          <a:lstStyle/>
          <a:p>
            <a:pPr algn="ctr"/>
            <a:r>
              <a:rPr lang="en-IN" sz="2200" dirty="0">
                <a:latin typeface="Helvetica Neue" panose="020B0604020202020204" charset="0"/>
              </a:rPr>
              <a:t>Plan and Responsibilities</a:t>
            </a:r>
          </a:p>
        </p:txBody>
      </p:sp>
    </p:spTree>
    <p:extLst>
      <p:ext uri="{BB962C8B-B14F-4D97-AF65-F5344CB8AC3E}">
        <p14:creationId xmlns:p14="http://schemas.microsoft.com/office/powerpoint/2010/main" val="21260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8"/>
          <p:cNvSpPr txBox="1">
            <a:spLocks noGrp="1"/>
          </p:cNvSpPr>
          <p:nvPr>
            <p:ph type="body" idx="1"/>
          </p:nvPr>
        </p:nvSpPr>
        <p:spPr>
          <a:xfrm>
            <a:off x="311700" y="1769695"/>
            <a:ext cx="8520600" cy="2192705"/>
          </a:xfrm>
          <a:prstGeom prst="rect">
            <a:avLst/>
          </a:prstGeom>
        </p:spPr>
        <p:txBody>
          <a:bodyPr spcFirstLastPara="1" wrap="square" lIns="91425" tIns="91425" rIns="91425" bIns="91425" anchor="t" anchorCtr="0">
            <a:noAutofit/>
          </a:bodyPr>
          <a:lstStyle/>
          <a:p>
            <a:pPr marL="114300" lvl="0" indent="0">
              <a:buNone/>
            </a:pPr>
            <a:r>
              <a:rPr lang="en-US" dirty="0"/>
              <a:t> </a:t>
            </a:r>
          </a:p>
        </p:txBody>
      </p:sp>
      <p:graphicFrame>
        <p:nvGraphicFramePr>
          <p:cNvPr id="3" name="Table 2">
            <a:extLst>
              <a:ext uri="{FF2B5EF4-FFF2-40B4-BE49-F238E27FC236}">
                <a16:creationId xmlns:a16="http://schemas.microsoft.com/office/drawing/2014/main" id="{975F276B-2435-4408-8306-D9F65DF4C78E}"/>
              </a:ext>
            </a:extLst>
          </p:cNvPr>
          <p:cNvGraphicFramePr>
            <a:graphicFrameLocks noGrp="1"/>
          </p:cNvGraphicFramePr>
          <p:nvPr>
            <p:extLst>
              <p:ext uri="{D42A27DB-BD31-4B8C-83A1-F6EECF244321}">
                <p14:modId xmlns:p14="http://schemas.microsoft.com/office/powerpoint/2010/main" val="2852208417"/>
              </p:ext>
            </p:extLst>
          </p:nvPr>
        </p:nvGraphicFramePr>
        <p:xfrm>
          <a:off x="311700" y="742729"/>
          <a:ext cx="8520600" cy="2972385"/>
        </p:xfrm>
        <a:graphic>
          <a:graphicData uri="http://schemas.openxmlformats.org/drawingml/2006/table">
            <a:tbl>
              <a:tblPr/>
              <a:tblGrid>
                <a:gridCol w="671718">
                  <a:extLst>
                    <a:ext uri="{9D8B030D-6E8A-4147-A177-3AD203B41FA5}">
                      <a16:colId xmlns:a16="http://schemas.microsoft.com/office/drawing/2014/main" val="79198045"/>
                    </a:ext>
                  </a:extLst>
                </a:gridCol>
                <a:gridCol w="4769682">
                  <a:extLst>
                    <a:ext uri="{9D8B030D-6E8A-4147-A177-3AD203B41FA5}">
                      <a16:colId xmlns:a16="http://schemas.microsoft.com/office/drawing/2014/main" val="952689491"/>
                    </a:ext>
                  </a:extLst>
                </a:gridCol>
                <a:gridCol w="1112520">
                  <a:extLst>
                    <a:ext uri="{9D8B030D-6E8A-4147-A177-3AD203B41FA5}">
                      <a16:colId xmlns:a16="http://schemas.microsoft.com/office/drawing/2014/main" val="1914381185"/>
                    </a:ext>
                  </a:extLst>
                </a:gridCol>
                <a:gridCol w="1196340">
                  <a:extLst>
                    <a:ext uri="{9D8B030D-6E8A-4147-A177-3AD203B41FA5}">
                      <a16:colId xmlns:a16="http://schemas.microsoft.com/office/drawing/2014/main" val="1579297989"/>
                    </a:ext>
                  </a:extLst>
                </a:gridCol>
                <a:gridCol w="770340">
                  <a:extLst>
                    <a:ext uri="{9D8B030D-6E8A-4147-A177-3AD203B41FA5}">
                      <a16:colId xmlns:a16="http://schemas.microsoft.com/office/drawing/2014/main" val="1922670075"/>
                    </a:ext>
                  </a:extLst>
                </a:gridCol>
              </a:tblGrid>
              <a:tr h="794739">
                <a:tc>
                  <a:txBody>
                    <a:bodyPr/>
                    <a:lstStyle/>
                    <a:p>
                      <a:pPr rtl="0" fontAlgn="b"/>
                      <a:r>
                        <a:rPr lang="en-IN" sz="1000" b="1" dirty="0">
                          <a:effectLst/>
                          <a:latin typeface="Arial" panose="020B0604020202020204" pitchFamily="34" charset="0"/>
                        </a:rPr>
                        <a:t>Task B</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gridSpan="3">
                  <a:txBody>
                    <a:bodyPr/>
                    <a:lstStyle/>
                    <a:p>
                      <a:pPr algn="l" rtl="0" fontAlgn="b"/>
                      <a:r>
                        <a:rPr lang="en-US" sz="1000" b="1" i="0" u="sng" dirty="0">
                          <a:solidFill>
                            <a:srgbClr val="833C0B"/>
                          </a:solidFill>
                          <a:effectLst/>
                          <a:latin typeface="Arial" panose="020B0604020202020204" pitchFamily="34" charset="0"/>
                        </a:rPr>
                        <a:t>B. Data analysis and preprocessing: </a:t>
                      </a:r>
                      <a:br>
                        <a:rPr lang="en-US" sz="900" i="0" dirty="0">
                          <a:solidFill>
                            <a:srgbClr val="000000"/>
                          </a:solidFill>
                          <a:effectLst/>
                          <a:latin typeface="Calibri" panose="020F0502020204030204" pitchFamily="34" charset="0"/>
                        </a:rPr>
                      </a:br>
                      <a:r>
                        <a:rPr lang="en-US" sz="900" i="0" dirty="0">
                          <a:solidFill>
                            <a:srgbClr val="000000"/>
                          </a:solidFill>
                          <a:effectLst/>
                          <a:latin typeface="Calibri" panose="020F0502020204030204" pitchFamily="34" charset="0"/>
                        </a:rPr>
                        <a:t>1. Visual displays are powerful when used well, so think carefully about the information the display.</a:t>
                      </a:r>
                      <a:br>
                        <a:rPr lang="en-US" sz="900" i="0" dirty="0">
                          <a:solidFill>
                            <a:srgbClr val="000000"/>
                          </a:solidFill>
                          <a:effectLst/>
                          <a:latin typeface="Calibri" panose="020F0502020204030204" pitchFamily="34" charset="0"/>
                        </a:rPr>
                      </a:br>
                      <a:r>
                        <a:rPr lang="en-US" sz="900" i="0" dirty="0">
                          <a:solidFill>
                            <a:srgbClr val="000000"/>
                          </a:solidFill>
                          <a:effectLst/>
                          <a:latin typeface="Calibri" panose="020F0502020204030204" pitchFamily="34" charset="0"/>
                        </a:rPr>
                        <a:t>2. Include any insightful visualization</a:t>
                      </a:r>
                      <a:br>
                        <a:rPr lang="en-US" sz="900" i="0" dirty="0">
                          <a:solidFill>
                            <a:srgbClr val="000000"/>
                          </a:solidFill>
                          <a:effectLst/>
                          <a:latin typeface="Calibri" panose="020F0502020204030204" pitchFamily="34" charset="0"/>
                        </a:rPr>
                      </a:br>
                      <a:r>
                        <a:rPr lang="en-US" sz="900" i="0" dirty="0">
                          <a:solidFill>
                            <a:srgbClr val="000000"/>
                          </a:solidFill>
                          <a:effectLst/>
                          <a:latin typeface="Calibri" panose="020F0502020204030204" pitchFamily="34" charset="0"/>
                        </a:rPr>
                        <a:t>3. Share and explain particularly meaningful features, interactions or summary of data</a:t>
                      </a:r>
                      <a:br>
                        <a:rPr lang="en-US" sz="900" i="0" dirty="0">
                          <a:solidFill>
                            <a:srgbClr val="000000"/>
                          </a:solidFill>
                          <a:effectLst/>
                          <a:latin typeface="Calibri" panose="020F0502020204030204" pitchFamily="34" charset="0"/>
                        </a:rPr>
                      </a:br>
                      <a:r>
                        <a:rPr lang="en-US" sz="900" i="0" dirty="0">
                          <a:solidFill>
                            <a:srgbClr val="000000"/>
                          </a:solidFill>
                          <a:effectLst/>
                          <a:latin typeface="Calibri" panose="020F0502020204030204" pitchFamily="34" charset="0"/>
                        </a:rPr>
                        <a:t>4. Display examples to input in your model</a:t>
                      </a:r>
                      <a:br>
                        <a:rPr lang="en-US" sz="900" i="0" dirty="0">
                          <a:solidFill>
                            <a:srgbClr val="000000"/>
                          </a:solidFill>
                          <a:effectLst/>
                          <a:latin typeface="Calibri" panose="020F0502020204030204" pitchFamily="34" charset="0"/>
                        </a:rPr>
                      </a:br>
                      <a:r>
                        <a:rPr lang="en-US" sz="900" i="0" dirty="0">
                          <a:solidFill>
                            <a:srgbClr val="000000"/>
                          </a:solidFill>
                          <a:effectLst/>
                          <a:latin typeface="Calibri" panose="020F0502020204030204" pitchFamily="34" charset="0"/>
                        </a:rPr>
                        <a:t>5. Explain changes to be incorporated into data so that it becomes ready for the model</a:t>
                      </a:r>
                      <a:endParaRPr lang="en-US" sz="1100" dirty="0">
                        <a:effectLst/>
                      </a:endParaRP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hMerge="1">
                  <a:txBody>
                    <a:bodyPr/>
                    <a:lstStyle/>
                    <a:p>
                      <a:endParaRPr lang="en-IN"/>
                    </a:p>
                  </a:txBody>
                  <a:tcPr/>
                </a:tc>
                <a:tc hMerge="1">
                  <a:txBody>
                    <a:bodyPr/>
                    <a:lstStyle/>
                    <a:p>
                      <a:endParaRPr lang="en-IN"/>
                    </a:p>
                  </a:txBody>
                  <a:tcPr/>
                </a:tc>
                <a:tc rowSpan="7">
                  <a:txBody>
                    <a:bodyPr/>
                    <a:lstStyle/>
                    <a:p>
                      <a:pPr algn="ctr" rtl="0" fontAlgn="b"/>
                      <a:r>
                        <a:rPr lang="en-IN" sz="1100" dirty="0">
                          <a:effectLst/>
                        </a:rPr>
                        <a:t>11-Apr</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extLst>
                  <a:ext uri="{0D108BD9-81ED-4DB2-BD59-A6C34878D82A}">
                    <a16:rowId xmlns:a16="http://schemas.microsoft.com/office/drawing/2014/main" val="2756706729"/>
                  </a:ext>
                </a:extLst>
              </a:tr>
              <a:tr h="376115">
                <a:tc>
                  <a:txBody>
                    <a:bodyPr/>
                    <a:lstStyle/>
                    <a:p>
                      <a:pPr rtl="0" fontAlgn="b"/>
                      <a:r>
                        <a:rPr lang="en-IN" sz="1100">
                          <a:effectLst/>
                        </a:rPr>
                        <a:t>Task B1</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a:txBody>
                    <a:bodyPr/>
                    <a:lstStyle/>
                    <a:p>
                      <a:pPr rtl="0" fontAlgn="b"/>
                      <a:r>
                        <a:rPr lang="en-IN" sz="1100" dirty="0">
                          <a:effectLst/>
                        </a:rPr>
                        <a:t>- Visualizing different patterns</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Vinay</a:t>
                      </a:r>
                      <a:br>
                        <a:rPr lang="en-IN" sz="1100" dirty="0">
                          <a:effectLst/>
                        </a:rPr>
                      </a:br>
                      <a:r>
                        <a:rPr lang="en-IN" sz="1100" dirty="0">
                          <a:effectLst/>
                        </a:rPr>
                        <a:t>Vaibhav</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rowSpan="6">
                  <a:txBody>
                    <a:bodyPr/>
                    <a:lstStyle/>
                    <a:p>
                      <a:pPr algn="ctr" rtl="0" fontAlgn="b"/>
                      <a:r>
                        <a:rPr lang="en-IN" sz="1100" dirty="0">
                          <a:effectLst/>
                        </a:rPr>
                        <a:t>Anand</a:t>
                      </a:r>
                      <a:br>
                        <a:rPr lang="en-IN" sz="1100" dirty="0">
                          <a:effectLst/>
                        </a:rPr>
                      </a:br>
                      <a:r>
                        <a:rPr lang="en-IN" sz="1100" dirty="0">
                          <a:effectLst/>
                        </a:rPr>
                        <a:t>Praveen</a:t>
                      </a:r>
                    </a:p>
                  </a:txBody>
                  <a:tcPr marL="15417" marR="15417"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99489265"/>
                  </a:ext>
                </a:extLst>
              </a:tr>
              <a:tr h="317896">
                <a:tc>
                  <a:txBody>
                    <a:bodyPr/>
                    <a:lstStyle/>
                    <a:p>
                      <a:pPr rtl="0" fontAlgn="b"/>
                      <a:r>
                        <a:rPr lang="en-IN" sz="1100">
                          <a:effectLst/>
                        </a:rPr>
                        <a:t>Task B2</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a:txBody>
                    <a:bodyPr/>
                    <a:lstStyle/>
                    <a:p>
                      <a:pPr rtl="0" fontAlgn="b"/>
                      <a:r>
                        <a:rPr lang="en-IN" sz="1100" dirty="0">
                          <a:effectLst/>
                        </a:rPr>
                        <a:t>- Visualizing different text features</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a:effectLst/>
                        </a:rPr>
                        <a:t>Kamal</a:t>
                      </a:r>
                      <a:br>
                        <a:rPr lang="en-IN" sz="1100">
                          <a:effectLst/>
                        </a:rPr>
                      </a:br>
                      <a:r>
                        <a:rPr lang="en-IN" sz="1100">
                          <a:effectLst/>
                        </a:rPr>
                        <a:t>Rama</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9360504"/>
                  </a:ext>
                </a:extLst>
              </a:tr>
              <a:tr h="376115">
                <a:tc>
                  <a:txBody>
                    <a:bodyPr/>
                    <a:lstStyle/>
                    <a:p>
                      <a:pPr rtl="0" fontAlgn="b"/>
                      <a:r>
                        <a:rPr lang="en-IN" sz="1100">
                          <a:effectLst/>
                        </a:rPr>
                        <a:t>Task B3</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a:txBody>
                    <a:bodyPr/>
                    <a:lstStyle/>
                    <a:p>
                      <a:pPr rtl="0" fontAlgn="b"/>
                      <a:r>
                        <a:rPr lang="en-IN" sz="1100" dirty="0">
                          <a:effectLst/>
                        </a:rPr>
                        <a:t>- Dealing with missing values</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Priya</a:t>
                      </a:r>
                      <a:br>
                        <a:rPr lang="en-IN" sz="1100" dirty="0">
                          <a:effectLst/>
                        </a:rPr>
                      </a:br>
                      <a:r>
                        <a:rPr lang="en-IN" sz="1100" dirty="0">
                          <a:effectLst/>
                        </a:rPr>
                        <a:t>Vaibhav</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89315193"/>
                  </a:ext>
                </a:extLst>
              </a:tr>
              <a:tr h="317896">
                <a:tc>
                  <a:txBody>
                    <a:bodyPr/>
                    <a:lstStyle/>
                    <a:p>
                      <a:pPr rtl="0" fontAlgn="b"/>
                      <a:r>
                        <a:rPr lang="en-IN" sz="1100">
                          <a:effectLst/>
                        </a:rPr>
                        <a:t>Task B4</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a:txBody>
                    <a:bodyPr/>
                    <a:lstStyle/>
                    <a:p>
                      <a:pPr rtl="0" fontAlgn="b"/>
                      <a:r>
                        <a:rPr lang="en-IN" sz="1100" dirty="0">
                          <a:effectLst/>
                        </a:rPr>
                        <a:t>- Text </a:t>
                      </a:r>
                      <a:r>
                        <a:rPr lang="en-IN" sz="1100" dirty="0" err="1">
                          <a:effectLst/>
                        </a:rPr>
                        <a:t>preprocessing</a:t>
                      </a:r>
                      <a:endParaRPr lang="en-IN" sz="1100" dirty="0">
                        <a:effectLst/>
                      </a:endParaRP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Kamal</a:t>
                      </a:r>
                      <a:br>
                        <a:rPr lang="en-IN" sz="1100" dirty="0">
                          <a:effectLst/>
                        </a:rPr>
                      </a:br>
                      <a:r>
                        <a:rPr lang="en-IN" sz="1100" dirty="0">
                          <a:effectLst/>
                        </a:rPr>
                        <a:t>Vinay</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79385804"/>
                  </a:ext>
                </a:extLst>
              </a:tr>
              <a:tr h="317896">
                <a:tc>
                  <a:txBody>
                    <a:bodyPr/>
                    <a:lstStyle/>
                    <a:p>
                      <a:pPr rtl="0" fontAlgn="b"/>
                      <a:r>
                        <a:rPr lang="en-IN" sz="1100">
                          <a:effectLst/>
                        </a:rPr>
                        <a:t>Task B5</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EF2CB"/>
                    </a:solidFill>
                  </a:tcPr>
                </a:tc>
                <a:tc>
                  <a:txBody>
                    <a:bodyPr/>
                    <a:lstStyle/>
                    <a:p>
                      <a:pPr rtl="0" fontAlgn="b"/>
                      <a:r>
                        <a:rPr lang="en-US" sz="1100" dirty="0">
                          <a:effectLst/>
                        </a:rPr>
                        <a:t>- Creating word vocabulary from the corpus of report text data</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Priya</a:t>
                      </a:r>
                      <a:br>
                        <a:rPr lang="en-IN" sz="1100" dirty="0">
                          <a:effectLst/>
                        </a:rPr>
                      </a:br>
                      <a:r>
                        <a:rPr lang="en-IN" sz="1100" dirty="0">
                          <a:effectLst/>
                        </a:rPr>
                        <a:t>Rama</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23311875"/>
                  </a:ext>
                </a:extLst>
              </a:tr>
              <a:tr h="376115">
                <a:tc>
                  <a:txBody>
                    <a:bodyPr/>
                    <a:lstStyle/>
                    <a:p>
                      <a:pPr rtl="0" fontAlgn="b"/>
                      <a:r>
                        <a:rPr lang="en-IN" sz="1100">
                          <a:effectLst/>
                        </a:rPr>
                        <a:t>Task B6</a:t>
                      </a:r>
                    </a:p>
                  </a:txBody>
                  <a:tcPr marL="15417" marR="15417"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F2CB"/>
                    </a:solidFill>
                  </a:tcPr>
                </a:tc>
                <a:tc>
                  <a:txBody>
                    <a:bodyPr/>
                    <a:lstStyle/>
                    <a:p>
                      <a:pPr rtl="0" fontAlgn="b"/>
                      <a:r>
                        <a:rPr lang="en-IN" sz="1100" dirty="0">
                          <a:effectLst/>
                        </a:rPr>
                        <a:t>- Creating tokens as required</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r>
                        <a:rPr lang="en-IN" sz="1100" dirty="0">
                          <a:effectLst/>
                        </a:rPr>
                        <a:t>Vaibhav</a:t>
                      </a:r>
                      <a:br>
                        <a:rPr lang="en-IN" sz="1100" dirty="0">
                          <a:effectLst/>
                        </a:rPr>
                      </a:br>
                      <a:r>
                        <a:rPr lang="en-IN" sz="1100" dirty="0">
                          <a:effectLst/>
                        </a:rPr>
                        <a:t>Kamal</a:t>
                      </a:r>
                    </a:p>
                  </a:txBody>
                  <a:tcPr marL="15417" marR="15417"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53289864"/>
                  </a:ext>
                </a:extLst>
              </a:tr>
            </a:tbl>
          </a:graphicData>
        </a:graphic>
      </p:graphicFrame>
      <p:graphicFrame>
        <p:nvGraphicFramePr>
          <p:cNvPr id="5" name="Table 4">
            <a:extLst>
              <a:ext uri="{FF2B5EF4-FFF2-40B4-BE49-F238E27FC236}">
                <a16:creationId xmlns:a16="http://schemas.microsoft.com/office/drawing/2014/main" id="{D58FA537-6F8B-41DA-AEBB-EB062A57ACAF}"/>
              </a:ext>
            </a:extLst>
          </p:cNvPr>
          <p:cNvGraphicFramePr>
            <a:graphicFrameLocks noGrp="1"/>
          </p:cNvGraphicFramePr>
          <p:nvPr>
            <p:extLst>
              <p:ext uri="{D42A27DB-BD31-4B8C-83A1-F6EECF244321}">
                <p14:modId xmlns:p14="http://schemas.microsoft.com/office/powerpoint/2010/main" val="2495612909"/>
              </p:ext>
            </p:extLst>
          </p:nvPr>
        </p:nvGraphicFramePr>
        <p:xfrm>
          <a:off x="311700" y="531160"/>
          <a:ext cx="8520599" cy="213360"/>
        </p:xfrm>
        <a:graphic>
          <a:graphicData uri="http://schemas.openxmlformats.org/drawingml/2006/table">
            <a:tbl>
              <a:tblPr/>
              <a:tblGrid>
                <a:gridCol w="671718">
                  <a:extLst>
                    <a:ext uri="{9D8B030D-6E8A-4147-A177-3AD203B41FA5}">
                      <a16:colId xmlns:a16="http://schemas.microsoft.com/office/drawing/2014/main" val="1337567495"/>
                    </a:ext>
                  </a:extLst>
                </a:gridCol>
                <a:gridCol w="4746822">
                  <a:extLst>
                    <a:ext uri="{9D8B030D-6E8A-4147-A177-3AD203B41FA5}">
                      <a16:colId xmlns:a16="http://schemas.microsoft.com/office/drawing/2014/main" val="1069060739"/>
                    </a:ext>
                  </a:extLst>
                </a:gridCol>
                <a:gridCol w="1127760">
                  <a:extLst>
                    <a:ext uri="{9D8B030D-6E8A-4147-A177-3AD203B41FA5}">
                      <a16:colId xmlns:a16="http://schemas.microsoft.com/office/drawing/2014/main" val="2759923066"/>
                    </a:ext>
                  </a:extLst>
                </a:gridCol>
                <a:gridCol w="1211580">
                  <a:extLst>
                    <a:ext uri="{9D8B030D-6E8A-4147-A177-3AD203B41FA5}">
                      <a16:colId xmlns:a16="http://schemas.microsoft.com/office/drawing/2014/main" val="929944742"/>
                    </a:ext>
                  </a:extLst>
                </a:gridCol>
                <a:gridCol w="762719">
                  <a:extLst>
                    <a:ext uri="{9D8B030D-6E8A-4147-A177-3AD203B41FA5}">
                      <a16:colId xmlns:a16="http://schemas.microsoft.com/office/drawing/2014/main" val="1056095966"/>
                    </a:ext>
                  </a:extLst>
                </a:gridCol>
              </a:tblGrid>
              <a:tr h="120650">
                <a:tc>
                  <a:txBody>
                    <a:bodyPr/>
                    <a:lstStyle/>
                    <a:p>
                      <a:pPr rtl="0" fontAlgn="b"/>
                      <a:endParaRPr lang="en-IN">
                        <a:effectLst/>
                      </a:endParaRPr>
                    </a:p>
                  </a:txBody>
                  <a:tcPr marL="19050" marR="19050" marT="0" marB="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Tasks</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Contributor</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Coordinators</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Target</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307596590"/>
                  </a:ext>
                </a:extLst>
              </a:tr>
            </a:tbl>
          </a:graphicData>
        </a:graphic>
      </p:graphicFrame>
    </p:spTree>
    <p:extLst>
      <p:ext uri="{BB962C8B-B14F-4D97-AF65-F5344CB8AC3E}">
        <p14:creationId xmlns:p14="http://schemas.microsoft.com/office/powerpoint/2010/main" val="125983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8EF3EB-D000-4468-A6C2-B51E91ED734E}"/>
              </a:ext>
            </a:extLst>
          </p:cNvPr>
          <p:cNvGraphicFramePr>
            <a:graphicFrameLocks noGrp="1"/>
          </p:cNvGraphicFramePr>
          <p:nvPr>
            <p:extLst>
              <p:ext uri="{D42A27DB-BD31-4B8C-83A1-F6EECF244321}">
                <p14:modId xmlns:p14="http://schemas.microsoft.com/office/powerpoint/2010/main" val="2687025295"/>
              </p:ext>
            </p:extLst>
          </p:nvPr>
        </p:nvGraphicFramePr>
        <p:xfrm>
          <a:off x="311700" y="744520"/>
          <a:ext cx="8540307" cy="1844040"/>
        </p:xfrm>
        <a:graphic>
          <a:graphicData uri="http://schemas.openxmlformats.org/drawingml/2006/table">
            <a:tbl>
              <a:tblPr/>
              <a:tblGrid>
                <a:gridCol w="656488">
                  <a:extLst>
                    <a:ext uri="{9D8B030D-6E8A-4147-A177-3AD203B41FA5}">
                      <a16:colId xmlns:a16="http://schemas.microsoft.com/office/drawing/2014/main" val="520190098"/>
                    </a:ext>
                  </a:extLst>
                </a:gridCol>
                <a:gridCol w="4756417">
                  <a:extLst>
                    <a:ext uri="{9D8B030D-6E8A-4147-A177-3AD203B41FA5}">
                      <a16:colId xmlns:a16="http://schemas.microsoft.com/office/drawing/2014/main" val="2123828648"/>
                    </a:ext>
                  </a:extLst>
                </a:gridCol>
                <a:gridCol w="987895">
                  <a:extLst>
                    <a:ext uri="{9D8B030D-6E8A-4147-A177-3AD203B41FA5}">
                      <a16:colId xmlns:a16="http://schemas.microsoft.com/office/drawing/2014/main" val="1713429811"/>
                    </a:ext>
                  </a:extLst>
                </a:gridCol>
                <a:gridCol w="1348051">
                  <a:extLst>
                    <a:ext uri="{9D8B030D-6E8A-4147-A177-3AD203B41FA5}">
                      <a16:colId xmlns:a16="http://schemas.microsoft.com/office/drawing/2014/main" val="2632106111"/>
                    </a:ext>
                  </a:extLst>
                </a:gridCol>
                <a:gridCol w="791456">
                  <a:extLst>
                    <a:ext uri="{9D8B030D-6E8A-4147-A177-3AD203B41FA5}">
                      <a16:colId xmlns:a16="http://schemas.microsoft.com/office/drawing/2014/main" val="1217895044"/>
                    </a:ext>
                  </a:extLst>
                </a:gridCol>
              </a:tblGrid>
              <a:tr h="381000">
                <a:tc>
                  <a:txBody>
                    <a:bodyPr/>
                    <a:lstStyle/>
                    <a:p>
                      <a:pPr rtl="0" fontAlgn="b"/>
                      <a:r>
                        <a:rPr lang="en-IN" sz="1100" b="1" dirty="0">
                          <a:effectLst/>
                          <a:latin typeface="+mn-lt"/>
                        </a:rPr>
                        <a:t>Task C</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2EFD9"/>
                    </a:solidFill>
                  </a:tcPr>
                </a:tc>
                <a:tc gridSpan="3">
                  <a:txBody>
                    <a:bodyPr/>
                    <a:lstStyle/>
                    <a:p>
                      <a:pPr algn="l" rtl="0" fontAlgn="b"/>
                      <a:r>
                        <a:rPr lang="en-US" sz="1100" b="1" i="0" u="sng" dirty="0">
                          <a:solidFill>
                            <a:srgbClr val="833C0B"/>
                          </a:solidFill>
                          <a:effectLst/>
                          <a:latin typeface="+mn-lt"/>
                        </a:rPr>
                        <a:t>C. Modeling</a:t>
                      </a:r>
                      <a:br>
                        <a:rPr lang="en-US" sz="1100" i="0" dirty="0">
                          <a:solidFill>
                            <a:srgbClr val="000000"/>
                          </a:solidFill>
                          <a:effectLst/>
                          <a:latin typeface="+mn-lt"/>
                        </a:rPr>
                      </a:br>
                      <a:r>
                        <a:rPr lang="en-US" sz="1100" i="0" dirty="0">
                          <a:solidFill>
                            <a:srgbClr val="000000"/>
                          </a:solidFill>
                          <a:effectLst/>
                          <a:latin typeface="+mn-lt"/>
                        </a:rPr>
                        <a:t>1. What kind of neural network you have used and why?</a:t>
                      </a:r>
                      <a:br>
                        <a:rPr lang="en-US" sz="1100" i="0" dirty="0">
                          <a:solidFill>
                            <a:srgbClr val="000000"/>
                          </a:solidFill>
                          <a:effectLst/>
                          <a:latin typeface="+mn-lt"/>
                        </a:rPr>
                      </a:br>
                      <a:r>
                        <a:rPr lang="en-US" sz="1100" i="0" dirty="0">
                          <a:solidFill>
                            <a:srgbClr val="000000"/>
                          </a:solidFill>
                          <a:effectLst/>
                          <a:latin typeface="+mn-lt"/>
                        </a:rPr>
                        <a:t>2. What progress you have made towards your intended solution?</a:t>
                      </a:r>
                      <a:endParaRPr lang="en-US" sz="1100" dirty="0">
                        <a:effectLst/>
                        <a:latin typeface="+mn-lt"/>
                      </a:endParaRP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2EFD9"/>
                    </a:solidFill>
                  </a:tcPr>
                </a:tc>
                <a:tc hMerge="1">
                  <a:txBody>
                    <a:bodyPr/>
                    <a:lstStyle/>
                    <a:p>
                      <a:endParaRPr lang="en-IN"/>
                    </a:p>
                  </a:txBody>
                  <a:tcPr/>
                </a:tc>
                <a:tc hMerge="1">
                  <a:txBody>
                    <a:bodyPr/>
                    <a:lstStyle/>
                    <a:p>
                      <a:endParaRPr lang="en-IN"/>
                    </a:p>
                  </a:txBody>
                  <a:tcPr/>
                </a:tc>
                <a:tc rowSpan="5">
                  <a:txBody>
                    <a:bodyPr/>
                    <a:lstStyle/>
                    <a:p>
                      <a:pPr algn="ctr" rtl="0" fontAlgn="b"/>
                      <a:r>
                        <a:rPr lang="en-IN" sz="1100" dirty="0">
                          <a:effectLst/>
                          <a:latin typeface="+mn-lt"/>
                        </a:rPr>
                        <a:t>18-Apr</a:t>
                      </a:r>
                    </a:p>
                  </a:txBody>
                  <a:tcPr marL="19050" marR="19050"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943905823"/>
                  </a:ext>
                </a:extLst>
              </a:tr>
              <a:tr h="127000">
                <a:tc>
                  <a:txBody>
                    <a:bodyPr/>
                    <a:lstStyle/>
                    <a:p>
                      <a:pPr rtl="0" fontAlgn="b"/>
                      <a:r>
                        <a:rPr lang="en-IN" sz="1100" dirty="0">
                          <a:effectLst/>
                          <a:latin typeface="+mn-lt"/>
                        </a:rPr>
                        <a:t>Task C1</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2EFD9"/>
                    </a:solidFill>
                  </a:tcPr>
                </a:tc>
                <a:tc>
                  <a:txBody>
                    <a:bodyPr/>
                    <a:lstStyle/>
                    <a:p>
                      <a:pPr rtl="0" fontAlgn="b"/>
                      <a:r>
                        <a:rPr lang="en-US" sz="1100">
                          <a:effectLst/>
                          <a:latin typeface="+mn-lt"/>
                        </a:rPr>
                        <a:t>- Building a model architecture which can classify</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solidFill>
                            <a:srgbClr val="000000"/>
                          </a:solidFill>
                          <a:effectLst/>
                          <a:latin typeface="+mn-lt"/>
                        </a:rPr>
                        <a:t>Priya</a:t>
                      </a:r>
                      <a:br>
                        <a:rPr lang="en-IN" sz="1100" dirty="0">
                          <a:solidFill>
                            <a:srgbClr val="000000"/>
                          </a:solidFill>
                          <a:effectLst/>
                          <a:latin typeface="+mn-lt"/>
                        </a:rPr>
                      </a:br>
                      <a:r>
                        <a:rPr lang="en-IN" sz="1100" dirty="0">
                          <a:solidFill>
                            <a:srgbClr val="000000"/>
                          </a:solidFill>
                          <a:effectLst/>
                          <a:latin typeface="+mn-lt"/>
                        </a:rPr>
                        <a:t>Anand</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rowSpan="4">
                  <a:txBody>
                    <a:bodyPr/>
                    <a:lstStyle/>
                    <a:p>
                      <a:pPr algn="ctr" rtl="0" fontAlgn="b"/>
                      <a:br>
                        <a:rPr lang="en-IN" sz="1100" b="0" dirty="0">
                          <a:solidFill>
                            <a:srgbClr val="000000"/>
                          </a:solidFill>
                          <a:effectLst/>
                          <a:latin typeface="+mn-lt"/>
                        </a:rPr>
                      </a:br>
                      <a:r>
                        <a:rPr lang="en-IN" sz="1100" b="0" dirty="0">
                          <a:solidFill>
                            <a:srgbClr val="000000"/>
                          </a:solidFill>
                          <a:effectLst/>
                          <a:latin typeface="+mn-lt"/>
                        </a:rPr>
                        <a:t>Kamal</a:t>
                      </a:r>
                      <a:br>
                        <a:rPr lang="en-IN" sz="1100" b="0" dirty="0">
                          <a:solidFill>
                            <a:srgbClr val="000000"/>
                          </a:solidFill>
                          <a:effectLst/>
                          <a:latin typeface="+mn-lt"/>
                        </a:rPr>
                      </a:br>
                      <a:r>
                        <a:rPr lang="en-IN" sz="1100" b="0" dirty="0">
                          <a:solidFill>
                            <a:srgbClr val="000000"/>
                          </a:solidFill>
                          <a:effectLst/>
                          <a:latin typeface="+mn-lt"/>
                        </a:rPr>
                        <a:t>Vinay</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1085705"/>
                  </a:ext>
                </a:extLst>
              </a:tr>
              <a:tr h="127000">
                <a:tc>
                  <a:txBody>
                    <a:bodyPr/>
                    <a:lstStyle/>
                    <a:p>
                      <a:pPr rtl="0" fontAlgn="b"/>
                      <a:r>
                        <a:rPr lang="en-IN" sz="1100" dirty="0">
                          <a:effectLst/>
                          <a:latin typeface="+mn-lt"/>
                        </a:rPr>
                        <a:t>Task C2</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2EFD9"/>
                    </a:solidFill>
                  </a:tcPr>
                </a:tc>
                <a:tc>
                  <a:txBody>
                    <a:bodyPr/>
                    <a:lstStyle/>
                    <a:p>
                      <a:pPr rtl="0" fontAlgn="b"/>
                      <a:r>
                        <a:rPr lang="en-US" sz="1100" dirty="0">
                          <a:effectLst/>
                          <a:latin typeface="+mn-lt"/>
                        </a:rPr>
                        <a:t>- Trying different model architectures by researching state of the art for similar tasks.</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a:solidFill>
                            <a:srgbClr val="000000"/>
                          </a:solidFill>
                          <a:effectLst/>
                          <a:latin typeface="+mn-lt"/>
                        </a:rPr>
                        <a:t>Praveen</a:t>
                      </a:r>
                      <a:br>
                        <a:rPr lang="en-IN" sz="1100">
                          <a:solidFill>
                            <a:srgbClr val="000000"/>
                          </a:solidFill>
                          <a:effectLst/>
                          <a:latin typeface="+mn-lt"/>
                        </a:rPr>
                      </a:br>
                      <a:r>
                        <a:rPr lang="en-IN" sz="1100">
                          <a:solidFill>
                            <a:srgbClr val="000000"/>
                          </a:solidFill>
                          <a:effectLst/>
                          <a:latin typeface="+mn-lt"/>
                        </a:rPr>
                        <a:t>Rama</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46139079"/>
                  </a:ext>
                </a:extLst>
              </a:tr>
              <a:tr h="127000">
                <a:tc>
                  <a:txBody>
                    <a:bodyPr/>
                    <a:lstStyle/>
                    <a:p>
                      <a:pPr rtl="0" fontAlgn="b"/>
                      <a:r>
                        <a:rPr lang="en-IN" sz="1100" dirty="0">
                          <a:effectLst/>
                          <a:latin typeface="+mn-lt"/>
                        </a:rPr>
                        <a:t>Task C3</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2EFD9"/>
                    </a:solidFill>
                  </a:tcPr>
                </a:tc>
                <a:tc>
                  <a:txBody>
                    <a:bodyPr/>
                    <a:lstStyle/>
                    <a:p>
                      <a:pPr rtl="0" fontAlgn="b"/>
                      <a:r>
                        <a:rPr lang="en-IN" sz="1100" dirty="0">
                          <a:effectLst/>
                          <a:latin typeface="+mn-lt"/>
                        </a:rPr>
                        <a:t>- Train the model</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latin typeface="+mn-lt"/>
                        </a:rPr>
                        <a:t>Vaibhav</a:t>
                      </a:r>
                      <a:br>
                        <a:rPr lang="en-IN" sz="1100" dirty="0">
                          <a:effectLst/>
                          <a:latin typeface="+mn-lt"/>
                        </a:rPr>
                      </a:br>
                      <a:r>
                        <a:rPr lang="en-IN" sz="1100" dirty="0">
                          <a:effectLst/>
                          <a:latin typeface="+mn-lt"/>
                        </a:rPr>
                        <a:t>Rama</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49238678"/>
                  </a:ext>
                </a:extLst>
              </a:tr>
              <a:tr h="127000">
                <a:tc>
                  <a:txBody>
                    <a:bodyPr/>
                    <a:lstStyle/>
                    <a:p>
                      <a:pPr rtl="0" fontAlgn="b"/>
                      <a:r>
                        <a:rPr lang="en-IN" sz="1100" dirty="0">
                          <a:effectLst/>
                          <a:latin typeface="+mn-lt"/>
                        </a:rPr>
                        <a:t>Task C4</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9"/>
                    </a:solidFill>
                  </a:tcPr>
                </a:tc>
                <a:tc>
                  <a:txBody>
                    <a:bodyPr/>
                    <a:lstStyle/>
                    <a:p>
                      <a:pPr rtl="0" fontAlgn="b"/>
                      <a:r>
                        <a:rPr lang="en-US" sz="1100" dirty="0">
                          <a:effectLst/>
                          <a:latin typeface="+mn-lt"/>
                        </a:rPr>
                        <a:t>- To deal with large training time, save the weights so that you can use them when training the model for the second time without starting from scratch</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r>
                        <a:rPr lang="en-IN" sz="1100" dirty="0">
                          <a:effectLst/>
                          <a:latin typeface="+mn-lt"/>
                        </a:rPr>
                        <a:t>Anand</a:t>
                      </a:r>
                      <a:br>
                        <a:rPr lang="en-IN" sz="1100" dirty="0">
                          <a:effectLst/>
                          <a:latin typeface="+mn-lt"/>
                        </a:rPr>
                      </a:br>
                      <a:r>
                        <a:rPr lang="en-IN" sz="1100" dirty="0">
                          <a:effectLst/>
                          <a:latin typeface="+mn-lt"/>
                        </a:rPr>
                        <a:t>Praveen</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63400596"/>
                  </a:ext>
                </a:extLst>
              </a:tr>
            </a:tbl>
          </a:graphicData>
        </a:graphic>
      </p:graphicFrame>
      <p:graphicFrame>
        <p:nvGraphicFramePr>
          <p:cNvPr id="6" name="Table 5">
            <a:extLst>
              <a:ext uri="{FF2B5EF4-FFF2-40B4-BE49-F238E27FC236}">
                <a16:creationId xmlns:a16="http://schemas.microsoft.com/office/drawing/2014/main" id="{7B5D7BBF-6F89-4C40-93C5-A9B7784D7A8F}"/>
              </a:ext>
            </a:extLst>
          </p:cNvPr>
          <p:cNvGraphicFramePr>
            <a:graphicFrameLocks noGrp="1"/>
          </p:cNvGraphicFramePr>
          <p:nvPr>
            <p:extLst>
              <p:ext uri="{D42A27DB-BD31-4B8C-83A1-F6EECF244321}">
                <p14:modId xmlns:p14="http://schemas.microsoft.com/office/powerpoint/2010/main" val="1363814628"/>
              </p:ext>
            </p:extLst>
          </p:nvPr>
        </p:nvGraphicFramePr>
        <p:xfrm>
          <a:off x="311700" y="515792"/>
          <a:ext cx="8520599" cy="213360"/>
        </p:xfrm>
        <a:graphic>
          <a:graphicData uri="http://schemas.openxmlformats.org/drawingml/2006/table">
            <a:tbl>
              <a:tblPr/>
              <a:tblGrid>
                <a:gridCol w="671718">
                  <a:extLst>
                    <a:ext uri="{9D8B030D-6E8A-4147-A177-3AD203B41FA5}">
                      <a16:colId xmlns:a16="http://schemas.microsoft.com/office/drawing/2014/main" val="1337567495"/>
                    </a:ext>
                  </a:extLst>
                </a:gridCol>
                <a:gridCol w="4746822">
                  <a:extLst>
                    <a:ext uri="{9D8B030D-6E8A-4147-A177-3AD203B41FA5}">
                      <a16:colId xmlns:a16="http://schemas.microsoft.com/office/drawing/2014/main" val="1069060739"/>
                    </a:ext>
                  </a:extLst>
                </a:gridCol>
                <a:gridCol w="985605">
                  <a:extLst>
                    <a:ext uri="{9D8B030D-6E8A-4147-A177-3AD203B41FA5}">
                      <a16:colId xmlns:a16="http://schemas.microsoft.com/office/drawing/2014/main" val="2759923066"/>
                    </a:ext>
                  </a:extLst>
                </a:gridCol>
                <a:gridCol w="1353735">
                  <a:extLst>
                    <a:ext uri="{9D8B030D-6E8A-4147-A177-3AD203B41FA5}">
                      <a16:colId xmlns:a16="http://schemas.microsoft.com/office/drawing/2014/main" val="929944742"/>
                    </a:ext>
                  </a:extLst>
                </a:gridCol>
                <a:gridCol w="762719">
                  <a:extLst>
                    <a:ext uri="{9D8B030D-6E8A-4147-A177-3AD203B41FA5}">
                      <a16:colId xmlns:a16="http://schemas.microsoft.com/office/drawing/2014/main" val="1056095966"/>
                    </a:ext>
                  </a:extLst>
                </a:gridCol>
              </a:tblGrid>
              <a:tr h="120650">
                <a:tc>
                  <a:txBody>
                    <a:bodyPr/>
                    <a:lstStyle/>
                    <a:p>
                      <a:pPr rtl="0" fontAlgn="b"/>
                      <a:endParaRPr lang="en-IN">
                        <a:effectLst/>
                      </a:endParaRPr>
                    </a:p>
                  </a:txBody>
                  <a:tcPr marL="19050" marR="19050" marT="0" marB="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Tasks</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Contributor</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Coordinators</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rtl="0" fontAlgn="b"/>
                      <a:r>
                        <a:rPr lang="en-IN" sz="1100" b="1" dirty="0">
                          <a:solidFill>
                            <a:srgbClr val="FFFFFF"/>
                          </a:solidFill>
                          <a:effectLst/>
                          <a:latin typeface="Arial" panose="020B0604020202020204" pitchFamily="34" charset="0"/>
                        </a:rPr>
                        <a:t>Target</a:t>
                      </a:r>
                    </a:p>
                  </a:txBody>
                  <a:tcPr marL="19050" marR="19050" marT="0" marB="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307596590"/>
                  </a:ext>
                </a:extLst>
              </a:tr>
            </a:tbl>
          </a:graphicData>
        </a:graphic>
      </p:graphicFrame>
    </p:spTree>
    <p:extLst>
      <p:ext uri="{BB962C8B-B14F-4D97-AF65-F5344CB8AC3E}">
        <p14:creationId xmlns:p14="http://schemas.microsoft.com/office/powerpoint/2010/main" val="372825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FCCDE8D-6104-4CA7-BA8E-FF0E3EF17745}"/>
              </a:ext>
            </a:extLst>
          </p:cNvPr>
          <p:cNvGraphicFramePr>
            <a:graphicFrameLocks noGrp="1"/>
          </p:cNvGraphicFramePr>
          <p:nvPr>
            <p:extLst>
              <p:ext uri="{D42A27DB-BD31-4B8C-83A1-F6EECF244321}">
                <p14:modId xmlns:p14="http://schemas.microsoft.com/office/powerpoint/2010/main" val="1315163780"/>
              </p:ext>
            </p:extLst>
          </p:nvPr>
        </p:nvGraphicFramePr>
        <p:xfrm>
          <a:off x="57438" y="537882"/>
          <a:ext cx="9029124" cy="4445072"/>
        </p:xfrm>
        <a:graphic>
          <a:graphicData uri="http://schemas.openxmlformats.org/drawingml/2006/table">
            <a:tbl>
              <a:tblPr/>
              <a:tblGrid>
                <a:gridCol w="835853">
                  <a:extLst>
                    <a:ext uri="{9D8B030D-6E8A-4147-A177-3AD203B41FA5}">
                      <a16:colId xmlns:a16="http://schemas.microsoft.com/office/drawing/2014/main" val="2522012380"/>
                    </a:ext>
                  </a:extLst>
                </a:gridCol>
                <a:gridCol w="4841550">
                  <a:extLst>
                    <a:ext uri="{9D8B030D-6E8A-4147-A177-3AD203B41FA5}">
                      <a16:colId xmlns:a16="http://schemas.microsoft.com/office/drawing/2014/main" val="955800968"/>
                    </a:ext>
                  </a:extLst>
                </a:gridCol>
                <a:gridCol w="1193243">
                  <a:extLst>
                    <a:ext uri="{9D8B030D-6E8A-4147-A177-3AD203B41FA5}">
                      <a16:colId xmlns:a16="http://schemas.microsoft.com/office/drawing/2014/main" val="3887208678"/>
                    </a:ext>
                  </a:extLst>
                </a:gridCol>
                <a:gridCol w="1352849">
                  <a:extLst>
                    <a:ext uri="{9D8B030D-6E8A-4147-A177-3AD203B41FA5}">
                      <a16:colId xmlns:a16="http://schemas.microsoft.com/office/drawing/2014/main" val="3077621952"/>
                    </a:ext>
                  </a:extLst>
                </a:gridCol>
                <a:gridCol w="805629">
                  <a:extLst>
                    <a:ext uri="{9D8B030D-6E8A-4147-A177-3AD203B41FA5}">
                      <a16:colId xmlns:a16="http://schemas.microsoft.com/office/drawing/2014/main" val="3783307535"/>
                    </a:ext>
                  </a:extLst>
                </a:gridCol>
              </a:tblGrid>
              <a:tr h="230942">
                <a:tc gridSpan="5">
                  <a:txBody>
                    <a:bodyPr/>
                    <a:lstStyle/>
                    <a:p>
                      <a:pPr algn="ctr" rtl="0" fontAlgn="b"/>
                      <a:r>
                        <a:rPr lang="en-IN" sz="1400" b="1" dirty="0">
                          <a:solidFill>
                            <a:srgbClr val="FFFFFF"/>
                          </a:solidFill>
                          <a:effectLst/>
                          <a:latin typeface="Arial" panose="020B0604020202020204" pitchFamily="34" charset="0"/>
                        </a:rPr>
                        <a:t>Milestone 2</a:t>
                      </a:r>
                    </a:p>
                  </a:txBody>
                  <a:tcPr marL="18812" marR="18812" marT="0" marB="0">
                    <a:lnL w="6350" cap="flat" cmpd="sng" algn="ctr">
                      <a:solidFill>
                        <a:srgbClr val="D0C2B3"/>
                      </a:solidFill>
                      <a:prstDash val="solid"/>
                      <a:round/>
                      <a:headEnd type="none" w="med" len="med"/>
                      <a:tailEnd type="none" w="med" len="med"/>
                    </a:lnL>
                    <a:lnR w="6350" cap="flat" cmpd="sng" algn="ctr">
                      <a:solidFill>
                        <a:srgbClr val="D0C2B3"/>
                      </a:solidFill>
                      <a:prstDash val="solid"/>
                      <a:round/>
                      <a:headEnd type="none" w="med" len="med"/>
                      <a:tailEnd type="none" w="med" len="med"/>
                    </a:lnR>
                    <a:lnT w="6350" cap="flat" cmpd="sng" algn="ctr">
                      <a:solidFill>
                        <a:srgbClr val="D0C2B3"/>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833C0B"/>
                    </a:solidFill>
                  </a:tcPr>
                </a:tc>
                <a:tc hMerge="1">
                  <a:txBody>
                    <a:bodyPr/>
                    <a:lstStyle/>
                    <a:p>
                      <a:endParaRPr lang="en-IN"/>
                    </a:p>
                  </a:txBody>
                  <a:tcPr/>
                </a:tc>
                <a:tc hMerge="1">
                  <a:txBody>
                    <a:bodyPr/>
                    <a:lstStyle/>
                    <a:p>
                      <a:endParaRPr lang="en-IN"/>
                    </a:p>
                  </a:txBody>
                  <a:tcPr/>
                </a:tc>
                <a:tc hMerge="1">
                  <a:txBody>
                    <a:bodyPr/>
                    <a:lstStyle/>
                    <a:p>
                      <a:endParaRPr lang="en-IN"/>
                    </a:p>
                  </a:txBody>
                  <a:tcPr>
                    <a:lnL w="6350" cap="flat" cmpd="sng" algn="ctr">
                      <a:solidFill>
                        <a:srgbClr val="D0C2B3"/>
                      </a:solidFill>
                      <a:prstDash val="solid"/>
                      <a:round/>
                      <a:headEnd type="none" w="med" len="med"/>
                      <a:tailEnd type="none" w="med" len="med"/>
                    </a:lnL>
                  </a:tcPr>
                </a:tc>
                <a:tc hMerge="1">
                  <a:txBody>
                    <a:bodyPr/>
                    <a:lstStyle/>
                    <a:p>
                      <a:endParaRPr lang="en-IN"/>
                    </a:p>
                  </a:txBody>
                  <a:tcPr>
                    <a:lnL w="6350" cap="flat" cmpd="sng" algn="ctr">
                      <a:solidFill>
                        <a:srgbClr val="D0C2B3"/>
                      </a:solidFill>
                      <a:prstDash val="solid"/>
                      <a:round/>
                      <a:headEnd type="none" w="med" len="med"/>
                      <a:tailEnd type="none" w="med" len="med"/>
                    </a:lnL>
                  </a:tcPr>
                </a:tc>
                <a:extLst>
                  <a:ext uri="{0D108BD9-81ED-4DB2-BD59-A6C34878D82A}">
                    <a16:rowId xmlns:a16="http://schemas.microsoft.com/office/drawing/2014/main" val="192026106"/>
                  </a:ext>
                </a:extLst>
              </a:tr>
              <a:tr h="314672">
                <a:tc>
                  <a:txBody>
                    <a:bodyPr/>
                    <a:lstStyle/>
                    <a:p>
                      <a:pPr algn="l" rtl="0" fontAlgn="b"/>
                      <a:endParaRPr lang="en-IN" sz="1400">
                        <a:effectLst/>
                      </a:endParaRP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Tasks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Contributor</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Coordinators</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tc>
                  <a:txBody>
                    <a:bodyPr/>
                    <a:lstStyle/>
                    <a:p>
                      <a:pPr algn="l" rtl="0" fontAlgn="b"/>
                      <a:r>
                        <a:rPr lang="en-IN" sz="1100" b="1" dirty="0">
                          <a:solidFill>
                            <a:srgbClr val="FFFFFF"/>
                          </a:solidFill>
                          <a:effectLst/>
                          <a:latin typeface="+mn-lt"/>
                        </a:rPr>
                        <a:t>Target</a:t>
                      </a:r>
                    </a:p>
                  </a:txBody>
                  <a:tcPr marL="18812" marR="18812"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728958180"/>
                  </a:ext>
                </a:extLst>
              </a:tr>
              <a:tr h="756904">
                <a:tc>
                  <a:txBody>
                    <a:bodyPr/>
                    <a:lstStyle/>
                    <a:p>
                      <a:pPr algn="l" rtl="0" fontAlgn="b"/>
                      <a:r>
                        <a:rPr lang="en-IN" sz="1100" b="1" dirty="0">
                          <a:effectLst/>
                          <a:latin typeface="Arial" panose="020B0604020202020204" pitchFamily="34" charset="0"/>
                        </a:rPr>
                        <a:t>Task D</a:t>
                      </a:r>
                    </a:p>
                  </a:txBody>
                  <a:tcPr marL="18812" marR="18812"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gridSpan="3">
                  <a:txBody>
                    <a:bodyPr/>
                    <a:lstStyle/>
                    <a:p>
                      <a:pPr algn="l" rtl="0" fontAlgn="ctr"/>
                      <a:r>
                        <a:rPr lang="en-US" sz="1100" b="1" i="0" u="sng" strike="noStrike" cap="none" dirty="0">
                          <a:solidFill>
                            <a:schemeClr val="tx1"/>
                          </a:solidFill>
                          <a:effectLst/>
                          <a:latin typeface="+mn-lt"/>
                          <a:ea typeface="+mn-ea"/>
                          <a:cs typeface="+mn-cs"/>
                          <a:sym typeface="Arial"/>
                        </a:rPr>
                        <a:t>D. Model evaluation</a:t>
                      </a:r>
                      <a:r>
                        <a:rPr lang="en-US" sz="1100" b="0" i="0" u="none" strike="noStrike" cap="none" dirty="0">
                          <a:solidFill>
                            <a:schemeClr val="tx1"/>
                          </a:solidFill>
                          <a:effectLst/>
                          <a:latin typeface="+mn-lt"/>
                          <a:ea typeface="+mn-ea"/>
                          <a:cs typeface="+mn-cs"/>
                          <a:sym typeface="Arial"/>
                        </a:rPr>
                        <a:t> </a:t>
                      </a:r>
                    </a:p>
                    <a:p>
                      <a:pPr marL="171450" indent="-171450" algn="l" rtl="0" fontAlgn="ctr">
                        <a:buFontTx/>
                        <a:buChar char="-"/>
                      </a:pPr>
                      <a:r>
                        <a:rPr lang="en-US" sz="1100" b="0" i="0" u="none" strike="noStrike" cap="none" dirty="0">
                          <a:solidFill>
                            <a:schemeClr val="tx1"/>
                          </a:solidFill>
                          <a:effectLst/>
                          <a:latin typeface="+mn-lt"/>
                          <a:ea typeface="+mn-ea"/>
                          <a:cs typeface="+mn-cs"/>
                          <a:sym typeface="Arial"/>
                        </a:rPr>
                        <a:t>Describe how you will proceed with the analysis </a:t>
                      </a:r>
                    </a:p>
                    <a:p>
                      <a:pPr marL="171450" indent="-171450" algn="l" rtl="0" fontAlgn="ctr">
                        <a:buFontTx/>
                        <a:buChar char="-"/>
                      </a:pPr>
                      <a:r>
                        <a:rPr lang="en-US" sz="1100" b="0" i="0" u="none" strike="noStrike" cap="none" dirty="0">
                          <a:solidFill>
                            <a:schemeClr val="tx1"/>
                          </a:solidFill>
                          <a:effectLst/>
                          <a:latin typeface="+mn-lt"/>
                          <a:ea typeface="+mn-ea"/>
                          <a:cs typeface="+mn-cs"/>
                          <a:sym typeface="Arial"/>
                        </a:rPr>
                        <a:t>Compare different models and choose which model to use </a:t>
                      </a:r>
                    </a:p>
                    <a:p>
                      <a:pPr marL="171450" indent="-171450" algn="l" rtl="0" fontAlgn="ctr">
                        <a:buFontTx/>
                        <a:buChar char="-"/>
                      </a:pPr>
                      <a:r>
                        <a:rPr lang="en-US" sz="1100" b="0" i="0" u="none" strike="noStrike" cap="none" dirty="0">
                          <a:solidFill>
                            <a:schemeClr val="tx1"/>
                          </a:solidFill>
                          <a:effectLst/>
                          <a:latin typeface="+mn-lt"/>
                          <a:ea typeface="+mn-ea"/>
                          <a:cs typeface="+mn-cs"/>
                          <a:sym typeface="Arial"/>
                        </a:rPr>
                        <a:t>Do hyper-parameter tuning of your model - How will you build on your initial analysis to increase the accuracy of your model?</a:t>
                      </a:r>
                      <a:endParaRPr lang="en-US" sz="1100" b="0" dirty="0">
                        <a:solidFill>
                          <a:srgbClr val="000000"/>
                        </a:solidFill>
                        <a:effectLst/>
                        <a:latin typeface="+mn-lt"/>
                      </a:endParaRPr>
                    </a:p>
                  </a:txBody>
                  <a:tcPr marL="18812" marR="18812"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hMerge="1">
                  <a:txBody>
                    <a:bodyPr/>
                    <a:lstStyle/>
                    <a:p>
                      <a:endParaRPr lang="en-IN"/>
                    </a:p>
                  </a:txBody>
                  <a:tcPr/>
                </a:tc>
                <a:tc hMerge="1">
                  <a:txBody>
                    <a:bodyPr/>
                    <a:lstStyle/>
                    <a:p>
                      <a:endParaRPr lang="en-IN"/>
                    </a:p>
                  </a:txBody>
                  <a:tcPr>
                    <a:lnL w="6350" cap="flat" cmpd="sng" algn="ctr">
                      <a:solidFill>
                        <a:srgbClr val="CCCCCC"/>
                      </a:solidFill>
                      <a:prstDash val="solid"/>
                      <a:round/>
                      <a:headEnd type="none" w="med" len="med"/>
                      <a:tailEnd type="none" w="med" len="med"/>
                    </a:lnL>
                    <a:lnT w="6350" cap="flat" cmpd="sng" algn="ctr">
                      <a:solidFill>
                        <a:srgbClr val="CCCCCC"/>
                      </a:solidFill>
                      <a:prstDash val="solid"/>
                      <a:round/>
                      <a:headEnd type="none" w="med" len="med"/>
                      <a:tailEnd type="none" w="med" len="med"/>
                    </a:lnT>
                  </a:tcPr>
                </a:tc>
                <a:tc rowSpan="5">
                  <a:txBody>
                    <a:bodyPr/>
                    <a:lstStyle/>
                    <a:p>
                      <a:pPr algn="l" rtl="0" fontAlgn="b"/>
                      <a:r>
                        <a:rPr lang="en-IN" sz="1100" dirty="0">
                          <a:effectLst/>
                          <a:latin typeface="+mn-lt"/>
                        </a:rPr>
                        <a:t>25-Apr</a:t>
                      </a: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extLst>
                  <a:ext uri="{0D108BD9-81ED-4DB2-BD59-A6C34878D82A}">
                    <a16:rowId xmlns:a16="http://schemas.microsoft.com/office/drawing/2014/main" val="2735158828"/>
                  </a:ext>
                </a:extLst>
              </a:tr>
              <a:tr h="706444">
                <a:tc>
                  <a:txBody>
                    <a:bodyPr/>
                    <a:lstStyle/>
                    <a:p>
                      <a:pPr rtl="0" fontAlgn="b"/>
                      <a:r>
                        <a:rPr lang="en-IN" sz="1100" dirty="0">
                          <a:effectLst/>
                        </a:rPr>
                        <a:t>Task D1</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rtl="0" fontAlgn="b"/>
                      <a:r>
                        <a:rPr lang="en-US" sz="1100" dirty="0">
                          <a:effectLst/>
                        </a:rPr>
                        <a:t>- Test the model and report as per evaluation metrics</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solidFill>
                            <a:srgbClr val="000000"/>
                          </a:solidFill>
                          <a:effectLst/>
                        </a:rPr>
                        <a:t>Vinay</a:t>
                      </a:r>
                      <a:br>
                        <a:rPr lang="en-IN" sz="1100" dirty="0">
                          <a:solidFill>
                            <a:srgbClr val="000000"/>
                          </a:solidFill>
                          <a:effectLst/>
                        </a:rPr>
                      </a:br>
                      <a:r>
                        <a:rPr lang="en-IN" sz="1100" dirty="0">
                          <a:solidFill>
                            <a:srgbClr val="000000"/>
                          </a:solidFill>
                          <a:effectLst/>
                        </a:rPr>
                        <a:t>Praveen</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rowSpan="4">
                  <a:txBody>
                    <a:bodyPr/>
                    <a:lstStyle/>
                    <a:p>
                      <a:pPr algn="l" rtl="0" fontAlgn="b"/>
                      <a:r>
                        <a:rPr lang="en-IN" sz="1100" dirty="0">
                          <a:solidFill>
                            <a:srgbClr val="000000"/>
                          </a:solidFill>
                          <a:effectLst/>
                          <a:latin typeface="+mn-lt"/>
                        </a:rPr>
                        <a:t>Priya</a:t>
                      </a:r>
                    </a:p>
                    <a:p>
                      <a:pPr algn="l" rtl="0" fontAlgn="b"/>
                      <a:r>
                        <a:rPr lang="en-IN" sz="1100" dirty="0">
                          <a:solidFill>
                            <a:srgbClr val="000000"/>
                          </a:solidFill>
                          <a:effectLst/>
                          <a:latin typeface="+mn-lt"/>
                        </a:rPr>
                        <a:t>Rama</a:t>
                      </a:r>
                    </a:p>
                  </a:txBody>
                  <a:tcPr marL="18812" marR="18812" marT="0" marB="0" anchor="ctr">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295228942"/>
                  </a:ext>
                </a:extLst>
              </a:tr>
              <a:tr h="470963">
                <a:tc>
                  <a:txBody>
                    <a:bodyPr/>
                    <a:lstStyle/>
                    <a:p>
                      <a:pPr rtl="0" fontAlgn="b"/>
                      <a:r>
                        <a:rPr lang="en-IN" sz="1100" dirty="0">
                          <a:effectLst/>
                        </a:rPr>
                        <a:t>Task D2</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rtl="0" fontAlgn="b"/>
                      <a:r>
                        <a:rPr lang="en-IN" sz="1100" dirty="0">
                          <a:effectLst/>
                        </a:rPr>
                        <a:t>- Try different models</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solidFill>
                            <a:srgbClr val="000000"/>
                          </a:solidFill>
                          <a:effectLst/>
                        </a:rPr>
                        <a:t>Anand</a:t>
                      </a:r>
                      <a:br>
                        <a:rPr lang="en-IN" sz="1100" dirty="0">
                          <a:solidFill>
                            <a:srgbClr val="000000"/>
                          </a:solidFill>
                          <a:effectLst/>
                        </a:rPr>
                      </a:br>
                      <a:r>
                        <a:rPr lang="en-IN" sz="1100" dirty="0">
                          <a:solidFill>
                            <a:srgbClr val="000000"/>
                          </a:solidFill>
                          <a:effectLst/>
                        </a:rPr>
                        <a:t>Kamal</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IN"/>
                    </a:p>
                  </a:txBody>
                  <a:tcPr/>
                </a:tc>
                <a:extLst>
                  <a:ext uri="{0D108BD9-81ED-4DB2-BD59-A6C34878D82A}">
                    <a16:rowId xmlns:a16="http://schemas.microsoft.com/office/drawing/2014/main" val="1055758096"/>
                  </a:ext>
                </a:extLst>
              </a:tr>
              <a:tr h="470963">
                <a:tc>
                  <a:txBody>
                    <a:bodyPr/>
                    <a:lstStyle/>
                    <a:p>
                      <a:pPr rtl="0" fontAlgn="b"/>
                      <a:r>
                        <a:rPr lang="en-IN" sz="1100" dirty="0">
                          <a:effectLst/>
                        </a:rPr>
                        <a:t>Task D3</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rtl="0" fontAlgn="b"/>
                      <a:r>
                        <a:rPr lang="en-IN" sz="1100">
                          <a:effectLst/>
                        </a:rPr>
                        <a:t>- Try different evaluation metrics</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Vaibhav</a:t>
                      </a:r>
                      <a:br>
                        <a:rPr lang="en-IN" sz="1100" dirty="0">
                          <a:effectLst/>
                        </a:rPr>
                      </a:br>
                      <a:r>
                        <a:rPr lang="en-IN" sz="1100" dirty="0">
                          <a:effectLst/>
                        </a:rPr>
                        <a:t>Vinay</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tcPr>
                </a:tc>
                <a:tc vMerge="1">
                  <a:txBody>
                    <a:bodyPr/>
                    <a:lstStyle/>
                    <a:p>
                      <a:endParaRPr lang="en-IN"/>
                    </a:p>
                  </a:txBody>
                  <a:tcPr/>
                </a:tc>
                <a:extLst>
                  <a:ext uri="{0D108BD9-81ED-4DB2-BD59-A6C34878D82A}">
                    <a16:rowId xmlns:a16="http://schemas.microsoft.com/office/drawing/2014/main" val="537770243"/>
                  </a:ext>
                </a:extLst>
              </a:tr>
              <a:tr h="706444">
                <a:tc>
                  <a:txBody>
                    <a:bodyPr/>
                    <a:lstStyle/>
                    <a:p>
                      <a:pPr rtl="0" fontAlgn="b"/>
                      <a:r>
                        <a:rPr lang="en-IN" sz="1100" dirty="0">
                          <a:effectLst/>
                        </a:rPr>
                        <a:t>Task D4</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E2F3"/>
                    </a:solidFill>
                  </a:tcPr>
                </a:tc>
                <a:tc>
                  <a:txBody>
                    <a:bodyPr/>
                    <a:lstStyle/>
                    <a:p>
                      <a:pPr rtl="0" fontAlgn="b"/>
                      <a:r>
                        <a:rPr lang="en-US" sz="1100" dirty="0">
                          <a:effectLst/>
                        </a:rPr>
                        <a:t>- Set different hyper parameters, by trying different optimizers, loss functions, epochs, learning rate, batch size, checkpointing, early stopping </a:t>
                      </a:r>
                      <a:r>
                        <a:rPr lang="en-US" sz="1100" dirty="0" err="1">
                          <a:effectLst/>
                        </a:rPr>
                        <a:t>etc..for</a:t>
                      </a:r>
                      <a:r>
                        <a:rPr lang="en-US" sz="1100" dirty="0">
                          <a:effectLst/>
                        </a:rPr>
                        <a:t> these models to fine-tune them</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100" dirty="0">
                          <a:effectLst/>
                        </a:rPr>
                        <a:t>Kamal</a:t>
                      </a:r>
                      <a:br>
                        <a:rPr lang="en-IN" sz="1100" dirty="0">
                          <a:effectLst/>
                        </a:rPr>
                      </a:br>
                      <a:r>
                        <a:rPr lang="en-IN" sz="1100" dirty="0">
                          <a:effectLst/>
                        </a:rPr>
                        <a:t>Praveen</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vMerge="1">
                  <a:txBody>
                    <a:bodyPr/>
                    <a:lstStyle/>
                    <a:p>
                      <a:endParaRPr lang="en-IN"/>
                    </a:p>
                  </a:txBody>
                  <a:tcPr>
                    <a:lnL w="6350" cap="flat" cmpd="sng" algn="ctr">
                      <a:solidFill>
                        <a:srgbClr val="000000"/>
                      </a:solidFill>
                      <a:prstDash val="solid"/>
                      <a:round/>
                      <a:headEnd type="none" w="med" len="med"/>
                      <a:tailEnd type="none" w="med" len="med"/>
                    </a:lnL>
                  </a:tcPr>
                </a:tc>
                <a:tc vMerge="1">
                  <a:txBody>
                    <a:bodyPr/>
                    <a:lstStyle/>
                    <a:p>
                      <a:endParaRPr lang="en-IN"/>
                    </a:p>
                  </a:txBody>
                  <a:tcPr/>
                </a:tc>
                <a:extLst>
                  <a:ext uri="{0D108BD9-81ED-4DB2-BD59-A6C34878D82A}">
                    <a16:rowId xmlns:a16="http://schemas.microsoft.com/office/drawing/2014/main" val="2211708702"/>
                  </a:ext>
                </a:extLst>
              </a:tr>
              <a:tr h="706444">
                <a:tc>
                  <a:txBody>
                    <a:bodyPr/>
                    <a:lstStyle/>
                    <a:p>
                      <a:pPr rtl="0" fontAlgn="b"/>
                      <a:r>
                        <a:rPr lang="en-IN" sz="1100" dirty="0">
                          <a:effectLst/>
                        </a:rPr>
                        <a:t>Task D5</a:t>
                      </a:r>
                    </a:p>
                  </a:txBody>
                  <a:tcPr marL="19050" marR="19050" marT="0" marB="0">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tc>
                  <a:txBody>
                    <a:bodyPr/>
                    <a:lstStyle/>
                    <a:p>
                      <a:pPr rtl="0" fontAlgn="b"/>
                      <a:r>
                        <a:rPr lang="en-US" sz="1100" dirty="0">
                          <a:effectLst/>
                        </a:rPr>
                        <a:t>- Report evaluation metrics for these models along with your observation on how changing different hyper parameters leads to change in the final evaluation metric.</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r>
                        <a:rPr lang="en-IN" sz="1100" dirty="0">
                          <a:effectLst/>
                        </a:rPr>
                        <a:t>Vaibhav</a:t>
                      </a:r>
                      <a:br>
                        <a:rPr lang="en-IN" sz="1100" dirty="0">
                          <a:effectLst/>
                        </a:rPr>
                      </a:br>
                      <a:r>
                        <a:rPr lang="en-IN" sz="1100" dirty="0">
                          <a:effectLst/>
                        </a:rPr>
                        <a:t>Anand</a:t>
                      </a:r>
                    </a:p>
                  </a:txBody>
                  <a:tcPr marL="19050" marR="19050" marT="0" marB="0">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IN" sz="1100" dirty="0">
                        <a:solidFill>
                          <a:srgbClr val="000000"/>
                        </a:solidFill>
                        <a:effectLst/>
                        <a:latin typeface="+mn-lt"/>
                      </a:endParaRPr>
                    </a:p>
                  </a:txBody>
                  <a:tcPr marL="18812" marR="1881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IN" sz="1100" dirty="0">
                        <a:effectLst/>
                        <a:latin typeface="+mn-lt"/>
                      </a:endParaRPr>
                    </a:p>
                  </a:txBody>
                  <a:tcPr marL="18812" marR="1881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56901275"/>
                  </a:ext>
                </a:extLst>
              </a:tr>
            </a:tbl>
          </a:graphicData>
        </a:graphic>
      </p:graphicFrame>
    </p:spTree>
    <p:extLst>
      <p:ext uri="{BB962C8B-B14F-4D97-AF65-F5344CB8AC3E}">
        <p14:creationId xmlns:p14="http://schemas.microsoft.com/office/powerpoint/2010/main" val="3765886988"/>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848</Words>
  <Application>Microsoft Office PowerPoint</Application>
  <PresentationFormat>On-screen Show (16:9)</PresentationFormat>
  <Paragraphs>151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 Light</vt:lpstr>
      <vt:lpstr>Arial</vt:lpstr>
      <vt:lpstr>Helvetica Neue</vt:lpstr>
      <vt:lpstr>Calibri</vt:lpstr>
      <vt:lpstr>Just Logo</vt:lpstr>
      <vt:lpstr>Week 1</vt:lpstr>
      <vt:lpstr>Topics covered in week 1</vt:lpstr>
      <vt:lpstr>Problem interpretation</vt:lpstr>
      <vt:lpstr>2. Understand the data </vt:lpstr>
      <vt:lpstr>3. Make an abstract or an overview based on your approach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ACHARYAL</dc:creator>
  <cp:lastModifiedBy>Anand Sethurathinam</cp:lastModifiedBy>
  <cp:revision>9</cp:revision>
  <dcterms:modified xsi:type="dcterms:W3CDTF">2020-04-04T04:23:11Z</dcterms:modified>
</cp:coreProperties>
</file>