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sldIdLst>
    <p:sldId id="256" r:id="rId3"/>
  </p:sldIdLst>
  <p:sldSz cx="7561263" cy="10693400"/>
  <p:notesSz cx="6888163" cy="10020300"/>
  <p:defaultTextStyle>
    <a:defPPr>
      <a:defRPr lang="ja-JP"/>
    </a:defPPr>
    <a:lvl1pPr marL="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howGuides="1">
      <p:cViewPr varScale="1">
        <p:scale>
          <a:sx n="47" d="100"/>
          <a:sy n="47" d="100"/>
        </p:scale>
        <p:origin x="-2304" y="-96"/>
      </p:cViewPr>
      <p:guideLst>
        <p:guide orient="horz" pos="336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67095" y="3321887"/>
            <a:ext cx="6427074" cy="229215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34190" y="6059595"/>
            <a:ext cx="5292884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22938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25045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411321" y="472787"/>
            <a:ext cx="1988770" cy="100597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42387" y="472787"/>
            <a:ext cx="5842913" cy="100597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0389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28372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7288" y="6871501"/>
            <a:ext cx="6427074" cy="2123828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97288" y="4532319"/>
            <a:ext cx="6427074" cy="2339181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965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42387" y="2750086"/>
            <a:ext cx="3915841" cy="77824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484250" y="2750086"/>
            <a:ext cx="3915842" cy="77824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2427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063" y="2393640"/>
            <a:ext cx="3340871" cy="99755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78063" y="3391195"/>
            <a:ext cx="3340871" cy="616108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841017" y="2393640"/>
            <a:ext cx="3342183" cy="99755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841017" y="3391195"/>
            <a:ext cx="3342183" cy="616108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2016/4/17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66054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2016/4/17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71078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2016/4/17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1202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064" y="425755"/>
            <a:ext cx="2487603" cy="181193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56244" y="425757"/>
            <a:ext cx="4226956" cy="9126520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78064" y="2237694"/>
            <a:ext cx="2487603" cy="7314583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6813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2060" y="7485380"/>
            <a:ext cx="4536758" cy="88369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82060" y="8369071"/>
            <a:ext cx="4536758" cy="1254989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7863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4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063" y="2495127"/>
            <a:ext cx="6805137" cy="7057150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78063" y="9911199"/>
            <a:ext cx="1764295" cy="569324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BE5E-49AD-4A1F-899F-27EDDE3EAFD8}" type="datetimeFigureOut">
              <a:rPr kumimoji="1" lang="ja-JP" altLang="en-US" smtClean="0"/>
              <a:pPr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583432" y="9911199"/>
            <a:ext cx="2394400" cy="569324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418905" y="9911199"/>
            <a:ext cx="1764295" cy="569324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71969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0" hangingPunct="1">
        <a:spcBef>
          <a:spcPct val="0"/>
        </a:spcBef>
        <a:buNone/>
        <a:defRPr kumimoji="1"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131822"/>
            <a:ext cx="7561263" cy="10693400"/>
          </a:xfrm>
          <a:prstGeom prst="rect">
            <a:avLst/>
          </a:prstGeom>
          <a:gradFill>
            <a:gsLst>
              <a:gs pos="100000">
                <a:srgbClr val="FF6600"/>
              </a:gs>
              <a:gs pos="78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1194" y="5187304"/>
            <a:ext cx="1878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spc="-150" dirty="0" smtClean="0">
                <a:ln>
                  <a:solidFill>
                    <a:srgbClr val="FFFF00"/>
                  </a:solidFill>
                </a:ln>
                <a:latin typeface="HGS創英角ｺﾞｼｯｸUB" pitchFamily="50" charset="-128"/>
                <a:ea typeface="HGS創英角ｺﾞｼｯｸUB" pitchFamily="50" charset="-128"/>
              </a:rPr>
              <a:t>スポーツ少年団</a:t>
            </a:r>
            <a:endParaRPr kumimoji="1" lang="ja-JP" altLang="en-US" sz="1600" b="1" spc="-150" dirty="0">
              <a:ln>
                <a:solidFill>
                  <a:srgbClr val="FFFF00"/>
                </a:solidFill>
              </a:ln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4017" y="5562724"/>
            <a:ext cx="7427246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7400000"/>
              </a:lightRig>
            </a:scene3d>
            <a:sp3d extrusionH="57150" contourW="12700" prstMaterial="plastic">
              <a:bevelT w="69850" h="38100" prst="cross"/>
              <a:extrusionClr>
                <a:schemeClr val="bg1"/>
              </a:extrusionClr>
              <a:contourClr>
                <a:srgbClr val="C00000"/>
              </a:contourClr>
            </a:sp3d>
          </a:bodyPr>
          <a:lstStyle/>
          <a:p>
            <a:r>
              <a:rPr kumimoji="1" lang="ja-JP" altLang="en-US" sz="9600" spc="-150" dirty="0" smtClean="0">
                <a:solidFill>
                  <a:srgbClr val="FF0000"/>
                </a:solidFill>
                <a:latin typeface="HGS創英角ｺﾞｼｯｸUB" pitchFamily="50" charset="-128"/>
                <a:ea typeface="HGS創英角ｺﾞｼｯｸUB" pitchFamily="50" charset="-128"/>
              </a:rPr>
              <a:t>部員</a:t>
            </a:r>
            <a:r>
              <a:rPr lang="ja-JP" altLang="en-US" sz="9600" spc="-150" dirty="0" smtClean="0">
                <a:solidFill>
                  <a:srgbClr val="FF0000"/>
                </a:solidFill>
                <a:latin typeface="HGS創英角ｺﾞｼｯｸUB" pitchFamily="50" charset="-128"/>
                <a:ea typeface="HGS創英角ｺﾞｼｯｸUB" pitchFamily="50" charset="-128"/>
              </a:rPr>
              <a:t>大募集中</a:t>
            </a:r>
            <a:endParaRPr kumimoji="1" lang="ja-JP" altLang="en-US" sz="9600" spc="-150" dirty="0">
              <a:solidFill>
                <a:srgbClr val="FF0000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4104476"/>
              </p:ext>
            </p:extLst>
          </p:nvPr>
        </p:nvGraphicFramePr>
        <p:xfrm>
          <a:off x="2883345" y="8911196"/>
          <a:ext cx="4085105" cy="1575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3876825"/>
              </a:tblGrid>
              <a:tr h="226603"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HGS創英角ｺﾞｼｯｸUB" pitchFamily="50" charset="-128"/>
                        <a:ea typeface="HGS創英角ｺﾞｼｯｸUB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spc="-15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お問合せ連絡先</a:t>
                      </a:r>
                      <a:endParaRPr kumimoji="1" lang="ja-JP" altLang="en-US" sz="1400" spc="-150" dirty="0">
                        <a:latin typeface="HGS創英角ｺﾞｼｯｸUB" pitchFamily="50" charset="-128"/>
                        <a:ea typeface="HGS創英角ｺﾞｼｯｸUB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1026488"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HGS創英角ｺﾞｼｯｸUB" pitchFamily="50" charset="-128"/>
                        <a:ea typeface="HGS創英角ｺﾞｼｯｸUB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ＷＩＺ保護者代表</a:t>
                      </a:r>
                      <a:r>
                        <a:rPr kumimoji="1" lang="ja-JP" altLang="en-US" sz="1400" baseline="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  　</a:t>
                      </a:r>
                      <a:r>
                        <a:rPr kumimoji="1" lang="ja-JP" altLang="en-US" sz="1400" baseline="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飯濱 </a:t>
                      </a:r>
                      <a:endParaRPr kumimoji="1" lang="en-US" altLang="ja-JP" sz="1400" baseline="0" dirty="0" smtClean="0">
                        <a:latin typeface="HGS創英角ｺﾞｼｯｸUB" pitchFamily="50" charset="-128"/>
                        <a:ea typeface="HGS創英角ｺﾞｼｯｸUB" pitchFamily="50" charset="-128"/>
                      </a:endParaRPr>
                    </a:p>
                    <a:p>
                      <a:r>
                        <a:rPr kumimoji="1" lang="en-US" altLang="ja-JP" sz="1400" baseline="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                       </a:t>
                      </a:r>
                      <a:r>
                        <a:rPr kumimoji="1" lang="ja-JP" altLang="en-US" sz="1400" baseline="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 </a:t>
                      </a:r>
                      <a:r>
                        <a:rPr kumimoji="1" lang="ja-JP" altLang="en-US" sz="140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携帯</a:t>
                      </a:r>
                      <a:endParaRPr kumimoji="1" lang="en-US" altLang="ja-JP" sz="1400" smtClean="0">
                        <a:latin typeface="HGS創英角ｺﾞｼｯｸUB" pitchFamily="50" charset="-128"/>
                        <a:ea typeface="HGS創英角ｺﾞｼｯｸUB" pitchFamily="50" charset="-128"/>
                      </a:endParaRPr>
                    </a:p>
                    <a:p>
                      <a:r>
                        <a:rPr kumimoji="1" lang="en-US" altLang="ja-JP" sz="1400" baseline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 </a:t>
                      </a:r>
                      <a:r>
                        <a:rPr kumimoji="1" lang="ja-JP" altLang="en-US" sz="1400" baseline="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  </a:t>
                      </a:r>
                      <a:r>
                        <a:rPr kumimoji="1" lang="en-US" altLang="ja-JP" sz="1400" baseline="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(</a:t>
                      </a:r>
                      <a:r>
                        <a:rPr kumimoji="1" lang="ja-JP" altLang="en-US" sz="1400" baseline="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有</a:t>
                      </a:r>
                      <a:r>
                        <a:rPr kumimoji="1" lang="en-US" altLang="ja-JP" sz="1400" baseline="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)</a:t>
                      </a:r>
                      <a:r>
                        <a:rPr kumimoji="1" lang="ja-JP" altLang="en-US" sz="140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ミサワスポーツ  三沢</a:t>
                      </a:r>
                      <a:endParaRPr kumimoji="1" lang="en-US" altLang="ja-JP" sz="1400" dirty="0" smtClean="0">
                        <a:latin typeface="HGS創英角ｺﾞｼｯｸUB" pitchFamily="50" charset="-128"/>
                        <a:ea typeface="HGS創英角ｺﾞｼｯｸUB" pitchFamily="50" charset="-128"/>
                      </a:endParaRPr>
                    </a:p>
                    <a:p>
                      <a:r>
                        <a:rPr kumimoji="1" lang="en-US" altLang="ja-JP" sz="140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                        </a:t>
                      </a:r>
                      <a:r>
                        <a:rPr kumimoji="1" lang="ja-JP" altLang="en-US" sz="140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携帯</a:t>
                      </a:r>
                      <a:r>
                        <a:rPr kumimoji="1" lang="en-US" altLang="ja-JP" sz="140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090-2319-5600</a:t>
                      </a:r>
                      <a:endParaRPr kumimoji="1" lang="ja-JP" altLang="en-US" sz="1400" dirty="0">
                        <a:latin typeface="HGS創英角ｺﾞｼｯｸUB" pitchFamily="50" charset="-128"/>
                        <a:ea typeface="HGS創英角ｺﾞｼｯｸUB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144202">
                <a:tc gridSpan="2">
                  <a:txBody>
                    <a:bodyPr/>
                    <a:lstStyle/>
                    <a:p>
                      <a:endParaRPr kumimoji="1" lang="ja-JP" altLang="en-US" sz="800" dirty="0">
                        <a:latin typeface="HGS創英角ｺﾞｼｯｸUB" pitchFamily="50" charset="-128"/>
                        <a:ea typeface="HGS創英角ｺﾞｼｯｸUB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円形吹き出し 12"/>
          <p:cNvSpPr/>
          <p:nvPr/>
        </p:nvSpPr>
        <p:spPr>
          <a:xfrm>
            <a:off x="281508" y="9091116"/>
            <a:ext cx="906835" cy="360040"/>
          </a:xfrm>
          <a:prstGeom prst="wedgeEllipseCallout">
            <a:avLst>
              <a:gd name="adj1" fmla="val 23986"/>
              <a:gd name="adj2" fmla="val -71298"/>
            </a:avLst>
          </a:prstGeom>
          <a:ln>
            <a:solidFill>
              <a:srgbClr val="FF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897" t="1619"/>
          <a:stretch/>
        </p:blipFill>
        <p:spPr>
          <a:xfrm>
            <a:off x="1620391" y="9624747"/>
            <a:ext cx="1087741" cy="1068653"/>
          </a:xfrm>
          <a:prstGeom prst="ellipse">
            <a:avLst/>
          </a:prstGeom>
          <a:effectLst>
            <a:softEdge rad="12700"/>
          </a:effectLst>
        </p:spPr>
      </p:pic>
      <p:sp>
        <p:nvSpPr>
          <p:cNvPr id="3" name="テキスト ボックス 2"/>
          <p:cNvSpPr txBox="1"/>
          <p:nvPr/>
        </p:nvSpPr>
        <p:spPr>
          <a:xfrm>
            <a:off x="1620391" y="4986660"/>
            <a:ext cx="511256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00" spc="-150" dirty="0" smtClean="0">
                <a:ln>
                  <a:solidFill>
                    <a:srgbClr val="FFFF00"/>
                  </a:solidFill>
                </a:ln>
                <a:latin typeface="HG創英角ﾎﾟｯﾌﾟ体" pitchFamily="49" charset="-128"/>
                <a:ea typeface="HG創英角ﾎﾟｯﾌﾟ体" pitchFamily="49" charset="-128"/>
              </a:rPr>
              <a:t>ミニバス</a:t>
            </a:r>
            <a:r>
              <a:rPr lang="ja-JP" altLang="en-US" sz="4000" spc="-150" dirty="0" smtClean="0">
                <a:ln>
                  <a:solidFill>
                    <a:srgbClr val="FFFF00"/>
                  </a:solidFill>
                </a:ln>
                <a:latin typeface="HG創英角ﾎﾟｯﾌﾟ体" pitchFamily="49" charset="-128"/>
                <a:ea typeface="HG創英角ﾎﾟｯﾌﾟ体" pitchFamily="49" charset="-128"/>
              </a:rPr>
              <a:t>ランド</a:t>
            </a:r>
            <a:r>
              <a:rPr kumimoji="1" lang="ja-JP" altLang="en-US" sz="4000" spc="-150" dirty="0" smtClean="0">
                <a:ln>
                  <a:solidFill>
                    <a:srgbClr val="FFFF00"/>
                  </a:solidFill>
                </a:ln>
                <a:latin typeface="HG創英角ﾎﾟｯﾌﾟ体" pitchFamily="49" charset="-128"/>
                <a:ea typeface="HG創英角ﾎﾟｯﾌﾟ体" pitchFamily="49" charset="-128"/>
              </a:rPr>
              <a:t>ＷＩＺ</a:t>
            </a:r>
            <a:endParaRPr kumimoji="1" lang="ja-JP" altLang="en-US" sz="4000" spc="-150" dirty="0">
              <a:ln>
                <a:solidFill>
                  <a:srgbClr val="FFFF00"/>
                </a:solidFill>
              </a:ln>
              <a:latin typeface="HG創英角ﾎﾟｯﾌﾟ体" pitchFamily="49" charset="-128"/>
              <a:ea typeface="HG創英角ﾎﾟｯﾌﾟ体" pitchFamily="49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22964"/>
            <a:ext cx="1968967" cy="1944216"/>
          </a:xfrm>
          <a:prstGeom prst="ellipse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1980431" y="7159674"/>
            <a:ext cx="54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kumimoji="1" lang="en-US" altLang="ja-JP" sz="1800" b="1" noProof="1" smtClean="0"/>
              <a:t> </a:t>
            </a:r>
            <a:r>
              <a:rPr kumimoji="1" lang="ja-JP" altLang="en-US" sz="1800" b="1" noProof="1" smtClean="0"/>
              <a:t>練習日・・・毎週　月・水曜日（その他追加練習有）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ja-JP" altLang="en-US" sz="1800" b="1" dirty="0" smtClean="0"/>
              <a:t> 時間・・・</a:t>
            </a:r>
            <a:r>
              <a:rPr lang="en-US" altLang="ja-JP" sz="1800" b="1" dirty="0" smtClean="0"/>
              <a:t>PM7:00</a:t>
            </a:r>
            <a:r>
              <a:rPr lang="ja-JP" altLang="en-US" sz="1800" b="1" dirty="0" smtClean="0"/>
              <a:t>～</a:t>
            </a:r>
            <a:r>
              <a:rPr lang="en-US" altLang="ja-JP" sz="1800" b="1" dirty="0" smtClean="0"/>
              <a:t>PM9:00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en-US" altLang="ja-JP" sz="1800" b="1" dirty="0"/>
              <a:t> </a:t>
            </a:r>
            <a:r>
              <a:rPr lang="ja-JP" altLang="en-US" sz="1800" b="1" dirty="0" smtClean="0"/>
              <a:t>練習場所・・・栃尾南小学校</a:t>
            </a:r>
            <a:endParaRPr lang="en-US" altLang="ja-JP" sz="1800" b="1" dirty="0" smtClean="0"/>
          </a:p>
          <a:p>
            <a:pPr marL="285750" indent="-285750">
              <a:buFont typeface="Wingdings" pitchFamily="2" charset="2"/>
              <a:buChar char="u"/>
            </a:pPr>
            <a:r>
              <a:rPr kumimoji="1" lang="en-US" altLang="ja-JP" sz="1800" b="1" dirty="0"/>
              <a:t> </a:t>
            </a:r>
            <a:r>
              <a:rPr lang="ja-JP" altLang="en-US" sz="1800" b="1" dirty="0" smtClean="0"/>
              <a:t>参加条件・・・栃尾地域内の小学生</a:t>
            </a:r>
            <a:r>
              <a:rPr lang="en-US" altLang="ja-JP" sz="1800" b="1" dirty="0" smtClean="0"/>
              <a:t>1</a:t>
            </a:r>
            <a:r>
              <a:rPr lang="ja-JP" altLang="en-US" sz="1800" b="1" dirty="0" smtClean="0"/>
              <a:t>年生～６年生</a:t>
            </a:r>
            <a:endParaRPr lang="en-US" altLang="ja-JP" sz="1800" b="1" dirty="0" smtClean="0"/>
          </a:p>
          <a:p>
            <a:pPr marL="285750" indent="-285750">
              <a:buFont typeface="Wingdings" pitchFamily="2" charset="2"/>
              <a:buChar char="u"/>
            </a:pPr>
            <a:r>
              <a:rPr kumimoji="1" lang="ja-JP" altLang="en-US" sz="1800" b="1" dirty="0" smtClean="0"/>
              <a:t> 月会費・・・１０００円（その他スポーツ保険加入料特別途加算される月もあります）</a:t>
            </a:r>
            <a:r>
              <a:rPr kumimoji="1" lang="ja-JP" altLang="en-US" sz="1800" b="1" dirty="0"/>
              <a:t>　</a:t>
            </a:r>
            <a:r>
              <a:rPr kumimoji="1" lang="en-US" altLang="ja-JP" sz="1800" b="1" dirty="0" smtClean="0"/>
              <a:t> </a:t>
            </a:r>
            <a:endParaRPr kumimoji="1" lang="ja-JP" altLang="en-US" sz="1800" b="1" dirty="0"/>
          </a:p>
        </p:txBody>
      </p:sp>
      <p:pic>
        <p:nvPicPr>
          <p:cNvPr id="14" name="図 13" descr="PA121595.JPG"/>
          <p:cNvPicPr>
            <a:picLocks noChangeAspect="1"/>
          </p:cNvPicPr>
          <p:nvPr/>
        </p:nvPicPr>
        <p:blipFill>
          <a:blip r:embed="rId4" cstate="print"/>
          <a:srcRect l="12859" t="22065" r="17621" b="14446"/>
          <a:stretch>
            <a:fillRect/>
          </a:stretch>
        </p:blipFill>
        <p:spPr>
          <a:xfrm>
            <a:off x="324247" y="2740602"/>
            <a:ext cx="3384376" cy="23180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図 15" descr="t_IMG_528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0631" y="2754412"/>
            <a:ext cx="3427859" cy="22852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正方形/長方形 17"/>
          <p:cNvSpPr/>
          <p:nvPr/>
        </p:nvSpPr>
        <p:spPr>
          <a:xfrm>
            <a:off x="468263" y="2898428"/>
            <a:ext cx="22246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altLang="ja-JP" sz="2000" b="1" dirty="0" smtClean="0">
                <a:ln w="11430"/>
                <a:solidFill>
                  <a:srgbClr val="FF0066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Witches</a:t>
            </a:r>
            <a:r>
              <a:rPr lang="ja-JP" altLang="en-US" sz="2000" b="1" dirty="0" smtClean="0">
                <a:ln w="11430"/>
                <a:solidFill>
                  <a:srgbClr val="FF0066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（女子）</a:t>
            </a:r>
            <a:endParaRPr lang="ja-JP" altLang="en-US" sz="2000" b="1" cap="none" spc="0" dirty="0">
              <a:ln w="11430"/>
              <a:solidFill>
                <a:srgbClr val="FF0066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996655" y="2970436"/>
            <a:ext cx="22246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altLang="ja-JP" sz="2000" b="1" dirty="0" smtClean="0">
                <a:ln w="11430"/>
                <a:solidFill>
                  <a:srgbClr val="FF0066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Witches</a:t>
            </a:r>
            <a:r>
              <a:rPr lang="ja-JP" altLang="en-US" sz="2000" b="1" dirty="0" smtClean="0">
                <a:ln w="11430"/>
                <a:solidFill>
                  <a:srgbClr val="FF0066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（女子）</a:t>
            </a:r>
            <a:endParaRPr lang="ja-JP" altLang="en-US" sz="2000" b="1" cap="none" spc="0" dirty="0">
              <a:ln w="11430"/>
              <a:solidFill>
                <a:srgbClr val="FF0066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84429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4サイズ新規ファイ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スポーツ部員募集チラシ" id="{334E3C7A-E07E-4D14-835F-70290FBC087B}" vid="{50478F37-7162-4C63-AE2F-72E4E29F49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5B89704-7625-4F37-9BB8-F2D0D5542B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スポーツ部員募集チラシ</Template>
  <TotalTime>0</TotalTime>
  <Words>26</Words>
  <Application>Microsoft Office PowerPoint</Application>
  <PresentationFormat>ユーザー設定</PresentationFormat>
  <Paragraphs>15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A4サイズ新規ファイル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2015-04-09T16:40:03Z</dcterms:created>
  <dcterms:modified xsi:type="dcterms:W3CDTF">2016-04-17T13:47:33Z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TC027761589991</vt:lpwstr>
  </property>
</Properties>
</file>