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58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F91C8E-6296-440D-8BCD-09D06099C869}">
          <p14:sldIdLst>
            <p14:sldId id="257"/>
          </p14:sldIdLst>
        </p14:section>
        <p14:section name="Untitled Section" id="{741C3E47-D55D-46B6-BD26-5303EA53CA34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8"/>
            <p14:sldId id="258"/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ie Glanda" userId="38da83edc50dd864" providerId="LiveId" clId="{2AFE6487-DA9D-4FFA-BCE7-E4453417D59C}"/>
    <pc:docChg chg="modSld">
      <pc:chgData name="Darie Glanda" userId="38da83edc50dd864" providerId="LiveId" clId="{2AFE6487-DA9D-4FFA-BCE7-E4453417D59C}" dt="2023-03-11T09:53:16.655" v="13" actId="20577"/>
      <pc:docMkLst>
        <pc:docMk/>
      </pc:docMkLst>
      <pc:sldChg chg="modSp mod">
        <pc:chgData name="Darie Glanda" userId="38da83edc50dd864" providerId="LiveId" clId="{2AFE6487-DA9D-4FFA-BCE7-E4453417D59C}" dt="2023-03-11T09:53:16.655" v="13" actId="20577"/>
        <pc:sldMkLst>
          <pc:docMk/>
          <pc:sldMk cId="1939524144" sldId="257"/>
        </pc:sldMkLst>
        <pc:spChg chg="mod">
          <ac:chgData name="Darie Glanda" userId="38da83edc50dd864" providerId="LiveId" clId="{2AFE6487-DA9D-4FFA-BCE7-E4453417D59C}" dt="2023-03-11T09:53:16.655" v="13" actId="20577"/>
          <ac:spMkLst>
            <pc:docMk/>
            <pc:sldMk cId="1939524144" sldId="257"/>
            <ac:spMk id="8" creationId="{34244908-5B00-5E70-7D86-60D1CC1D17B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C832-D9C3-4738-BFAC-C26745236D84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D7A5-39FB-416B-AE28-84387D520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66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C832-D9C3-4738-BFAC-C26745236D84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D7A5-39FB-416B-AE28-84387D520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01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C832-D9C3-4738-BFAC-C26745236D84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D7A5-39FB-416B-AE28-84387D520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192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C832-D9C3-4738-BFAC-C26745236D84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D7A5-39FB-416B-AE28-84387D520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439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C832-D9C3-4738-BFAC-C26745236D84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D7A5-39FB-416B-AE28-84387D520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047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C832-D9C3-4738-BFAC-C26745236D84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D7A5-39FB-416B-AE28-84387D520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114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C832-D9C3-4738-BFAC-C26745236D84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D7A5-39FB-416B-AE28-84387D520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285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C832-D9C3-4738-BFAC-C26745236D84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D7A5-39FB-416B-AE28-84387D520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323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C832-D9C3-4738-BFAC-C26745236D84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D7A5-39FB-416B-AE28-84387D520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01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C832-D9C3-4738-BFAC-C26745236D84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CF3D7A5-39FB-416B-AE28-84387D520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51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C832-D9C3-4738-BFAC-C26745236D84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D7A5-39FB-416B-AE28-84387D520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76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C832-D9C3-4738-BFAC-C26745236D84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D7A5-39FB-416B-AE28-84387D520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62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C832-D9C3-4738-BFAC-C26745236D84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D7A5-39FB-416B-AE28-84387D520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84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C832-D9C3-4738-BFAC-C26745236D84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D7A5-39FB-416B-AE28-84387D520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12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C832-D9C3-4738-BFAC-C26745236D84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D7A5-39FB-416B-AE28-84387D520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86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C832-D9C3-4738-BFAC-C26745236D84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D7A5-39FB-416B-AE28-84387D520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30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C832-D9C3-4738-BFAC-C26745236D84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D7A5-39FB-416B-AE28-84387D520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53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6FC832-D9C3-4738-BFAC-C26745236D84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F3D7A5-39FB-416B-AE28-84387D520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70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7" r:id="rId1"/>
    <p:sldLayoutId id="2147484358" r:id="rId2"/>
    <p:sldLayoutId id="2147484359" r:id="rId3"/>
    <p:sldLayoutId id="2147484360" r:id="rId4"/>
    <p:sldLayoutId id="2147484361" r:id="rId5"/>
    <p:sldLayoutId id="2147484362" r:id="rId6"/>
    <p:sldLayoutId id="2147484363" r:id="rId7"/>
    <p:sldLayoutId id="2147484364" r:id="rId8"/>
    <p:sldLayoutId id="2147484365" r:id="rId9"/>
    <p:sldLayoutId id="2147484366" r:id="rId10"/>
    <p:sldLayoutId id="2147484367" r:id="rId11"/>
    <p:sldLayoutId id="2147484368" r:id="rId12"/>
    <p:sldLayoutId id="2147484369" r:id="rId13"/>
    <p:sldLayoutId id="2147484370" r:id="rId14"/>
    <p:sldLayoutId id="2147484371" r:id="rId15"/>
    <p:sldLayoutId id="2147484372" r:id="rId16"/>
    <p:sldLayoutId id="214748437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wnload Premier League (EPL) Logo in SVG Vector or PNG File Format - Logo .wine">
            <a:extLst>
              <a:ext uri="{FF2B5EF4-FFF2-40B4-BE49-F238E27FC236}">
                <a16:creationId xmlns:a16="http://schemas.microsoft.com/office/drawing/2014/main" id="{B42105B7-021C-191F-0752-3FF35418841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3" r="27" b="17"/>
          <a:stretch/>
        </p:blipFill>
        <p:spPr bwMode="auto">
          <a:xfrm>
            <a:off x="1729628" y="563880"/>
            <a:ext cx="8222091" cy="5709783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CA2FCB-8D43-8659-72ED-860B24BE5281}"/>
              </a:ext>
            </a:extLst>
          </p:cNvPr>
          <p:cNvSpPr txBox="1"/>
          <p:nvPr/>
        </p:nvSpPr>
        <p:spPr>
          <a:xfrm>
            <a:off x="1363980" y="415100"/>
            <a:ext cx="11092180" cy="1241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>
              <a:spcAft>
                <a:spcPts val="800"/>
              </a:spcAft>
            </a:pPr>
            <a:r>
              <a:rPr lang="en-US" sz="4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Premier League game winner predictor</a:t>
            </a:r>
          </a:p>
          <a:p>
            <a:pPr algn="l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44908-5B00-5E70-7D86-60D1CC1D17B5}"/>
              </a:ext>
            </a:extLst>
          </p:cNvPr>
          <p:cNvSpPr txBox="1"/>
          <p:nvPr/>
        </p:nvSpPr>
        <p:spPr>
          <a:xfrm>
            <a:off x="5444490" y="5328682"/>
            <a:ext cx="6096000" cy="1093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Glanda Darie-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Teofil</a:t>
            </a: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Subject : FML</a:t>
            </a:r>
          </a:p>
        </p:txBody>
      </p:sp>
    </p:spTree>
    <p:extLst>
      <p:ext uri="{BB962C8B-B14F-4D97-AF65-F5344CB8AC3E}">
        <p14:creationId xmlns:p14="http://schemas.microsoft.com/office/powerpoint/2010/main" val="1939524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1FDE03-751A-7CA9-DB77-1B6DEF3B1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2203" y="2164558"/>
            <a:ext cx="5552325" cy="4345299"/>
          </a:xfr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E83A393-CE40-175A-53CB-B77A32346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353" y="4747000"/>
            <a:ext cx="3951214" cy="1511929"/>
          </a:xfrm>
        </p:spPr>
        <p:txBody>
          <a:bodyPr>
            <a:noAutofit/>
          </a:bodyPr>
          <a:lstStyle/>
          <a:p>
            <a:r>
              <a:rPr lang="en-US" sz="2800" dirty="0"/>
              <a:t>Cost function is to big and it increases instead of decreasing</a:t>
            </a:r>
            <a:endParaRPr lang="en-GB" sz="2800" dirty="0"/>
          </a:p>
        </p:txBody>
      </p:sp>
      <p:pic>
        <p:nvPicPr>
          <p:cNvPr id="1026" name="Picture 2" descr="Arrow Up Right Svg Png Icon Free Download (#336011) - OnlineWebFonts.COM">
            <a:extLst>
              <a:ext uri="{FF2B5EF4-FFF2-40B4-BE49-F238E27FC236}">
                <a16:creationId xmlns:a16="http://schemas.microsoft.com/office/drawing/2014/main" id="{4708BA06-3B4A-0FB6-9445-A7A7676E9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681" y="2481856"/>
            <a:ext cx="2131762" cy="212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6ADF16D-A56A-57AD-6930-7A9383298427}"/>
              </a:ext>
            </a:extLst>
          </p:cNvPr>
          <p:cNvSpPr txBox="1"/>
          <p:nvPr/>
        </p:nvSpPr>
        <p:spPr>
          <a:xfrm>
            <a:off x="1639953" y="235803"/>
            <a:ext cx="9844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>
              <a:spcAft>
                <a:spcPts val="800"/>
              </a:spcAft>
            </a:pPr>
            <a:r>
              <a:rPr lang="en-US" sz="5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Logistic Classifier (one vs all)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2361CE-3CC9-0628-947F-D3F9F29334C5}"/>
              </a:ext>
            </a:extLst>
          </p:cNvPr>
          <p:cNvSpPr txBox="1"/>
          <p:nvPr/>
        </p:nvSpPr>
        <p:spPr>
          <a:xfrm>
            <a:off x="1712101" y="1565338"/>
            <a:ext cx="2131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GB" sz="4400" i="1" dirty="0"/>
          </a:p>
        </p:txBody>
      </p:sp>
    </p:spTree>
    <p:extLst>
      <p:ext uri="{BB962C8B-B14F-4D97-AF65-F5344CB8AC3E}">
        <p14:creationId xmlns:p14="http://schemas.microsoft.com/office/powerpoint/2010/main" val="1170958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238283-0B42-1FEF-4304-811E6A62B5B4}"/>
              </a:ext>
            </a:extLst>
          </p:cNvPr>
          <p:cNvSpPr txBox="1"/>
          <p:nvPr/>
        </p:nvSpPr>
        <p:spPr>
          <a:xfrm>
            <a:off x="1639953" y="235803"/>
            <a:ext cx="9844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>
              <a:spcAft>
                <a:spcPts val="800"/>
              </a:spcAft>
            </a:pPr>
            <a:r>
              <a:rPr lang="en-US" sz="5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Logistic Classifier (one vs all)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C3ABFA-BE2F-0598-DD81-BD00D295F3C5}"/>
              </a:ext>
            </a:extLst>
          </p:cNvPr>
          <p:cNvSpPr txBox="1"/>
          <p:nvPr/>
        </p:nvSpPr>
        <p:spPr>
          <a:xfrm>
            <a:off x="1639953" y="1508032"/>
            <a:ext cx="94913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Solution? Re-wrote the cost and the gradients again and trained each individual class at a time (win/draw/lose).</a:t>
            </a:r>
            <a:endParaRPr lang="en-GB" sz="32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D7E3C6-FA6D-FD4A-4D74-10F8A2B8A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636" y="2284499"/>
            <a:ext cx="3216199" cy="4367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B37DD7-E0ED-68E8-36A1-3680DEDC2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788" y="3296874"/>
            <a:ext cx="6984058" cy="148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22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and drawn vintage Vector text Thank you on white background ...">
            <a:extLst>
              <a:ext uri="{FF2B5EF4-FFF2-40B4-BE49-F238E27FC236}">
                <a16:creationId xmlns:a16="http://schemas.microsoft.com/office/drawing/2014/main" id="{477A75CD-74AC-B447-FAE5-C076E9BE4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311" y="1014042"/>
            <a:ext cx="9533927" cy="465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41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327220-3232-4D03-69F7-867EFB2FC91E}"/>
              </a:ext>
            </a:extLst>
          </p:cNvPr>
          <p:cNvSpPr txBox="1"/>
          <p:nvPr/>
        </p:nvSpPr>
        <p:spPr>
          <a:xfrm>
            <a:off x="1639953" y="235803"/>
            <a:ext cx="68593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>
              <a:spcAft>
                <a:spcPts val="800"/>
              </a:spcAft>
            </a:pPr>
            <a:r>
              <a:rPr lang="en-US" sz="5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Cleaning data</a:t>
            </a: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2B96D8-561E-4D76-BE15-1001A2950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158" y="1159133"/>
            <a:ext cx="6508170" cy="4042245"/>
          </a:xfrm>
          <a:prstGeom prst="rect">
            <a:avLst/>
          </a:prstGeom>
        </p:spPr>
      </p:pic>
      <p:sp>
        <p:nvSpPr>
          <p:cNvPr id="14" name="AutoShape 2" descr="Bracket icon. Quote symbol — Stock Vector © grebeshkovmaxim@gmail.com ...">
            <a:extLst>
              <a:ext uri="{FF2B5EF4-FFF2-40B4-BE49-F238E27FC236}">
                <a16:creationId xmlns:a16="http://schemas.microsoft.com/office/drawing/2014/main" id="{7D62EA03-B27A-EC16-D999-7A255A588F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10B14E-624D-E5EA-30E7-F706F096DE2C}"/>
              </a:ext>
            </a:extLst>
          </p:cNvPr>
          <p:cNvSpPr txBox="1"/>
          <p:nvPr/>
        </p:nvSpPr>
        <p:spPr>
          <a:xfrm>
            <a:off x="6384588" y="6118698"/>
            <a:ext cx="37499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Features + label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F2559384-B3F1-8D58-66FC-1D602C6680B4}"/>
              </a:ext>
            </a:extLst>
          </p:cNvPr>
          <p:cNvSpPr/>
          <p:nvPr/>
        </p:nvSpPr>
        <p:spPr>
          <a:xfrm>
            <a:off x="3767356" y="1341176"/>
            <a:ext cx="714749" cy="4777522"/>
          </a:xfrm>
          <a:prstGeom prst="leftBrace">
            <a:avLst/>
          </a:prstGeom>
          <a:noFill/>
          <a:ln w="825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5" name="Picture 3074">
            <a:extLst>
              <a:ext uri="{FF2B5EF4-FFF2-40B4-BE49-F238E27FC236}">
                <a16:creationId xmlns:a16="http://schemas.microsoft.com/office/drawing/2014/main" id="{25DD831C-3E3C-4AE2-0927-B6CA8331D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562" y="2415047"/>
            <a:ext cx="1713734" cy="763953"/>
          </a:xfrm>
          <a:prstGeom prst="rect">
            <a:avLst/>
          </a:prstGeom>
        </p:spPr>
      </p:pic>
      <p:sp>
        <p:nvSpPr>
          <p:cNvPr id="3079" name="TextBox 3078">
            <a:extLst>
              <a:ext uri="{FF2B5EF4-FFF2-40B4-BE49-F238E27FC236}">
                <a16:creationId xmlns:a16="http://schemas.microsoft.com/office/drawing/2014/main" id="{DAA16D37-1D26-88AC-D54F-16DB3D0816E2}"/>
              </a:ext>
            </a:extLst>
          </p:cNvPr>
          <p:cNvSpPr txBox="1"/>
          <p:nvPr/>
        </p:nvSpPr>
        <p:spPr>
          <a:xfrm>
            <a:off x="2050162" y="1692519"/>
            <a:ext cx="13599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0" name="TextBox 3079">
            <a:extLst>
              <a:ext uri="{FF2B5EF4-FFF2-40B4-BE49-F238E27FC236}">
                <a16:creationId xmlns:a16="http://schemas.microsoft.com/office/drawing/2014/main" id="{5DC32BD2-7BC3-F000-077B-6FE394269DE6}"/>
              </a:ext>
            </a:extLst>
          </p:cNvPr>
          <p:cNvSpPr txBox="1"/>
          <p:nvPr/>
        </p:nvSpPr>
        <p:spPr>
          <a:xfrm>
            <a:off x="2381545" y="3307212"/>
            <a:ext cx="5536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82" name="Picture 3081">
            <a:extLst>
              <a:ext uri="{FF2B5EF4-FFF2-40B4-BE49-F238E27FC236}">
                <a16:creationId xmlns:a16="http://schemas.microsoft.com/office/drawing/2014/main" id="{6F200522-5FDF-BD45-6364-00AD5E6E0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873" y="4609474"/>
            <a:ext cx="1713734" cy="763953"/>
          </a:xfrm>
          <a:prstGeom prst="rect">
            <a:avLst/>
          </a:prstGeom>
        </p:spPr>
      </p:pic>
      <p:sp>
        <p:nvSpPr>
          <p:cNvPr id="3083" name="TextBox 3082">
            <a:extLst>
              <a:ext uri="{FF2B5EF4-FFF2-40B4-BE49-F238E27FC236}">
                <a16:creationId xmlns:a16="http://schemas.microsoft.com/office/drawing/2014/main" id="{622AEC8D-68B5-DDE9-636C-EE3F5D0544A0}"/>
              </a:ext>
            </a:extLst>
          </p:cNvPr>
          <p:cNvSpPr txBox="1"/>
          <p:nvPr/>
        </p:nvSpPr>
        <p:spPr>
          <a:xfrm>
            <a:off x="2050162" y="3868410"/>
            <a:ext cx="13599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4" name="TextBox 3083">
            <a:extLst>
              <a:ext uri="{FF2B5EF4-FFF2-40B4-BE49-F238E27FC236}">
                <a16:creationId xmlns:a16="http://schemas.microsoft.com/office/drawing/2014/main" id="{4153AC22-3C61-E21D-0AE1-A043CECDF5CE}"/>
              </a:ext>
            </a:extLst>
          </p:cNvPr>
          <p:cNvSpPr txBox="1"/>
          <p:nvPr/>
        </p:nvSpPr>
        <p:spPr>
          <a:xfrm>
            <a:off x="1094844" y="2363018"/>
            <a:ext cx="1042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5" name="TextBox 3084">
            <a:extLst>
              <a:ext uri="{FF2B5EF4-FFF2-40B4-BE49-F238E27FC236}">
                <a16:creationId xmlns:a16="http://schemas.microsoft.com/office/drawing/2014/main" id="{D922D5AA-5D36-D494-D814-7D879FF8686F}"/>
              </a:ext>
            </a:extLst>
          </p:cNvPr>
          <p:cNvSpPr txBox="1"/>
          <p:nvPr/>
        </p:nvSpPr>
        <p:spPr>
          <a:xfrm>
            <a:off x="1343768" y="2784839"/>
            <a:ext cx="5211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6" name="TextBox 3085">
            <a:extLst>
              <a:ext uri="{FF2B5EF4-FFF2-40B4-BE49-F238E27FC236}">
                <a16:creationId xmlns:a16="http://schemas.microsoft.com/office/drawing/2014/main" id="{A4F8AA3D-CB73-6E5D-198A-4769435167EC}"/>
              </a:ext>
            </a:extLst>
          </p:cNvPr>
          <p:cNvSpPr txBox="1"/>
          <p:nvPr/>
        </p:nvSpPr>
        <p:spPr>
          <a:xfrm>
            <a:off x="1007951" y="4520853"/>
            <a:ext cx="1042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7" name="TextBox 3086">
            <a:extLst>
              <a:ext uri="{FF2B5EF4-FFF2-40B4-BE49-F238E27FC236}">
                <a16:creationId xmlns:a16="http://schemas.microsoft.com/office/drawing/2014/main" id="{A8538809-143A-9CF8-3B07-68ED516C975B}"/>
              </a:ext>
            </a:extLst>
          </p:cNvPr>
          <p:cNvSpPr txBox="1"/>
          <p:nvPr/>
        </p:nvSpPr>
        <p:spPr>
          <a:xfrm>
            <a:off x="1280738" y="4942674"/>
            <a:ext cx="5148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89" name="Picture 3088">
            <a:extLst>
              <a:ext uri="{FF2B5EF4-FFF2-40B4-BE49-F238E27FC236}">
                <a16:creationId xmlns:a16="http://schemas.microsoft.com/office/drawing/2014/main" id="{D95D3CDA-4207-50CE-FBEE-3D2B2320E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319" y="5333953"/>
            <a:ext cx="6575848" cy="80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9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06C030-63F5-1004-236B-8EE6F59E1E0F}"/>
              </a:ext>
            </a:extLst>
          </p:cNvPr>
          <p:cNvSpPr txBox="1"/>
          <p:nvPr/>
        </p:nvSpPr>
        <p:spPr>
          <a:xfrm>
            <a:off x="1639953" y="235803"/>
            <a:ext cx="68593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>
              <a:spcAft>
                <a:spcPts val="800"/>
              </a:spcAft>
            </a:pPr>
            <a:r>
              <a:rPr lang="en-US" sz="5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21E94C-5B0A-A186-F829-FAF04DB04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851" y="1315101"/>
            <a:ext cx="7750797" cy="25818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FEC5C4-9335-6C51-D951-8DBABD88654A}"/>
              </a:ext>
            </a:extLst>
          </p:cNvPr>
          <p:cNvSpPr txBox="1"/>
          <p:nvPr/>
        </p:nvSpPr>
        <p:spPr>
          <a:xfrm>
            <a:off x="4236585" y="4027283"/>
            <a:ext cx="48113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Convert data to numerical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7EB86F4-DFD4-29FC-6DCD-7F99A5E2B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589" y="4680844"/>
            <a:ext cx="7510102" cy="202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63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F9925C2-343C-CC17-6E8F-68C12F8C347C}"/>
              </a:ext>
            </a:extLst>
          </p:cNvPr>
          <p:cNvSpPr txBox="1"/>
          <p:nvPr/>
        </p:nvSpPr>
        <p:spPr>
          <a:xfrm>
            <a:off x="1639953" y="235803"/>
            <a:ext cx="68593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>
              <a:spcAft>
                <a:spcPts val="800"/>
              </a:spcAft>
            </a:pPr>
            <a:r>
              <a:rPr lang="en-US" sz="5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normalization</a:t>
            </a:r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4F50B3-C9DC-5087-5EBF-C427A2649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868" y="3549749"/>
            <a:ext cx="8558171" cy="27575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0362EF-639C-9C88-8B40-81C6CBB7A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976" y="1657777"/>
            <a:ext cx="3377336" cy="9233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E21510-B2DC-3712-E612-B4FF931E4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578" y="1716036"/>
            <a:ext cx="2692704" cy="100445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010AA1-EF7B-8F36-DF2C-409DB55D9E39}"/>
              </a:ext>
            </a:extLst>
          </p:cNvPr>
          <p:cNvCxnSpPr>
            <a:cxnSpLocks/>
          </p:cNvCxnSpPr>
          <p:nvPr/>
        </p:nvCxnSpPr>
        <p:spPr>
          <a:xfrm>
            <a:off x="4404220" y="2743583"/>
            <a:ext cx="1715416" cy="725037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C64934-0EF3-9CCF-6F31-BA02F806114E}"/>
              </a:ext>
            </a:extLst>
          </p:cNvPr>
          <p:cNvCxnSpPr>
            <a:cxnSpLocks/>
          </p:cNvCxnSpPr>
          <p:nvPr/>
        </p:nvCxnSpPr>
        <p:spPr>
          <a:xfrm flipH="1">
            <a:off x="6811060" y="2761060"/>
            <a:ext cx="1688216" cy="710836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EEBC739-03FD-9C14-52FF-83AFD3621042}"/>
              </a:ext>
            </a:extLst>
          </p:cNvPr>
          <p:cNvSpPr txBox="1"/>
          <p:nvPr/>
        </p:nvSpPr>
        <p:spPr>
          <a:xfrm>
            <a:off x="6184315" y="2683207"/>
            <a:ext cx="6267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66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415E3A-9D97-26D1-EA47-40C0C3CDB2B6}"/>
              </a:ext>
            </a:extLst>
          </p:cNvPr>
          <p:cNvSpPr txBox="1"/>
          <p:nvPr/>
        </p:nvSpPr>
        <p:spPr>
          <a:xfrm>
            <a:off x="1639953" y="235803"/>
            <a:ext cx="73964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>
              <a:spcAft>
                <a:spcPts val="800"/>
              </a:spcAft>
            </a:pPr>
            <a:r>
              <a:rPr lang="en-US" sz="5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Separate and split data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CE0B6E-462B-47EA-0191-1A18D0CEB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618" y="3431457"/>
            <a:ext cx="3539623" cy="1494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72CC7E-095F-33FA-40EA-09DEC11A6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367" y="3431457"/>
            <a:ext cx="3238952" cy="4191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760CC5F-0B52-7FC3-4DA5-C618809AD828}"/>
              </a:ext>
            </a:extLst>
          </p:cNvPr>
          <p:cNvSpPr txBox="1"/>
          <p:nvPr/>
        </p:nvSpPr>
        <p:spPr>
          <a:xfrm>
            <a:off x="3937299" y="1159133"/>
            <a:ext cx="6094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Separate</a:t>
            </a:r>
            <a:endParaRPr lang="en-GB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AD38DE-9916-F7EC-BBFD-BFFA518725E5}"/>
              </a:ext>
            </a:extLst>
          </p:cNvPr>
          <p:cNvSpPr txBox="1"/>
          <p:nvPr/>
        </p:nvSpPr>
        <p:spPr>
          <a:xfrm>
            <a:off x="2337099" y="2113610"/>
            <a:ext cx="1772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en-GB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EB4E49-6053-3659-9222-3F3A3F8E995F}"/>
              </a:ext>
            </a:extLst>
          </p:cNvPr>
          <p:cNvSpPr txBox="1"/>
          <p:nvPr/>
        </p:nvSpPr>
        <p:spPr>
          <a:xfrm>
            <a:off x="5681536" y="2121275"/>
            <a:ext cx="1772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endParaRPr lang="en-GB" sz="18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B074F7-A4F9-08BD-239F-D9B7D143E2CE}"/>
              </a:ext>
            </a:extLst>
          </p:cNvPr>
          <p:cNvCxnSpPr>
            <a:cxnSpLocks/>
          </p:cNvCxnSpPr>
          <p:nvPr/>
        </p:nvCxnSpPr>
        <p:spPr>
          <a:xfrm flipH="1">
            <a:off x="3496235" y="1776722"/>
            <a:ext cx="753036" cy="376781"/>
          </a:xfrm>
          <a:prstGeom prst="straightConnector1">
            <a:avLst/>
          </a:prstGeom>
          <a:ln w="50800">
            <a:solidFill>
              <a:schemeClr val="accent1">
                <a:tint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D0E958-093E-9A36-C6BE-1D357DA36490}"/>
              </a:ext>
            </a:extLst>
          </p:cNvPr>
          <p:cNvCxnSpPr>
            <a:cxnSpLocks/>
          </p:cNvCxnSpPr>
          <p:nvPr/>
        </p:nvCxnSpPr>
        <p:spPr>
          <a:xfrm>
            <a:off x="5338188" y="1777941"/>
            <a:ext cx="757812" cy="41682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06787D-088A-F9F5-1480-4D753AC353A7}"/>
              </a:ext>
            </a:extLst>
          </p:cNvPr>
          <p:cNvCxnSpPr>
            <a:cxnSpLocks/>
          </p:cNvCxnSpPr>
          <p:nvPr/>
        </p:nvCxnSpPr>
        <p:spPr>
          <a:xfrm>
            <a:off x="2337099" y="5130798"/>
            <a:ext cx="1248692" cy="432688"/>
          </a:xfrm>
          <a:prstGeom prst="straightConnector1">
            <a:avLst/>
          </a:prstGeom>
          <a:ln w="50800">
            <a:solidFill>
              <a:schemeClr val="accent1">
                <a:tint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577026-D1A8-DD4E-CB3D-293679E212D1}"/>
              </a:ext>
            </a:extLst>
          </p:cNvPr>
          <p:cNvCxnSpPr>
            <a:cxnSpLocks/>
          </p:cNvCxnSpPr>
          <p:nvPr/>
        </p:nvCxnSpPr>
        <p:spPr>
          <a:xfrm flipH="1">
            <a:off x="4787153" y="3947554"/>
            <a:ext cx="971937" cy="149581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D3A8045-32EE-E5B9-4DF5-FDDC6656511A}"/>
              </a:ext>
            </a:extLst>
          </p:cNvPr>
          <p:cNvSpPr txBox="1"/>
          <p:nvPr/>
        </p:nvSpPr>
        <p:spPr>
          <a:xfrm>
            <a:off x="3742238" y="5478219"/>
            <a:ext cx="10449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  <a:endParaRPr lang="en-GB" sz="40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130D61C-D5C4-BF6D-FF6D-330F3E466E05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4971370" y="4825698"/>
            <a:ext cx="1947134" cy="877707"/>
          </a:xfrm>
          <a:prstGeom prst="straightConnector1">
            <a:avLst/>
          </a:prstGeom>
          <a:ln w="50800">
            <a:solidFill>
              <a:schemeClr val="accent1">
                <a:tint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87E155A-7AB4-0CA3-E163-526A55E4759A}"/>
              </a:ext>
            </a:extLst>
          </p:cNvPr>
          <p:cNvCxnSpPr>
            <a:cxnSpLocks/>
          </p:cNvCxnSpPr>
          <p:nvPr/>
        </p:nvCxnSpPr>
        <p:spPr>
          <a:xfrm>
            <a:off x="4983319" y="5838035"/>
            <a:ext cx="1935185" cy="224959"/>
          </a:xfrm>
          <a:prstGeom prst="straightConnector1">
            <a:avLst/>
          </a:prstGeom>
          <a:ln w="50800">
            <a:solidFill>
              <a:schemeClr val="accent1">
                <a:tint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28D6E4-6609-A89A-9665-4B5707F87CA7}"/>
              </a:ext>
            </a:extLst>
          </p:cNvPr>
          <p:cNvSpPr txBox="1"/>
          <p:nvPr/>
        </p:nvSpPr>
        <p:spPr>
          <a:xfrm>
            <a:off x="6918504" y="4564088"/>
            <a:ext cx="15364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endParaRPr lang="en-GB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7B67241-DC68-74F5-224C-E952A31CEBB1}"/>
              </a:ext>
            </a:extLst>
          </p:cNvPr>
          <p:cNvSpPr txBox="1"/>
          <p:nvPr/>
        </p:nvSpPr>
        <p:spPr>
          <a:xfrm>
            <a:off x="6886423" y="5800781"/>
            <a:ext cx="12969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5098C8-66E2-9041-2ABF-428E997BEADA}"/>
              </a:ext>
            </a:extLst>
          </p:cNvPr>
          <p:cNvSpPr txBox="1"/>
          <p:nvPr/>
        </p:nvSpPr>
        <p:spPr>
          <a:xfrm>
            <a:off x="5625049" y="4965432"/>
            <a:ext cx="10356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80%</a:t>
            </a:r>
            <a:endParaRPr lang="en-GB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E0FF8B-146E-9B72-3EDB-1886F43E3773}"/>
              </a:ext>
            </a:extLst>
          </p:cNvPr>
          <p:cNvSpPr txBox="1"/>
          <p:nvPr/>
        </p:nvSpPr>
        <p:spPr>
          <a:xfrm>
            <a:off x="5577141" y="5733137"/>
            <a:ext cx="10356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  <a:endParaRPr lang="en-GB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35B8D9-B2DF-3E48-D259-02CF7377A42B}"/>
              </a:ext>
            </a:extLst>
          </p:cNvPr>
          <p:cNvSpPr txBox="1"/>
          <p:nvPr/>
        </p:nvSpPr>
        <p:spPr>
          <a:xfrm>
            <a:off x="8729957" y="4221091"/>
            <a:ext cx="15364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X_train</a:t>
            </a:r>
            <a:endParaRPr lang="en-GB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DC0936-0CE1-DC25-4573-9F162398DA7B}"/>
              </a:ext>
            </a:extLst>
          </p:cNvPr>
          <p:cNvSpPr txBox="1"/>
          <p:nvPr/>
        </p:nvSpPr>
        <p:spPr>
          <a:xfrm>
            <a:off x="8729957" y="4981352"/>
            <a:ext cx="15364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Y_train</a:t>
            </a:r>
            <a:endParaRPr lang="en-GB" sz="16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302F774-4E04-891D-46A2-95CD3B5040DF}"/>
              </a:ext>
            </a:extLst>
          </p:cNvPr>
          <p:cNvCxnSpPr>
            <a:cxnSpLocks/>
          </p:cNvCxnSpPr>
          <p:nvPr/>
        </p:nvCxnSpPr>
        <p:spPr>
          <a:xfrm flipV="1">
            <a:off x="8193059" y="4451923"/>
            <a:ext cx="523829" cy="195867"/>
          </a:xfrm>
          <a:prstGeom prst="straightConnector1">
            <a:avLst/>
          </a:prstGeom>
          <a:ln w="50800">
            <a:solidFill>
              <a:schemeClr val="accent1">
                <a:tint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DAB3380-EC47-4EA9-8D4D-688C5BEAD6AE}"/>
              </a:ext>
            </a:extLst>
          </p:cNvPr>
          <p:cNvCxnSpPr>
            <a:cxnSpLocks/>
          </p:cNvCxnSpPr>
          <p:nvPr/>
        </p:nvCxnSpPr>
        <p:spPr>
          <a:xfrm>
            <a:off x="8202169" y="5054052"/>
            <a:ext cx="535778" cy="245342"/>
          </a:xfrm>
          <a:prstGeom prst="straightConnector1">
            <a:avLst/>
          </a:prstGeom>
          <a:ln w="50800">
            <a:solidFill>
              <a:schemeClr val="accent1">
                <a:tint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9EBF5A03-CF66-B755-DEA8-E9948FBC7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1985" y="4229940"/>
            <a:ext cx="1486107" cy="52493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56FA62C0-A29A-D14C-94E9-88D71CDC06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1634" y="4967378"/>
            <a:ext cx="1529997" cy="45972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041168DE-6AFC-9CDA-C1DC-D75D86F68AD8}"/>
              </a:ext>
            </a:extLst>
          </p:cNvPr>
          <p:cNvSpPr txBox="1"/>
          <p:nvPr/>
        </p:nvSpPr>
        <p:spPr>
          <a:xfrm>
            <a:off x="8737947" y="5537488"/>
            <a:ext cx="15364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X_test</a:t>
            </a:r>
            <a:endParaRPr lang="en-GB" sz="16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E5EE1BC-5516-22BF-ACFA-B07D20139F87}"/>
              </a:ext>
            </a:extLst>
          </p:cNvPr>
          <p:cNvCxnSpPr>
            <a:cxnSpLocks/>
          </p:cNvCxnSpPr>
          <p:nvPr/>
        </p:nvCxnSpPr>
        <p:spPr>
          <a:xfrm flipV="1">
            <a:off x="8083887" y="5817000"/>
            <a:ext cx="523829" cy="195867"/>
          </a:xfrm>
          <a:prstGeom prst="straightConnector1">
            <a:avLst/>
          </a:prstGeom>
          <a:ln w="50800">
            <a:solidFill>
              <a:schemeClr val="accent1">
                <a:tint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A4D0FB4-B435-6612-7B4B-0D26AE880DE3}"/>
              </a:ext>
            </a:extLst>
          </p:cNvPr>
          <p:cNvCxnSpPr>
            <a:cxnSpLocks/>
          </p:cNvCxnSpPr>
          <p:nvPr/>
        </p:nvCxnSpPr>
        <p:spPr>
          <a:xfrm>
            <a:off x="8125319" y="6314623"/>
            <a:ext cx="535778" cy="245342"/>
          </a:xfrm>
          <a:prstGeom prst="straightConnector1">
            <a:avLst/>
          </a:prstGeom>
          <a:ln w="50800">
            <a:solidFill>
              <a:schemeClr val="accent1">
                <a:tint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3A7AFF2-B7C0-70FF-695C-E0A748B9637E}"/>
              </a:ext>
            </a:extLst>
          </p:cNvPr>
          <p:cNvSpPr txBox="1"/>
          <p:nvPr/>
        </p:nvSpPr>
        <p:spPr>
          <a:xfrm>
            <a:off x="8716888" y="6206461"/>
            <a:ext cx="15364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Y_test</a:t>
            </a:r>
            <a:endParaRPr lang="en-GB" sz="1600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42E911F9-517E-FD86-1C8C-9915446FA7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1634" y="5525308"/>
            <a:ext cx="1536470" cy="45972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EE2B4BF-B5EF-C328-9181-F229823AB4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65774" y="6213446"/>
            <a:ext cx="1562317" cy="45468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DC41DFD4-3AB6-8D27-5C85-791C32ED5F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1035" y="2770055"/>
            <a:ext cx="1671718" cy="381053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3E085E18-F7EC-BD26-D09C-86ADF684EB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2743" y="2768065"/>
            <a:ext cx="1226513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9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5C6F30-E09A-E3AF-1B45-DDAA981B99FC}"/>
              </a:ext>
            </a:extLst>
          </p:cNvPr>
          <p:cNvSpPr txBox="1"/>
          <p:nvPr/>
        </p:nvSpPr>
        <p:spPr>
          <a:xfrm>
            <a:off x="1639953" y="235803"/>
            <a:ext cx="73964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>
              <a:spcAft>
                <a:spcPts val="800"/>
              </a:spcAft>
            </a:pPr>
            <a:r>
              <a:rPr lang="en-US" sz="5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 nearest neighbors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B58B90-5723-DD10-FC29-4BD97B924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953" y="1386972"/>
            <a:ext cx="9993120" cy="1247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E528EB-6796-5C73-037E-F46BF4974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288" y="4743974"/>
            <a:ext cx="5647879" cy="16168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61F3C9-66F4-7F1A-390C-94E1C456F1B9}"/>
              </a:ext>
            </a:extLst>
          </p:cNvPr>
          <p:cNvSpPr txBox="1"/>
          <p:nvPr/>
        </p:nvSpPr>
        <p:spPr>
          <a:xfrm>
            <a:off x="4548219" y="6398391"/>
            <a:ext cx="3509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 the best k number of neighbors </a:t>
            </a:r>
            <a:endParaRPr lang="en-GB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E71CFA-0B1A-ACC7-DCD3-7CF44AB5CF58}"/>
              </a:ext>
            </a:extLst>
          </p:cNvPr>
          <p:cNvSpPr txBox="1"/>
          <p:nvPr/>
        </p:nvSpPr>
        <p:spPr>
          <a:xfrm>
            <a:off x="4733481" y="2653219"/>
            <a:ext cx="3617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10 number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en-GB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23AFA8D-0776-0E2D-D033-C1E5E872E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795" y="3060868"/>
            <a:ext cx="10050278" cy="116221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2BC4188-DC22-C01E-F135-77CF9E51EF96}"/>
              </a:ext>
            </a:extLst>
          </p:cNvPr>
          <p:cNvSpPr txBox="1"/>
          <p:nvPr/>
        </p:nvSpPr>
        <p:spPr>
          <a:xfrm>
            <a:off x="4733481" y="4260671"/>
            <a:ext cx="3617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16 number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0253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0562B4-6BDF-B38A-C888-86F4847BA5FC}"/>
              </a:ext>
            </a:extLst>
          </p:cNvPr>
          <p:cNvSpPr txBox="1"/>
          <p:nvPr/>
        </p:nvSpPr>
        <p:spPr>
          <a:xfrm>
            <a:off x="1639953" y="235803"/>
            <a:ext cx="73964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>
              <a:spcAft>
                <a:spcPts val="800"/>
              </a:spcAft>
            </a:pPr>
            <a:r>
              <a:rPr lang="en-US" sz="5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Naive Bayes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A6098C-2599-B844-D03A-A9CA86782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274" y="4226373"/>
            <a:ext cx="10523288" cy="10842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F426D2-BBF2-A528-B705-B141AEE65CB2}"/>
              </a:ext>
            </a:extLst>
          </p:cNvPr>
          <p:cNvSpPr txBox="1"/>
          <p:nvPr/>
        </p:nvSpPr>
        <p:spPr>
          <a:xfrm>
            <a:off x="4733478" y="5423334"/>
            <a:ext cx="3617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16 number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en-GB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BB7C50-F400-8C62-DB31-B57C032C0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274" y="2121837"/>
            <a:ext cx="10523288" cy="11418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5A0D27-F9D9-7165-440F-4991667AD4AE}"/>
              </a:ext>
            </a:extLst>
          </p:cNvPr>
          <p:cNvSpPr txBox="1"/>
          <p:nvPr/>
        </p:nvSpPr>
        <p:spPr>
          <a:xfrm>
            <a:off x="4733478" y="3377629"/>
            <a:ext cx="3617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10 number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10803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305254-E98D-91F7-3370-4773211159AC}"/>
              </a:ext>
            </a:extLst>
          </p:cNvPr>
          <p:cNvSpPr txBox="1"/>
          <p:nvPr/>
        </p:nvSpPr>
        <p:spPr>
          <a:xfrm>
            <a:off x="1639953" y="235803"/>
            <a:ext cx="9844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>
              <a:spcAft>
                <a:spcPts val="800"/>
              </a:spcAft>
            </a:pPr>
            <a:r>
              <a:rPr lang="en-US" sz="5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Logistic Classifier (one vs all)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24BA69-3F90-3AF1-CED2-20050EE479D6}"/>
              </a:ext>
            </a:extLst>
          </p:cNvPr>
          <p:cNvSpPr txBox="1"/>
          <p:nvPr/>
        </p:nvSpPr>
        <p:spPr>
          <a:xfrm>
            <a:off x="3623083" y="6252865"/>
            <a:ext cx="6244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10 number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features using minimize inbuild function</a:t>
            </a:r>
            <a:endParaRPr lang="en-GB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06E547-557C-7283-8AE0-70A85D401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103" y="4849993"/>
            <a:ext cx="10430002" cy="11721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7E9B74-C950-4C1A-5319-B27C98F1D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011" y="1389842"/>
            <a:ext cx="4882442" cy="326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77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EADFDD-99C9-76D0-15EE-7B6604C732E6}"/>
              </a:ext>
            </a:extLst>
          </p:cNvPr>
          <p:cNvSpPr txBox="1"/>
          <p:nvPr/>
        </p:nvSpPr>
        <p:spPr>
          <a:xfrm>
            <a:off x="1639953" y="235803"/>
            <a:ext cx="9844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>
              <a:spcAft>
                <a:spcPts val="800"/>
              </a:spcAft>
            </a:pPr>
            <a:r>
              <a:rPr lang="en-US" sz="5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Logistic Classifier (one vs all)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B77268-184E-92AF-756C-4C3402D265A5}"/>
              </a:ext>
            </a:extLst>
          </p:cNvPr>
          <p:cNvSpPr txBox="1"/>
          <p:nvPr/>
        </p:nvSpPr>
        <p:spPr>
          <a:xfrm>
            <a:off x="3429445" y="6252865"/>
            <a:ext cx="7554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10 number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features using our own training loop implementation</a:t>
            </a:r>
            <a:endParaRPr lang="en-GB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454F0B-E4A1-ECBB-69A3-674A33BC6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445" y="1412797"/>
            <a:ext cx="5239735" cy="35033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569EA4-CFB8-B33D-CF43-FCFFF54B5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989" y="5169817"/>
            <a:ext cx="9803693" cy="10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16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231</TotalTime>
  <Words>173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Cost function is to big and it increases instead of decreasing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Darie Glanda</dc:creator>
  <cp:lastModifiedBy>Darie Glanda</cp:lastModifiedBy>
  <cp:revision>30</cp:revision>
  <dcterms:created xsi:type="dcterms:W3CDTF">2023-01-23T18:35:28Z</dcterms:created>
  <dcterms:modified xsi:type="dcterms:W3CDTF">2023-03-11T09:53:20Z</dcterms:modified>
</cp:coreProperties>
</file>