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 id="259"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104" d="100"/>
          <a:sy n="104" d="100"/>
        </p:scale>
        <p:origin x="1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9094-3E0C-6DC8-0142-1D761AFDF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50371-6691-12C7-81D6-79205E23D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100231-DCB0-B9DC-95E7-C7FFA1092D9F}"/>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5" name="Footer Placeholder 4">
            <a:extLst>
              <a:ext uri="{FF2B5EF4-FFF2-40B4-BE49-F238E27FC236}">
                <a16:creationId xmlns:a16="http://schemas.microsoft.com/office/drawing/2014/main" id="{86F59CA6-DF05-B4E3-8415-FD99D50DA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B040F-27D5-D3C5-592A-6D030ECC7AE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198072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F6B7-02BB-A649-1551-3AA3AD77D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E3E784-540A-CA1F-F530-0ABEBE0C0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BC059-3BD0-EFEC-A9CC-2BEA7BCC12AB}"/>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5" name="Footer Placeholder 4">
            <a:extLst>
              <a:ext uri="{FF2B5EF4-FFF2-40B4-BE49-F238E27FC236}">
                <a16:creationId xmlns:a16="http://schemas.microsoft.com/office/drawing/2014/main" id="{A802B25A-274E-26EE-2C50-1444E5653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BAD04-EA77-BEDB-9368-4C41DC60E0F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64666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3931E-83B7-E739-0013-2DE83D6A7A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9A91B5-1676-D5F6-D641-B9E6114DCF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BEE8E-9DB6-C5E1-E081-3723B00DF27E}"/>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5" name="Footer Placeholder 4">
            <a:extLst>
              <a:ext uri="{FF2B5EF4-FFF2-40B4-BE49-F238E27FC236}">
                <a16:creationId xmlns:a16="http://schemas.microsoft.com/office/drawing/2014/main" id="{414D398A-D888-AE50-8118-727026B40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04CF-2CF2-959E-D3EC-E2C080544402}"/>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0267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B477-AB06-36E0-1D8F-9C0C1DBDCF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3C767-A975-0C63-3FBA-0F9A6D581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1B8AB-7A06-6F3D-0BE8-06E651A4E3E1}"/>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5" name="Footer Placeholder 4">
            <a:extLst>
              <a:ext uri="{FF2B5EF4-FFF2-40B4-BE49-F238E27FC236}">
                <a16:creationId xmlns:a16="http://schemas.microsoft.com/office/drawing/2014/main" id="{07562E80-7CD0-8C13-4BCC-492EA7C16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FAE7A-E542-FD02-D983-90FD4CAE10B7}"/>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28251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F081-E551-EEFC-4D68-54DB52E51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10BD7-0A77-4EA5-5E74-CA68A1423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19C81-28A9-DF70-22DB-1567950F0341}"/>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5" name="Footer Placeholder 4">
            <a:extLst>
              <a:ext uri="{FF2B5EF4-FFF2-40B4-BE49-F238E27FC236}">
                <a16:creationId xmlns:a16="http://schemas.microsoft.com/office/drawing/2014/main" id="{FDD62279-436E-47DC-1FC2-A8F22F93F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F8733-55CB-969B-C2EB-31607117B896}"/>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2606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A1F4-F4E4-2528-B7D9-BE094F1A3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018A7-3EA4-AD9F-1415-D00A0B75C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9C3859-674B-3C6C-E293-990B4BF25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5E028C-1E21-6CDE-6BE5-754EA754C214}"/>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6" name="Footer Placeholder 5">
            <a:extLst>
              <a:ext uri="{FF2B5EF4-FFF2-40B4-BE49-F238E27FC236}">
                <a16:creationId xmlns:a16="http://schemas.microsoft.com/office/drawing/2014/main" id="{474023EF-66F6-3916-B878-2DA570D0C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D016E-8CBC-80F8-4156-59ADD5A021ED}"/>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77320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D211-0CC0-2885-A7C4-95E2DBA0F1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608D6-C832-C1D0-607C-BC5399E4F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70496-01AE-CA97-56C1-E8C68962E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E2F14-C8EE-568E-4A46-50A5C5F65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B1A59-A2C6-FE2F-BF3F-177C715FF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5D996-2E73-75D6-0FB5-5153A6185895}"/>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8" name="Footer Placeholder 7">
            <a:extLst>
              <a:ext uri="{FF2B5EF4-FFF2-40B4-BE49-F238E27FC236}">
                <a16:creationId xmlns:a16="http://schemas.microsoft.com/office/drawing/2014/main" id="{497BF78C-227A-979F-C79C-75FC072198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EB629-124F-1A59-B047-315FCD399900}"/>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309978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8AED-A69B-A902-050B-6DB942965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FDAA9B-E307-2BE2-B808-1D53DF22C86F}"/>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4" name="Footer Placeholder 3">
            <a:extLst>
              <a:ext uri="{FF2B5EF4-FFF2-40B4-BE49-F238E27FC236}">
                <a16:creationId xmlns:a16="http://schemas.microsoft.com/office/drawing/2014/main" id="{11C862A0-DA12-3183-9CAF-8955BC9DB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47030-1EE2-E117-DFFC-67BDFF9340E9}"/>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75824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C11CE9-E725-19B3-B882-6BFBBB47D485}"/>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3" name="Footer Placeholder 2">
            <a:extLst>
              <a:ext uri="{FF2B5EF4-FFF2-40B4-BE49-F238E27FC236}">
                <a16:creationId xmlns:a16="http://schemas.microsoft.com/office/drawing/2014/main" id="{8169041A-A97E-B1B1-3633-51CC50E937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AF4C4B-9423-6D82-100F-7C372DF995A2}"/>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99781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05-EEF3-55B8-6CEF-245F1CE12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518A19-B7B7-C713-18BA-6B35A6A5C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CE212-FC2C-39A6-5428-AA139ED55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55565-EEE9-ECA0-DF7A-9228A948189B}"/>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6" name="Footer Placeholder 5">
            <a:extLst>
              <a:ext uri="{FF2B5EF4-FFF2-40B4-BE49-F238E27FC236}">
                <a16:creationId xmlns:a16="http://schemas.microsoft.com/office/drawing/2014/main" id="{2AE964A6-4E0D-5E39-33B6-FF87894E3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45C802-8543-E928-ECFB-C1010E2542C3}"/>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46446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0AD0-773F-0867-3DB8-BEF61DB9D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C7DED-A078-25F9-C97B-3B0833042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5085A-B5EF-9BD6-ACAB-FAA19355E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AA474-1093-DF82-9A63-16A2D22D70F8}"/>
              </a:ext>
            </a:extLst>
          </p:cNvPr>
          <p:cNvSpPr>
            <a:spLocks noGrp="1"/>
          </p:cNvSpPr>
          <p:nvPr>
            <p:ph type="dt" sz="half" idx="10"/>
          </p:nvPr>
        </p:nvSpPr>
        <p:spPr/>
        <p:txBody>
          <a:bodyPr/>
          <a:lstStyle/>
          <a:p>
            <a:fld id="{CD1D3655-D92B-44A0-848C-AF72CB5F4078}" type="datetimeFigureOut">
              <a:rPr lang="en-US" smtClean="0"/>
              <a:t>4/30/2024</a:t>
            </a:fld>
            <a:endParaRPr lang="en-US"/>
          </a:p>
        </p:txBody>
      </p:sp>
      <p:sp>
        <p:nvSpPr>
          <p:cNvPr id="6" name="Footer Placeholder 5">
            <a:extLst>
              <a:ext uri="{FF2B5EF4-FFF2-40B4-BE49-F238E27FC236}">
                <a16:creationId xmlns:a16="http://schemas.microsoft.com/office/drawing/2014/main" id="{8504831F-353E-F43F-1D70-38D2BB758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AD03C-E4A7-3D7C-0C2F-A63AF22C8B7A}"/>
              </a:ext>
            </a:extLst>
          </p:cNvPr>
          <p:cNvSpPr>
            <a:spLocks noGrp="1"/>
          </p:cNvSpPr>
          <p:nvPr>
            <p:ph type="sldNum" sz="quarter" idx="12"/>
          </p:nvPr>
        </p:nvSpPr>
        <p:spPr/>
        <p:txBody>
          <a:bodyPr/>
          <a:lstStyle/>
          <a:p>
            <a:fld id="{79F21AC3-07EA-4A5A-BF22-B0C4E7917BFE}" type="slidenum">
              <a:rPr lang="en-US" smtClean="0"/>
              <a:t>‹#›</a:t>
            </a:fld>
            <a:endParaRPr lang="en-US"/>
          </a:p>
        </p:txBody>
      </p:sp>
    </p:spTree>
    <p:extLst>
      <p:ext uri="{BB962C8B-B14F-4D97-AF65-F5344CB8AC3E}">
        <p14:creationId xmlns:p14="http://schemas.microsoft.com/office/powerpoint/2010/main" val="2782129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0ACC4-559A-15F1-179F-1FCEA0AFD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579860-2A7C-90B8-4E9E-148221ACB4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CEFF0-D021-B10A-9791-AB772425E6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D3655-D92B-44A0-848C-AF72CB5F4078}" type="datetimeFigureOut">
              <a:rPr lang="en-US" smtClean="0"/>
              <a:t>4/30/2024</a:t>
            </a:fld>
            <a:endParaRPr lang="en-US"/>
          </a:p>
        </p:txBody>
      </p:sp>
      <p:sp>
        <p:nvSpPr>
          <p:cNvPr id="5" name="Footer Placeholder 4">
            <a:extLst>
              <a:ext uri="{FF2B5EF4-FFF2-40B4-BE49-F238E27FC236}">
                <a16:creationId xmlns:a16="http://schemas.microsoft.com/office/drawing/2014/main" id="{C435DF49-34BF-592C-760F-E428AB63C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3D2C19-10AB-81C6-E821-AF8CFF108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1AC3-07EA-4A5A-BF22-B0C4E7917BFE}" type="slidenum">
              <a:rPr lang="en-US" smtClean="0"/>
              <a:t>‹#›</a:t>
            </a:fld>
            <a:endParaRPr lang="en-US"/>
          </a:p>
        </p:txBody>
      </p:sp>
    </p:spTree>
    <p:extLst>
      <p:ext uri="{BB962C8B-B14F-4D97-AF65-F5344CB8AC3E}">
        <p14:creationId xmlns:p14="http://schemas.microsoft.com/office/powerpoint/2010/main" val="759335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241-C7E5-E559-3807-3194E094B57B}"/>
              </a:ext>
            </a:extLst>
          </p:cNvPr>
          <p:cNvSpPr>
            <a:spLocks noGrp="1"/>
          </p:cNvSpPr>
          <p:nvPr>
            <p:ph type="ctrTitle"/>
          </p:nvPr>
        </p:nvSpPr>
        <p:spPr/>
        <p:txBody>
          <a:bodyPr/>
          <a:lstStyle/>
          <a:p>
            <a:r>
              <a:rPr lang="en-US" dirty="0"/>
              <a:t>Barbarian Prince</a:t>
            </a:r>
          </a:p>
        </p:txBody>
      </p:sp>
      <p:sp>
        <p:nvSpPr>
          <p:cNvPr id="3" name="Subtitle 2">
            <a:extLst>
              <a:ext uri="{FF2B5EF4-FFF2-40B4-BE49-F238E27FC236}">
                <a16:creationId xmlns:a16="http://schemas.microsoft.com/office/drawing/2014/main" id="{66C54C11-B66D-4EB5-6335-D1B71CDC08A5}"/>
              </a:ext>
            </a:extLst>
          </p:cNvPr>
          <p:cNvSpPr>
            <a:spLocks noGrp="1"/>
          </p:cNvSpPr>
          <p:nvPr>
            <p:ph type="subTitle" idx="1"/>
          </p:nvPr>
        </p:nvSpPr>
        <p:spPr/>
        <p:txBody>
          <a:bodyPr/>
          <a:lstStyle/>
          <a:p>
            <a:r>
              <a:rPr lang="en-US" dirty="0"/>
              <a:t>April 30, 2024</a:t>
            </a:r>
          </a:p>
        </p:txBody>
      </p:sp>
    </p:spTree>
    <p:extLst>
      <p:ext uri="{BB962C8B-B14F-4D97-AF65-F5344CB8AC3E}">
        <p14:creationId xmlns:p14="http://schemas.microsoft.com/office/powerpoint/2010/main" val="172875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Architecture</a:t>
            </a:r>
          </a:p>
        </p:txBody>
      </p:sp>
      <p:sp>
        <p:nvSpPr>
          <p:cNvPr id="3" name="Content Placeholder 2">
            <a:extLst>
              <a:ext uri="{FF2B5EF4-FFF2-40B4-BE49-F238E27FC236}">
                <a16:creationId xmlns:a16="http://schemas.microsoft.com/office/drawing/2014/main" id="{7163E598-428E-369F-2363-4A7565D3DC94}"/>
              </a:ext>
            </a:extLst>
          </p:cNvPr>
          <p:cNvSpPr>
            <a:spLocks noGrp="1"/>
          </p:cNvSpPr>
          <p:nvPr>
            <p:ph idx="1"/>
          </p:nvPr>
        </p:nvSpPr>
        <p:spPr>
          <a:xfrm>
            <a:off x="838200" y="988291"/>
            <a:ext cx="10515600" cy="5188672"/>
          </a:xfrm>
        </p:spPr>
        <p:txBody>
          <a:bodyPr>
            <a:normAutofit/>
          </a:bodyPr>
          <a:lstStyle/>
          <a:p>
            <a:r>
              <a:rPr lang="en-US" sz="1400" dirty="0"/>
              <a:t>Implement a Model-View-Controller (MVC) architectural pattern. Per “Pattern-Oriented Software Architecture” by </a:t>
            </a:r>
            <a:r>
              <a:rPr lang="en-US" sz="1400" dirty="0" err="1"/>
              <a:t>Bushmann</a:t>
            </a:r>
            <a:r>
              <a:rPr lang="en-US" sz="1400" dirty="0"/>
              <a:t>, Meunier, Rohnert, </a:t>
            </a:r>
            <a:r>
              <a:rPr lang="en-US" sz="1400" dirty="0" err="1"/>
              <a:t>Sommerland</a:t>
            </a:r>
            <a:r>
              <a:rPr lang="en-US" sz="1400" dirty="0"/>
              <a:t>, </a:t>
            </a:r>
            <a:r>
              <a:rPr lang="en-US" sz="1400" dirty="0" err="1"/>
              <a:t>Stal</a:t>
            </a:r>
            <a:r>
              <a:rPr lang="en-US" sz="1400" dirty="0"/>
              <a:t>, dated 1996</a:t>
            </a:r>
          </a:p>
          <a:p>
            <a:r>
              <a:rPr lang="en-US" sz="1400" i="1" dirty="0"/>
              <a:t>The MVC divides an interactive application into three components. The model contains the core functionality and data. Views display information to user. Controllers handle user input. Views and controllers together comprise the user interface. A change propagation mechanism ensures consistency between user interface and the mode.</a:t>
            </a:r>
          </a:p>
          <a:p>
            <a:r>
              <a:rPr lang="en-US" sz="1400" i="1" dirty="0"/>
              <a:t>Due to Windows Presentation Foundation (WPF) frameworks, the controller functionality resides in same class as the corresponding view.</a:t>
            </a:r>
          </a:p>
          <a:p>
            <a:endParaRPr lang="en-US" sz="1800" i="1" dirty="0"/>
          </a:p>
        </p:txBody>
      </p:sp>
      <p:pic>
        <p:nvPicPr>
          <p:cNvPr id="4" name="Picture 3" descr="Diagram&#10;&#10;Description automatically generated">
            <a:extLst>
              <a:ext uri="{FF2B5EF4-FFF2-40B4-BE49-F238E27FC236}">
                <a16:creationId xmlns:a16="http://schemas.microsoft.com/office/drawing/2014/main" id="{CDD7FFD2-4A95-3C90-D253-296E37E029D9}"/>
              </a:ext>
            </a:extLst>
          </p:cNvPr>
          <p:cNvPicPr>
            <a:picLocks noChangeAspect="1"/>
          </p:cNvPicPr>
          <p:nvPr/>
        </p:nvPicPr>
        <p:blipFill>
          <a:blip r:embed="rId2"/>
          <a:stretch>
            <a:fillRect/>
          </a:stretch>
        </p:blipFill>
        <p:spPr>
          <a:xfrm>
            <a:off x="2059336" y="2484938"/>
            <a:ext cx="7528010" cy="4102766"/>
          </a:xfrm>
          <a:prstGeom prst="rect">
            <a:avLst/>
          </a:prstGeom>
        </p:spPr>
      </p:pic>
    </p:spTree>
    <p:extLst>
      <p:ext uri="{BB962C8B-B14F-4D97-AF65-F5344CB8AC3E}">
        <p14:creationId xmlns:p14="http://schemas.microsoft.com/office/powerpoint/2010/main" val="397025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Screen Layout</a:t>
            </a:r>
          </a:p>
        </p:txBody>
      </p:sp>
      <p:pic>
        <p:nvPicPr>
          <p:cNvPr id="10" name="Picture 9">
            <a:extLst>
              <a:ext uri="{FF2B5EF4-FFF2-40B4-BE49-F238E27FC236}">
                <a16:creationId xmlns:a16="http://schemas.microsoft.com/office/drawing/2014/main" id="{F0F98054-18E4-83E1-1B81-88B22DC0AE38}"/>
              </a:ext>
            </a:extLst>
          </p:cNvPr>
          <p:cNvPicPr>
            <a:picLocks noChangeAspect="1"/>
          </p:cNvPicPr>
          <p:nvPr/>
        </p:nvPicPr>
        <p:blipFill>
          <a:blip r:embed="rId2"/>
          <a:stretch>
            <a:fillRect/>
          </a:stretch>
        </p:blipFill>
        <p:spPr>
          <a:xfrm>
            <a:off x="1819310" y="1015710"/>
            <a:ext cx="8553379" cy="5477164"/>
          </a:xfrm>
          <a:prstGeom prst="rect">
            <a:avLst/>
          </a:prstGeom>
        </p:spPr>
      </p:pic>
      <p:sp>
        <p:nvSpPr>
          <p:cNvPr id="11" name="Rectangle 10">
            <a:extLst>
              <a:ext uri="{FF2B5EF4-FFF2-40B4-BE49-F238E27FC236}">
                <a16:creationId xmlns:a16="http://schemas.microsoft.com/office/drawing/2014/main" id="{496FF5EC-36F1-18D4-C723-67B736D6A930}"/>
              </a:ext>
            </a:extLst>
          </p:cNvPr>
          <p:cNvSpPr/>
          <p:nvPr/>
        </p:nvSpPr>
        <p:spPr>
          <a:xfrm>
            <a:off x="6176659" y="1432194"/>
            <a:ext cx="4107714" cy="4737252"/>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64C3EE-C758-368B-F019-B092540FA1B8}"/>
              </a:ext>
            </a:extLst>
          </p:cNvPr>
          <p:cNvSpPr/>
          <p:nvPr/>
        </p:nvSpPr>
        <p:spPr>
          <a:xfrm>
            <a:off x="1819309" y="3635566"/>
            <a:ext cx="4357349" cy="2533880"/>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A9C7B2-0823-C77B-AF97-A6BE8939049A}"/>
              </a:ext>
            </a:extLst>
          </p:cNvPr>
          <p:cNvSpPr/>
          <p:nvPr/>
        </p:nvSpPr>
        <p:spPr>
          <a:xfrm>
            <a:off x="1819310" y="6169446"/>
            <a:ext cx="8553379" cy="323428"/>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F43440-06A7-F36A-BF5B-AA87781B24AB}"/>
              </a:ext>
            </a:extLst>
          </p:cNvPr>
          <p:cNvSpPr/>
          <p:nvPr/>
        </p:nvSpPr>
        <p:spPr>
          <a:xfrm>
            <a:off x="1819310" y="1205590"/>
            <a:ext cx="8465063" cy="235784"/>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EEDF06-3497-61BA-466B-6F35728D9835}"/>
              </a:ext>
            </a:extLst>
          </p:cNvPr>
          <p:cNvSpPr/>
          <p:nvPr/>
        </p:nvSpPr>
        <p:spPr>
          <a:xfrm>
            <a:off x="1819310" y="1441374"/>
            <a:ext cx="4357349" cy="2194192"/>
          </a:xfrm>
          <a:prstGeom prst="rect">
            <a:avLst/>
          </a:prstGeom>
          <a:noFill/>
          <a:ln w="476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954592-D5DC-E161-56C6-4CB0BA008E4D}"/>
              </a:ext>
            </a:extLst>
          </p:cNvPr>
          <p:cNvSpPr/>
          <p:nvPr/>
        </p:nvSpPr>
        <p:spPr>
          <a:xfrm>
            <a:off x="6110377" y="1441374"/>
            <a:ext cx="88315" cy="21941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847BF4-2647-8193-2D6C-341610FB915C}"/>
              </a:ext>
            </a:extLst>
          </p:cNvPr>
          <p:cNvSpPr txBox="1"/>
          <p:nvPr/>
        </p:nvSpPr>
        <p:spPr>
          <a:xfrm>
            <a:off x="3627029" y="1655807"/>
            <a:ext cx="4492917" cy="1384995"/>
          </a:xfrm>
          <a:prstGeom prst="rect">
            <a:avLst/>
          </a:prstGeom>
          <a:noFill/>
        </p:spPr>
        <p:txBody>
          <a:bodyPr wrap="square" rtlCol="0">
            <a:spAutoFit/>
          </a:bodyPr>
          <a:lstStyle/>
          <a:p>
            <a:pPr algn="ctr"/>
            <a:r>
              <a:rPr lang="en-US" sz="2800" b="1" dirty="0" err="1">
                <a:solidFill>
                  <a:srgbClr val="FF0000"/>
                </a:solidFill>
              </a:rPr>
              <a:t>GameViewerWindow</a:t>
            </a:r>
            <a:r>
              <a:rPr lang="en-US" sz="2800" b="1" dirty="0">
                <a:solidFill>
                  <a:srgbClr val="FF0000"/>
                </a:solidFill>
              </a:rPr>
              <a:t> handles </a:t>
            </a:r>
            <a:r>
              <a:rPr lang="en-US" sz="2800" b="1" dirty="0" err="1">
                <a:solidFill>
                  <a:srgbClr val="FF0000"/>
                </a:solidFill>
              </a:rPr>
              <a:t>myCanvas</a:t>
            </a:r>
            <a:r>
              <a:rPr lang="en-US" sz="2800" b="1" dirty="0">
                <a:solidFill>
                  <a:srgbClr val="FF0000"/>
                </a:solidFill>
              </a:rPr>
              <a:t> and status </a:t>
            </a:r>
            <a:r>
              <a:rPr lang="en-US" sz="2800" b="1" dirty="0" err="1">
                <a:solidFill>
                  <a:srgbClr val="FF0000"/>
                </a:solidFill>
              </a:rPr>
              <a:t>StackPanel’s</a:t>
            </a:r>
            <a:r>
              <a:rPr lang="en-US" sz="2800" b="1" dirty="0">
                <a:solidFill>
                  <a:srgbClr val="FF0000"/>
                </a:solidFill>
              </a:rPr>
              <a:t> </a:t>
            </a:r>
          </a:p>
        </p:txBody>
      </p:sp>
      <p:sp>
        <p:nvSpPr>
          <p:cNvPr id="18" name="TextBox 17">
            <a:extLst>
              <a:ext uri="{FF2B5EF4-FFF2-40B4-BE49-F238E27FC236}">
                <a16:creationId xmlns:a16="http://schemas.microsoft.com/office/drawing/2014/main" id="{D60A0C34-001F-A7E6-492E-CBE6C414E71C}"/>
              </a:ext>
            </a:extLst>
          </p:cNvPr>
          <p:cNvSpPr txBox="1"/>
          <p:nvPr/>
        </p:nvSpPr>
        <p:spPr>
          <a:xfrm>
            <a:off x="2535119" y="1144295"/>
            <a:ext cx="3128610" cy="369332"/>
          </a:xfrm>
          <a:prstGeom prst="rect">
            <a:avLst/>
          </a:prstGeom>
          <a:noFill/>
        </p:spPr>
        <p:txBody>
          <a:bodyPr wrap="square" rtlCol="0">
            <a:spAutoFit/>
          </a:bodyPr>
          <a:lstStyle/>
          <a:p>
            <a:pPr algn="ctr"/>
            <a:r>
              <a:rPr lang="en-US" b="1" dirty="0" err="1">
                <a:solidFill>
                  <a:srgbClr val="FF0000"/>
                </a:solidFill>
              </a:rPr>
              <a:t>MainMenuViewer</a:t>
            </a:r>
            <a:endParaRPr lang="en-US" b="1" dirty="0">
              <a:solidFill>
                <a:srgbClr val="FF0000"/>
              </a:solidFill>
            </a:endParaRPr>
          </a:p>
        </p:txBody>
      </p:sp>
      <p:sp>
        <p:nvSpPr>
          <p:cNvPr id="19" name="TextBox 18">
            <a:extLst>
              <a:ext uri="{FF2B5EF4-FFF2-40B4-BE49-F238E27FC236}">
                <a16:creationId xmlns:a16="http://schemas.microsoft.com/office/drawing/2014/main" id="{ADD71FDA-979A-6925-9279-000F5DAA9045}"/>
              </a:ext>
            </a:extLst>
          </p:cNvPr>
          <p:cNvSpPr txBox="1"/>
          <p:nvPr/>
        </p:nvSpPr>
        <p:spPr>
          <a:xfrm>
            <a:off x="3997983" y="6132722"/>
            <a:ext cx="3128610" cy="369332"/>
          </a:xfrm>
          <a:prstGeom prst="rect">
            <a:avLst/>
          </a:prstGeom>
          <a:noFill/>
        </p:spPr>
        <p:txBody>
          <a:bodyPr wrap="square" rtlCol="0">
            <a:spAutoFit/>
          </a:bodyPr>
          <a:lstStyle/>
          <a:p>
            <a:pPr algn="ctr"/>
            <a:r>
              <a:rPr lang="en-US" b="1" dirty="0" err="1">
                <a:solidFill>
                  <a:srgbClr val="FF0000"/>
                </a:solidFill>
              </a:rPr>
              <a:t>StatusBarViewer</a:t>
            </a:r>
            <a:endParaRPr lang="en-US" b="1" dirty="0">
              <a:solidFill>
                <a:srgbClr val="FF0000"/>
              </a:solidFill>
            </a:endParaRPr>
          </a:p>
        </p:txBody>
      </p:sp>
      <p:sp>
        <p:nvSpPr>
          <p:cNvPr id="20" name="TextBox 19">
            <a:extLst>
              <a:ext uri="{FF2B5EF4-FFF2-40B4-BE49-F238E27FC236}">
                <a16:creationId xmlns:a16="http://schemas.microsoft.com/office/drawing/2014/main" id="{537544D6-BEBB-8E02-2003-D3E50ACF1926}"/>
              </a:ext>
            </a:extLst>
          </p:cNvPr>
          <p:cNvSpPr txBox="1"/>
          <p:nvPr/>
        </p:nvSpPr>
        <p:spPr>
          <a:xfrm>
            <a:off x="1927932" y="5480854"/>
            <a:ext cx="4064000" cy="523220"/>
          </a:xfrm>
          <a:prstGeom prst="rect">
            <a:avLst/>
          </a:prstGeom>
          <a:noFill/>
        </p:spPr>
        <p:txBody>
          <a:bodyPr wrap="square" rtlCol="0">
            <a:spAutoFit/>
          </a:bodyPr>
          <a:lstStyle/>
          <a:p>
            <a:pPr algn="ctr"/>
            <a:r>
              <a:rPr lang="en-US" sz="1400" b="1" dirty="0" err="1">
                <a:solidFill>
                  <a:srgbClr val="FF0000"/>
                </a:solidFill>
              </a:rPr>
              <a:t>EventViewer</a:t>
            </a:r>
            <a:r>
              <a:rPr lang="en-US" sz="1400" b="1" dirty="0">
                <a:solidFill>
                  <a:srgbClr val="FF0000"/>
                </a:solidFill>
              </a:rPr>
              <a:t> (and helper classes)  populate </a:t>
            </a:r>
            <a:r>
              <a:rPr lang="en-US" sz="1400" b="1" dirty="0" err="1">
                <a:solidFill>
                  <a:srgbClr val="FF0000"/>
                </a:solidFill>
              </a:rPr>
              <a:t>GameViewerWindow</a:t>
            </a:r>
            <a:r>
              <a:rPr lang="en-US" sz="1400" b="1" dirty="0">
                <a:solidFill>
                  <a:srgbClr val="FF0000"/>
                </a:solidFill>
              </a:rPr>
              <a:t>-&gt;</a:t>
            </a:r>
            <a:r>
              <a:rPr lang="en-US" sz="1400" b="1" dirty="0" err="1">
                <a:solidFill>
                  <a:srgbClr val="FF0000"/>
                </a:solidFill>
              </a:rPr>
              <a:t>myTextBlock</a:t>
            </a:r>
            <a:r>
              <a:rPr lang="en-US" sz="1400" b="1" dirty="0">
                <a:solidFill>
                  <a:srgbClr val="FF0000"/>
                </a:solidFill>
              </a:rPr>
              <a:t> for game events</a:t>
            </a:r>
          </a:p>
        </p:txBody>
      </p:sp>
      <p:sp>
        <p:nvSpPr>
          <p:cNvPr id="21" name="TextBox 20">
            <a:extLst>
              <a:ext uri="{FF2B5EF4-FFF2-40B4-BE49-F238E27FC236}">
                <a16:creationId xmlns:a16="http://schemas.microsoft.com/office/drawing/2014/main" id="{04CF40DE-47B2-440D-9D66-E7F3F32F59D5}"/>
              </a:ext>
            </a:extLst>
          </p:cNvPr>
          <p:cNvSpPr txBox="1"/>
          <p:nvPr/>
        </p:nvSpPr>
        <p:spPr>
          <a:xfrm>
            <a:off x="7813387" y="3597988"/>
            <a:ext cx="1237562" cy="369332"/>
          </a:xfrm>
          <a:prstGeom prst="rect">
            <a:avLst/>
          </a:prstGeom>
          <a:noFill/>
        </p:spPr>
        <p:txBody>
          <a:bodyPr wrap="square" rtlCol="0">
            <a:spAutoFit/>
          </a:bodyPr>
          <a:lstStyle/>
          <a:p>
            <a:pPr algn="ctr"/>
            <a:r>
              <a:rPr lang="en-US" b="1" dirty="0" err="1">
                <a:solidFill>
                  <a:srgbClr val="C00000"/>
                </a:solidFill>
              </a:rPr>
              <a:t>myCanvas</a:t>
            </a:r>
            <a:endParaRPr lang="en-US" b="1" dirty="0">
              <a:solidFill>
                <a:srgbClr val="C00000"/>
              </a:solidFill>
            </a:endParaRPr>
          </a:p>
        </p:txBody>
      </p:sp>
      <p:sp>
        <p:nvSpPr>
          <p:cNvPr id="22" name="TextBox 21">
            <a:extLst>
              <a:ext uri="{FF2B5EF4-FFF2-40B4-BE49-F238E27FC236}">
                <a16:creationId xmlns:a16="http://schemas.microsoft.com/office/drawing/2014/main" id="{ABEF53EC-11EE-9B42-018A-B15780D75249}"/>
              </a:ext>
            </a:extLst>
          </p:cNvPr>
          <p:cNvSpPr txBox="1"/>
          <p:nvPr/>
        </p:nvSpPr>
        <p:spPr>
          <a:xfrm>
            <a:off x="871669" y="1712206"/>
            <a:ext cx="2047041" cy="261610"/>
          </a:xfrm>
          <a:prstGeom prst="rect">
            <a:avLst/>
          </a:prstGeom>
          <a:noFill/>
        </p:spPr>
        <p:txBody>
          <a:bodyPr wrap="square" rtlCol="0">
            <a:spAutoFit/>
          </a:bodyPr>
          <a:lstStyle/>
          <a:p>
            <a:r>
              <a:rPr lang="en-US" sz="1100" b="1" dirty="0" err="1">
                <a:solidFill>
                  <a:srgbClr val="C00000"/>
                </a:solidFill>
              </a:rPr>
              <a:t>myStackPanelTimeTrackDay</a:t>
            </a:r>
            <a:endParaRPr lang="en-US" sz="1100" b="1" dirty="0">
              <a:solidFill>
                <a:srgbClr val="C00000"/>
              </a:solidFill>
            </a:endParaRPr>
          </a:p>
        </p:txBody>
      </p:sp>
      <p:sp>
        <p:nvSpPr>
          <p:cNvPr id="23" name="TextBox 22">
            <a:extLst>
              <a:ext uri="{FF2B5EF4-FFF2-40B4-BE49-F238E27FC236}">
                <a16:creationId xmlns:a16="http://schemas.microsoft.com/office/drawing/2014/main" id="{CBEE09C6-F809-09FF-F9C3-982B07F4968D}"/>
              </a:ext>
            </a:extLst>
          </p:cNvPr>
          <p:cNvSpPr txBox="1"/>
          <p:nvPr/>
        </p:nvSpPr>
        <p:spPr>
          <a:xfrm>
            <a:off x="894282" y="2443791"/>
            <a:ext cx="2047041" cy="261610"/>
          </a:xfrm>
          <a:prstGeom prst="rect">
            <a:avLst/>
          </a:prstGeom>
          <a:noFill/>
        </p:spPr>
        <p:txBody>
          <a:bodyPr wrap="square" rtlCol="0">
            <a:spAutoFit/>
          </a:bodyPr>
          <a:lstStyle/>
          <a:p>
            <a:r>
              <a:rPr lang="en-US" sz="1100" b="1" dirty="0" err="1">
                <a:solidFill>
                  <a:srgbClr val="C00000"/>
                </a:solidFill>
              </a:rPr>
              <a:t>myStackPanelTimeTrackXXX</a:t>
            </a:r>
            <a:endParaRPr lang="en-US" sz="1100" b="1" dirty="0">
              <a:solidFill>
                <a:srgbClr val="C00000"/>
              </a:solidFill>
            </a:endParaRPr>
          </a:p>
        </p:txBody>
      </p:sp>
      <p:sp>
        <p:nvSpPr>
          <p:cNvPr id="24" name="TextBox 23">
            <a:extLst>
              <a:ext uri="{FF2B5EF4-FFF2-40B4-BE49-F238E27FC236}">
                <a16:creationId xmlns:a16="http://schemas.microsoft.com/office/drawing/2014/main" id="{B70F9AAE-7011-A151-9075-576E8F7041B3}"/>
              </a:ext>
            </a:extLst>
          </p:cNvPr>
          <p:cNvSpPr txBox="1"/>
          <p:nvPr/>
        </p:nvSpPr>
        <p:spPr>
          <a:xfrm>
            <a:off x="894282" y="3059057"/>
            <a:ext cx="2047041" cy="261610"/>
          </a:xfrm>
          <a:prstGeom prst="rect">
            <a:avLst/>
          </a:prstGeom>
          <a:noFill/>
        </p:spPr>
        <p:txBody>
          <a:bodyPr wrap="square" rtlCol="0">
            <a:spAutoFit/>
          </a:bodyPr>
          <a:lstStyle/>
          <a:p>
            <a:r>
              <a:rPr lang="en-US" sz="1100" b="1" dirty="0" err="1">
                <a:solidFill>
                  <a:srgbClr val="C00000"/>
                </a:solidFill>
              </a:rPr>
              <a:t>myStackPanelEndurance</a:t>
            </a:r>
            <a:endParaRPr lang="en-US" sz="1100" b="1" dirty="0">
              <a:solidFill>
                <a:srgbClr val="C00000"/>
              </a:solidFill>
            </a:endParaRPr>
          </a:p>
        </p:txBody>
      </p:sp>
      <p:sp>
        <p:nvSpPr>
          <p:cNvPr id="25" name="TextBox 24">
            <a:extLst>
              <a:ext uri="{FF2B5EF4-FFF2-40B4-BE49-F238E27FC236}">
                <a16:creationId xmlns:a16="http://schemas.microsoft.com/office/drawing/2014/main" id="{C5F8D92E-DAF7-F677-303C-8750C056792E}"/>
              </a:ext>
            </a:extLst>
          </p:cNvPr>
          <p:cNvSpPr txBox="1"/>
          <p:nvPr/>
        </p:nvSpPr>
        <p:spPr>
          <a:xfrm>
            <a:off x="894281" y="3378269"/>
            <a:ext cx="2047041" cy="261610"/>
          </a:xfrm>
          <a:prstGeom prst="rect">
            <a:avLst/>
          </a:prstGeom>
          <a:noFill/>
        </p:spPr>
        <p:txBody>
          <a:bodyPr wrap="square" rtlCol="0">
            <a:spAutoFit/>
          </a:bodyPr>
          <a:lstStyle/>
          <a:p>
            <a:r>
              <a:rPr lang="en-US" sz="1100" b="1" dirty="0" err="1">
                <a:solidFill>
                  <a:srgbClr val="C00000"/>
                </a:solidFill>
              </a:rPr>
              <a:t>myStackPanelDailyActions</a:t>
            </a:r>
            <a:endParaRPr lang="en-US" sz="1100" b="1" dirty="0">
              <a:solidFill>
                <a:srgbClr val="C00000"/>
              </a:solidFill>
            </a:endParaRPr>
          </a:p>
        </p:txBody>
      </p:sp>
    </p:spTree>
    <p:extLst>
      <p:ext uri="{BB962C8B-B14F-4D97-AF65-F5344CB8AC3E}">
        <p14:creationId xmlns:p14="http://schemas.microsoft.com/office/powerpoint/2010/main" val="355795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5185BB-8153-2B8A-A907-1E9500B0EEA4}"/>
              </a:ext>
            </a:extLst>
          </p:cNvPr>
          <p:cNvPicPr>
            <a:picLocks noChangeAspect="1"/>
          </p:cNvPicPr>
          <p:nvPr/>
        </p:nvPicPr>
        <p:blipFill>
          <a:blip r:embed="rId2"/>
          <a:stretch>
            <a:fillRect/>
          </a:stretch>
        </p:blipFill>
        <p:spPr>
          <a:xfrm>
            <a:off x="1504373" y="1229014"/>
            <a:ext cx="10439400" cy="4991100"/>
          </a:xfrm>
          <a:prstGeom prst="rect">
            <a:avLst/>
          </a:prstGeom>
        </p:spPr>
      </p:pic>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Model</a:t>
            </a:r>
          </a:p>
        </p:txBody>
      </p:sp>
      <p:sp>
        <p:nvSpPr>
          <p:cNvPr id="12" name="TextBox 11">
            <a:extLst>
              <a:ext uri="{FF2B5EF4-FFF2-40B4-BE49-F238E27FC236}">
                <a16:creationId xmlns:a16="http://schemas.microsoft.com/office/drawing/2014/main" id="{2C643F03-8C3C-74E2-0ADE-80215413DDC0}"/>
              </a:ext>
            </a:extLst>
          </p:cNvPr>
          <p:cNvSpPr txBox="1"/>
          <p:nvPr/>
        </p:nvSpPr>
        <p:spPr>
          <a:xfrm>
            <a:off x="838200" y="2290618"/>
            <a:ext cx="2047548" cy="2308324"/>
          </a:xfrm>
          <a:prstGeom prst="rect">
            <a:avLst/>
          </a:prstGeom>
          <a:noFill/>
        </p:spPr>
        <p:txBody>
          <a:bodyPr wrap="none" rtlCol="0">
            <a:spAutoFit/>
          </a:bodyPr>
          <a:lstStyle/>
          <a:p>
            <a:r>
              <a:rPr lang="en-US" sz="1200" dirty="0" err="1"/>
              <a:t>MainWindow</a:t>
            </a:r>
            <a:r>
              <a:rPr lang="en-US" sz="1200" dirty="0"/>
              <a:t> creates:</a:t>
            </a:r>
          </a:p>
          <a:p>
            <a:pPr marL="171450" indent="-171450">
              <a:buFont typeface="Arial" panose="020B0604020202020204" pitchFamily="34" charset="0"/>
              <a:buChar char="•"/>
            </a:pPr>
            <a:r>
              <a:rPr lang="en-US" sz="1200" dirty="0" err="1"/>
              <a:t>IGameInstance</a:t>
            </a:r>
            <a:endParaRPr lang="en-US" sz="1200" dirty="0"/>
          </a:p>
          <a:p>
            <a:pPr marL="171450" indent="-171450">
              <a:buFont typeface="Arial" panose="020B0604020202020204" pitchFamily="34" charset="0"/>
              <a:buChar char="•"/>
            </a:pPr>
            <a:r>
              <a:rPr lang="en-US" sz="1200" dirty="0" err="1"/>
              <a:t>IGameEngine</a:t>
            </a:r>
            <a:endParaRPr lang="en-US" sz="1200" dirty="0"/>
          </a:p>
          <a:p>
            <a:pPr marL="171450" indent="-171450">
              <a:buFont typeface="Arial" panose="020B0604020202020204" pitchFamily="34" charset="0"/>
              <a:buChar char="•"/>
            </a:pPr>
            <a:r>
              <a:rPr lang="en-US" sz="1200" dirty="0" err="1"/>
              <a:t>GameViewerWindow</a:t>
            </a:r>
            <a:endParaRPr lang="en-US" sz="1200" dirty="0"/>
          </a:p>
          <a:p>
            <a:pPr marL="171450" indent="-171450">
              <a:buFont typeface="Arial" panose="020B0604020202020204" pitchFamily="34" charset="0"/>
              <a:buChar char="•"/>
            </a:pPr>
            <a:endParaRPr lang="en-US" sz="1200" dirty="0"/>
          </a:p>
          <a:p>
            <a:r>
              <a:rPr lang="en-US" sz="1200" dirty="0" err="1"/>
              <a:t>GameEngine</a:t>
            </a:r>
            <a:r>
              <a:rPr lang="en-US" sz="1200" dirty="0"/>
              <a:t> creates:</a:t>
            </a:r>
          </a:p>
          <a:p>
            <a:pPr marL="171450" indent="-171450">
              <a:buFont typeface="Arial" panose="020B0604020202020204" pitchFamily="34" charset="0"/>
              <a:buChar char="•"/>
            </a:pPr>
            <a:r>
              <a:rPr lang="en-US" sz="1200" dirty="0" err="1"/>
              <a:t>GameState</a:t>
            </a:r>
            <a:endParaRPr lang="en-US" sz="1200" dirty="0"/>
          </a:p>
          <a:p>
            <a:pPr marL="171450" indent="-171450">
              <a:buFont typeface="Arial" panose="020B0604020202020204" pitchFamily="34" charset="0"/>
              <a:buChar char="•"/>
            </a:pPr>
            <a:endParaRPr lang="en-US" sz="1200" dirty="0"/>
          </a:p>
          <a:p>
            <a:r>
              <a:rPr lang="en-US" sz="1200" dirty="0" err="1"/>
              <a:t>GameViewerWindow</a:t>
            </a:r>
            <a:r>
              <a:rPr lang="en-US" sz="1200" dirty="0"/>
              <a:t> creates:</a:t>
            </a:r>
          </a:p>
          <a:p>
            <a:pPr marL="171450" indent="-171450">
              <a:buFont typeface="Arial" panose="020B0604020202020204" pitchFamily="34" charset="0"/>
              <a:buChar char="•"/>
            </a:pPr>
            <a:r>
              <a:rPr lang="en-US" sz="1200" dirty="0" err="1"/>
              <a:t>MainMenuViewer</a:t>
            </a:r>
            <a:endParaRPr lang="en-US" sz="1200" dirty="0"/>
          </a:p>
          <a:p>
            <a:pPr marL="171450" indent="-171450">
              <a:buFont typeface="Arial" panose="020B0604020202020204" pitchFamily="34" charset="0"/>
              <a:buChar char="•"/>
            </a:pPr>
            <a:r>
              <a:rPr lang="en-US" sz="1200" dirty="0" err="1"/>
              <a:t>StatusBarViewer</a:t>
            </a:r>
            <a:endParaRPr lang="en-US" sz="1200" dirty="0"/>
          </a:p>
          <a:p>
            <a:pPr marL="171450" indent="-171450">
              <a:buFont typeface="Arial" panose="020B0604020202020204" pitchFamily="34" charset="0"/>
              <a:buChar char="•"/>
            </a:pPr>
            <a:r>
              <a:rPr lang="en-US" sz="1200" dirty="0" err="1"/>
              <a:t>EventViewer</a:t>
            </a:r>
            <a:endParaRPr lang="en-US" sz="1200" dirty="0"/>
          </a:p>
        </p:txBody>
      </p:sp>
    </p:spTree>
    <p:extLst>
      <p:ext uri="{BB962C8B-B14F-4D97-AF65-F5344CB8AC3E}">
        <p14:creationId xmlns:p14="http://schemas.microsoft.com/office/powerpoint/2010/main" val="415626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a:t>Views</a:t>
            </a:r>
          </a:p>
        </p:txBody>
      </p:sp>
      <p:pic>
        <p:nvPicPr>
          <p:cNvPr id="11" name="Picture 10">
            <a:extLst>
              <a:ext uri="{FF2B5EF4-FFF2-40B4-BE49-F238E27FC236}">
                <a16:creationId xmlns:a16="http://schemas.microsoft.com/office/drawing/2014/main" id="{14E96A9C-0067-2B5B-9FB2-1CDF180CEFC8}"/>
              </a:ext>
            </a:extLst>
          </p:cNvPr>
          <p:cNvPicPr>
            <a:picLocks noChangeAspect="1"/>
          </p:cNvPicPr>
          <p:nvPr/>
        </p:nvPicPr>
        <p:blipFill>
          <a:blip r:embed="rId2"/>
          <a:stretch>
            <a:fillRect/>
          </a:stretch>
        </p:blipFill>
        <p:spPr>
          <a:xfrm>
            <a:off x="1255857" y="986415"/>
            <a:ext cx="9033452" cy="5279182"/>
          </a:xfrm>
          <a:prstGeom prst="rect">
            <a:avLst/>
          </a:prstGeom>
        </p:spPr>
      </p:pic>
    </p:spTree>
    <p:extLst>
      <p:ext uri="{BB962C8B-B14F-4D97-AF65-F5344CB8AC3E}">
        <p14:creationId xmlns:p14="http://schemas.microsoft.com/office/powerpoint/2010/main" val="415893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566-D741-F097-9EF0-B349F35D54C8}"/>
              </a:ext>
            </a:extLst>
          </p:cNvPr>
          <p:cNvSpPr>
            <a:spLocks noGrp="1"/>
          </p:cNvSpPr>
          <p:nvPr>
            <p:ph type="title"/>
          </p:nvPr>
        </p:nvSpPr>
        <p:spPr>
          <a:xfrm>
            <a:off x="838200" y="365126"/>
            <a:ext cx="10515600" cy="466148"/>
          </a:xfrm>
        </p:spPr>
        <p:txBody>
          <a:bodyPr>
            <a:normAutofit fontScale="90000"/>
          </a:bodyPr>
          <a:lstStyle/>
          <a:p>
            <a:r>
              <a:rPr lang="en-US" dirty="0" err="1"/>
              <a:t>GameViewerWindow</a:t>
            </a:r>
            <a:r>
              <a:rPr lang="en-US" dirty="0"/>
              <a:t> </a:t>
            </a:r>
            <a:r>
              <a:rPr lang="en-US" dirty="0" err="1"/>
              <a:t>myTextBox</a:t>
            </a:r>
            <a:endParaRPr lang="en-US" dirty="0"/>
          </a:p>
        </p:txBody>
      </p:sp>
      <p:sp>
        <p:nvSpPr>
          <p:cNvPr id="3" name="Content Placeholder 2">
            <a:extLst>
              <a:ext uri="{FF2B5EF4-FFF2-40B4-BE49-F238E27FC236}">
                <a16:creationId xmlns:a16="http://schemas.microsoft.com/office/drawing/2014/main" id="{D4DA10AF-D93A-2E2B-97EF-08209543E39B}"/>
              </a:ext>
            </a:extLst>
          </p:cNvPr>
          <p:cNvSpPr>
            <a:spLocks noGrp="1"/>
          </p:cNvSpPr>
          <p:nvPr>
            <p:ph idx="1"/>
          </p:nvPr>
        </p:nvSpPr>
        <p:spPr>
          <a:xfrm>
            <a:off x="838200" y="988291"/>
            <a:ext cx="10515600" cy="5188672"/>
          </a:xfrm>
        </p:spPr>
        <p:txBody>
          <a:bodyPr>
            <a:normAutofit/>
          </a:bodyPr>
          <a:lstStyle/>
          <a:p>
            <a:r>
              <a:rPr lang="en-US" sz="1600" dirty="0" err="1"/>
              <a:t>myTextBox</a:t>
            </a:r>
            <a:r>
              <a:rPr lang="en-US" sz="1600" dirty="0"/>
              <a:t> is the main user interaction displaying information to the user shown in bottom left corner </a:t>
            </a:r>
          </a:p>
          <a:p>
            <a:r>
              <a:rPr lang="en-US" sz="1600" dirty="0"/>
              <a:t>The appropriate content to display in </a:t>
            </a:r>
            <a:r>
              <a:rPr lang="en-US" sz="1600" dirty="0" err="1"/>
              <a:t>myTextBox</a:t>
            </a:r>
            <a:r>
              <a:rPr lang="en-US" sz="1600" dirty="0"/>
              <a:t> is set by </a:t>
            </a:r>
            <a:r>
              <a:rPr lang="en-US" sz="1600" dirty="0" err="1"/>
              <a:t>EventViewer</a:t>
            </a:r>
            <a:r>
              <a:rPr lang="en-US" sz="1600" dirty="0"/>
              <a:t> or one of the </a:t>
            </a:r>
            <a:r>
              <a:rPr lang="en-US" sz="1600" dirty="0" err="1"/>
              <a:t>EventViewerXXX</a:t>
            </a:r>
            <a:r>
              <a:rPr lang="en-US" sz="1600" dirty="0"/>
              <a:t> helper classes</a:t>
            </a:r>
          </a:p>
          <a:p>
            <a:r>
              <a:rPr lang="en-US" sz="1600" dirty="0"/>
              <a:t>The source data for the </a:t>
            </a:r>
            <a:r>
              <a:rPr lang="en-US" sz="1600" dirty="0" err="1"/>
              <a:t>myTextBox</a:t>
            </a:r>
            <a:r>
              <a:rPr lang="en-US" sz="1600" dirty="0"/>
              <a:t> content is obtained from this file: Events.txt. </a:t>
            </a:r>
          </a:p>
          <a:p>
            <a:pPr lvl="1"/>
            <a:r>
              <a:rPr lang="en-US" sz="1600" dirty="0"/>
              <a:t>Events.txt generated from corresponding Events.xlsx spreadsheet</a:t>
            </a:r>
          </a:p>
          <a:p>
            <a:pPr lvl="1"/>
            <a:r>
              <a:rPr lang="en-US" sz="1600" dirty="0"/>
              <a:t>Text file representing rows in a spreadsheet</a:t>
            </a:r>
          </a:p>
          <a:p>
            <a:pPr lvl="1"/>
            <a:r>
              <a:rPr lang="en-US" sz="1600" dirty="0"/>
              <a:t>The text file must adhere to specific format </a:t>
            </a:r>
          </a:p>
          <a:p>
            <a:pPr lvl="2"/>
            <a:r>
              <a:rPr lang="en-US" sz="1400" dirty="0"/>
              <a:t>Two columns per row: 1.) event number (e.g., e000)  2.) XMAL representing what should be shown in </a:t>
            </a:r>
            <a:r>
              <a:rPr lang="en-US" sz="1400" dirty="0" err="1"/>
              <a:t>myTextBox</a:t>
            </a:r>
            <a:endParaRPr lang="en-US" sz="1400" dirty="0"/>
          </a:p>
          <a:p>
            <a:pPr lvl="2"/>
            <a:r>
              <a:rPr lang="en-US" sz="1400" dirty="0"/>
              <a:t>Second column must not have double quotes embedded within the quotes</a:t>
            </a:r>
          </a:p>
          <a:p>
            <a:endParaRPr lang="en-US" sz="1800" i="1" dirty="0"/>
          </a:p>
        </p:txBody>
      </p:sp>
      <p:pic>
        <p:nvPicPr>
          <p:cNvPr id="5" name="Picture 4">
            <a:extLst>
              <a:ext uri="{FF2B5EF4-FFF2-40B4-BE49-F238E27FC236}">
                <a16:creationId xmlns:a16="http://schemas.microsoft.com/office/drawing/2014/main" id="{B75DC3B3-BEFF-0B0C-3BDE-15C36AD8E312}"/>
              </a:ext>
            </a:extLst>
          </p:cNvPr>
          <p:cNvPicPr>
            <a:picLocks noChangeAspect="1"/>
          </p:cNvPicPr>
          <p:nvPr/>
        </p:nvPicPr>
        <p:blipFill>
          <a:blip r:embed="rId2"/>
          <a:stretch>
            <a:fillRect/>
          </a:stretch>
        </p:blipFill>
        <p:spPr>
          <a:xfrm>
            <a:off x="1283421" y="3148518"/>
            <a:ext cx="8258175" cy="1857375"/>
          </a:xfrm>
          <a:prstGeom prst="rect">
            <a:avLst/>
          </a:prstGeom>
        </p:spPr>
      </p:pic>
      <p:sp>
        <p:nvSpPr>
          <p:cNvPr id="4" name="Speech Bubble: Rectangle with Corners Rounded 3">
            <a:extLst>
              <a:ext uri="{FF2B5EF4-FFF2-40B4-BE49-F238E27FC236}">
                <a16:creationId xmlns:a16="http://schemas.microsoft.com/office/drawing/2014/main" id="{FD7A74C9-F413-9557-A79B-D5BBF15D6D2B}"/>
              </a:ext>
            </a:extLst>
          </p:cNvPr>
          <p:cNvSpPr/>
          <p:nvPr/>
        </p:nvSpPr>
        <p:spPr>
          <a:xfrm>
            <a:off x="7768214" y="5285104"/>
            <a:ext cx="3546764" cy="612648"/>
          </a:xfrm>
          <a:prstGeom prst="wedgeRoundRectCallout">
            <a:avLst>
              <a:gd name="adj1" fmla="val -44515"/>
              <a:gd name="adj2" fmla="val -97307"/>
              <a:gd name="adj3" fmla="val 1666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XAML is a markup language that supports WPF display of data in controls </a:t>
            </a:r>
          </a:p>
        </p:txBody>
      </p:sp>
    </p:spTree>
    <p:extLst>
      <p:ext uri="{BB962C8B-B14F-4D97-AF65-F5344CB8AC3E}">
        <p14:creationId xmlns:p14="http://schemas.microsoft.com/office/powerpoint/2010/main" val="292576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283</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Barbarian Prince</vt:lpstr>
      <vt:lpstr>Architecture</vt:lpstr>
      <vt:lpstr>Screen Layout</vt:lpstr>
      <vt:lpstr>Model</vt:lpstr>
      <vt:lpstr>Views</vt:lpstr>
      <vt:lpstr>GameViewerWindow myTextBox</vt:lpstr>
    </vt:vector>
  </TitlesOfParts>
  <Company>L3Harris Technologies,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Barbarian Prince</dc:title>
  <dc:creator>Stewart, Chris (US) - SAS</dc:creator>
  <cp:lastModifiedBy>Stewart, Chris (US) - SAS</cp:lastModifiedBy>
  <cp:revision>16</cp:revision>
  <dcterms:created xsi:type="dcterms:W3CDTF">2024-04-30T15:31:22Z</dcterms:created>
  <dcterms:modified xsi:type="dcterms:W3CDTF">2024-04-30T20:50:21Z</dcterms:modified>
</cp:coreProperties>
</file>