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70" r:id="rId6"/>
    <p:sldId id="269" r:id="rId7"/>
    <p:sldId id="271" r:id="rId8"/>
    <p:sldId id="272" r:id="rId9"/>
    <p:sldId id="273" r:id="rId10"/>
    <p:sldId id="274" r:id="rId11"/>
    <p:sldId id="275" r:id="rId12"/>
    <p:sldId id="27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7752" autoAdjust="0"/>
  </p:normalViewPr>
  <p:slideViewPr>
    <p:cSldViewPr snapToGrid="0">
      <p:cViewPr varScale="1">
        <p:scale>
          <a:sx n="158" d="100"/>
          <a:sy n="158" d="100"/>
        </p:scale>
        <p:origin x="37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83AF-8C85-43B0-96DF-AB72ABC3A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7AE486-E8B3-4798-BB30-93530997F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D2C58-ECE9-4320-B7AC-F76AFBBF18D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CDC534C6-9555-41D2-8E7A-BA45E5DE8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9A0EF-AF3C-4215-8D9F-B46CADE2D94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87414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1629-B59D-4635-90D7-C6622C841F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21905-7B35-48C1-B7A3-D4555DD95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F9996-A3D7-47D9-9427-EF632C93611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F061AAEA-1825-4688-A154-455B7C6D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983AC-C59A-43FA-9F00-D90AA705CA2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267531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1C78F-C147-43CE-9582-12B8A615F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7F039-9B94-447A-8531-152B85D69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D1139-AB53-467A-92E2-FA80A3DEAC91}"/>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A1A56A23-2A17-45CA-9D20-B7F26C2EB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0F3EF-AC82-40AD-9424-DF017EAAD82E}"/>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10595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F3C0-D6CA-4E46-AD82-D7749AD62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80F58-4923-437E-BFC2-04D25DCAF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C98E2-F1D9-4411-AA1D-4EC079576B4A}"/>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A16A9707-652B-4464-8F75-3098F4FE2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18C96-3769-48D4-9254-279C45E83417}"/>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71371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AB8D-ED29-4571-88F4-EDFE7B63A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494300-E208-44F5-B8A5-EA0211C7C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4E6B8-180C-4448-980F-0603A64E0045}"/>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7F12FCFD-784B-41F0-8538-B3A05A70C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E3554-6A81-4CFB-9B78-FF9D0F7DC169}"/>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423022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9E9B-E7BD-46D4-B45E-1114749F3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218FC-ECDE-4A97-AFB9-CA783F1FAB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577C0A-DB1A-4DFE-A09A-F7149578D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15887-A3CA-48E6-B779-5650BF7D6B0D}"/>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3E3A134B-2F9E-48AA-A77E-54FCC07D2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FB4C5-D7A8-409D-903B-07D669AD90F9}"/>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47230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B9CD-C28C-48EE-83D2-9E0073E69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5F3BDD-B420-4D2F-98D3-B14DC7C47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18AB9-82D6-4229-9BA3-63ECE1BB6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F2F5C-2A1B-433A-8737-B876E830CF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E1598-19C3-4A3E-B054-71A47C8EF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CD404-D4D8-4AC2-911C-5BC3F98F9B4A}"/>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8" name="Footer Placeholder 7">
            <a:extLst>
              <a:ext uri="{FF2B5EF4-FFF2-40B4-BE49-F238E27FC236}">
                <a16:creationId xmlns:a16="http://schemas.microsoft.com/office/drawing/2014/main" id="{796B2123-95CF-4FF6-8700-41EDEEDA7B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32CEFA-AA27-4E23-AB74-C406E18D2B2C}"/>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212515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530-AC69-433D-9A35-4773BC78BE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4A34D-ECE4-4588-A01C-5C3E3B7947EE}"/>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4" name="Footer Placeholder 3">
            <a:extLst>
              <a:ext uri="{FF2B5EF4-FFF2-40B4-BE49-F238E27FC236}">
                <a16:creationId xmlns:a16="http://schemas.microsoft.com/office/drawing/2014/main" id="{2A65C910-4E59-4630-B0C6-409C86CDB0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B1897-8E27-4A9A-9A51-F3015BA96EF6}"/>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112846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0515F-FCB4-4304-82FC-151875A4377E}"/>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3" name="Footer Placeholder 2">
            <a:extLst>
              <a:ext uri="{FF2B5EF4-FFF2-40B4-BE49-F238E27FC236}">
                <a16:creationId xmlns:a16="http://schemas.microsoft.com/office/drawing/2014/main" id="{D0146CF5-385D-409A-B7F9-8A0790192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79D41E-796E-4412-BF37-0E81C1616A9C}"/>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248130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DAE-61ED-4F5F-9A42-9F03665CF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14C4B-8874-455E-96C8-F551A7734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D7E7C-7D18-4CBF-A1FA-4E42714E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DBD4E-F8EA-4883-B81E-D80E1C3777ED}"/>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1A3E3719-D868-4866-A196-70EEA6F93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2411E-EF5B-4653-8B45-F57DA5D4D04D}"/>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368917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97B1-55E9-4F95-AE22-BE9D29AF9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12B48-685E-4354-82EC-01030A219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9210A-43BC-4547-AFBD-D300D57C2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F8496-3CE8-4626-A194-2AB6419B1F09}"/>
              </a:ext>
            </a:extLst>
          </p:cNvPr>
          <p:cNvSpPr>
            <a:spLocks noGrp="1"/>
          </p:cNvSpPr>
          <p:nvPr>
            <p:ph type="dt" sz="half" idx="10"/>
          </p:nvPr>
        </p:nvSpPr>
        <p:spPr/>
        <p:txBody>
          <a:bodyPr/>
          <a:lstStyle/>
          <a:p>
            <a:fld id="{A7A21799-6D71-4546-AB0E-A93A23C670CA}" type="datetimeFigureOut">
              <a:rPr lang="en-US" smtClean="0"/>
              <a:t>11/1/2023</a:t>
            </a:fld>
            <a:endParaRPr lang="en-US"/>
          </a:p>
        </p:txBody>
      </p:sp>
      <p:sp>
        <p:nvSpPr>
          <p:cNvPr id="6" name="Footer Placeholder 5">
            <a:extLst>
              <a:ext uri="{FF2B5EF4-FFF2-40B4-BE49-F238E27FC236}">
                <a16:creationId xmlns:a16="http://schemas.microsoft.com/office/drawing/2014/main" id="{3B4444E4-DBE1-425A-A019-9D828695F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C9186-1600-432C-99AE-1AA493324EDB}"/>
              </a:ext>
            </a:extLst>
          </p:cNvPr>
          <p:cNvSpPr>
            <a:spLocks noGrp="1"/>
          </p:cNvSpPr>
          <p:nvPr>
            <p:ph type="sldNum" sz="quarter" idx="12"/>
          </p:nvPr>
        </p:nvSpPr>
        <p:spPr/>
        <p:txBody>
          <a:bodyPr/>
          <a:lstStyle/>
          <a:p>
            <a:fld id="{33212CDB-C578-4B39-930B-CC98F48072C6}" type="slidenum">
              <a:rPr lang="en-US" smtClean="0"/>
              <a:t>‹#›</a:t>
            </a:fld>
            <a:endParaRPr lang="en-US"/>
          </a:p>
        </p:txBody>
      </p:sp>
    </p:spTree>
    <p:extLst>
      <p:ext uri="{BB962C8B-B14F-4D97-AF65-F5344CB8AC3E}">
        <p14:creationId xmlns:p14="http://schemas.microsoft.com/office/powerpoint/2010/main" val="148662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F214-BAB5-4789-91A8-70F2B7DBA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437A7-A665-4628-B5F8-AC3C00E41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D811C-38B5-46AC-9334-1F1E07E50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21799-6D71-4546-AB0E-A93A23C670CA}" type="datetimeFigureOut">
              <a:rPr lang="en-US" smtClean="0"/>
              <a:t>11/1/2023</a:t>
            </a:fld>
            <a:endParaRPr lang="en-US"/>
          </a:p>
        </p:txBody>
      </p:sp>
      <p:sp>
        <p:nvSpPr>
          <p:cNvPr id="5" name="Footer Placeholder 4">
            <a:extLst>
              <a:ext uri="{FF2B5EF4-FFF2-40B4-BE49-F238E27FC236}">
                <a16:creationId xmlns:a16="http://schemas.microsoft.com/office/drawing/2014/main" id="{8CA82530-A2C6-4E8F-8098-DF335A2C0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28D92-8210-44DA-8E12-C731205EB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12CDB-C578-4B39-930B-CC98F48072C6}" type="slidenum">
              <a:rPr lang="en-US" smtClean="0"/>
              <a:t>‹#›</a:t>
            </a:fld>
            <a:endParaRPr lang="en-US"/>
          </a:p>
        </p:txBody>
      </p:sp>
    </p:spTree>
    <p:extLst>
      <p:ext uri="{BB962C8B-B14F-4D97-AF65-F5344CB8AC3E}">
        <p14:creationId xmlns:p14="http://schemas.microsoft.com/office/powerpoint/2010/main" val="208813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9AC861-FA7A-4318-9FCB-9881509CD6DB}"/>
              </a:ext>
            </a:extLst>
          </p:cNvPr>
          <p:cNvSpPr/>
          <p:nvPr/>
        </p:nvSpPr>
        <p:spPr>
          <a:xfrm>
            <a:off x="-17617" y="2924739"/>
            <a:ext cx="12192001" cy="1453662"/>
          </a:xfrm>
          <a:prstGeom prst="rect">
            <a:avLst/>
          </a:prstGeom>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BF853BA-A2BD-4E04-8AEE-6AF84A80A2C2}"/>
              </a:ext>
            </a:extLst>
          </p:cNvPr>
          <p:cNvSpPr/>
          <p:nvPr/>
        </p:nvSpPr>
        <p:spPr>
          <a:xfrm>
            <a:off x="1500554" y="2422410"/>
            <a:ext cx="2532184" cy="2532184"/>
          </a:xfrm>
          <a:prstGeom prst="ellipse">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5" name="Picture 4">
            <a:extLst>
              <a:ext uri="{FF2B5EF4-FFF2-40B4-BE49-F238E27FC236}">
                <a16:creationId xmlns:a16="http://schemas.microsoft.com/office/drawing/2014/main" id="{D884B4C9-F9E7-4238-AD26-6EB521B8C8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0171" y="2580151"/>
            <a:ext cx="2157045" cy="2098429"/>
          </a:xfrm>
          <a:prstGeom prst="ellipse">
            <a:avLst/>
          </a:prstGeom>
          <a:ln>
            <a:noFill/>
          </a:ln>
          <a:effectLst>
            <a:softEdge rad="112500"/>
          </a:effectLst>
        </p:spPr>
      </p:pic>
      <p:cxnSp>
        <p:nvCxnSpPr>
          <p:cNvPr id="7" name="Straight Connector 6">
            <a:extLst>
              <a:ext uri="{FF2B5EF4-FFF2-40B4-BE49-F238E27FC236}">
                <a16:creationId xmlns:a16="http://schemas.microsoft.com/office/drawing/2014/main" id="{CE00DF93-3AEC-4A6C-B65E-472410B6B483}"/>
              </a:ext>
            </a:extLst>
          </p:cNvPr>
          <p:cNvCxnSpPr>
            <a:cxnSpLocks/>
          </p:cNvCxnSpPr>
          <p:nvPr/>
        </p:nvCxnSpPr>
        <p:spPr>
          <a:xfrm>
            <a:off x="4858013" y="3688502"/>
            <a:ext cx="5896708" cy="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DFB697F-1903-42E0-818F-286CC94687D6}"/>
              </a:ext>
            </a:extLst>
          </p:cNvPr>
          <p:cNvSpPr txBox="1"/>
          <p:nvPr/>
        </p:nvSpPr>
        <p:spPr>
          <a:xfrm>
            <a:off x="3552650" y="1831344"/>
            <a:ext cx="7724949" cy="646331"/>
          </a:xfrm>
          <a:prstGeom prst="rect">
            <a:avLst/>
          </a:prstGeom>
          <a:noFill/>
        </p:spPr>
        <p:txBody>
          <a:bodyPr wrap="square" rtlCol="0">
            <a:spAutoFit/>
          </a:bodyPr>
          <a:lstStyle/>
          <a:p>
            <a:r>
              <a:rPr lang="en-US" sz="3600" b="1" dirty="0">
                <a:solidFill>
                  <a:srgbClr val="00B0F0"/>
                </a:solidFill>
                <a:latin typeface="Arial Black" panose="020B0A04020102020204" pitchFamily="34" charset="0"/>
              </a:rPr>
              <a:t>ZONAL CHALLENGE</a:t>
            </a:r>
          </a:p>
        </p:txBody>
      </p:sp>
      <p:sp>
        <p:nvSpPr>
          <p:cNvPr id="10" name="TextBox 9">
            <a:extLst>
              <a:ext uri="{FF2B5EF4-FFF2-40B4-BE49-F238E27FC236}">
                <a16:creationId xmlns:a16="http://schemas.microsoft.com/office/drawing/2014/main" id="{28A3620A-5A94-4A87-9316-CFB50CE15A70}"/>
              </a:ext>
            </a:extLst>
          </p:cNvPr>
          <p:cNvSpPr txBox="1"/>
          <p:nvPr/>
        </p:nvSpPr>
        <p:spPr>
          <a:xfrm>
            <a:off x="3381829" y="3802619"/>
            <a:ext cx="7080000" cy="461665"/>
          </a:xfrm>
          <a:prstGeom prst="rect">
            <a:avLst/>
          </a:prstGeom>
          <a:noFill/>
        </p:spPr>
        <p:txBody>
          <a:bodyPr wrap="square" rtlCol="0">
            <a:spAutoFit/>
          </a:bodyPr>
          <a:lstStyle/>
          <a:p>
            <a:r>
              <a:rPr lang="en-US" sz="2400" dirty="0">
                <a:solidFill>
                  <a:schemeClr val="bg1"/>
                </a:solidFill>
              </a:rPr>
              <a:t>               </a:t>
            </a:r>
            <a:endParaRPr lang="en-US" sz="2400"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5A8068B1-7875-430C-B113-0A424E624697}"/>
              </a:ext>
            </a:extLst>
          </p:cNvPr>
          <p:cNvSpPr txBox="1"/>
          <p:nvPr/>
        </p:nvSpPr>
        <p:spPr>
          <a:xfrm>
            <a:off x="78455" y="616377"/>
            <a:ext cx="11591122" cy="1077218"/>
          </a:xfrm>
          <a:prstGeom prst="rect">
            <a:avLst/>
          </a:prstGeom>
          <a:noFill/>
        </p:spPr>
        <p:txBody>
          <a:bodyPr wrap="none" rtlCol="0">
            <a:spAutoFit/>
          </a:bodyPr>
          <a:lstStyle/>
          <a:p>
            <a:pPr algn="ctr"/>
            <a:r>
              <a:rPr lang="en-US" sz="3200" b="1" dirty="0">
                <a:solidFill>
                  <a:schemeClr val="accent1">
                    <a:lumMod val="75000"/>
                  </a:schemeClr>
                </a:solidFill>
                <a:latin typeface="Arial Black" panose="020B0A04020102020204" pitchFamily="34" charset="0"/>
              </a:rPr>
              <a:t>THE NATIONAL CYBERCHAMP COMPETITION 2023</a:t>
            </a:r>
          </a:p>
          <a:p>
            <a:pPr algn="ctr"/>
            <a:r>
              <a:rPr lang="en-US" sz="3200" b="1" dirty="0">
                <a:solidFill>
                  <a:schemeClr val="accent1">
                    <a:lumMod val="75000"/>
                  </a:schemeClr>
                </a:solidFill>
                <a:latin typeface="Arial Black" panose="020B0A04020102020204" pitchFamily="34" charset="0"/>
              </a:rPr>
              <a:t>(NCCC23)</a:t>
            </a:r>
          </a:p>
        </p:txBody>
      </p:sp>
      <p:sp>
        <p:nvSpPr>
          <p:cNvPr id="11" name="TextBox 10">
            <a:extLst>
              <a:ext uri="{FF2B5EF4-FFF2-40B4-BE49-F238E27FC236}">
                <a16:creationId xmlns:a16="http://schemas.microsoft.com/office/drawing/2014/main" id="{6764B469-D5DB-CAFE-A17E-912C5AB91C47}"/>
              </a:ext>
            </a:extLst>
          </p:cNvPr>
          <p:cNvSpPr txBox="1"/>
          <p:nvPr/>
        </p:nvSpPr>
        <p:spPr>
          <a:xfrm>
            <a:off x="5167085" y="3041760"/>
            <a:ext cx="6110514" cy="369332"/>
          </a:xfrm>
          <a:prstGeom prst="rect">
            <a:avLst/>
          </a:prstGeom>
          <a:noFill/>
        </p:spPr>
        <p:txBody>
          <a:bodyPr wrap="square">
            <a:spAutoFit/>
          </a:bodyPr>
          <a:lstStyle/>
          <a:p>
            <a:r>
              <a:rPr lang="en-US" b="1" dirty="0">
                <a:solidFill>
                  <a:schemeClr val="bg1"/>
                </a:solidFill>
                <a:latin typeface="Arial Black" panose="020B0A04020102020204" pitchFamily="34" charset="0"/>
              </a:rPr>
              <a:t>ETHICAL HACKING SESSION</a:t>
            </a:r>
            <a:endParaRPr lang="en-US" sz="1800" b="1"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20E4B9EA-2705-9E7A-4CC8-DBA826B5A0B5}"/>
              </a:ext>
            </a:extLst>
          </p:cNvPr>
          <p:cNvSpPr txBox="1"/>
          <p:nvPr/>
        </p:nvSpPr>
        <p:spPr>
          <a:xfrm>
            <a:off x="3476729" y="5545660"/>
            <a:ext cx="7080000" cy="461665"/>
          </a:xfrm>
          <a:prstGeom prst="rect">
            <a:avLst/>
          </a:prstGeom>
          <a:noFill/>
        </p:spPr>
        <p:txBody>
          <a:bodyPr wrap="square" rtlCol="0">
            <a:spAutoFit/>
          </a:bodyPr>
          <a:lstStyle/>
          <a:p>
            <a:r>
              <a:rPr lang="en-US" sz="2400" dirty="0">
                <a:solidFill>
                  <a:schemeClr val="accent1"/>
                </a:solidFill>
              </a:rPr>
              <a:t>                </a:t>
            </a:r>
            <a:r>
              <a:rPr lang="en-US" sz="2400" dirty="0">
                <a:solidFill>
                  <a:schemeClr val="accent1"/>
                </a:solidFill>
                <a:latin typeface="Arial Black" panose="020B0A04020102020204" pitchFamily="34" charset="0"/>
              </a:rPr>
              <a:t>DATE: 21 JANUARY, 2023 </a:t>
            </a:r>
          </a:p>
        </p:txBody>
      </p:sp>
    </p:spTree>
    <p:extLst>
      <p:ext uri="{BB962C8B-B14F-4D97-AF65-F5344CB8AC3E}">
        <p14:creationId xmlns:p14="http://schemas.microsoft.com/office/powerpoint/2010/main" val="333468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635268" y="549242"/>
            <a:ext cx="10023321"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DATA EXFILTRATION/EXPLORATION/EXPOSURE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7104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Output 2: Files on the target machine</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5951" r="79910"/>
          <a:stretch/>
        </p:blipFill>
        <p:spPr>
          <a:xfrm>
            <a:off x="2688609" y="2866029"/>
            <a:ext cx="5008728" cy="2715905"/>
          </a:xfrm>
          <a:prstGeom prst="rect">
            <a:avLst/>
          </a:prstGeom>
        </p:spPr>
      </p:pic>
    </p:spTree>
    <p:extLst>
      <p:ext uri="{BB962C8B-B14F-4D97-AF65-F5344CB8AC3E}">
        <p14:creationId xmlns:p14="http://schemas.microsoft.com/office/powerpoint/2010/main" val="10314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635268" y="549242"/>
            <a:ext cx="9670789"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SUMMARY OF VULNERABILITIES UNCOVERED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072462"/>
            <a:ext cx="10972800" cy="542041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Vulnerability 1: The version of Secure Shell (</a:t>
            </a:r>
            <a:r>
              <a:rPr lang="en-US" dirty="0" err="1">
                <a:solidFill>
                  <a:srgbClr val="000000"/>
                </a:solidFill>
                <a:latin typeface="Arial Nova" panose="020B0604020202020204" pitchFamily="34" charset="0"/>
              </a:rPr>
              <a:t>ssh</a:t>
            </a:r>
            <a:r>
              <a:rPr lang="en-US" dirty="0">
                <a:solidFill>
                  <a:srgbClr val="000000"/>
                </a:solidFill>
                <a:latin typeface="Arial Nova" panose="020B0604020202020204" pitchFamily="34" charset="0"/>
              </a:rPr>
              <a:t>) running on port 22 is out of date (i.e. open </a:t>
            </a:r>
            <a:r>
              <a:rPr lang="en-US" dirty="0" err="1">
                <a:solidFill>
                  <a:srgbClr val="000000"/>
                </a:solidFill>
                <a:latin typeface="Arial Nova" panose="020B0604020202020204" pitchFamily="34" charset="0"/>
              </a:rPr>
              <a:t>ssh</a:t>
            </a:r>
            <a:r>
              <a:rPr lang="en-US" dirty="0">
                <a:solidFill>
                  <a:srgbClr val="000000"/>
                </a:solidFill>
                <a:latin typeface="Arial Nova" panose="020B0604020202020204" pitchFamily="34" charset="0"/>
              </a:rPr>
              <a:t> version 2.9 ).</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Vulnerability 2: The version of Samba (</a:t>
            </a:r>
            <a:r>
              <a:rPr lang="en-US" dirty="0" err="1">
                <a:solidFill>
                  <a:srgbClr val="000000"/>
                </a:solidFill>
                <a:latin typeface="Arial Nova" panose="020B0604020202020204" pitchFamily="34" charset="0"/>
              </a:rPr>
              <a:t>smb</a:t>
            </a:r>
            <a:r>
              <a:rPr lang="en-US" dirty="0">
                <a:solidFill>
                  <a:srgbClr val="000000"/>
                </a:solidFill>
                <a:latin typeface="Arial Nova" panose="020B0604020202020204" pitchFamily="34" charset="0"/>
              </a:rPr>
              <a:t> version 2.2.1a) running on port 139 is out of date. </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Vulnerability 3: Data being sent using the HTTP protocol is unencrypted.</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Vulnerability 4: Files on the machine are unencrypted.</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Vulnerability 5: The service Secure Shell running on port 22 grants remote access to unauthorized users.</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p:txBody>
      </p:sp>
    </p:spTree>
    <p:extLst>
      <p:ext uri="{BB962C8B-B14F-4D97-AF65-F5344CB8AC3E}">
        <p14:creationId xmlns:p14="http://schemas.microsoft.com/office/powerpoint/2010/main" val="328668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635268" y="549242"/>
            <a:ext cx="7718973"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RECOMMENDATIONS/CONCLUSIONS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228299"/>
            <a:ext cx="10972800" cy="529533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Recommendation 1: The </a:t>
            </a:r>
            <a:r>
              <a:rPr lang="en-US" dirty="0" err="1">
                <a:solidFill>
                  <a:srgbClr val="000000"/>
                </a:solidFill>
                <a:latin typeface="Arial Nova" panose="020B0604020202020204" pitchFamily="34" charset="0"/>
              </a:rPr>
              <a:t>ssh</a:t>
            </a:r>
            <a:r>
              <a:rPr lang="en-US" dirty="0">
                <a:solidFill>
                  <a:srgbClr val="000000"/>
                </a:solidFill>
                <a:latin typeface="Arial Nova" panose="020B0604020202020204" pitchFamily="34" charset="0"/>
              </a:rPr>
              <a:t> service should be updated to </a:t>
            </a:r>
            <a:r>
              <a:rPr lang="en-US" dirty="0" err="1">
                <a:solidFill>
                  <a:srgbClr val="000000"/>
                </a:solidFill>
                <a:latin typeface="Arial Nova" panose="020B0604020202020204" pitchFamily="34" charset="0"/>
              </a:rPr>
              <a:t>Openssh</a:t>
            </a:r>
            <a:r>
              <a:rPr lang="en-US" dirty="0">
                <a:solidFill>
                  <a:srgbClr val="000000"/>
                </a:solidFill>
                <a:latin typeface="Arial Nova" panose="020B0604020202020204" pitchFamily="34" charset="0"/>
              </a:rPr>
              <a:t> version 9.1 </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Recommendation 2: Port 80 should be closed</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Recommendation 3: Samba version 2.2.1a should be updated to version 4.17</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Recommendation 4: Port 22 should be closed.</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r>
              <a:rPr lang="en-US" dirty="0">
                <a:solidFill>
                  <a:srgbClr val="000000"/>
                </a:solidFill>
                <a:latin typeface="Arial Nova" panose="020B0604020202020204" pitchFamily="34" charset="0"/>
              </a:rPr>
              <a:t>Recommendation 5: Data stored on the machine should be encrypted.</a:t>
            </a:r>
          </a:p>
          <a:p>
            <a:pPr marL="0" indent="0">
              <a:buFont typeface="Arial" panose="020B0604020202020204" pitchFamily="34" charset="0"/>
              <a:buNone/>
            </a:pPr>
            <a:br>
              <a:rPr lang="en-US" dirty="0"/>
            </a:br>
            <a:endParaRPr lang="en-US" dirty="0"/>
          </a:p>
        </p:txBody>
      </p:sp>
    </p:spTree>
    <p:extLst>
      <p:ext uri="{BB962C8B-B14F-4D97-AF65-F5344CB8AC3E}">
        <p14:creationId xmlns:p14="http://schemas.microsoft.com/office/powerpoint/2010/main" val="339945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CD059-AEC9-4BC7-83C7-D12F339D0F68}"/>
              </a:ext>
            </a:extLst>
          </p:cNvPr>
          <p:cNvPicPr>
            <a:picLocks noChangeAspect="1"/>
          </p:cNvPicPr>
          <p:nvPr/>
        </p:nvPicPr>
        <p:blipFill>
          <a:blip r:embed="rId2">
            <a:alphaModFix amt="4000"/>
            <a:extLst>
              <a:ext uri="{28A0092B-C50C-407E-A947-70E740481C1C}">
                <a14:useLocalDpi xmlns:a14="http://schemas.microsoft.com/office/drawing/2010/main" val="0"/>
              </a:ext>
            </a:extLst>
          </a:blip>
          <a:stretch>
            <a:fillRect/>
          </a:stretch>
        </p:blipFill>
        <p:spPr>
          <a:xfrm>
            <a:off x="3221076" y="1577636"/>
            <a:ext cx="5142087" cy="4960190"/>
          </a:xfrm>
          <a:prstGeom prst="ellipse">
            <a:avLst/>
          </a:prstGeom>
          <a:ln>
            <a:noFill/>
          </a:ln>
          <a:effectLst>
            <a:softEdge rad="112500"/>
          </a:effectLst>
        </p:spPr>
      </p:pic>
      <p:sp>
        <p:nvSpPr>
          <p:cNvPr id="2" name="TextBox 1">
            <a:extLst>
              <a:ext uri="{FF2B5EF4-FFF2-40B4-BE49-F238E27FC236}">
                <a16:creationId xmlns:a16="http://schemas.microsoft.com/office/drawing/2014/main" id="{41977175-4B1F-482C-A03F-7DA82C9F666C}"/>
              </a:ext>
            </a:extLst>
          </p:cNvPr>
          <p:cNvSpPr txBox="1"/>
          <p:nvPr/>
        </p:nvSpPr>
        <p:spPr>
          <a:xfrm>
            <a:off x="1785257" y="2613392"/>
            <a:ext cx="8011809" cy="2308324"/>
          </a:xfrm>
          <a:prstGeom prst="rect">
            <a:avLst/>
          </a:prstGeom>
          <a:noFill/>
        </p:spPr>
        <p:txBody>
          <a:bodyPr wrap="square" rtlCol="0">
            <a:spAutoFit/>
          </a:bodyPr>
          <a:lstStyle/>
          <a:p>
            <a:r>
              <a:rPr lang="en-US" sz="4800" b="1" dirty="0">
                <a:latin typeface="Arial Black" panose="020B0A04020102020204" pitchFamily="34" charset="0"/>
              </a:rPr>
              <a:t>End of Presentation</a:t>
            </a:r>
          </a:p>
          <a:p>
            <a:endParaRPr lang="en-US" sz="4800" b="1" dirty="0">
              <a:latin typeface="Arial Black" panose="020B0A04020102020204" pitchFamily="34" charset="0"/>
            </a:endParaRPr>
          </a:p>
          <a:p>
            <a:r>
              <a:rPr lang="en-US" sz="4800" b="1" dirty="0">
                <a:latin typeface="Arial Black" panose="020B0A04020102020204" pitchFamily="34" charset="0"/>
              </a:rPr>
              <a:t>       THANK YOU</a:t>
            </a:r>
          </a:p>
        </p:txBody>
      </p:sp>
    </p:spTree>
    <p:extLst>
      <p:ext uri="{BB962C8B-B14F-4D97-AF65-F5344CB8AC3E}">
        <p14:creationId xmlns:p14="http://schemas.microsoft.com/office/powerpoint/2010/main" val="246682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9AC861-FA7A-4318-9FCB-9881509CD6DB}"/>
              </a:ext>
            </a:extLst>
          </p:cNvPr>
          <p:cNvSpPr/>
          <p:nvPr/>
        </p:nvSpPr>
        <p:spPr>
          <a:xfrm>
            <a:off x="-17617" y="2924738"/>
            <a:ext cx="12192001" cy="3389433"/>
          </a:xfrm>
          <a:prstGeom prst="rect">
            <a:avLst/>
          </a:prstGeom>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E00DF93-3AEC-4A6C-B65E-472410B6B483}"/>
              </a:ext>
            </a:extLst>
          </p:cNvPr>
          <p:cNvCxnSpPr>
            <a:cxnSpLocks/>
          </p:cNvCxnSpPr>
          <p:nvPr/>
        </p:nvCxnSpPr>
        <p:spPr>
          <a:xfrm>
            <a:off x="3667842" y="3570484"/>
            <a:ext cx="5896708" cy="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DFB697F-1903-42E0-818F-286CC94687D6}"/>
              </a:ext>
            </a:extLst>
          </p:cNvPr>
          <p:cNvSpPr txBox="1"/>
          <p:nvPr/>
        </p:nvSpPr>
        <p:spPr>
          <a:xfrm>
            <a:off x="3552650" y="1831344"/>
            <a:ext cx="7724949" cy="646331"/>
          </a:xfrm>
          <a:prstGeom prst="rect">
            <a:avLst/>
          </a:prstGeom>
          <a:noFill/>
        </p:spPr>
        <p:txBody>
          <a:bodyPr wrap="square" rtlCol="0">
            <a:spAutoFit/>
          </a:bodyPr>
          <a:lstStyle/>
          <a:p>
            <a:r>
              <a:rPr lang="en-US" sz="3600" b="1" dirty="0">
                <a:solidFill>
                  <a:srgbClr val="00B0F0"/>
                </a:solidFill>
                <a:latin typeface="Arial Black" panose="020B0A04020102020204" pitchFamily="34" charset="0"/>
              </a:rPr>
              <a:t>ZONAL CHALLENGE</a:t>
            </a:r>
          </a:p>
        </p:txBody>
      </p:sp>
      <p:sp>
        <p:nvSpPr>
          <p:cNvPr id="10" name="TextBox 9">
            <a:extLst>
              <a:ext uri="{FF2B5EF4-FFF2-40B4-BE49-F238E27FC236}">
                <a16:creationId xmlns:a16="http://schemas.microsoft.com/office/drawing/2014/main" id="{28A3620A-5A94-4A87-9316-CFB50CE15A70}"/>
              </a:ext>
            </a:extLst>
          </p:cNvPr>
          <p:cNvSpPr txBox="1"/>
          <p:nvPr/>
        </p:nvSpPr>
        <p:spPr>
          <a:xfrm>
            <a:off x="2699657" y="4019289"/>
            <a:ext cx="7080000" cy="461665"/>
          </a:xfrm>
          <a:prstGeom prst="rect">
            <a:avLst/>
          </a:prstGeom>
          <a:noFill/>
        </p:spPr>
        <p:txBody>
          <a:bodyPr wrap="square" rtlCol="0">
            <a:spAutoFit/>
          </a:bodyPr>
          <a:lstStyle/>
          <a:p>
            <a:r>
              <a:rPr lang="en-US" sz="2400" dirty="0">
                <a:solidFill>
                  <a:schemeClr val="bg1"/>
                </a:solidFill>
              </a:rPr>
              <a:t>                </a:t>
            </a:r>
            <a:r>
              <a:rPr lang="en-US" sz="2400" dirty="0">
                <a:solidFill>
                  <a:schemeClr val="bg1"/>
                </a:solidFill>
                <a:latin typeface="Arial Black" panose="020B0A04020102020204" pitchFamily="34" charset="0"/>
              </a:rPr>
              <a:t>GLAGO GIDEON ELORM</a:t>
            </a:r>
          </a:p>
        </p:txBody>
      </p:sp>
      <p:sp>
        <p:nvSpPr>
          <p:cNvPr id="4" name="TextBox 3">
            <a:extLst>
              <a:ext uri="{FF2B5EF4-FFF2-40B4-BE49-F238E27FC236}">
                <a16:creationId xmlns:a16="http://schemas.microsoft.com/office/drawing/2014/main" id="{5A8068B1-7875-430C-B113-0A424E624697}"/>
              </a:ext>
            </a:extLst>
          </p:cNvPr>
          <p:cNvSpPr txBox="1"/>
          <p:nvPr/>
        </p:nvSpPr>
        <p:spPr>
          <a:xfrm>
            <a:off x="78455" y="616377"/>
            <a:ext cx="11591122" cy="1077218"/>
          </a:xfrm>
          <a:prstGeom prst="rect">
            <a:avLst/>
          </a:prstGeom>
          <a:noFill/>
        </p:spPr>
        <p:txBody>
          <a:bodyPr wrap="none" rtlCol="0">
            <a:spAutoFit/>
          </a:bodyPr>
          <a:lstStyle/>
          <a:p>
            <a:pPr algn="ctr"/>
            <a:r>
              <a:rPr lang="en-US" sz="3200" b="1" dirty="0">
                <a:solidFill>
                  <a:schemeClr val="accent1">
                    <a:lumMod val="75000"/>
                  </a:schemeClr>
                </a:solidFill>
                <a:latin typeface="Arial Black" panose="020B0A04020102020204" pitchFamily="34" charset="0"/>
              </a:rPr>
              <a:t>THE NATIONAL CYBERCHAMP COMPETITION 2023</a:t>
            </a:r>
          </a:p>
          <a:p>
            <a:pPr algn="ctr"/>
            <a:r>
              <a:rPr lang="en-US" sz="3200" b="1" dirty="0">
                <a:solidFill>
                  <a:schemeClr val="accent1">
                    <a:lumMod val="75000"/>
                  </a:schemeClr>
                </a:solidFill>
                <a:latin typeface="Arial Black" panose="020B0A04020102020204" pitchFamily="34" charset="0"/>
              </a:rPr>
              <a:t>(NCCC23)</a:t>
            </a:r>
          </a:p>
        </p:txBody>
      </p:sp>
      <p:sp>
        <p:nvSpPr>
          <p:cNvPr id="6" name="TextBox 5">
            <a:extLst>
              <a:ext uri="{FF2B5EF4-FFF2-40B4-BE49-F238E27FC236}">
                <a16:creationId xmlns:a16="http://schemas.microsoft.com/office/drawing/2014/main" id="{9BE45487-F977-459A-8758-76B0ADE599D0}"/>
              </a:ext>
            </a:extLst>
          </p:cNvPr>
          <p:cNvSpPr txBox="1"/>
          <p:nvPr/>
        </p:nvSpPr>
        <p:spPr>
          <a:xfrm>
            <a:off x="4805678" y="6457890"/>
            <a:ext cx="2835200" cy="400110"/>
          </a:xfrm>
          <a:prstGeom prst="rect">
            <a:avLst/>
          </a:prstGeom>
          <a:noFill/>
        </p:spPr>
        <p:txBody>
          <a:bodyPr wrap="none" rtlCol="0">
            <a:spAutoFit/>
          </a:bodyPr>
          <a:lstStyle/>
          <a:p>
            <a:r>
              <a:rPr lang="en-US" sz="2000" dirty="0">
                <a:latin typeface="Arial Black" panose="020B0A04020102020204" pitchFamily="34" charset="0"/>
              </a:rPr>
              <a:t>21 JANUARY 2023.</a:t>
            </a:r>
          </a:p>
        </p:txBody>
      </p:sp>
      <p:sp>
        <p:nvSpPr>
          <p:cNvPr id="11" name="TextBox 10">
            <a:extLst>
              <a:ext uri="{FF2B5EF4-FFF2-40B4-BE49-F238E27FC236}">
                <a16:creationId xmlns:a16="http://schemas.microsoft.com/office/drawing/2014/main" id="{6764B469-D5DB-CAFE-A17E-912C5AB91C47}"/>
              </a:ext>
            </a:extLst>
          </p:cNvPr>
          <p:cNvSpPr txBox="1"/>
          <p:nvPr/>
        </p:nvSpPr>
        <p:spPr>
          <a:xfrm>
            <a:off x="3866572" y="3155736"/>
            <a:ext cx="6110514" cy="369332"/>
          </a:xfrm>
          <a:prstGeom prst="rect">
            <a:avLst/>
          </a:prstGeom>
          <a:noFill/>
        </p:spPr>
        <p:txBody>
          <a:bodyPr wrap="square">
            <a:spAutoFit/>
          </a:bodyPr>
          <a:lstStyle/>
          <a:p>
            <a:r>
              <a:rPr lang="en-US" b="1" dirty="0">
                <a:solidFill>
                  <a:schemeClr val="bg1"/>
                </a:solidFill>
                <a:latin typeface="Arial Black" panose="020B0A04020102020204" pitchFamily="34" charset="0"/>
              </a:rPr>
              <a:t>ETHICAL HACKING SESSION</a:t>
            </a:r>
            <a:endParaRPr lang="en-US" sz="1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3671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15A2-FC37-4303-88B7-8EB2BFEFB425}"/>
              </a:ext>
            </a:extLst>
          </p:cNvPr>
          <p:cNvSpPr>
            <a:spLocks noGrp="1"/>
          </p:cNvSpPr>
          <p:nvPr>
            <p:ph type="title"/>
          </p:nvPr>
        </p:nvSpPr>
        <p:spPr/>
        <p:txBody>
          <a:bodyPr/>
          <a:lstStyle/>
          <a:p>
            <a:r>
              <a:rPr lang="en-US" b="1" u="sng" dirty="0">
                <a:latin typeface="Arial Black" panose="020B0A04020102020204" pitchFamily="34" charset="0"/>
              </a:rPr>
              <a:t>PROJECT REQUIREMENTS</a:t>
            </a:r>
          </a:p>
        </p:txBody>
      </p:sp>
      <p:sp>
        <p:nvSpPr>
          <p:cNvPr id="3" name="Content Placeholder 2">
            <a:extLst>
              <a:ext uri="{FF2B5EF4-FFF2-40B4-BE49-F238E27FC236}">
                <a16:creationId xmlns:a16="http://schemas.microsoft.com/office/drawing/2014/main" id="{1E5DC856-0530-4BB5-AB1A-AB868B1EC9BE}"/>
              </a:ext>
            </a:extLst>
          </p:cNvPr>
          <p:cNvSpPr>
            <a:spLocks noGrp="1"/>
          </p:cNvSpPr>
          <p:nvPr>
            <p:ph idx="1"/>
          </p:nvPr>
        </p:nvSpPr>
        <p:spPr>
          <a:xfrm>
            <a:off x="635268" y="1771048"/>
            <a:ext cx="10972800" cy="4721827"/>
          </a:xfrm>
        </p:spPr>
        <p:txBody>
          <a:bodyPr>
            <a:normAutofit/>
          </a:bodyPr>
          <a:lstStyle/>
          <a:p>
            <a:pPr marL="0" indent="0">
              <a:buNone/>
            </a:pPr>
            <a:r>
              <a:rPr lang="en-US" b="0" i="0" dirty="0">
                <a:solidFill>
                  <a:srgbClr val="000000"/>
                </a:solidFill>
                <a:effectLst/>
                <a:latin typeface="Arial Nova" panose="020B0504020202020204" pitchFamily="34" charset="0"/>
              </a:rPr>
              <a:t>The CIO of New Wave Commercial Bank Ltd, Mohamed Ayala, has been asked by his board of directors to carry out quarterly assessments to meet security compliance mandates. The bank has hired you and your team to carry out a black box penetration testing engagement on one of the host machines owned by the bank</a:t>
            </a:r>
            <a:r>
              <a:rPr lang="en-US" dirty="0">
                <a:latin typeface="Arial Nova" panose="020B0504020202020204" pitchFamily="34" charset="0"/>
              </a:rPr>
              <a:t> </a:t>
            </a:r>
            <a:br>
              <a:rPr lang="en-US" dirty="0">
                <a:latin typeface="Arial Black" panose="020B0A04020102020204" pitchFamily="34" charset="0"/>
              </a:rPr>
            </a:br>
            <a:endParaRPr lang="en-US" dirty="0">
              <a:latin typeface="Arial Black" panose="020B0A04020102020204" pitchFamily="34" charset="0"/>
            </a:endParaRPr>
          </a:p>
        </p:txBody>
      </p:sp>
    </p:spTree>
    <p:extLst>
      <p:ext uri="{BB962C8B-B14F-4D97-AF65-F5344CB8AC3E}">
        <p14:creationId xmlns:p14="http://schemas.microsoft.com/office/powerpoint/2010/main" val="114813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75168" y="686610"/>
            <a:ext cx="11892999" cy="584775"/>
          </a:xfrm>
          <a:prstGeom prst="rect">
            <a:avLst/>
          </a:prstGeom>
          <a:noFill/>
        </p:spPr>
        <p:txBody>
          <a:bodyPr wrap="none" rtlCol="0">
            <a:spAutoFit/>
          </a:bodyPr>
          <a:lstStyle/>
          <a:p>
            <a:r>
              <a:rPr lang="en-US" sz="3200" dirty="0">
                <a:solidFill>
                  <a:srgbClr val="000000"/>
                </a:solidFill>
                <a:latin typeface="Arial Black" panose="020B0A04020102020204" pitchFamily="34" charset="0"/>
              </a:rPr>
              <a:t>OUTLINE</a:t>
            </a:r>
            <a:r>
              <a:rPr lang="en-US" sz="3200" b="0" i="0" dirty="0">
                <a:solidFill>
                  <a:srgbClr val="000000"/>
                </a:solidFill>
                <a:effectLst/>
                <a:latin typeface="Arial Black" panose="020B0A04020102020204" pitchFamily="34" charset="0"/>
              </a:rPr>
              <a:t> </a:t>
            </a:r>
            <a:r>
              <a:rPr lang="en-US" sz="3200" dirty="0">
                <a:solidFill>
                  <a:srgbClr val="000000"/>
                </a:solidFill>
                <a:latin typeface="Arial Black" panose="020B0A04020102020204" pitchFamily="34" charset="0"/>
              </a:rPr>
              <a:t>SHOWING</a:t>
            </a:r>
            <a:r>
              <a:rPr lang="en-US" sz="3200" b="0" i="0" dirty="0">
                <a:solidFill>
                  <a:srgbClr val="000000"/>
                </a:solidFill>
                <a:effectLst/>
                <a:latin typeface="Arial Black" panose="020B0A04020102020204" pitchFamily="34" charset="0"/>
              </a:rPr>
              <a:t> STAGES OF THE ENGAGEMENT </a:t>
            </a:r>
            <a:endParaRPr lang="en-US" sz="32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7104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Arial Nova" panose="020B0604020202020204" pitchFamily="34" charset="0"/>
              </a:rPr>
              <a:t>Stage 1: Scanning and enumeration phase </a:t>
            </a:r>
          </a:p>
          <a:p>
            <a:pPr marL="0" indent="0">
              <a:buNone/>
            </a:pPr>
            <a:r>
              <a:rPr lang="en-US" dirty="0">
                <a:solidFill>
                  <a:srgbClr val="000000"/>
                </a:solidFill>
                <a:latin typeface="Arial Nova" panose="020B0604020202020204" pitchFamily="34" charset="0"/>
              </a:rPr>
              <a:t>Stage 2: Vulnerability assessment phase</a:t>
            </a:r>
          </a:p>
          <a:p>
            <a:pPr marL="0" indent="0">
              <a:buNone/>
            </a:pPr>
            <a:r>
              <a:rPr lang="en-US" dirty="0">
                <a:solidFill>
                  <a:srgbClr val="000000"/>
                </a:solidFill>
                <a:latin typeface="Arial Nova" panose="020B0604020202020204" pitchFamily="34" charset="0"/>
              </a:rPr>
              <a:t>Stage 3: Exploitation phase</a:t>
            </a:r>
          </a:p>
          <a:p>
            <a:pPr marL="0" indent="0">
              <a:buFont typeface="Arial" panose="020B0604020202020204" pitchFamily="34" charset="0"/>
              <a:buNone/>
            </a:pPr>
            <a:r>
              <a:rPr lang="en-US" dirty="0">
                <a:solidFill>
                  <a:srgbClr val="000000"/>
                </a:solidFill>
                <a:latin typeface="Arial Nova" panose="020B0604020202020204" pitchFamily="34" charset="0"/>
              </a:rPr>
              <a:t>Stage 4: Data exploration phase</a:t>
            </a:r>
          </a:p>
          <a:p>
            <a:pPr marL="0" indent="0">
              <a:buFont typeface="Arial" panose="020B0604020202020204" pitchFamily="34" charset="0"/>
              <a:buNone/>
            </a:pPr>
            <a:r>
              <a:rPr lang="en-US" dirty="0">
                <a:solidFill>
                  <a:srgbClr val="000000"/>
                </a:solidFill>
                <a:latin typeface="Arial Nova" panose="020B0604020202020204" pitchFamily="34" charset="0"/>
              </a:rPr>
              <a:t>Stage 5: Recommendations </a:t>
            </a:r>
          </a:p>
          <a:p>
            <a:pPr marL="0" indent="0">
              <a:buFont typeface="Arial" panose="020B0604020202020204" pitchFamily="34" charset="0"/>
              <a:buNone/>
            </a:pPr>
            <a:r>
              <a:rPr lang="en-US" dirty="0">
                <a:solidFill>
                  <a:srgbClr val="000000"/>
                </a:solidFill>
                <a:latin typeface="Arial Nova" panose="020B0604020202020204" pitchFamily="34" charset="0"/>
              </a:rPr>
              <a:t>Etc.</a:t>
            </a:r>
          </a:p>
          <a:p>
            <a:pPr marL="0" indent="0">
              <a:buFont typeface="Arial" panose="020B0604020202020204" pitchFamily="34" charset="0"/>
              <a:buNone/>
            </a:pPr>
            <a:br>
              <a:rPr lang="en-US" dirty="0"/>
            </a:br>
            <a:endParaRPr lang="en-US" dirty="0"/>
          </a:p>
        </p:txBody>
      </p:sp>
    </p:spTree>
    <p:extLst>
      <p:ext uri="{BB962C8B-B14F-4D97-AF65-F5344CB8AC3E}">
        <p14:creationId xmlns:p14="http://schemas.microsoft.com/office/powerpoint/2010/main" val="18530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283585" y="778942"/>
            <a:ext cx="7144905" cy="584775"/>
          </a:xfrm>
          <a:prstGeom prst="rect">
            <a:avLst/>
          </a:prstGeom>
          <a:noFill/>
        </p:spPr>
        <p:txBody>
          <a:bodyPr wrap="none" rtlCol="0">
            <a:spAutoFit/>
          </a:bodyPr>
          <a:lstStyle/>
          <a:p>
            <a:r>
              <a:rPr lang="en-US" sz="3200" b="0" i="0" dirty="0">
                <a:solidFill>
                  <a:srgbClr val="000000"/>
                </a:solidFill>
                <a:effectLst/>
                <a:latin typeface="Arial Black" panose="020B0A04020102020204" pitchFamily="34" charset="0"/>
              </a:rPr>
              <a:t>Scanning &amp; Enumeration (1/2)  </a:t>
            </a:r>
            <a:endParaRPr lang="en-US" sz="32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83080"/>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Output 1:</a:t>
            </a:r>
          </a:p>
          <a:p>
            <a:pPr marL="0" indent="0">
              <a:buFont typeface="Arial" panose="020B0604020202020204" pitchFamily="34" charset="0"/>
              <a:buNone/>
            </a:pPr>
            <a:r>
              <a:rPr lang="en-US" dirty="0">
                <a:solidFill>
                  <a:srgbClr val="000000"/>
                </a:solidFill>
                <a:latin typeface="Arial Nova" panose="020B0604020202020204" pitchFamily="34" charset="0"/>
              </a:rPr>
              <a:t>IP address of the attacker machine</a:t>
            </a:r>
          </a:p>
          <a:p>
            <a:pPr marL="0" indent="0">
              <a:buFont typeface="Arial" panose="020B0604020202020204" pitchFamily="34" charset="0"/>
              <a:buNone/>
            </a:pPr>
            <a:r>
              <a:rPr lang="en-US" dirty="0">
                <a:solidFill>
                  <a:srgbClr val="000000"/>
                </a:solidFill>
                <a:latin typeface="Arial Nova" panose="020B0604020202020204" pitchFamily="34" charset="0"/>
              </a:rPr>
              <a:t>   192.168.56.103</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spTree>
    <p:extLst>
      <p:ext uri="{BB962C8B-B14F-4D97-AF65-F5344CB8AC3E}">
        <p14:creationId xmlns:p14="http://schemas.microsoft.com/office/powerpoint/2010/main" val="7636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1283585" y="778942"/>
            <a:ext cx="7144905" cy="584775"/>
          </a:xfrm>
          <a:prstGeom prst="rect">
            <a:avLst/>
          </a:prstGeom>
          <a:noFill/>
        </p:spPr>
        <p:txBody>
          <a:bodyPr wrap="none" rtlCol="0">
            <a:spAutoFit/>
          </a:bodyPr>
          <a:lstStyle/>
          <a:p>
            <a:r>
              <a:rPr lang="en-US" sz="3200" b="0" i="0" dirty="0">
                <a:solidFill>
                  <a:srgbClr val="000000"/>
                </a:solidFill>
                <a:effectLst/>
                <a:latin typeface="Arial Black" panose="020B0A04020102020204" pitchFamily="34" charset="0"/>
              </a:rPr>
              <a:t>Scanning &amp; Enumeration (2/2)  </a:t>
            </a:r>
            <a:endParaRPr lang="en-US" sz="32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71048"/>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Output 2:</a:t>
            </a:r>
          </a:p>
          <a:p>
            <a:pPr marL="0" indent="0">
              <a:buFont typeface="Arial" panose="020B0604020202020204" pitchFamily="34" charset="0"/>
              <a:buNone/>
            </a:pPr>
            <a:r>
              <a:rPr lang="en-US" dirty="0">
                <a:solidFill>
                  <a:srgbClr val="000000"/>
                </a:solidFill>
                <a:latin typeface="Arial Nova" panose="020B0604020202020204" pitchFamily="34" charset="0"/>
              </a:rPr>
              <a:t>IP address of the target machine</a:t>
            </a:r>
          </a:p>
          <a:p>
            <a:pPr marL="0" indent="0">
              <a:buFont typeface="Arial" panose="020B0604020202020204" pitchFamily="34" charset="0"/>
              <a:buNone/>
            </a:pPr>
            <a:r>
              <a:rPr lang="en-US" dirty="0">
                <a:solidFill>
                  <a:srgbClr val="000000"/>
                </a:solidFill>
                <a:latin typeface="Arial Nova" panose="020B0604020202020204" pitchFamily="34" charset="0"/>
              </a:rPr>
              <a:t>  192.168.56.104</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spTree>
    <p:extLst>
      <p:ext uri="{BB962C8B-B14F-4D97-AF65-F5344CB8AC3E}">
        <p14:creationId xmlns:p14="http://schemas.microsoft.com/office/powerpoint/2010/main" val="22648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0" y="753869"/>
            <a:ext cx="11463972"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SERVICES IDENTIFIED &amp; POTENTIAL VULNERABILITIES</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771048"/>
            <a:ext cx="10972800" cy="4721827"/>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0" dirty="0">
                <a:solidFill>
                  <a:srgbClr val="000000"/>
                </a:solidFill>
                <a:latin typeface="Arial Nova" panose="020B0604020202020204" pitchFamily="34" charset="0"/>
              </a:rPr>
              <a:t>Service 1: Secure shell</a:t>
            </a:r>
          </a:p>
          <a:p>
            <a:pPr marL="0" indent="0">
              <a:buNone/>
            </a:pPr>
            <a:r>
              <a:rPr lang="en-US" sz="8000" dirty="0">
                <a:solidFill>
                  <a:srgbClr val="000000"/>
                </a:solidFill>
                <a:latin typeface="Arial Nova" panose="020B0604020202020204" pitchFamily="34" charset="0"/>
              </a:rPr>
              <a:t>Potential Vulnerabilities: </a:t>
            </a:r>
          </a:p>
          <a:p>
            <a:pPr marL="0" indent="0">
              <a:buNone/>
            </a:pPr>
            <a:r>
              <a:rPr lang="en-US" sz="8000" dirty="0">
                <a:solidFill>
                  <a:srgbClr val="000000"/>
                </a:solidFill>
                <a:latin typeface="Arial Nova" panose="020B0604020202020204" pitchFamily="34" charset="0"/>
              </a:rPr>
              <a:t>-</a:t>
            </a:r>
            <a:r>
              <a:rPr lang="en-US" sz="8000" dirty="0" err="1">
                <a:solidFill>
                  <a:srgbClr val="000000"/>
                </a:solidFill>
                <a:latin typeface="Arial Nova" panose="020B0604020202020204" pitchFamily="34" charset="0"/>
              </a:rPr>
              <a:t>Openssh</a:t>
            </a:r>
            <a:r>
              <a:rPr lang="en-US" sz="8000" dirty="0">
                <a:solidFill>
                  <a:srgbClr val="000000"/>
                </a:solidFill>
                <a:latin typeface="Arial Nova" panose="020B0604020202020204" pitchFamily="34" charset="0"/>
              </a:rPr>
              <a:t> version 2.9 outdated</a:t>
            </a:r>
          </a:p>
          <a:p>
            <a:pPr marL="0" indent="0">
              <a:buNone/>
            </a:pPr>
            <a:r>
              <a:rPr lang="en-US" sz="8000" dirty="0">
                <a:solidFill>
                  <a:srgbClr val="000000"/>
                </a:solidFill>
                <a:latin typeface="Arial Nova" panose="020B0604020202020204" pitchFamily="34" charset="0"/>
              </a:rPr>
              <a:t>-</a:t>
            </a:r>
            <a:r>
              <a:rPr lang="en-US" sz="8000" dirty="0" err="1">
                <a:solidFill>
                  <a:srgbClr val="000000"/>
                </a:solidFill>
                <a:latin typeface="Arial Nova" panose="020B0604020202020204" pitchFamily="34" charset="0"/>
              </a:rPr>
              <a:t>Ssh</a:t>
            </a:r>
            <a:r>
              <a:rPr lang="en-US" sz="8000" dirty="0">
                <a:solidFill>
                  <a:srgbClr val="000000"/>
                </a:solidFill>
                <a:latin typeface="Arial Nova" panose="020B0604020202020204" pitchFamily="34" charset="0"/>
              </a:rPr>
              <a:t> grants access to unauthorized users to gain remote access to the machine.</a:t>
            </a:r>
          </a:p>
          <a:p>
            <a:pPr marL="0" indent="0">
              <a:buFont typeface="Arial" panose="020B0604020202020204" pitchFamily="34" charset="0"/>
              <a:buNone/>
            </a:pPr>
            <a:endParaRPr lang="en-US" sz="8000" dirty="0">
              <a:solidFill>
                <a:srgbClr val="000000"/>
              </a:solidFill>
              <a:latin typeface="Arial Nova" panose="020B0604020202020204" pitchFamily="34" charset="0"/>
            </a:endParaRPr>
          </a:p>
          <a:p>
            <a:pPr marL="0" indent="0">
              <a:buFont typeface="Arial" panose="020B0604020202020204" pitchFamily="34" charset="0"/>
              <a:buNone/>
            </a:pPr>
            <a:r>
              <a:rPr lang="en-US" sz="8000" dirty="0">
                <a:solidFill>
                  <a:srgbClr val="000000"/>
                </a:solidFill>
                <a:latin typeface="Arial Nova" panose="020B0604020202020204" pitchFamily="34" charset="0"/>
              </a:rPr>
              <a:t>Service 3: </a:t>
            </a:r>
            <a:r>
              <a:rPr lang="en-US" sz="8000" dirty="0" err="1">
                <a:solidFill>
                  <a:srgbClr val="000000"/>
                </a:solidFill>
                <a:latin typeface="Arial Nova" panose="020B0604020202020204" pitchFamily="34" charset="0"/>
              </a:rPr>
              <a:t>Netbios-ssn</a:t>
            </a:r>
            <a:endParaRPr lang="en-US" sz="8000" dirty="0">
              <a:solidFill>
                <a:srgbClr val="000000"/>
              </a:solidFill>
              <a:latin typeface="Arial Nova" panose="020B0604020202020204" pitchFamily="34" charset="0"/>
            </a:endParaRPr>
          </a:p>
          <a:p>
            <a:pPr marL="0" indent="0">
              <a:buFont typeface="Arial" panose="020B0604020202020204" pitchFamily="34" charset="0"/>
              <a:buNone/>
            </a:pPr>
            <a:r>
              <a:rPr lang="en-US" sz="8000" dirty="0">
                <a:solidFill>
                  <a:srgbClr val="000000"/>
                </a:solidFill>
                <a:latin typeface="Arial Nova" panose="020B0604020202020204" pitchFamily="34" charset="0"/>
              </a:rPr>
              <a:t>Potential Vulnerabilities: </a:t>
            </a:r>
            <a:r>
              <a:rPr lang="en-US" sz="8000" dirty="0" err="1">
                <a:solidFill>
                  <a:srgbClr val="000000"/>
                </a:solidFill>
                <a:latin typeface="Arial Nova" panose="020B0604020202020204" pitchFamily="34" charset="0"/>
              </a:rPr>
              <a:t>smb</a:t>
            </a:r>
            <a:r>
              <a:rPr lang="en-US" sz="8000" dirty="0">
                <a:solidFill>
                  <a:srgbClr val="000000"/>
                </a:solidFill>
                <a:latin typeface="Arial Nova" panose="020B0604020202020204" pitchFamily="34" charset="0"/>
              </a:rPr>
              <a:t> version 2.2.1a outdated</a:t>
            </a:r>
          </a:p>
          <a:p>
            <a:pPr marL="0" indent="0">
              <a:buFont typeface="Arial" panose="020B0604020202020204" pitchFamily="34" charset="0"/>
              <a:buNone/>
            </a:pPr>
            <a:endParaRPr lang="en-US" sz="8000" dirty="0">
              <a:solidFill>
                <a:srgbClr val="000000"/>
              </a:solidFill>
              <a:latin typeface="Arial Nova" panose="020B0604020202020204" pitchFamily="34" charset="0"/>
            </a:endParaRPr>
          </a:p>
          <a:p>
            <a:pPr marL="0" indent="0">
              <a:buFont typeface="Arial" panose="020B0604020202020204" pitchFamily="34" charset="0"/>
              <a:buNone/>
            </a:pPr>
            <a:r>
              <a:rPr lang="en-US" sz="8000" dirty="0">
                <a:solidFill>
                  <a:srgbClr val="000000"/>
                </a:solidFill>
                <a:latin typeface="Arial Nova" panose="020B0604020202020204" pitchFamily="34" charset="0"/>
              </a:rPr>
              <a:t>Service 4: HTTP</a:t>
            </a:r>
          </a:p>
          <a:p>
            <a:pPr marL="0" indent="0">
              <a:buFont typeface="Arial" panose="020B0604020202020204" pitchFamily="34" charset="0"/>
              <a:buNone/>
            </a:pPr>
            <a:r>
              <a:rPr lang="en-US" sz="8000" dirty="0">
                <a:solidFill>
                  <a:srgbClr val="000000"/>
                </a:solidFill>
                <a:latin typeface="Arial Nova" panose="020B0604020202020204" pitchFamily="34" charset="0"/>
              </a:rPr>
              <a:t>Potential Vulnerabilities: Data being sent on this service is </a:t>
            </a:r>
            <a:r>
              <a:rPr lang="en-US" sz="8000" dirty="0" err="1">
                <a:solidFill>
                  <a:srgbClr val="000000"/>
                </a:solidFill>
                <a:latin typeface="Arial Nova" panose="020B0604020202020204" pitchFamily="34" charset="0"/>
              </a:rPr>
              <a:t>unecrypted</a:t>
            </a:r>
            <a:r>
              <a:rPr lang="en-US" sz="8000" dirty="0">
                <a:solidFill>
                  <a:srgbClr val="000000"/>
                </a:solidFill>
                <a:latin typeface="Arial Nova" panose="020B0604020202020204" pitchFamily="34" charset="0"/>
              </a:rPr>
              <a:t>.</a:t>
            </a:r>
          </a:p>
          <a:p>
            <a:pPr marL="0" indent="0">
              <a:buFont typeface="Arial" panose="020B0604020202020204" pitchFamily="34" charset="0"/>
              <a:buNone/>
            </a:pPr>
            <a:endParaRPr lang="en-US" sz="8000" dirty="0">
              <a:solidFill>
                <a:srgbClr val="000000"/>
              </a:solidFill>
              <a:latin typeface="Arial Nova" panose="020B0604020202020204" pitchFamily="34" charset="0"/>
            </a:endParaRPr>
          </a:p>
          <a:p>
            <a:pPr marL="0" indent="0">
              <a:buFont typeface="Arial" panose="020B0604020202020204" pitchFamily="34" charset="0"/>
              <a:buNone/>
            </a:pPr>
            <a:r>
              <a:rPr lang="en-US" sz="8000" dirty="0">
                <a:solidFill>
                  <a:srgbClr val="000000"/>
                </a:solidFill>
                <a:latin typeface="Arial Nova" panose="020B0604020202020204" pitchFamily="34" charset="0"/>
              </a:rPr>
              <a:t>Service 5: HTTP</a:t>
            </a:r>
          </a:p>
          <a:p>
            <a:pPr marL="0" indent="0">
              <a:buFont typeface="Arial" panose="020B0604020202020204" pitchFamily="34" charset="0"/>
              <a:buNone/>
            </a:pPr>
            <a:r>
              <a:rPr lang="en-US" sz="8000" dirty="0">
                <a:solidFill>
                  <a:srgbClr val="000000"/>
                </a:solidFill>
                <a:latin typeface="Arial Nova" panose="020B0604020202020204" pitchFamily="34" charset="0"/>
              </a:rPr>
              <a:t>Potential Vulnerabilities: Apache version is out of date</a:t>
            </a:r>
          </a:p>
          <a:p>
            <a:pPr marL="0" indent="0">
              <a:buFont typeface="Arial" panose="020B0604020202020204" pitchFamily="34" charset="0"/>
              <a:buNone/>
            </a:pPr>
            <a:endParaRPr lang="en-US" sz="3600" dirty="0">
              <a:solidFill>
                <a:srgbClr val="000000"/>
              </a:solidFill>
              <a:latin typeface="Arial Nova" panose="020B0604020202020204" pitchFamily="34" charset="0"/>
            </a:endParaRPr>
          </a:p>
          <a:p>
            <a:pPr marL="0" indent="0">
              <a:buFont typeface="Arial" panose="020B0604020202020204" pitchFamily="34" charset="0"/>
              <a:buNone/>
            </a:pPr>
            <a:br>
              <a:rPr lang="en-US" sz="3600" dirty="0"/>
            </a:br>
            <a:endParaRPr lang="en-US" sz="3600" dirty="0"/>
          </a:p>
        </p:txBody>
      </p:sp>
    </p:spTree>
    <p:extLst>
      <p:ext uri="{BB962C8B-B14F-4D97-AF65-F5344CB8AC3E}">
        <p14:creationId xmlns:p14="http://schemas.microsoft.com/office/powerpoint/2010/main" val="333757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2189706" y="594212"/>
            <a:ext cx="7812588"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EXPLOITATION OF VULNERABILITIES</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00398" y="1554845"/>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09600" y="1338642"/>
            <a:ext cx="10972800" cy="4721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Exploitation of Vulnerability 1: Samba version 2.2.1a</a:t>
            </a: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endParaRPr lang="en-US" dirty="0">
              <a:solidFill>
                <a:srgbClr val="000000"/>
              </a:solidFill>
              <a:latin typeface="Arial Nova" panose="020B0604020202020204" pitchFamily="34" charset="0"/>
            </a:endParaRPr>
          </a:p>
          <a:p>
            <a:pPr marL="0" indent="0">
              <a:buFont typeface="Arial" panose="020B0604020202020204" pitchFamily="34" charset="0"/>
              <a:buNone/>
            </a:pPr>
            <a:br>
              <a:rPr lang="en-US" dirty="0"/>
            </a:b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t="9454" r="35821" b="1938"/>
          <a:stretch/>
        </p:blipFill>
        <p:spPr>
          <a:xfrm>
            <a:off x="2333765" y="2021253"/>
            <a:ext cx="6455391" cy="4221413"/>
          </a:xfrm>
          <a:prstGeom prst="rect">
            <a:avLst/>
          </a:prstGeom>
        </p:spPr>
      </p:pic>
    </p:spTree>
    <p:extLst>
      <p:ext uri="{BB962C8B-B14F-4D97-AF65-F5344CB8AC3E}">
        <p14:creationId xmlns:p14="http://schemas.microsoft.com/office/powerpoint/2010/main" val="29438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77175-4B1F-482C-A03F-7DA82C9F666C}"/>
              </a:ext>
            </a:extLst>
          </p:cNvPr>
          <p:cNvSpPr txBox="1"/>
          <p:nvPr/>
        </p:nvSpPr>
        <p:spPr>
          <a:xfrm>
            <a:off x="635268" y="549242"/>
            <a:ext cx="10023321" cy="523220"/>
          </a:xfrm>
          <a:prstGeom prst="rect">
            <a:avLst/>
          </a:prstGeom>
          <a:noFill/>
        </p:spPr>
        <p:txBody>
          <a:bodyPr wrap="none" rtlCol="0">
            <a:spAutoFit/>
          </a:bodyPr>
          <a:lstStyle/>
          <a:p>
            <a:r>
              <a:rPr lang="en-US" sz="2800" dirty="0">
                <a:solidFill>
                  <a:srgbClr val="000000"/>
                </a:solidFill>
                <a:latin typeface="Arial Black" panose="020B0A04020102020204" pitchFamily="34" charset="0"/>
              </a:rPr>
              <a:t>DATA EXFILTRATION/EXPLORATION/EXPOSURE </a:t>
            </a:r>
            <a:r>
              <a:rPr lang="en-US" sz="2800" b="0" i="0" dirty="0">
                <a:solidFill>
                  <a:srgbClr val="000000"/>
                </a:solidFill>
                <a:effectLst/>
                <a:latin typeface="Arial Black" panose="020B0A04020102020204" pitchFamily="34" charset="0"/>
              </a:rPr>
              <a:t>  </a:t>
            </a:r>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FEFE7C91-2128-4600-9316-1370BD40DFE0}"/>
              </a:ext>
            </a:extLst>
          </p:cNvPr>
          <p:cNvPicPr>
            <a:picLocks noChangeAspect="1"/>
          </p:cNvPicPr>
          <p:nvPr/>
        </p:nvPicPr>
        <p:blipFill>
          <a:blip r:embed="rId2">
            <a:alphaModFix amt="8000"/>
            <a:extLst>
              <a:ext uri="{28A0092B-C50C-407E-A947-70E740481C1C}">
                <a14:useLocalDpi xmlns:a14="http://schemas.microsoft.com/office/drawing/2010/main" val="0"/>
              </a:ext>
            </a:extLst>
          </a:blip>
          <a:stretch>
            <a:fillRect/>
          </a:stretch>
        </p:blipFill>
        <p:spPr>
          <a:xfrm>
            <a:off x="3271366" y="1632864"/>
            <a:ext cx="5343244" cy="5154231"/>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4DC6652E-AF5E-06BF-6898-C82C1B6E2CFA}"/>
              </a:ext>
            </a:extLst>
          </p:cNvPr>
          <p:cNvSpPr txBox="1">
            <a:spLocks/>
          </p:cNvSpPr>
          <p:nvPr/>
        </p:nvSpPr>
        <p:spPr>
          <a:xfrm>
            <a:off x="635268" y="1416207"/>
            <a:ext cx="10972800" cy="53708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0000"/>
                </a:solidFill>
                <a:latin typeface="Arial Nova" panose="020B0604020202020204" pitchFamily="34" charset="0"/>
              </a:rPr>
              <a:t>Output 1: Directories in the target machine</a:t>
            </a:r>
          </a:p>
          <a:p>
            <a:pPr marL="0" indent="0">
              <a:buFont typeface="Arial" panose="020B0604020202020204" pitchFamily="34" charset="0"/>
              <a:buNone/>
            </a:pPr>
            <a:br>
              <a:rPr lang="en-US" dirty="0"/>
            </a:b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36" t="8110" r="75983" b="287"/>
          <a:stretch/>
        </p:blipFill>
        <p:spPr>
          <a:xfrm>
            <a:off x="3271366" y="2231949"/>
            <a:ext cx="3770879" cy="4364077"/>
          </a:xfrm>
          <a:prstGeom prst="rect">
            <a:avLst/>
          </a:prstGeom>
        </p:spPr>
      </p:pic>
    </p:spTree>
    <p:extLst>
      <p:ext uri="{BB962C8B-B14F-4D97-AF65-F5344CB8AC3E}">
        <p14:creationId xmlns:p14="http://schemas.microsoft.com/office/powerpoint/2010/main" val="109203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451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Arial Nova</vt:lpstr>
      <vt:lpstr>Calibri</vt:lpstr>
      <vt:lpstr>Calibri Light</vt:lpstr>
      <vt:lpstr>Office Theme</vt:lpstr>
      <vt:lpstr>PowerPoint Presentation</vt:lpstr>
      <vt:lpstr>PowerPoint Presentation</vt:lpstr>
      <vt:lpstr>PROJECT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Febiri</dc:creator>
  <cp:lastModifiedBy>Gideon Glago</cp:lastModifiedBy>
  <cp:revision>56</cp:revision>
  <dcterms:created xsi:type="dcterms:W3CDTF">2022-10-26T16:55:14Z</dcterms:created>
  <dcterms:modified xsi:type="dcterms:W3CDTF">2023-11-01T20:05:52Z</dcterms:modified>
</cp:coreProperties>
</file>