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8" r:id="rId2"/>
    <p:sldId id="257" r:id="rId3"/>
    <p:sldId id="258" r:id="rId4"/>
    <p:sldId id="288" r:id="rId5"/>
    <p:sldId id="259" r:id="rId6"/>
    <p:sldId id="289" r:id="rId7"/>
    <p:sldId id="270" r:id="rId8"/>
    <p:sldId id="290" r:id="rId9"/>
    <p:sldId id="296" r:id="rId10"/>
    <p:sldId id="269" r:id="rId11"/>
    <p:sldId id="291" r:id="rId12"/>
    <p:sldId id="292" r:id="rId13"/>
    <p:sldId id="284" r:id="rId14"/>
    <p:sldId id="293" r:id="rId15"/>
    <p:sldId id="271" r:id="rId16"/>
    <p:sldId id="295" r:id="rId17"/>
    <p:sldId id="285" r:id="rId18"/>
    <p:sldId id="279" r:id="rId19"/>
    <p:sldId id="286" r:id="rId20"/>
    <p:sldId id="272" r:id="rId21"/>
    <p:sldId id="294" r:id="rId22"/>
    <p:sldId id="281" r:id="rId23"/>
    <p:sldId id="287" r:id="rId24"/>
    <p:sldId id="277"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71" d="100"/>
          <a:sy n="71" d="100"/>
        </p:scale>
        <p:origin x="822" y="66"/>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67F6B-D182-4826-8A33-FE9AEC8CB5BD}"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F8917-CD75-4EF0-99D7-5BE9E078CCD4}" type="slidenum">
              <a:rPr lang="en-US" smtClean="0"/>
              <a:t>‹#›</a:t>
            </a:fld>
            <a:endParaRPr lang="en-US"/>
          </a:p>
        </p:txBody>
      </p:sp>
    </p:spTree>
    <p:extLst>
      <p:ext uri="{BB962C8B-B14F-4D97-AF65-F5344CB8AC3E}">
        <p14:creationId xmlns:p14="http://schemas.microsoft.com/office/powerpoint/2010/main" val="614565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83AF-8C85-43B0-96DF-AB72ABC3A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7AE486-E8B3-4798-BB30-93530997F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D2C58-ECE9-4320-B7AC-F76AFBBF18D1}"/>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CDC534C6-9555-41D2-8E7A-BA45E5DE8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9A0EF-AF3C-4215-8D9F-B46CADE2D946}"/>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87414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1629-B59D-4635-90D7-C6622C841F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E21905-7B35-48C1-B7A3-D4555DD95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F9996-A3D7-47D9-9427-EF632C936111}"/>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F061AAEA-1825-4688-A154-455B7C6DB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983AC-C59A-43FA-9F00-D90AA705CA26}"/>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267531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1C78F-C147-43CE-9582-12B8A615FE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27F039-9B94-447A-8531-152B85D69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D1139-AB53-467A-92E2-FA80A3DEAC91}"/>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A1A56A23-2A17-45CA-9D20-B7F26C2EB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0F3EF-AC82-40AD-9424-DF017EAAD82E}"/>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310595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F3C0-D6CA-4E46-AD82-D7749AD62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80F58-4923-437E-BFC2-04D25DCAF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C98E2-F1D9-4411-AA1D-4EC079576B4A}"/>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A16A9707-652B-4464-8F75-3098F4FE2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18C96-3769-48D4-9254-279C45E83417}"/>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71371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AB8D-ED29-4571-88F4-EDFE7B63A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494300-E208-44F5-B8A5-EA0211C7C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4E6B8-180C-4448-980F-0603A64E0045}"/>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7F12FCFD-784B-41F0-8538-B3A05A70C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E3554-6A81-4CFB-9B78-FF9D0F7DC169}"/>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423022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9E9B-E7BD-46D4-B45E-1114749F36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218FC-ECDE-4A97-AFB9-CA783F1FAB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577C0A-DB1A-4DFE-A09A-F7149578D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515887-A3CA-48E6-B779-5650BF7D6B0D}"/>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6" name="Footer Placeholder 5">
            <a:extLst>
              <a:ext uri="{FF2B5EF4-FFF2-40B4-BE49-F238E27FC236}">
                <a16:creationId xmlns:a16="http://schemas.microsoft.com/office/drawing/2014/main" id="{3E3A134B-2F9E-48AA-A77E-54FCC07D2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FB4C5-D7A8-409D-903B-07D669AD90F9}"/>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347230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B9CD-C28C-48EE-83D2-9E0073E690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5F3BDD-B420-4D2F-98D3-B14DC7C479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18AB9-82D6-4229-9BA3-63ECE1BB61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F2F5C-2A1B-433A-8737-B876E830CF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E1598-19C3-4A3E-B054-71A47C8EF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CD404-D4D8-4AC2-911C-5BC3F98F9B4A}"/>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8" name="Footer Placeholder 7">
            <a:extLst>
              <a:ext uri="{FF2B5EF4-FFF2-40B4-BE49-F238E27FC236}">
                <a16:creationId xmlns:a16="http://schemas.microsoft.com/office/drawing/2014/main" id="{796B2123-95CF-4FF6-8700-41EDEEDA7B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32CEFA-AA27-4E23-AB74-C406E18D2B2C}"/>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212515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4530-AC69-433D-9A35-4773BC78BE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D4A34D-ECE4-4588-A01C-5C3E3B7947EE}"/>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4" name="Footer Placeholder 3">
            <a:extLst>
              <a:ext uri="{FF2B5EF4-FFF2-40B4-BE49-F238E27FC236}">
                <a16:creationId xmlns:a16="http://schemas.microsoft.com/office/drawing/2014/main" id="{2A65C910-4E59-4630-B0C6-409C86CDB0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B1897-8E27-4A9A-9A51-F3015BA96EF6}"/>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112846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0515F-FCB4-4304-82FC-151875A4377E}"/>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3" name="Footer Placeholder 2">
            <a:extLst>
              <a:ext uri="{FF2B5EF4-FFF2-40B4-BE49-F238E27FC236}">
                <a16:creationId xmlns:a16="http://schemas.microsoft.com/office/drawing/2014/main" id="{D0146CF5-385D-409A-B7F9-8A07901929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79D41E-796E-4412-BF37-0E81C1616A9C}"/>
              </a:ext>
            </a:extLst>
          </p:cNvPr>
          <p:cNvSpPr>
            <a:spLocks noGrp="1"/>
          </p:cNvSpPr>
          <p:nvPr>
            <p:ph type="sldNum" sz="quarter" idx="12"/>
          </p:nvPr>
        </p:nvSpPr>
        <p:spPr/>
        <p:txBody>
          <a:bodyPr/>
          <a:lstStyle/>
          <a:p>
            <a:fld id="{33212CDB-C578-4B39-930B-CC98F48072C6}" type="slidenum">
              <a:rPr lang="en-US" smtClean="0"/>
              <a:t>‹#›</a:t>
            </a:fld>
            <a:endParaRPr lang="en-US"/>
          </a:p>
        </p:txBody>
      </p:sp>
      <p:pic>
        <p:nvPicPr>
          <p:cNvPr id="7" name="Picture 6">
            <a:extLst>
              <a:ext uri="{FF2B5EF4-FFF2-40B4-BE49-F238E27FC236}">
                <a16:creationId xmlns:a16="http://schemas.microsoft.com/office/drawing/2014/main" id="{B994D318-C095-10F7-80E4-1EA780E801D6}"/>
              </a:ext>
            </a:extLst>
          </p:cNvPr>
          <p:cNvPicPr>
            <a:picLocks noChangeAspect="1"/>
          </p:cNvPicPr>
          <p:nvPr userDrawn="1"/>
        </p:nvPicPr>
        <p:blipFill>
          <a:blip r:embed="rId2">
            <a:alphaModFix amt="8000"/>
            <a:extLst>
              <a:ext uri="{28A0092B-C50C-407E-A947-70E740481C1C}">
                <a14:useLocalDpi xmlns:a14="http://schemas.microsoft.com/office/drawing/2010/main" val="0"/>
              </a:ext>
            </a:extLst>
          </a:blip>
          <a:stretch>
            <a:fillRect/>
          </a:stretch>
        </p:blipFill>
        <p:spPr>
          <a:xfrm>
            <a:off x="3424378" y="851884"/>
            <a:ext cx="5343244" cy="5154231"/>
          </a:xfrm>
          <a:prstGeom prst="ellipse">
            <a:avLst/>
          </a:prstGeom>
          <a:ln>
            <a:noFill/>
          </a:ln>
          <a:effectLst>
            <a:softEdge rad="112500"/>
          </a:effectLst>
        </p:spPr>
      </p:pic>
    </p:spTree>
    <p:extLst>
      <p:ext uri="{BB962C8B-B14F-4D97-AF65-F5344CB8AC3E}">
        <p14:creationId xmlns:p14="http://schemas.microsoft.com/office/powerpoint/2010/main" val="248130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1DAE-61ED-4F5F-9A42-9F03665CF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14C4B-8874-455E-96C8-F551A7734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D7E7C-7D18-4CBF-A1FA-4E42714E3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DBD4E-F8EA-4883-B81E-D80E1C3777ED}"/>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6" name="Footer Placeholder 5">
            <a:extLst>
              <a:ext uri="{FF2B5EF4-FFF2-40B4-BE49-F238E27FC236}">
                <a16:creationId xmlns:a16="http://schemas.microsoft.com/office/drawing/2014/main" id="{1A3E3719-D868-4866-A196-70EEA6F93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2411E-EF5B-4653-8B45-F57DA5D4D04D}"/>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368917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97B1-55E9-4F95-AE22-BE9D29AF9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D12B48-685E-4354-82EC-01030A219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E9210A-43BC-4547-AFBD-D300D57C2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F8496-3CE8-4626-A194-2AB6419B1F09}"/>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6" name="Footer Placeholder 5">
            <a:extLst>
              <a:ext uri="{FF2B5EF4-FFF2-40B4-BE49-F238E27FC236}">
                <a16:creationId xmlns:a16="http://schemas.microsoft.com/office/drawing/2014/main" id="{3B4444E4-DBE1-425A-A019-9D828695F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C9186-1600-432C-99AE-1AA493324EDB}"/>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148662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F214-BAB5-4789-91A8-70F2B7DBA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437A7-A665-4628-B5F8-AC3C00E41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D811C-38B5-46AC-9334-1F1E07E50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8CA82530-A2C6-4E8F-8098-DF335A2C0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828D92-8210-44DA-8E12-C731205EBA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12CDB-C578-4B39-930B-CC98F48072C6}" type="slidenum">
              <a:rPr lang="en-US" smtClean="0"/>
              <a:t>‹#›</a:t>
            </a:fld>
            <a:endParaRPr lang="en-US"/>
          </a:p>
        </p:txBody>
      </p:sp>
    </p:spTree>
    <p:extLst>
      <p:ext uri="{BB962C8B-B14F-4D97-AF65-F5344CB8AC3E}">
        <p14:creationId xmlns:p14="http://schemas.microsoft.com/office/powerpoint/2010/main" val="208813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google.com/account/reset001"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7D4326-786B-4696-E954-1B4D2D307F2D}"/>
              </a:ext>
            </a:extLst>
          </p:cNvPr>
          <p:cNvSpPr/>
          <p:nvPr/>
        </p:nvSpPr>
        <p:spPr>
          <a:xfrm>
            <a:off x="-17617" y="2924739"/>
            <a:ext cx="12192001" cy="1453662"/>
          </a:xfrm>
          <a:prstGeom prst="rect">
            <a:avLst/>
          </a:prstGeom>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E0441DA-1DA2-3707-2B92-A0F715774311}"/>
              </a:ext>
            </a:extLst>
          </p:cNvPr>
          <p:cNvSpPr/>
          <p:nvPr/>
        </p:nvSpPr>
        <p:spPr>
          <a:xfrm>
            <a:off x="1500554" y="2422410"/>
            <a:ext cx="2532184" cy="2532184"/>
          </a:xfrm>
          <a:prstGeom prst="ellipse">
            <a:avLst/>
          </a:prstGeom>
          <a:ln w="38100">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707782C8-18B6-8432-5923-CD8618B1834B}"/>
              </a:ext>
            </a:extLst>
          </p:cNvPr>
          <p:cNvCxnSpPr>
            <a:cxnSpLocks/>
          </p:cNvCxnSpPr>
          <p:nvPr/>
        </p:nvCxnSpPr>
        <p:spPr>
          <a:xfrm>
            <a:off x="4858013" y="3688502"/>
            <a:ext cx="5896708" cy="0"/>
          </a:xfrm>
          <a:prstGeom prst="line">
            <a:avLst/>
          </a:prstGeom>
          <a:ln w="9525">
            <a:solidFill>
              <a:schemeClr val="bg1"/>
            </a:solidFill>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726574D-9231-F984-D8B5-DA73ED31629A}"/>
              </a:ext>
            </a:extLst>
          </p:cNvPr>
          <p:cNvSpPr txBox="1"/>
          <p:nvPr/>
        </p:nvSpPr>
        <p:spPr>
          <a:xfrm>
            <a:off x="2233525" y="1831344"/>
            <a:ext cx="7724949" cy="646331"/>
          </a:xfrm>
          <a:prstGeom prst="rect">
            <a:avLst/>
          </a:prstGeom>
          <a:noFill/>
        </p:spPr>
        <p:txBody>
          <a:bodyPr wrap="square" rtlCol="0">
            <a:spAutoFit/>
          </a:bodyPr>
          <a:lstStyle/>
          <a:p>
            <a:pPr algn="ctr"/>
            <a:r>
              <a:rPr lang="en-US" sz="3600" b="1" dirty="0">
                <a:solidFill>
                  <a:srgbClr val="00B0F0"/>
                </a:solidFill>
                <a:latin typeface="Arial Black" panose="020B0A04020102020204" pitchFamily="34" charset="0"/>
              </a:rPr>
              <a:t>FINAL CHALLENGE</a:t>
            </a:r>
          </a:p>
        </p:txBody>
      </p:sp>
      <p:sp>
        <p:nvSpPr>
          <p:cNvPr id="17" name="TextBox 16">
            <a:extLst>
              <a:ext uri="{FF2B5EF4-FFF2-40B4-BE49-F238E27FC236}">
                <a16:creationId xmlns:a16="http://schemas.microsoft.com/office/drawing/2014/main" id="{B21F0948-2434-BDCF-0F01-ECA3D0DD1973}"/>
              </a:ext>
            </a:extLst>
          </p:cNvPr>
          <p:cNvSpPr txBox="1"/>
          <p:nvPr/>
        </p:nvSpPr>
        <p:spPr>
          <a:xfrm>
            <a:off x="300439" y="602837"/>
            <a:ext cx="11591122" cy="1077218"/>
          </a:xfrm>
          <a:prstGeom prst="rect">
            <a:avLst/>
          </a:prstGeom>
          <a:noFill/>
        </p:spPr>
        <p:txBody>
          <a:bodyPr wrap="none" rtlCol="0">
            <a:spAutoFit/>
          </a:bodyPr>
          <a:lstStyle/>
          <a:p>
            <a:pPr algn="ctr"/>
            <a:r>
              <a:rPr lang="en-US" sz="3200" b="1" dirty="0">
                <a:solidFill>
                  <a:schemeClr val="accent1">
                    <a:lumMod val="75000"/>
                  </a:schemeClr>
                </a:solidFill>
                <a:latin typeface="Arial Black" panose="020B0A04020102020204" pitchFamily="34" charset="0"/>
              </a:rPr>
              <a:t>THE NATIONAL CYBERCHAMP COMPETITION 2023</a:t>
            </a:r>
          </a:p>
          <a:p>
            <a:pPr algn="ctr"/>
            <a:r>
              <a:rPr lang="en-US" sz="3200" b="1" dirty="0">
                <a:solidFill>
                  <a:schemeClr val="accent1">
                    <a:lumMod val="75000"/>
                  </a:schemeClr>
                </a:solidFill>
                <a:latin typeface="Arial Black" panose="020B0A04020102020204" pitchFamily="34" charset="0"/>
              </a:rPr>
              <a:t>(NCCC23)</a:t>
            </a:r>
          </a:p>
        </p:txBody>
      </p:sp>
      <p:sp>
        <p:nvSpPr>
          <p:cNvPr id="18" name="TextBox 17">
            <a:extLst>
              <a:ext uri="{FF2B5EF4-FFF2-40B4-BE49-F238E27FC236}">
                <a16:creationId xmlns:a16="http://schemas.microsoft.com/office/drawing/2014/main" id="{4AF810C3-C6E4-BDF4-1FC0-A8B43EB0D0E3}"/>
              </a:ext>
            </a:extLst>
          </p:cNvPr>
          <p:cNvSpPr txBox="1"/>
          <p:nvPr/>
        </p:nvSpPr>
        <p:spPr>
          <a:xfrm>
            <a:off x="4152357" y="3195028"/>
            <a:ext cx="6110514" cy="369332"/>
          </a:xfrm>
          <a:prstGeom prst="rect">
            <a:avLst/>
          </a:prstGeom>
          <a:noFill/>
        </p:spPr>
        <p:txBody>
          <a:bodyPr wrap="square">
            <a:spAutoFit/>
          </a:bodyPr>
          <a:lstStyle/>
          <a:p>
            <a:pPr algn="ctr"/>
            <a:r>
              <a:rPr lang="en-US" sz="1800" b="1" dirty="0">
                <a:solidFill>
                  <a:schemeClr val="bg1"/>
                </a:solidFill>
                <a:latin typeface="Arial Black" panose="020B0A04020102020204" pitchFamily="34" charset="0"/>
              </a:rPr>
              <a:t>           DIGITAL FORENSICS</a:t>
            </a:r>
          </a:p>
        </p:txBody>
      </p:sp>
      <p:sp>
        <p:nvSpPr>
          <p:cNvPr id="19" name="TextBox 18">
            <a:extLst>
              <a:ext uri="{FF2B5EF4-FFF2-40B4-BE49-F238E27FC236}">
                <a16:creationId xmlns:a16="http://schemas.microsoft.com/office/drawing/2014/main" id="{51493F1A-E72E-E497-0ACE-1F2C96136BFA}"/>
              </a:ext>
            </a:extLst>
          </p:cNvPr>
          <p:cNvSpPr txBox="1"/>
          <p:nvPr/>
        </p:nvSpPr>
        <p:spPr>
          <a:xfrm>
            <a:off x="2555999" y="5623085"/>
            <a:ext cx="7080000" cy="830997"/>
          </a:xfrm>
          <a:prstGeom prst="rect">
            <a:avLst/>
          </a:prstGeom>
          <a:noFill/>
        </p:spPr>
        <p:txBody>
          <a:bodyPr wrap="square" rtlCol="0">
            <a:spAutoFit/>
          </a:bodyPr>
          <a:lstStyle/>
          <a:p>
            <a:pPr algn="ctr"/>
            <a:r>
              <a:rPr lang="en-US" sz="2400" dirty="0">
                <a:solidFill>
                  <a:schemeClr val="accent1"/>
                </a:solidFill>
                <a:latin typeface="Arial Black" panose="020B0A04020102020204" pitchFamily="34" charset="0"/>
              </a:rPr>
              <a:t>DATE: 1</a:t>
            </a:r>
            <a:r>
              <a:rPr lang="en-US" sz="2400" baseline="30000" dirty="0">
                <a:solidFill>
                  <a:schemeClr val="accent1"/>
                </a:solidFill>
                <a:latin typeface="Arial Black" panose="020B0A04020102020204" pitchFamily="34" charset="0"/>
              </a:rPr>
              <a:t>st</a:t>
            </a:r>
            <a:r>
              <a:rPr lang="en-US" sz="2400" dirty="0">
                <a:solidFill>
                  <a:schemeClr val="accent1"/>
                </a:solidFill>
                <a:latin typeface="Arial Black" panose="020B0A04020102020204" pitchFamily="34" charset="0"/>
              </a:rPr>
              <a:t> </a:t>
            </a:r>
            <a:r>
              <a:rPr lang="en-US" sz="2400" dirty="0">
                <a:solidFill>
                  <a:srgbClr val="0070C0"/>
                </a:solidFill>
                <a:latin typeface="Arial Black" panose="020B0A04020102020204" pitchFamily="34" charset="0"/>
              </a:rPr>
              <a:t>, APRIL 2023.</a:t>
            </a:r>
          </a:p>
          <a:p>
            <a:pPr algn="ctr"/>
            <a:endParaRPr lang="en-US" sz="2400" dirty="0">
              <a:solidFill>
                <a:schemeClr val="accent1"/>
              </a:solidFill>
              <a:latin typeface="Arial Black" panose="020B0A04020102020204" pitchFamily="34" charset="0"/>
            </a:endParaRPr>
          </a:p>
        </p:txBody>
      </p:sp>
      <p:pic>
        <p:nvPicPr>
          <p:cNvPr id="20" name="Picture 19">
            <a:extLst>
              <a:ext uri="{FF2B5EF4-FFF2-40B4-BE49-F238E27FC236}">
                <a16:creationId xmlns:a16="http://schemas.microsoft.com/office/drawing/2014/main" id="{6D9FE7CD-5810-F369-7189-CE980E5F59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2848" y="2471313"/>
            <a:ext cx="2499380" cy="2431461"/>
          </a:xfrm>
          <a:prstGeom prst="ellipse">
            <a:avLst/>
          </a:prstGeom>
          <a:ln>
            <a:noFill/>
          </a:ln>
          <a:effectLst>
            <a:softEdge rad="112500"/>
          </a:effectLst>
        </p:spPr>
      </p:pic>
    </p:spTree>
    <p:extLst>
      <p:ext uri="{BB962C8B-B14F-4D97-AF65-F5344CB8AC3E}">
        <p14:creationId xmlns:p14="http://schemas.microsoft.com/office/powerpoint/2010/main" val="76791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762307" y="21677"/>
            <a:ext cx="10283071" cy="584775"/>
          </a:xfrm>
          <a:prstGeom prst="rect">
            <a:avLst/>
          </a:prstGeom>
          <a:noFill/>
        </p:spPr>
        <p:txBody>
          <a:bodyPr wrap="none" rtlCol="0">
            <a:spAutoFit/>
          </a:bodyPr>
          <a:lstStyle/>
          <a:p>
            <a:r>
              <a:rPr lang="en-US" sz="3200" b="0" i="0" dirty="0">
                <a:solidFill>
                  <a:srgbClr val="000000"/>
                </a:solidFill>
                <a:effectLst/>
                <a:latin typeface="Arial Black" panose="020B0A04020102020204" pitchFamily="34" charset="0"/>
              </a:rPr>
              <a:t>Hidden Information in Files on System Image</a:t>
            </a:r>
            <a:endParaRPr lang="en-US"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09600" y="1182469"/>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44341573"/>
              </p:ext>
            </p:extLst>
          </p:nvPr>
        </p:nvGraphicFramePr>
        <p:xfrm>
          <a:off x="934453" y="790910"/>
          <a:ext cx="9660836" cy="5760648"/>
        </p:xfrm>
        <a:graphic>
          <a:graphicData uri="http://schemas.openxmlformats.org/drawingml/2006/table">
            <a:tbl>
              <a:tblPr firstRow="1" bandRow="1">
                <a:tableStyleId>{5C22544A-7EE6-4342-B048-85BDC9FD1C3A}</a:tableStyleId>
              </a:tblPr>
              <a:tblGrid>
                <a:gridCol w="4830418">
                  <a:extLst>
                    <a:ext uri="{9D8B030D-6E8A-4147-A177-3AD203B41FA5}">
                      <a16:colId xmlns:a16="http://schemas.microsoft.com/office/drawing/2014/main" val="20000"/>
                    </a:ext>
                  </a:extLst>
                </a:gridCol>
                <a:gridCol w="4830418">
                  <a:extLst>
                    <a:ext uri="{9D8B030D-6E8A-4147-A177-3AD203B41FA5}">
                      <a16:colId xmlns:a16="http://schemas.microsoft.com/office/drawing/2014/main" val="20001"/>
                    </a:ext>
                  </a:extLst>
                </a:gridCol>
              </a:tblGrid>
              <a:tr h="1440162">
                <a:tc>
                  <a:txBody>
                    <a:bodyPr/>
                    <a:lstStyle/>
                    <a:p>
                      <a:r>
                        <a:rPr lang="en-US" dirty="0"/>
                        <a:t>File</a:t>
                      </a:r>
                      <a:endParaRPr lang="x-none" dirty="0"/>
                    </a:p>
                  </a:txBody>
                  <a:tcPr/>
                </a:tc>
                <a:tc>
                  <a:txBody>
                    <a:bodyPr/>
                    <a:lstStyle/>
                    <a:p>
                      <a:r>
                        <a:rPr lang="en-US" dirty="0"/>
                        <a:t>Hidden Information</a:t>
                      </a:r>
                      <a:endParaRPr lang="x-none" dirty="0"/>
                    </a:p>
                  </a:txBody>
                  <a:tcPr/>
                </a:tc>
                <a:extLst>
                  <a:ext uri="{0D108BD9-81ED-4DB2-BD59-A6C34878D82A}">
                    <a16:rowId xmlns:a16="http://schemas.microsoft.com/office/drawing/2014/main" val="10000"/>
                  </a:ext>
                </a:extLst>
              </a:tr>
              <a:tr h="1440162">
                <a:tc>
                  <a:txBody>
                    <a:bodyPr/>
                    <a:lstStyle/>
                    <a:p>
                      <a:r>
                        <a:rPr lang="en-US" dirty="0"/>
                        <a:t>Bank</a:t>
                      </a:r>
                      <a:r>
                        <a:rPr lang="en-US" baseline="0" dirty="0"/>
                        <a:t> Account Reset.jpg</a:t>
                      </a:r>
                      <a:endParaRPr lang="x-none" dirty="0"/>
                    </a:p>
                  </a:txBody>
                  <a:tcPr/>
                </a:tc>
                <a:tc>
                  <a:txBody>
                    <a:bodyPr/>
                    <a:lstStyle/>
                    <a:p>
                      <a:r>
                        <a:rPr lang="en-US" dirty="0">
                          <a:effectLst/>
                        </a:rPr>
                        <a:t>https://nccbank.com/account/reset/new/pswd/</a:t>
                      </a:r>
                      <a:endParaRPr lang="x-none" dirty="0"/>
                    </a:p>
                  </a:txBody>
                  <a:tcPr/>
                </a:tc>
                <a:extLst>
                  <a:ext uri="{0D108BD9-81ED-4DB2-BD59-A6C34878D82A}">
                    <a16:rowId xmlns:a16="http://schemas.microsoft.com/office/drawing/2014/main" val="10001"/>
                  </a:ext>
                </a:extLst>
              </a:tr>
              <a:tr h="1440162">
                <a:tc>
                  <a:txBody>
                    <a:bodyPr/>
                    <a:lstStyle/>
                    <a:p>
                      <a:r>
                        <a:rPr lang="en-US" dirty="0"/>
                        <a:t>Facebook Account Reset.jpg</a:t>
                      </a:r>
                      <a:endParaRPr lang="x-none" dirty="0"/>
                    </a:p>
                  </a:txBody>
                  <a:tcPr/>
                </a:tc>
                <a:tc>
                  <a:txBody>
                    <a:bodyPr/>
                    <a:lstStyle/>
                    <a:p>
                      <a:r>
                        <a:rPr lang="en-US" dirty="0">
                          <a:effectLst/>
                        </a:rPr>
                        <a:t>https://faceb00k.com/account/reset/</a:t>
                      </a:r>
                      <a:endParaRPr lang="x-none" dirty="0"/>
                    </a:p>
                  </a:txBody>
                  <a:tcPr/>
                </a:tc>
                <a:extLst>
                  <a:ext uri="{0D108BD9-81ED-4DB2-BD59-A6C34878D82A}">
                    <a16:rowId xmlns:a16="http://schemas.microsoft.com/office/drawing/2014/main" val="10002"/>
                  </a:ext>
                </a:extLst>
              </a:tr>
              <a:tr h="1440162">
                <a:tc>
                  <a:txBody>
                    <a:bodyPr/>
                    <a:lstStyle/>
                    <a:p>
                      <a:r>
                        <a:rPr lang="en-US" dirty="0"/>
                        <a:t>Google</a:t>
                      </a:r>
                      <a:r>
                        <a:rPr lang="en-US" baseline="0" dirty="0"/>
                        <a:t> Account Reset.jpg</a:t>
                      </a:r>
                      <a:endParaRPr lang="x-none" dirty="0"/>
                    </a:p>
                  </a:txBody>
                  <a:tcPr/>
                </a:tc>
                <a:tc>
                  <a:txBody>
                    <a:bodyPr/>
                    <a:lstStyle/>
                    <a:p>
                      <a:r>
                        <a:rPr lang="en-US" dirty="0">
                          <a:effectLst/>
                        </a:rPr>
                        <a:t>https://google.com/account/reset001</a:t>
                      </a:r>
                      <a:endParaRPr lang="x-none"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483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8AC3-FED1-B40D-2902-D5AB54BE2F7F}"/>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Sample Screenshot of How Hidden Information was Retrieved using Silent Eye</a:t>
            </a:r>
            <a:endParaRPr lang="x-none" b="1" dirty="0">
              <a:latin typeface="Times New Roman" panose="02020603050405020304" pitchFamily="18" charset="0"/>
              <a:cs typeface="Times New Roman" panose="02020603050405020304" pitchFamily="18" charset="0"/>
            </a:endParaRPr>
          </a:p>
        </p:txBody>
      </p:sp>
      <p:pic>
        <p:nvPicPr>
          <p:cNvPr id="3074" name="Picture 2" descr="C:\Users\Clemence\Desktop\captures\steg fac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463" y="1744579"/>
            <a:ext cx="10274969" cy="49690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00011" y="4054642"/>
            <a:ext cx="4391526" cy="7339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589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4B12-F101-F5CD-D9F1-74A9059D6F00}"/>
              </a:ext>
            </a:extLst>
          </p:cNvPr>
          <p:cNvSpPr>
            <a:spLocks noGrp="1"/>
          </p:cNvSpPr>
          <p:nvPr>
            <p:ph type="title"/>
          </p:nvPr>
        </p:nvSpPr>
        <p:spPr>
          <a:xfrm>
            <a:off x="850231" y="-902369"/>
            <a:ext cx="10515600" cy="2869783"/>
          </a:xfrm>
        </p:spPr>
        <p:txBody>
          <a:bodyPr>
            <a:normAutofit/>
          </a:bodyPr>
          <a:lstStyle/>
          <a:p>
            <a:r>
              <a:rPr lang="en-US" sz="2800" b="1" dirty="0">
                <a:latin typeface="Times New Roman" panose="02020603050405020304" pitchFamily="18" charset="0"/>
                <a:cs typeface="Times New Roman" panose="02020603050405020304" pitchFamily="18" charset="0"/>
              </a:rPr>
              <a:t>Sample Screenshot of Computing Hash values using </a:t>
            </a:r>
            <a:r>
              <a:rPr lang="en-US" sz="2800" b="1" dirty="0" err="1">
                <a:latin typeface="Times New Roman" panose="02020603050405020304" pitchFamily="18" charset="0"/>
                <a:cs typeface="Times New Roman" panose="02020603050405020304" pitchFamily="18" charset="0"/>
              </a:rPr>
              <a:t>HashCalc</a:t>
            </a:r>
            <a:endParaRPr lang="x-none"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074" y="1508710"/>
            <a:ext cx="3578892" cy="5176837"/>
          </a:xfrm>
        </p:spPr>
      </p:pic>
      <p:pic>
        <p:nvPicPr>
          <p:cNvPr id="2050" name="Picture 2" descr="C:\Users\Clemence\Desktop\captures\facebook fhas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8" y="1515978"/>
            <a:ext cx="3667125" cy="516154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lemence\Desktop\captures\google fh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4746" y="1515978"/>
            <a:ext cx="3676650" cy="51615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5326" y="801651"/>
            <a:ext cx="2479910" cy="646331"/>
          </a:xfrm>
          <a:prstGeom prst="rect">
            <a:avLst/>
          </a:prstGeom>
          <a:noFill/>
        </p:spPr>
        <p:txBody>
          <a:bodyPr wrap="none" rtlCol="0">
            <a:spAutoFit/>
          </a:bodyPr>
          <a:lstStyle/>
          <a:p>
            <a:r>
              <a:rPr lang="en-US" b="1" dirty="0"/>
              <a:t>Bank Account Reset.jpg </a:t>
            </a:r>
          </a:p>
          <a:p>
            <a:r>
              <a:rPr lang="en-US" b="1" dirty="0"/>
              <a:t>hash values</a:t>
            </a:r>
          </a:p>
        </p:txBody>
      </p:sp>
      <p:sp>
        <p:nvSpPr>
          <p:cNvPr id="6" name="TextBox 5"/>
          <p:cNvSpPr txBox="1"/>
          <p:nvPr/>
        </p:nvSpPr>
        <p:spPr>
          <a:xfrm>
            <a:off x="4119978" y="801650"/>
            <a:ext cx="2908040" cy="646331"/>
          </a:xfrm>
          <a:prstGeom prst="rect">
            <a:avLst/>
          </a:prstGeom>
          <a:noFill/>
        </p:spPr>
        <p:txBody>
          <a:bodyPr wrap="none" rtlCol="0">
            <a:spAutoFit/>
          </a:bodyPr>
          <a:lstStyle/>
          <a:p>
            <a:r>
              <a:rPr lang="en-US" b="1" dirty="0"/>
              <a:t>Facebook Account Reset.jpg </a:t>
            </a:r>
          </a:p>
          <a:p>
            <a:r>
              <a:rPr lang="en-US" b="1" dirty="0"/>
              <a:t>hash values</a:t>
            </a:r>
          </a:p>
        </p:txBody>
      </p:sp>
      <p:sp>
        <p:nvSpPr>
          <p:cNvPr id="7" name="TextBox 6"/>
          <p:cNvSpPr txBox="1"/>
          <p:nvPr/>
        </p:nvSpPr>
        <p:spPr>
          <a:xfrm>
            <a:off x="8094746" y="801651"/>
            <a:ext cx="2624180" cy="646331"/>
          </a:xfrm>
          <a:prstGeom prst="rect">
            <a:avLst/>
          </a:prstGeom>
          <a:noFill/>
        </p:spPr>
        <p:txBody>
          <a:bodyPr wrap="none" rtlCol="0">
            <a:spAutoFit/>
          </a:bodyPr>
          <a:lstStyle/>
          <a:p>
            <a:r>
              <a:rPr lang="en-US" b="1" dirty="0"/>
              <a:t>Google Account Reset.jpg</a:t>
            </a:r>
          </a:p>
          <a:p>
            <a:r>
              <a:rPr lang="en-US" b="1" dirty="0"/>
              <a:t> hash values</a:t>
            </a:r>
          </a:p>
        </p:txBody>
      </p:sp>
    </p:spTree>
    <p:extLst>
      <p:ext uri="{BB962C8B-B14F-4D97-AF65-F5344CB8AC3E}">
        <p14:creationId xmlns:p14="http://schemas.microsoft.com/office/powerpoint/2010/main" val="194159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1507447" y="73905"/>
            <a:ext cx="8792792" cy="584775"/>
          </a:xfrm>
          <a:prstGeom prst="rect">
            <a:avLst/>
          </a:prstGeom>
          <a:noFill/>
        </p:spPr>
        <p:txBody>
          <a:bodyPr wrap="none" rtlCol="0">
            <a:spAutoFit/>
          </a:bodyPr>
          <a:lstStyle/>
          <a:p>
            <a:r>
              <a:rPr lang="en-US" sz="3200" b="0" i="0" dirty="0">
                <a:solidFill>
                  <a:srgbClr val="000000"/>
                </a:solidFill>
                <a:effectLst/>
                <a:latin typeface="Arial Black" panose="020B0A04020102020204" pitchFamily="34" charset="0"/>
              </a:rPr>
              <a:t>Hash Values of Files on System Image</a:t>
            </a:r>
            <a:endParaRPr lang="en-US"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09600" y="1182469"/>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br>
              <a:rPr lang="en-US" dirty="0"/>
            </a:br>
            <a:endParaRPr lang="en-US" dirty="0"/>
          </a:p>
        </p:txBody>
      </p:sp>
      <p:graphicFrame>
        <p:nvGraphicFramePr>
          <p:cNvPr id="4" name="Table 4">
            <a:extLst>
              <a:ext uri="{FF2B5EF4-FFF2-40B4-BE49-F238E27FC236}">
                <a16:creationId xmlns:a16="http://schemas.microsoft.com/office/drawing/2014/main" id="{3B71A344-D00C-E5DA-0E3D-51B4A4337631}"/>
              </a:ext>
            </a:extLst>
          </p:cNvPr>
          <p:cNvGraphicFramePr>
            <a:graphicFrameLocks noGrp="1"/>
          </p:cNvGraphicFramePr>
          <p:nvPr>
            <p:extLst>
              <p:ext uri="{D42A27DB-BD31-4B8C-83A1-F6EECF244321}">
                <p14:modId xmlns:p14="http://schemas.microsoft.com/office/powerpoint/2010/main" val="2366770262"/>
              </p:ext>
            </p:extLst>
          </p:nvPr>
        </p:nvGraphicFramePr>
        <p:xfrm>
          <a:off x="1073425" y="719665"/>
          <a:ext cx="9660836" cy="5760648"/>
        </p:xfrm>
        <a:graphic>
          <a:graphicData uri="http://schemas.openxmlformats.org/drawingml/2006/table">
            <a:tbl>
              <a:tblPr firstRow="1" bandRow="1">
                <a:tableStyleId>{5C22544A-7EE6-4342-B048-85BDC9FD1C3A}</a:tableStyleId>
              </a:tblPr>
              <a:tblGrid>
                <a:gridCol w="4830418">
                  <a:extLst>
                    <a:ext uri="{9D8B030D-6E8A-4147-A177-3AD203B41FA5}">
                      <a16:colId xmlns:a16="http://schemas.microsoft.com/office/drawing/2014/main" val="314451104"/>
                    </a:ext>
                  </a:extLst>
                </a:gridCol>
                <a:gridCol w="4830418">
                  <a:extLst>
                    <a:ext uri="{9D8B030D-6E8A-4147-A177-3AD203B41FA5}">
                      <a16:colId xmlns:a16="http://schemas.microsoft.com/office/drawing/2014/main" val="1385543081"/>
                    </a:ext>
                  </a:extLst>
                </a:gridCol>
              </a:tblGrid>
              <a:tr h="1440162">
                <a:tc>
                  <a:txBody>
                    <a:bodyPr/>
                    <a:lstStyle/>
                    <a:p>
                      <a:r>
                        <a:rPr lang="en-US" dirty="0"/>
                        <a:t>File </a:t>
                      </a:r>
                      <a:endParaRPr lang="x-none" dirty="0"/>
                    </a:p>
                  </a:txBody>
                  <a:tcPr/>
                </a:tc>
                <a:tc>
                  <a:txBody>
                    <a:bodyPr/>
                    <a:lstStyle/>
                    <a:p>
                      <a:r>
                        <a:rPr lang="en-US" dirty="0"/>
                        <a:t>Hash Value</a:t>
                      </a:r>
                      <a:endParaRPr lang="x-none" dirty="0"/>
                    </a:p>
                  </a:txBody>
                  <a:tcPr/>
                </a:tc>
                <a:extLst>
                  <a:ext uri="{0D108BD9-81ED-4DB2-BD59-A6C34878D82A}">
                    <a16:rowId xmlns:a16="http://schemas.microsoft.com/office/drawing/2014/main" val="3186326741"/>
                  </a:ext>
                </a:extLst>
              </a:tr>
              <a:tr h="14401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Bank</a:t>
                      </a:r>
                      <a:r>
                        <a:rPr lang="en-US" baseline="0" dirty="0"/>
                        <a:t> Account Reset.jpg</a:t>
                      </a:r>
                      <a:endParaRPr lang="x-none" dirty="0"/>
                    </a:p>
                  </a:txBody>
                  <a:tcPr/>
                </a:tc>
                <a:tc>
                  <a:txBody>
                    <a:bodyPr/>
                    <a:lstStyle/>
                    <a:p>
                      <a:r>
                        <a:rPr lang="en-US" b="1" baseline="0" dirty="0"/>
                        <a:t>SHA 256: </a:t>
                      </a:r>
                      <a:r>
                        <a:rPr lang="en-US" baseline="0" dirty="0"/>
                        <a:t>4fdc7cb29d79d3b883a2d259b24037a12bdbfbdf2e82dd2</a:t>
                      </a:r>
                      <a:endParaRPr lang="x-none" dirty="0"/>
                    </a:p>
                  </a:txBody>
                  <a:tcPr/>
                </a:tc>
                <a:extLst>
                  <a:ext uri="{0D108BD9-81ED-4DB2-BD59-A6C34878D82A}">
                    <a16:rowId xmlns:a16="http://schemas.microsoft.com/office/drawing/2014/main" val="1125274042"/>
                  </a:ext>
                </a:extLst>
              </a:tr>
              <a:tr h="1440162">
                <a:tc>
                  <a:txBody>
                    <a:bodyPr/>
                    <a:lstStyle/>
                    <a:p>
                      <a:r>
                        <a:rPr lang="en-US" dirty="0"/>
                        <a:t>Facebook</a:t>
                      </a:r>
                      <a:r>
                        <a:rPr lang="en-US" baseline="0" dirty="0"/>
                        <a:t> Account Reset.jpg</a:t>
                      </a:r>
                      <a:endParaRPr lang="x-none" dirty="0"/>
                    </a:p>
                  </a:txBody>
                  <a:tcPr/>
                </a:tc>
                <a:tc>
                  <a:txBody>
                    <a:bodyPr/>
                    <a:lstStyle/>
                    <a:p>
                      <a:r>
                        <a:rPr lang="en-US" b="1" dirty="0"/>
                        <a:t>SHA</a:t>
                      </a:r>
                      <a:r>
                        <a:rPr lang="en-US" b="1" baseline="0" dirty="0"/>
                        <a:t> </a:t>
                      </a:r>
                      <a:r>
                        <a:rPr lang="en-US" b="1" dirty="0"/>
                        <a:t>256:</a:t>
                      </a:r>
                      <a:r>
                        <a:rPr lang="en-US" dirty="0"/>
                        <a:t> a3052e8be288ff81046b18643dbabeca140eb4d42073927f5ec2fa189fe68aaa</a:t>
                      </a:r>
                      <a:endParaRPr lang="x-none" dirty="0"/>
                    </a:p>
                  </a:txBody>
                  <a:tcPr/>
                </a:tc>
                <a:extLst>
                  <a:ext uri="{0D108BD9-81ED-4DB2-BD59-A6C34878D82A}">
                    <a16:rowId xmlns:a16="http://schemas.microsoft.com/office/drawing/2014/main" val="3725003581"/>
                  </a:ext>
                </a:extLst>
              </a:tr>
              <a:tr h="1440162">
                <a:tc>
                  <a:txBody>
                    <a:bodyPr/>
                    <a:lstStyle/>
                    <a:p>
                      <a:r>
                        <a:rPr lang="en-US" dirty="0"/>
                        <a:t>Google</a:t>
                      </a:r>
                      <a:r>
                        <a:rPr lang="en-US" baseline="0" dirty="0"/>
                        <a:t> Account Reset.jpg</a:t>
                      </a:r>
                      <a:endParaRPr lang="x-none" dirty="0"/>
                    </a:p>
                  </a:txBody>
                  <a:tcPr/>
                </a:tc>
                <a:tc>
                  <a:txBody>
                    <a:bodyPr/>
                    <a:lstStyle/>
                    <a:p>
                      <a:r>
                        <a:rPr lang="en-US" b="1" dirty="0"/>
                        <a:t>SHA256: </a:t>
                      </a:r>
                      <a:r>
                        <a:rPr lang="en-US" dirty="0"/>
                        <a:t>13f832e4ede6492077bc49c46ff909bb877c9eb17230bc09e0dcac3fec1e5fa4</a:t>
                      </a:r>
                      <a:endParaRPr lang="x-none" dirty="0"/>
                    </a:p>
                  </a:txBody>
                  <a:tcPr/>
                </a:tc>
                <a:extLst>
                  <a:ext uri="{0D108BD9-81ED-4DB2-BD59-A6C34878D82A}">
                    <a16:rowId xmlns:a16="http://schemas.microsoft.com/office/drawing/2014/main" val="68546597"/>
                  </a:ext>
                </a:extLst>
              </a:tr>
            </a:tbl>
          </a:graphicData>
        </a:graphic>
      </p:graphicFrame>
    </p:spTree>
    <p:extLst>
      <p:ext uri="{BB962C8B-B14F-4D97-AF65-F5344CB8AC3E}">
        <p14:creationId xmlns:p14="http://schemas.microsoft.com/office/powerpoint/2010/main" val="171550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B446-07CB-755A-63EE-028408CB008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Screenshot of Recovered Deleted Files on USB Image using Autopsy</a:t>
            </a:r>
            <a:endParaRPr lang="x-none"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48" y="1804737"/>
            <a:ext cx="11620791" cy="4644189"/>
          </a:xfrm>
        </p:spPr>
      </p:pic>
      <p:sp>
        <p:nvSpPr>
          <p:cNvPr id="6" name="Rectangle 5"/>
          <p:cNvSpPr/>
          <p:nvPr/>
        </p:nvSpPr>
        <p:spPr>
          <a:xfrm>
            <a:off x="5967663" y="4788568"/>
            <a:ext cx="2598821" cy="16603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03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437918" y="308655"/>
            <a:ext cx="11477694" cy="523220"/>
          </a:xfrm>
          <a:prstGeom prst="rect">
            <a:avLst/>
          </a:prstGeom>
          <a:noFill/>
        </p:spPr>
        <p:txBody>
          <a:bodyPr wrap="none" rtlCol="0">
            <a:spAutoFit/>
          </a:bodyPr>
          <a:lstStyle/>
          <a:p>
            <a:pPr algn="ctr"/>
            <a:r>
              <a:rPr lang="en-US" sz="2800" dirty="0">
                <a:solidFill>
                  <a:srgbClr val="000000"/>
                </a:solidFill>
                <a:latin typeface="Arial Black" panose="020B0A04020102020204" pitchFamily="34" charset="0"/>
              </a:rPr>
              <a:t>RECOVERED DELETED FILES AND HIDDEN INFORMATION</a:t>
            </a:r>
            <a:endParaRPr lang="en-US"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510980" y="1384717"/>
            <a:ext cx="10972800" cy="47218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Garamond" panose="02020404030301010803" pitchFamily="18"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br>
              <a:rPr lang="en-US" dirty="0"/>
            </a:br>
            <a:endParaRPr lang="en-US" dirty="0"/>
          </a:p>
        </p:txBody>
      </p:sp>
      <p:graphicFrame>
        <p:nvGraphicFramePr>
          <p:cNvPr id="4" name="Table 4">
            <a:extLst>
              <a:ext uri="{FF2B5EF4-FFF2-40B4-BE49-F238E27FC236}">
                <a16:creationId xmlns:a16="http://schemas.microsoft.com/office/drawing/2014/main" id="{71E82306-4B22-9A6C-482F-774B9EE8BB08}"/>
              </a:ext>
            </a:extLst>
          </p:cNvPr>
          <p:cNvGraphicFramePr>
            <a:graphicFrameLocks noGrp="1"/>
          </p:cNvGraphicFramePr>
          <p:nvPr>
            <p:extLst>
              <p:ext uri="{D42A27DB-BD31-4B8C-83A1-F6EECF244321}">
                <p14:modId xmlns:p14="http://schemas.microsoft.com/office/powerpoint/2010/main" val="4015311753"/>
              </p:ext>
            </p:extLst>
          </p:nvPr>
        </p:nvGraphicFramePr>
        <p:xfrm>
          <a:off x="708219" y="719665"/>
          <a:ext cx="10972800" cy="5741292"/>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375680581"/>
                    </a:ext>
                  </a:extLst>
                </a:gridCol>
                <a:gridCol w="5486400">
                  <a:extLst>
                    <a:ext uri="{9D8B030D-6E8A-4147-A177-3AD203B41FA5}">
                      <a16:colId xmlns:a16="http://schemas.microsoft.com/office/drawing/2014/main" val="3083415385"/>
                    </a:ext>
                  </a:extLst>
                </a:gridCol>
              </a:tblGrid>
              <a:tr h="519918">
                <a:tc>
                  <a:txBody>
                    <a:bodyPr/>
                    <a:lstStyle/>
                    <a:p>
                      <a:r>
                        <a:rPr lang="en-US" dirty="0"/>
                        <a:t>File </a:t>
                      </a:r>
                      <a:endParaRPr lang="x-none" dirty="0"/>
                    </a:p>
                  </a:txBody>
                  <a:tcPr/>
                </a:tc>
                <a:tc>
                  <a:txBody>
                    <a:bodyPr/>
                    <a:lstStyle/>
                    <a:p>
                      <a:r>
                        <a:rPr lang="en-US" dirty="0"/>
                        <a:t>Hidden Information</a:t>
                      </a:r>
                      <a:endParaRPr lang="x-none" dirty="0"/>
                    </a:p>
                  </a:txBody>
                  <a:tcPr/>
                </a:tc>
                <a:extLst>
                  <a:ext uri="{0D108BD9-81ED-4DB2-BD59-A6C34878D82A}">
                    <a16:rowId xmlns:a16="http://schemas.microsoft.com/office/drawing/2014/main" val="3028938758"/>
                  </a:ext>
                </a:extLst>
              </a:tr>
              <a:tr h="1740458">
                <a:tc>
                  <a:txBody>
                    <a:bodyPr/>
                    <a:lstStyle/>
                    <a:p>
                      <a:r>
                        <a:rPr lang="en-US" dirty="0"/>
                        <a:t>Bank Account</a:t>
                      </a:r>
                      <a:r>
                        <a:rPr lang="en-US" baseline="0" dirty="0"/>
                        <a:t> Reset</a:t>
                      </a:r>
                      <a:endParaRPr lang="x-none" dirty="0"/>
                    </a:p>
                  </a:txBody>
                  <a:tcPr/>
                </a:tc>
                <a:tc>
                  <a:txBody>
                    <a:bodyPr/>
                    <a:lstStyle/>
                    <a:p>
                      <a:r>
                        <a:rPr lang="en-US" dirty="0">
                          <a:effectLst/>
                        </a:rPr>
                        <a:t>https://nccbank.com/account/reset/new/pswd/</a:t>
                      </a:r>
                      <a:endParaRPr lang="x-none" dirty="0"/>
                    </a:p>
                  </a:txBody>
                  <a:tcPr/>
                </a:tc>
                <a:extLst>
                  <a:ext uri="{0D108BD9-81ED-4DB2-BD59-A6C34878D82A}">
                    <a16:rowId xmlns:a16="http://schemas.microsoft.com/office/drawing/2014/main" val="1538731442"/>
                  </a:ext>
                </a:extLst>
              </a:tr>
              <a:tr h="1740458">
                <a:tc>
                  <a:txBody>
                    <a:bodyPr/>
                    <a:lstStyle/>
                    <a:p>
                      <a:r>
                        <a:rPr lang="en-US" dirty="0"/>
                        <a:t>Facebook Account Reset</a:t>
                      </a:r>
                      <a:endParaRPr lang="x-none" dirty="0"/>
                    </a:p>
                  </a:txBody>
                  <a:tcPr/>
                </a:tc>
                <a:tc>
                  <a:txBody>
                    <a:bodyPr/>
                    <a:lstStyle/>
                    <a:p>
                      <a:r>
                        <a:rPr lang="en-US" dirty="0">
                          <a:effectLst/>
                        </a:rPr>
                        <a:t>https://faceb00k.com/account/reset/</a:t>
                      </a:r>
                      <a:endParaRPr lang="x-none" dirty="0"/>
                    </a:p>
                  </a:txBody>
                  <a:tcPr/>
                </a:tc>
                <a:extLst>
                  <a:ext uri="{0D108BD9-81ED-4DB2-BD59-A6C34878D82A}">
                    <a16:rowId xmlns:a16="http://schemas.microsoft.com/office/drawing/2014/main" val="2961224357"/>
                  </a:ext>
                </a:extLst>
              </a:tr>
              <a:tr h="1740458">
                <a:tc>
                  <a:txBody>
                    <a:bodyPr/>
                    <a:lstStyle/>
                    <a:p>
                      <a:r>
                        <a:rPr lang="en-US" dirty="0"/>
                        <a:t>Google</a:t>
                      </a:r>
                      <a:r>
                        <a:rPr lang="en-US" baseline="0" dirty="0"/>
                        <a:t> Account Reset</a:t>
                      </a:r>
                      <a:endParaRPr lang="x-none" dirty="0"/>
                    </a:p>
                  </a:txBody>
                  <a:tcPr/>
                </a:tc>
                <a:tc>
                  <a:txBody>
                    <a:bodyPr/>
                    <a:lstStyle/>
                    <a:p>
                      <a:r>
                        <a:rPr lang="en-US" dirty="0">
                          <a:effectLst/>
                        </a:rPr>
                        <a:t>https://google.com/account/reset001</a:t>
                      </a:r>
                      <a:endParaRPr lang="x-none" dirty="0"/>
                    </a:p>
                  </a:txBody>
                  <a:tcPr/>
                </a:tc>
                <a:extLst>
                  <a:ext uri="{0D108BD9-81ED-4DB2-BD59-A6C34878D82A}">
                    <a16:rowId xmlns:a16="http://schemas.microsoft.com/office/drawing/2014/main" val="2671353337"/>
                  </a:ext>
                </a:extLst>
              </a:tr>
            </a:tbl>
          </a:graphicData>
        </a:graphic>
      </p:graphicFrame>
    </p:spTree>
    <p:extLst>
      <p:ext uri="{BB962C8B-B14F-4D97-AF65-F5344CB8AC3E}">
        <p14:creationId xmlns:p14="http://schemas.microsoft.com/office/powerpoint/2010/main" val="333757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A3A5-1511-9835-8424-858F656ACF1A}"/>
              </a:ext>
            </a:extLst>
          </p:cNvPr>
          <p:cNvSpPr>
            <a:spLocks noGrp="1"/>
          </p:cNvSpPr>
          <p:nvPr>
            <p:ph type="title"/>
          </p:nvPr>
        </p:nvSpPr>
        <p:spPr>
          <a:xfrm>
            <a:off x="838200" y="-433136"/>
            <a:ext cx="10515600" cy="1515978"/>
          </a:xfrm>
        </p:spPr>
        <p:txBody>
          <a:bodyPr>
            <a:normAutofit/>
          </a:bodyPr>
          <a:lstStyle/>
          <a:p>
            <a:r>
              <a:rPr lang="en-US" sz="2400" b="1" dirty="0">
                <a:latin typeface="Times New Roman" panose="02020603050405020304" pitchFamily="18" charset="0"/>
                <a:cs typeface="Times New Roman" panose="02020603050405020304" pitchFamily="18" charset="0"/>
              </a:rPr>
              <a:t>Screenshot of Autopsy Generated Report for both System and USB Images </a:t>
            </a:r>
            <a:endParaRPr lang="x-none"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116" y="613610"/>
            <a:ext cx="8001000" cy="6136105"/>
          </a:xfrm>
        </p:spPr>
      </p:pic>
    </p:spTree>
    <p:extLst>
      <p:ext uri="{BB962C8B-B14F-4D97-AF65-F5344CB8AC3E}">
        <p14:creationId xmlns:p14="http://schemas.microsoft.com/office/powerpoint/2010/main" val="1317693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1278020" y="308655"/>
            <a:ext cx="9797490" cy="523220"/>
          </a:xfrm>
          <a:prstGeom prst="rect">
            <a:avLst/>
          </a:prstGeom>
          <a:noFill/>
        </p:spPr>
        <p:txBody>
          <a:bodyPr wrap="none" rtlCol="0">
            <a:spAutoFit/>
          </a:bodyPr>
          <a:lstStyle/>
          <a:p>
            <a:pPr algn="ctr"/>
            <a:r>
              <a:rPr lang="en-US" sz="2800" dirty="0">
                <a:solidFill>
                  <a:srgbClr val="000000"/>
                </a:solidFill>
                <a:latin typeface="Arial Black" panose="020B0A04020102020204" pitchFamily="34" charset="0"/>
              </a:rPr>
              <a:t>RECOVERED DELETED FILES AND HASH VALUES</a:t>
            </a:r>
            <a:endParaRPr lang="en-US"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510980" y="1384717"/>
            <a:ext cx="10972800" cy="47218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Garamond" panose="02020404030301010803" pitchFamily="18"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br>
              <a:rPr lang="en-US" dirty="0"/>
            </a:br>
            <a:endParaRPr lang="en-US" dirty="0"/>
          </a:p>
        </p:txBody>
      </p:sp>
      <p:graphicFrame>
        <p:nvGraphicFramePr>
          <p:cNvPr id="4" name="Table 4">
            <a:extLst>
              <a:ext uri="{FF2B5EF4-FFF2-40B4-BE49-F238E27FC236}">
                <a16:creationId xmlns:a16="http://schemas.microsoft.com/office/drawing/2014/main" id="{71E82306-4B22-9A6C-482F-774B9EE8BB08}"/>
              </a:ext>
            </a:extLst>
          </p:cNvPr>
          <p:cNvGraphicFramePr>
            <a:graphicFrameLocks noGrp="1"/>
          </p:cNvGraphicFramePr>
          <p:nvPr>
            <p:extLst>
              <p:ext uri="{D42A27DB-BD31-4B8C-83A1-F6EECF244321}">
                <p14:modId xmlns:p14="http://schemas.microsoft.com/office/powerpoint/2010/main" val="719152081"/>
              </p:ext>
            </p:extLst>
          </p:nvPr>
        </p:nvGraphicFramePr>
        <p:xfrm>
          <a:off x="708219" y="719665"/>
          <a:ext cx="10972800" cy="5741292"/>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375680581"/>
                    </a:ext>
                  </a:extLst>
                </a:gridCol>
                <a:gridCol w="5486400">
                  <a:extLst>
                    <a:ext uri="{9D8B030D-6E8A-4147-A177-3AD203B41FA5}">
                      <a16:colId xmlns:a16="http://schemas.microsoft.com/office/drawing/2014/main" val="3083415385"/>
                    </a:ext>
                  </a:extLst>
                </a:gridCol>
              </a:tblGrid>
              <a:tr h="519918">
                <a:tc>
                  <a:txBody>
                    <a:bodyPr/>
                    <a:lstStyle/>
                    <a:p>
                      <a:r>
                        <a:rPr lang="en-US" dirty="0"/>
                        <a:t>File</a:t>
                      </a:r>
                      <a:endParaRPr lang="x-none" dirty="0"/>
                    </a:p>
                  </a:txBody>
                  <a:tcPr/>
                </a:tc>
                <a:tc>
                  <a:txBody>
                    <a:bodyPr/>
                    <a:lstStyle/>
                    <a:p>
                      <a:r>
                        <a:rPr lang="en-US" dirty="0"/>
                        <a:t>Hash Values</a:t>
                      </a:r>
                      <a:endParaRPr lang="x-none" dirty="0"/>
                    </a:p>
                  </a:txBody>
                  <a:tcPr/>
                </a:tc>
                <a:extLst>
                  <a:ext uri="{0D108BD9-81ED-4DB2-BD59-A6C34878D82A}">
                    <a16:rowId xmlns:a16="http://schemas.microsoft.com/office/drawing/2014/main" val="3028938758"/>
                  </a:ext>
                </a:extLst>
              </a:tr>
              <a:tr h="17404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Bank</a:t>
                      </a:r>
                      <a:r>
                        <a:rPr lang="en-US" baseline="0" dirty="0"/>
                        <a:t> Account Reset.jpg</a:t>
                      </a:r>
                      <a:endParaRPr lang="x-none" dirty="0"/>
                    </a:p>
                  </a:txBody>
                  <a:tcPr/>
                </a:tc>
                <a:tc>
                  <a:txBody>
                    <a:bodyPr/>
                    <a:lstStyle/>
                    <a:p>
                      <a:r>
                        <a:rPr lang="en-US" b="1" baseline="0" dirty="0"/>
                        <a:t>SHA 256: </a:t>
                      </a:r>
                      <a:r>
                        <a:rPr lang="en-US" baseline="0" dirty="0"/>
                        <a:t>4fdc7cb29d79d3b883a2d259b24037a12bdbfbdf2e82dd2</a:t>
                      </a:r>
                      <a:endParaRPr lang="x-none" dirty="0"/>
                    </a:p>
                  </a:txBody>
                  <a:tcPr/>
                </a:tc>
                <a:extLst>
                  <a:ext uri="{0D108BD9-81ED-4DB2-BD59-A6C34878D82A}">
                    <a16:rowId xmlns:a16="http://schemas.microsoft.com/office/drawing/2014/main" val="1538731442"/>
                  </a:ext>
                </a:extLst>
              </a:tr>
              <a:tr h="1740458">
                <a:tc>
                  <a:txBody>
                    <a:bodyPr/>
                    <a:lstStyle/>
                    <a:p>
                      <a:r>
                        <a:rPr lang="en-US" dirty="0"/>
                        <a:t>Facebook</a:t>
                      </a:r>
                      <a:r>
                        <a:rPr lang="en-US" baseline="0" dirty="0"/>
                        <a:t> Account Reset.jpg</a:t>
                      </a:r>
                      <a:endParaRPr lang="x-none" dirty="0"/>
                    </a:p>
                  </a:txBody>
                  <a:tcPr/>
                </a:tc>
                <a:tc>
                  <a:txBody>
                    <a:bodyPr/>
                    <a:lstStyle/>
                    <a:p>
                      <a:r>
                        <a:rPr lang="en-US" b="1" dirty="0"/>
                        <a:t>SHA</a:t>
                      </a:r>
                      <a:r>
                        <a:rPr lang="en-US" b="1" baseline="0" dirty="0"/>
                        <a:t> </a:t>
                      </a:r>
                      <a:r>
                        <a:rPr lang="en-US" b="1" dirty="0"/>
                        <a:t>256: </a:t>
                      </a:r>
                      <a:r>
                        <a:rPr lang="en-US" dirty="0"/>
                        <a:t>a3052e8be288ff81046b18643dbabeca140eb4d42073927f5ec2fa189fe68aaa</a:t>
                      </a:r>
                      <a:endParaRPr lang="x-none" dirty="0"/>
                    </a:p>
                  </a:txBody>
                  <a:tcPr/>
                </a:tc>
                <a:extLst>
                  <a:ext uri="{0D108BD9-81ED-4DB2-BD59-A6C34878D82A}">
                    <a16:rowId xmlns:a16="http://schemas.microsoft.com/office/drawing/2014/main" val="2961224357"/>
                  </a:ext>
                </a:extLst>
              </a:tr>
              <a:tr h="1740458">
                <a:tc>
                  <a:txBody>
                    <a:bodyPr/>
                    <a:lstStyle/>
                    <a:p>
                      <a:r>
                        <a:rPr lang="en-US" dirty="0"/>
                        <a:t>Google</a:t>
                      </a:r>
                      <a:r>
                        <a:rPr lang="en-US" baseline="0" dirty="0"/>
                        <a:t> Account Reset.jpg</a:t>
                      </a:r>
                      <a:endParaRPr lang="x-none" dirty="0"/>
                    </a:p>
                  </a:txBody>
                  <a:tcPr/>
                </a:tc>
                <a:tc>
                  <a:txBody>
                    <a:bodyPr/>
                    <a:lstStyle/>
                    <a:p>
                      <a:r>
                        <a:rPr lang="en-US" b="1" dirty="0"/>
                        <a:t>SHA256: </a:t>
                      </a:r>
                      <a:r>
                        <a:rPr lang="en-US" dirty="0"/>
                        <a:t>13f832e4ede6492077bc49c46ff909bb877c9eb17230bc09e0dcac3fec1e5fa4</a:t>
                      </a:r>
                      <a:endParaRPr lang="x-none" dirty="0"/>
                    </a:p>
                  </a:txBody>
                  <a:tcPr/>
                </a:tc>
                <a:extLst>
                  <a:ext uri="{0D108BD9-81ED-4DB2-BD59-A6C34878D82A}">
                    <a16:rowId xmlns:a16="http://schemas.microsoft.com/office/drawing/2014/main" val="2671353337"/>
                  </a:ext>
                </a:extLst>
              </a:tr>
            </a:tbl>
          </a:graphicData>
        </a:graphic>
      </p:graphicFrame>
    </p:spTree>
    <p:extLst>
      <p:ext uri="{BB962C8B-B14F-4D97-AF65-F5344CB8AC3E}">
        <p14:creationId xmlns:p14="http://schemas.microsoft.com/office/powerpoint/2010/main" val="1251229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1961080" y="308655"/>
            <a:ext cx="8431347" cy="523220"/>
          </a:xfrm>
          <a:prstGeom prst="rect">
            <a:avLst/>
          </a:prstGeom>
          <a:noFill/>
        </p:spPr>
        <p:txBody>
          <a:bodyPr wrap="none" rtlCol="0">
            <a:spAutoFit/>
          </a:bodyPr>
          <a:lstStyle/>
          <a:p>
            <a:pPr algn="ctr"/>
            <a:r>
              <a:rPr lang="en-US" sz="2800" b="0" i="0" dirty="0">
                <a:solidFill>
                  <a:srgbClr val="000000"/>
                </a:solidFill>
                <a:effectLst/>
                <a:latin typeface="Arial Black" panose="020B0A04020102020204" pitchFamily="34" charset="0"/>
              </a:rPr>
              <a:t>COMPARISON OF HIDDEN INFORMATION  </a:t>
            </a:r>
            <a:endParaRPr lang="en-US"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455738"/>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dirty="0"/>
            </a:br>
            <a:endParaRPr lang="en-US" dirty="0"/>
          </a:p>
        </p:txBody>
      </p:sp>
      <p:graphicFrame>
        <p:nvGraphicFramePr>
          <p:cNvPr id="4" name="Table 4">
            <a:extLst>
              <a:ext uri="{FF2B5EF4-FFF2-40B4-BE49-F238E27FC236}">
                <a16:creationId xmlns:a16="http://schemas.microsoft.com/office/drawing/2014/main" id="{695184F3-FA63-0604-90DA-2893AE9D4DD5}"/>
              </a:ext>
            </a:extLst>
          </p:cNvPr>
          <p:cNvGraphicFramePr>
            <a:graphicFrameLocks noGrp="1"/>
          </p:cNvGraphicFramePr>
          <p:nvPr>
            <p:extLst>
              <p:ext uri="{D42A27DB-BD31-4B8C-83A1-F6EECF244321}">
                <p14:modId xmlns:p14="http://schemas.microsoft.com/office/powerpoint/2010/main" val="1925213029"/>
              </p:ext>
            </p:extLst>
          </p:nvPr>
        </p:nvGraphicFramePr>
        <p:xfrm>
          <a:off x="635268" y="719665"/>
          <a:ext cx="10726152" cy="5829678"/>
        </p:xfrm>
        <a:graphic>
          <a:graphicData uri="http://schemas.openxmlformats.org/drawingml/2006/table">
            <a:tbl>
              <a:tblPr firstRow="1" bandRow="1">
                <a:tableStyleId>{5C22544A-7EE6-4342-B048-85BDC9FD1C3A}</a:tableStyleId>
              </a:tblPr>
              <a:tblGrid>
                <a:gridCol w="5363076">
                  <a:extLst>
                    <a:ext uri="{9D8B030D-6E8A-4147-A177-3AD203B41FA5}">
                      <a16:colId xmlns:a16="http://schemas.microsoft.com/office/drawing/2014/main" val="2021573967"/>
                    </a:ext>
                  </a:extLst>
                </a:gridCol>
                <a:gridCol w="5363076">
                  <a:extLst>
                    <a:ext uri="{9D8B030D-6E8A-4147-A177-3AD203B41FA5}">
                      <a16:colId xmlns:a16="http://schemas.microsoft.com/office/drawing/2014/main" val="1085793997"/>
                    </a:ext>
                  </a:extLst>
                </a:gridCol>
              </a:tblGrid>
              <a:tr h="2129100">
                <a:tc>
                  <a:txBody>
                    <a:bodyPr/>
                    <a:lstStyle/>
                    <a:p>
                      <a:r>
                        <a:rPr lang="en-US" dirty="0"/>
                        <a:t>Hidden Information Found on System Image</a:t>
                      </a:r>
                      <a:endParaRPr lang="x-none" dirty="0"/>
                    </a:p>
                  </a:txBody>
                  <a:tcPr/>
                </a:tc>
                <a:tc>
                  <a:txBody>
                    <a:bodyPr/>
                    <a:lstStyle/>
                    <a:p>
                      <a:r>
                        <a:rPr lang="en-US" dirty="0"/>
                        <a:t>Hidden Information on the USB Image  used for Analysis</a:t>
                      </a:r>
                      <a:endParaRPr lang="x-none" dirty="0"/>
                    </a:p>
                  </a:txBody>
                  <a:tcPr/>
                </a:tc>
                <a:extLst>
                  <a:ext uri="{0D108BD9-81ED-4DB2-BD59-A6C34878D82A}">
                    <a16:rowId xmlns:a16="http://schemas.microsoft.com/office/drawing/2014/main" val="292040570"/>
                  </a:ext>
                </a:extLst>
              </a:tr>
              <a:tr h="1233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Bank Account Reset.jpg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https://nccbank.com/account/reset/new/pswd/</a:t>
                      </a:r>
                      <a:endParaRPr lang="x-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Bank Account Reset.jpg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https://nccbank.com/account/reset/new/pswd/</a:t>
                      </a:r>
                      <a:endParaRPr lang="x-none" dirty="0"/>
                    </a:p>
                  </a:txBody>
                  <a:tcPr/>
                </a:tc>
                <a:extLst>
                  <a:ext uri="{0D108BD9-81ED-4DB2-BD59-A6C34878D82A}">
                    <a16:rowId xmlns:a16="http://schemas.microsoft.com/office/drawing/2014/main" val="2197097764"/>
                  </a:ext>
                </a:extLst>
              </a:tr>
              <a:tr h="1233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Facebook Account Reset.jpg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https://faceb00k.com/account/reset/</a:t>
                      </a:r>
                      <a:endParaRPr lang="x-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Facebook Account Reset.jpg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https://faceb00k.com/account/reset/</a:t>
                      </a:r>
                      <a:endParaRPr lang="x-none" dirty="0"/>
                    </a:p>
                  </a:txBody>
                  <a:tcPr/>
                </a:tc>
                <a:extLst>
                  <a:ext uri="{0D108BD9-81ED-4DB2-BD59-A6C34878D82A}">
                    <a16:rowId xmlns:a16="http://schemas.microsoft.com/office/drawing/2014/main" val="654071163"/>
                  </a:ext>
                </a:extLst>
              </a:tr>
              <a:tr h="1233526">
                <a:tc>
                  <a:txBody>
                    <a:bodyPr/>
                    <a:lstStyle/>
                    <a:p>
                      <a:r>
                        <a:rPr lang="en-GB" b="1" dirty="0">
                          <a:effectLst/>
                        </a:rPr>
                        <a:t>Google Account Reset.jpg</a:t>
                      </a:r>
                    </a:p>
                    <a:p>
                      <a:endParaRPr lang="en-GB" dirty="0">
                        <a:effectLst/>
                        <a:hlinkClick r:id="rId2"/>
                      </a:endParaRPr>
                    </a:p>
                    <a:p>
                      <a:r>
                        <a:rPr lang="en-GB" dirty="0">
                          <a:effectLst/>
                          <a:hlinkClick r:id="rId2"/>
                        </a:rPr>
                        <a:t>https://google.com/account/reset001</a:t>
                      </a:r>
                      <a:endParaRPr lang="x-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Google Account</a:t>
                      </a:r>
                      <a:r>
                        <a:rPr lang="en-US" b="1" baseline="0" dirty="0">
                          <a:effectLst/>
                        </a:rPr>
                        <a:t> Reset.jpg</a:t>
                      </a:r>
                      <a:endParaRPr lang="en-US" b="1"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ffectLst/>
                        <a:hlinkClick r:id="rId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hlinkClick r:id="rId2"/>
                        </a:rPr>
                        <a:t>https://google.com/account/reset001</a:t>
                      </a:r>
                      <a:endParaRPr lang="x-none" dirty="0"/>
                    </a:p>
                  </a:txBody>
                  <a:tcPr/>
                </a:tc>
                <a:extLst>
                  <a:ext uri="{0D108BD9-81ED-4DB2-BD59-A6C34878D82A}">
                    <a16:rowId xmlns:a16="http://schemas.microsoft.com/office/drawing/2014/main" val="1583524245"/>
                  </a:ext>
                </a:extLst>
              </a:tr>
            </a:tbl>
          </a:graphicData>
        </a:graphic>
      </p:graphicFrame>
    </p:spTree>
    <p:extLst>
      <p:ext uri="{BB962C8B-B14F-4D97-AF65-F5344CB8AC3E}">
        <p14:creationId xmlns:p14="http://schemas.microsoft.com/office/powerpoint/2010/main" val="59195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2801181" y="308655"/>
            <a:ext cx="6751144" cy="523220"/>
          </a:xfrm>
          <a:prstGeom prst="rect">
            <a:avLst/>
          </a:prstGeom>
          <a:noFill/>
        </p:spPr>
        <p:txBody>
          <a:bodyPr wrap="none" rtlCol="0">
            <a:spAutoFit/>
          </a:bodyPr>
          <a:lstStyle/>
          <a:p>
            <a:pPr algn="ctr"/>
            <a:r>
              <a:rPr lang="en-US" sz="2800" b="0" i="0" dirty="0">
                <a:solidFill>
                  <a:srgbClr val="000000"/>
                </a:solidFill>
                <a:effectLst/>
                <a:latin typeface="Arial Black" panose="020B0A04020102020204" pitchFamily="34" charset="0"/>
              </a:rPr>
              <a:t>COMPARISON OF HASH VALUES  </a:t>
            </a:r>
            <a:endParaRPr lang="en-US"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455738"/>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dirty="0"/>
            </a:br>
            <a:endParaRPr lang="en-US" dirty="0"/>
          </a:p>
        </p:txBody>
      </p:sp>
      <p:graphicFrame>
        <p:nvGraphicFramePr>
          <p:cNvPr id="4" name="Table 4">
            <a:extLst>
              <a:ext uri="{FF2B5EF4-FFF2-40B4-BE49-F238E27FC236}">
                <a16:creationId xmlns:a16="http://schemas.microsoft.com/office/drawing/2014/main" id="{695184F3-FA63-0604-90DA-2893AE9D4DD5}"/>
              </a:ext>
            </a:extLst>
          </p:cNvPr>
          <p:cNvGraphicFramePr>
            <a:graphicFrameLocks noGrp="1"/>
          </p:cNvGraphicFramePr>
          <p:nvPr>
            <p:extLst>
              <p:ext uri="{D42A27DB-BD31-4B8C-83A1-F6EECF244321}">
                <p14:modId xmlns:p14="http://schemas.microsoft.com/office/powerpoint/2010/main" val="360451488"/>
              </p:ext>
            </p:extLst>
          </p:nvPr>
        </p:nvGraphicFramePr>
        <p:xfrm>
          <a:off x="635268" y="719665"/>
          <a:ext cx="10726152" cy="6048196"/>
        </p:xfrm>
        <a:graphic>
          <a:graphicData uri="http://schemas.openxmlformats.org/drawingml/2006/table">
            <a:tbl>
              <a:tblPr firstRow="1" bandRow="1">
                <a:tableStyleId>{5C22544A-7EE6-4342-B048-85BDC9FD1C3A}</a:tableStyleId>
              </a:tblPr>
              <a:tblGrid>
                <a:gridCol w="5363076">
                  <a:extLst>
                    <a:ext uri="{9D8B030D-6E8A-4147-A177-3AD203B41FA5}">
                      <a16:colId xmlns:a16="http://schemas.microsoft.com/office/drawing/2014/main" val="2021573967"/>
                    </a:ext>
                  </a:extLst>
                </a:gridCol>
                <a:gridCol w="5363076">
                  <a:extLst>
                    <a:ext uri="{9D8B030D-6E8A-4147-A177-3AD203B41FA5}">
                      <a16:colId xmlns:a16="http://schemas.microsoft.com/office/drawing/2014/main" val="1085793997"/>
                    </a:ext>
                  </a:extLst>
                </a:gridCol>
              </a:tblGrid>
              <a:tr h="1021596">
                <a:tc>
                  <a:txBody>
                    <a:bodyPr/>
                    <a:lstStyle/>
                    <a:p>
                      <a:r>
                        <a:rPr lang="en-US" dirty="0"/>
                        <a:t>HASH VALUES OF FILES ON SYSTEM IMAGE</a:t>
                      </a:r>
                      <a:endParaRPr lang="x-none" dirty="0"/>
                    </a:p>
                  </a:txBody>
                  <a:tcPr/>
                </a:tc>
                <a:tc>
                  <a:txBody>
                    <a:bodyPr/>
                    <a:lstStyle/>
                    <a:p>
                      <a:r>
                        <a:rPr lang="en-US" dirty="0"/>
                        <a:t>HASH VALUES OF FILES ON USB IMAGE</a:t>
                      </a:r>
                      <a:endParaRPr lang="x-none" dirty="0"/>
                    </a:p>
                  </a:txBody>
                  <a:tcPr/>
                </a:tc>
                <a:extLst>
                  <a:ext uri="{0D108BD9-81ED-4DB2-BD59-A6C34878D82A}">
                    <a16:rowId xmlns:a16="http://schemas.microsoft.com/office/drawing/2014/main" val="292040570"/>
                  </a:ext>
                </a:extLst>
              </a:tr>
              <a:tr h="1644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Bank Account Reset.jpg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SHA 256: 4fdc7cb29d79d3b883a2d259b24037a12bdbfbdf2e82dd2</a:t>
                      </a: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Bank Account Reset.jpg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SHA 256: 4fdc7cb29d79d3b883a2d259b24037a12bdbfbdf2e82dd2</a:t>
                      </a:r>
                      <a:endParaRPr lang="x-none" dirty="0"/>
                    </a:p>
                  </a:txBody>
                  <a:tcPr/>
                </a:tc>
                <a:extLst>
                  <a:ext uri="{0D108BD9-81ED-4DB2-BD59-A6C34878D82A}">
                    <a16:rowId xmlns:a16="http://schemas.microsoft.com/office/drawing/2014/main" val="2197097764"/>
                  </a:ext>
                </a:extLst>
              </a:tr>
              <a:tr h="1644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Facebook</a:t>
                      </a:r>
                      <a:r>
                        <a:rPr lang="en-US" b="1" baseline="0" dirty="0"/>
                        <a:t> Account Reset.jpg</a:t>
                      </a:r>
                      <a:endParaRPr lang="x-none"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SHA256: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a3052e8be288ff81046b18643dbabeca140eb4d42073927f5ec2fa189fe68aaa</a:t>
                      </a:r>
                    </a:p>
                  </a:txBody>
                  <a:tcPr/>
                </a:tc>
                <a:tc>
                  <a:txBody>
                    <a:bodyPr/>
                    <a:lstStyle/>
                    <a:p>
                      <a:r>
                        <a:rPr lang="en-US" b="1" dirty="0"/>
                        <a:t>Face</a:t>
                      </a:r>
                      <a:r>
                        <a:rPr lang="en-US" b="1" baseline="0" dirty="0"/>
                        <a:t>book </a:t>
                      </a:r>
                      <a:r>
                        <a:rPr lang="en-US" b="1" dirty="0"/>
                        <a:t>Account Reset.jpg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SHA 256: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a3052e8be288ff81046b18643dbabeca140eb4d42073927f5ec2fa189fe68aaa</a:t>
                      </a:r>
                      <a:endParaRPr lang="x-none" dirty="0"/>
                    </a:p>
                  </a:txBody>
                  <a:tcPr/>
                </a:tc>
                <a:extLst>
                  <a:ext uri="{0D108BD9-81ED-4DB2-BD59-A6C34878D82A}">
                    <a16:rowId xmlns:a16="http://schemas.microsoft.com/office/drawing/2014/main" val="654071163"/>
                  </a:ext>
                </a:extLst>
              </a:tr>
              <a:tr h="1644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Google Account</a:t>
                      </a:r>
                      <a:r>
                        <a:rPr lang="en-US" b="1" baseline="0" dirty="0"/>
                        <a:t> Reset.jpg</a:t>
                      </a:r>
                      <a:endParaRPr lang="x-none"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SHA256: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13f832e4ede6492077bc49c46ff909bb877c9eb17230bc09e0dcac3fec1e5fa4</a:t>
                      </a:r>
                      <a:endParaRPr lang="x-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Google</a:t>
                      </a:r>
                      <a:r>
                        <a:rPr lang="en-US" b="1" baseline="0" dirty="0"/>
                        <a:t> Account Reset.jpg</a:t>
                      </a:r>
                      <a:endParaRPr lang="x-none"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SHA256: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13f832e4ede6492077bc49c46ff909bb877c9eb17230bc09e0dcac3fec1e5fa4</a:t>
                      </a:r>
                      <a:endParaRPr lang="x-none" dirty="0"/>
                    </a:p>
                  </a:txBody>
                  <a:tcPr/>
                </a:tc>
                <a:extLst>
                  <a:ext uri="{0D108BD9-81ED-4DB2-BD59-A6C34878D82A}">
                    <a16:rowId xmlns:a16="http://schemas.microsoft.com/office/drawing/2014/main" val="1583524245"/>
                  </a:ext>
                </a:extLst>
              </a:tr>
            </a:tbl>
          </a:graphicData>
        </a:graphic>
      </p:graphicFrame>
    </p:spTree>
    <p:extLst>
      <p:ext uri="{BB962C8B-B14F-4D97-AF65-F5344CB8AC3E}">
        <p14:creationId xmlns:p14="http://schemas.microsoft.com/office/powerpoint/2010/main" val="67138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9AC861-FA7A-4318-9FCB-9881509CD6DB}"/>
              </a:ext>
            </a:extLst>
          </p:cNvPr>
          <p:cNvSpPr/>
          <p:nvPr/>
        </p:nvSpPr>
        <p:spPr>
          <a:xfrm>
            <a:off x="-1" y="2953855"/>
            <a:ext cx="12192001" cy="3389433"/>
          </a:xfrm>
          <a:prstGeom prst="rect">
            <a:avLst/>
          </a:prstGeom>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E00DF93-3AEC-4A6C-B65E-472410B6B483}"/>
              </a:ext>
            </a:extLst>
          </p:cNvPr>
          <p:cNvCxnSpPr>
            <a:cxnSpLocks/>
          </p:cNvCxnSpPr>
          <p:nvPr/>
        </p:nvCxnSpPr>
        <p:spPr>
          <a:xfrm>
            <a:off x="3685458" y="3594939"/>
            <a:ext cx="5896708" cy="0"/>
          </a:xfrm>
          <a:prstGeom prst="line">
            <a:avLst/>
          </a:prstGeom>
          <a:ln w="9525">
            <a:solidFill>
              <a:schemeClr val="bg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DFB697F-1903-42E0-818F-286CC94687D6}"/>
              </a:ext>
            </a:extLst>
          </p:cNvPr>
          <p:cNvSpPr txBox="1"/>
          <p:nvPr/>
        </p:nvSpPr>
        <p:spPr>
          <a:xfrm>
            <a:off x="2128015" y="1632638"/>
            <a:ext cx="7724949" cy="646331"/>
          </a:xfrm>
          <a:prstGeom prst="rect">
            <a:avLst/>
          </a:prstGeom>
          <a:noFill/>
        </p:spPr>
        <p:txBody>
          <a:bodyPr wrap="square" rtlCol="0">
            <a:spAutoFit/>
          </a:bodyPr>
          <a:lstStyle/>
          <a:p>
            <a:pPr algn="ctr"/>
            <a:r>
              <a:rPr lang="en-US" sz="3600" b="1" dirty="0">
                <a:solidFill>
                  <a:srgbClr val="00B0F0"/>
                </a:solidFill>
                <a:latin typeface="Arial Black" panose="020B0A04020102020204" pitchFamily="34" charset="0"/>
              </a:rPr>
              <a:t>FINAL CHALLENGE </a:t>
            </a:r>
          </a:p>
        </p:txBody>
      </p:sp>
      <p:sp>
        <p:nvSpPr>
          <p:cNvPr id="4" name="TextBox 3">
            <a:extLst>
              <a:ext uri="{FF2B5EF4-FFF2-40B4-BE49-F238E27FC236}">
                <a16:creationId xmlns:a16="http://schemas.microsoft.com/office/drawing/2014/main" id="{5A8068B1-7875-430C-B113-0A424E624697}"/>
              </a:ext>
            </a:extLst>
          </p:cNvPr>
          <p:cNvSpPr txBox="1"/>
          <p:nvPr/>
        </p:nvSpPr>
        <p:spPr>
          <a:xfrm>
            <a:off x="300437" y="514712"/>
            <a:ext cx="11591122" cy="1077218"/>
          </a:xfrm>
          <a:prstGeom prst="rect">
            <a:avLst/>
          </a:prstGeom>
          <a:noFill/>
        </p:spPr>
        <p:txBody>
          <a:bodyPr wrap="none" rtlCol="0">
            <a:spAutoFit/>
          </a:bodyPr>
          <a:lstStyle/>
          <a:p>
            <a:pPr algn="ctr"/>
            <a:r>
              <a:rPr lang="en-US" sz="3200" b="1" dirty="0">
                <a:solidFill>
                  <a:schemeClr val="accent1">
                    <a:lumMod val="75000"/>
                  </a:schemeClr>
                </a:solidFill>
                <a:latin typeface="Arial Black" panose="020B0A04020102020204" pitchFamily="34" charset="0"/>
              </a:rPr>
              <a:t>THE NATIONAL CYBERCHAMP COMPETITION 2023</a:t>
            </a:r>
          </a:p>
          <a:p>
            <a:pPr algn="ctr"/>
            <a:r>
              <a:rPr lang="en-US" sz="3200" b="1" dirty="0">
                <a:solidFill>
                  <a:schemeClr val="accent1">
                    <a:lumMod val="75000"/>
                  </a:schemeClr>
                </a:solidFill>
                <a:latin typeface="Arial Black" panose="020B0A04020102020204" pitchFamily="34" charset="0"/>
              </a:rPr>
              <a:t>(NCCC23)</a:t>
            </a:r>
          </a:p>
        </p:txBody>
      </p:sp>
      <p:sp>
        <p:nvSpPr>
          <p:cNvPr id="6" name="TextBox 5">
            <a:extLst>
              <a:ext uri="{FF2B5EF4-FFF2-40B4-BE49-F238E27FC236}">
                <a16:creationId xmlns:a16="http://schemas.microsoft.com/office/drawing/2014/main" id="{9BE45487-F977-459A-8758-76B0ADE599D0}"/>
              </a:ext>
            </a:extLst>
          </p:cNvPr>
          <p:cNvSpPr txBox="1"/>
          <p:nvPr/>
        </p:nvSpPr>
        <p:spPr>
          <a:xfrm>
            <a:off x="4678398" y="6440305"/>
            <a:ext cx="2323072" cy="400110"/>
          </a:xfrm>
          <a:prstGeom prst="rect">
            <a:avLst/>
          </a:prstGeom>
          <a:noFill/>
        </p:spPr>
        <p:txBody>
          <a:bodyPr wrap="none" rtlCol="0">
            <a:spAutoFit/>
          </a:bodyPr>
          <a:lstStyle/>
          <a:p>
            <a:r>
              <a:rPr lang="en-US" sz="2000" dirty="0">
                <a:latin typeface="Arial Black" panose="020B0A04020102020204" pitchFamily="34" charset="0"/>
              </a:rPr>
              <a:t>29 APRIL 2023.</a:t>
            </a:r>
          </a:p>
        </p:txBody>
      </p:sp>
      <p:sp>
        <p:nvSpPr>
          <p:cNvPr id="11" name="TextBox 10">
            <a:extLst>
              <a:ext uri="{FF2B5EF4-FFF2-40B4-BE49-F238E27FC236}">
                <a16:creationId xmlns:a16="http://schemas.microsoft.com/office/drawing/2014/main" id="{6764B469-D5DB-CAFE-A17E-912C5AB91C47}"/>
              </a:ext>
            </a:extLst>
          </p:cNvPr>
          <p:cNvSpPr txBox="1"/>
          <p:nvPr/>
        </p:nvSpPr>
        <p:spPr>
          <a:xfrm>
            <a:off x="3321479" y="2913147"/>
            <a:ext cx="6110514" cy="707886"/>
          </a:xfrm>
          <a:prstGeom prst="rect">
            <a:avLst/>
          </a:prstGeom>
          <a:noFill/>
        </p:spPr>
        <p:txBody>
          <a:bodyPr wrap="square">
            <a:spAutoFit/>
          </a:bodyPr>
          <a:lstStyle/>
          <a:p>
            <a:pPr algn="ctr"/>
            <a:r>
              <a:rPr lang="en-US" sz="4000" b="1" dirty="0">
                <a:solidFill>
                  <a:schemeClr val="bg1"/>
                </a:solidFill>
                <a:latin typeface="Arial Black" panose="020B0A04020102020204" pitchFamily="34" charset="0"/>
              </a:rPr>
              <a:t>FORENSICS</a:t>
            </a:r>
          </a:p>
        </p:txBody>
      </p:sp>
      <p:sp>
        <p:nvSpPr>
          <p:cNvPr id="3" name="TextBox 2">
            <a:extLst>
              <a:ext uri="{FF2B5EF4-FFF2-40B4-BE49-F238E27FC236}">
                <a16:creationId xmlns:a16="http://schemas.microsoft.com/office/drawing/2014/main" id="{CD8DEC43-440E-BD12-B84B-0AD40275D6B8}"/>
              </a:ext>
            </a:extLst>
          </p:cNvPr>
          <p:cNvSpPr txBox="1"/>
          <p:nvPr/>
        </p:nvSpPr>
        <p:spPr>
          <a:xfrm>
            <a:off x="3685458" y="4047565"/>
            <a:ext cx="5633354" cy="523220"/>
          </a:xfrm>
          <a:prstGeom prst="rect">
            <a:avLst/>
          </a:prstGeom>
          <a:noFill/>
        </p:spPr>
        <p:txBody>
          <a:bodyPr wrap="square" rtlCol="0">
            <a:spAutoFit/>
          </a:bodyPr>
          <a:lstStyle/>
          <a:p>
            <a:pPr algn="ctr"/>
            <a:r>
              <a:rPr lang="en-US" sz="2800" b="1" dirty="0">
                <a:solidFill>
                  <a:schemeClr val="bg1"/>
                </a:solidFill>
              </a:rPr>
              <a:t>GLAGO GIDEON ELORM</a:t>
            </a:r>
            <a:endParaRPr lang="en-001" sz="2800" b="1" dirty="0">
              <a:solidFill>
                <a:schemeClr val="bg1"/>
              </a:solidFill>
            </a:endParaRPr>
          </a:p>
        </p:txBody>
      </p:sp>
    </p:spTree>
    <p:extLst>
      <p:ext uri="{BB962C8B-B14F-4D97-AF65-F5344CB8AC3E}">
        <p14:creationId xmlns:p14="http://schemas.microsoft.com/office/powerpoint/2010/main" val="236710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926124" y="215839"/>
            <a:ext cx="10843846" cy="954107"/>
          </a:xfrm>
          <a:prstGeom prst="rect">
            <a:avLst/>
          </a:prstGeom>
          <a:noFill/>
        </p:spPr>
        <p:txBody>
          <a:bodyPr wrap="square" rtlCol="0">
            <a:spAutoFit/>
          </a:bodyPr>
          <a:lstStyle/>
          <a:p>
            <a:pPr algn="ctr"/>
            <a:r>
              <a:rPr lang="en-US" sz="2800" b="0" i="0" dirty="0">
                <a:solidFill>
                  <a:srgbClr val="000000"/>
                </a:solidFill>
                <a:effectLst/>
                <a:latin typeface="Arial Black" panose="020B0A04020102020204" pitchFamily="34" charset="0"/>
              </a:rPr>
              <a:t>ANY OTHER RELEVANT INFORMATION ON </a:t>
            </a:r>
            <a:r>
              <a:rPr lang="en-US" sz="2800" dirty="0">
                <a:solidFill>
                  <a:srgbClr val="000000"/>
                </a:solidFill>
                <a:latin typeface="Arial Black" panose="020B0A04020102020204" pitchFamily="34" charset="0"/>
              </a:rPr>
              <a:t>THE</a:t>
            </a:r>
            <a:r>
              <a:rPr lang="en-US" sz="2800" b="0" i="0" dirty="0">
                <a:solidFill>
                  <a:srgbClr val="000000"/>
                </a:solidFill>
                <a:effectLst/>
                <a:latin typeface="Arial Black" panose="020B0A04020102020204" pitchFamily="34" charset="0"/>
              </a:rPr>
              <a:t> USB IMAGE  (IF ANY)  </a:t>
            </a:r>
            <a:endParaRPr lang="en-US"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319103"/>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br>
              <a:rPr lang="en-US" dirty="0"/>
            </a:br>
            <a:endParaRPr lang="en-US" dirty="0"/>
          </a:p>
        </p:txBody>
      </p:sp>
      <p:sp>
        <p:nvSpPr>
          <p:cNvPr id="4" name="Rectangle 3"/>
          <p:cNvSpPr/>
          <p:nvPr/>
        </p:nvSpPr>
        <p:spPr>
          <a:xfrm>
            <a:off x="926124" y="1169946"/>
            <a:ext cx="10681944" cy="12157174"/>
          </a:xfrm>
          <a:prstGeom prst="rect">
            <a:avLst/>
          </a:prstGeom>
        </p:spPr>
        <p:txBody>
          <a:bodyPr wrap="square">
            <a:spAutoFit/>
          </a:bodyPr>
          <a:lstStyle/>
          <a:p>
            <a:pPr marL="457200" indent="-457200">
              <a:buFont typeface="Arial" panose="020B0604020202020204" pitchFamily="34" charset="0"/>
              <a:buChar char="•"/>
            </a:pPr>
            <a:r>
              <a:rPr lang="en-GB" sz="2800" dirty="0"/>
              <a:t>The suspected employee used phishing to make the victim think he had a legitimate email from an organization. From that technique, the suspect was able to get access to the client’s bank account, the client’s Facebook account and the client’s google account. All the information that were retrieved from the attachments were links to websites. The main aim was bent towards getting clients to reset their passwords.</a:t>
            </a:r>
          </a:p>
          <a:p>
            <a:pPr marL="457200" indent="-457200">
              <a:buFont typeface="Arial" panose="020B0604020202020204" pitchFamily="34" charset="0"/>
              <a:buChar char="•"/>
            </a:pPr>
            <a:endParaRPr lang="en-GB" sz="2800" dirty="0"/>
          </a:p>
          <a:p>
            <a:endParaRPr lang="en-GB" sz="2800" dirty="0"/>
          </a:p>
          <a:p>
            <a:pPr marL="457200" indent="-457200">
              <a:buFont typeface="Arial" panose="020B0604020202020204" pitchFamily="34" charset="0"/>
              <a:buChar char="•"/>
            </a:pPr>
            <a:r>
              <a:rPr lang="en-GB" sz="2800" dirty="0"/>
              <a:t>From the image; “Facebook Account Reset.jpg”, it indicates that the file was created at 8:57 but the metadata that was generated from the autopsy report indicates that it was created on the 11</a:t>
            </a:r>
            <a:r>
              <a:rPr lang="en-GB" sz="2800" baseline="30000" dirty="0"/>
              <a:t>th</a:t>
            </a:r>
            <a:r>
              <a:rPr lang="en-GB" sz="2800" dirty="0"/>
              <a:t> of November, 2022 at 5:20PM GMT.</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294387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1E90-3F78-5945-BB81-4371B4AD6D31}"/>
              </a:ext>
            </a:extLst>
          </p:cNvPr>
          <p:cNvSpPr>
            <a:spLocks noGrp="1"/>
          </p:cNvSpPr>
          <p:nvPr>
            <p:ph type="title"/>
          </p:nvPr>
        </p:nvSpPr>
        <p:spPr>
          <a:xfrm>
            <a:off x="838200" y="-409073"/>
            <a:ext cx="10515600" cy="1588168"/>
          </a:xfrm>
        </p:spPr>
        <p:txBody>
          <a:bodyPr>
            <a:normAutofit/>
          </a:bodyPr>
          <a:lstStyle/>
          <a:p>
            <a:r>
              <a:rPr lang="en-US" sz="2800" b="1" dirty="0">
                <a:latin typeface="Times New Roman" panose="02020603050405020304" pitchFamily="18" charset="0"/>
                <a:cs typeface="Times New Roman" panose="02020603050405020304" pitchFamily="18" charset="0"/>
              </a:rPr>
              <a:t>Screenshot of Any other Relevant Data Found on USB Image</a:t>
            </a:r>
            <a:endParaRPr lang="x-none"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50559"/>
          <a:stretch/>
        </p:blipFill>
        <p:spPr>
          <a:xfrm>
            <a:off x="1127283" y="770021"/>
            <a:ext cx="3065723" cy="2760065"/>
          </a:xfrm>
        </p:spPr>
      </p:pic>
      <p:pic>
        <p:nvPicPr>
          <p:cNvPr id="1028" name="Picture 4" descr="C:\Users\Clemence\Desktop\Recovered Image Files\Facebook Account Res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606" y="770021"/>
            <a:ext cx="3276600" cy="275523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emence\Desktop\Recovered Image Files\Google Account Rese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9316" y="770021"/>
            <a:ext cx="2931610" cy="2755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87378" y="2147637"/>
            <a:ext cx="2767263" cy="451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661358" y="2490537"/>
            <a:ext cx="1251284" cy="4812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4537" y="1130968"/>
            <a:ext cx="710451" cy="923330"/>
          </a:xfrm>
          <a:prstGeom prst="rect">
            <a:avLst/>
          </a:prstGeom>
          <a:noFill/>
        </p:spPr>
        <p:txBody>
          <a:bodyPr wrap="none" rtlCol="0">
            <a:spAutoFit/>
          </a:bodyPr>
          <a:lstStyle/>
          <a:p>
            <a:r>
              <a:rPr lang="en-US" sz="5400" dirty="0"/>
              <a:t>1.</a:t>
            </a:r>
          </a:p>
        </p:txBody>
      </p:sp>
      <p:pic>
        <p:nvPicPr>
          <p:cNvPr id="1030" name="Picture 6" descr="C:\Users\Clemence\Desktop\Recovered Image Files\Bank Account Rese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9095" y="4006516"/>
            <a:ext cx="2983831" cy="27251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F5072A8-69AD-46F4-8435-9C714C879D7C}"/>
              </a:ext>
            </a:extLst>
          </p:cNvPr>
          <p:cNvPicPr>
            <a:picLocks noChangeAspect="1"/>
          </p:cNvPicPr>
          <p:nvPr/>
        </p:nvPicPr>
        <p:blipFill rotWithShape="1">
          <a:blip r:embed="rId5"/>
          <a:srcRect t="-1990" r="11967" b="35107"/>
          <a:stretch/>
        </p:blipFill>
        <p:spPr>
          <a:xfrm>
            <a:off x="4421606" y="4006516"/>
            <a:ext cx="6599320" cy="2713018"/>
          </a:xfrm>
          <a:prstGeom prst="rect">
            <a:avLst/>
          </a:prstGeom>
        </p:spPr>
      </p:pic>
      <p:sp>
        <p:nvSpPr>
          <p:cNvPr id="9" name="Rectangle 8"/>
          <p:cNvSpPr/>
          <p:nvPr/>
        </p:nvSpPr>
        <p:spPr>
          <a:xfrm>
            <a:off x="1179095" y="4006516"/>
            <a:ext cx="806116" cy="216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21606" y="5715000"/>
            <a:ext cx="3435015" cy="216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4538" y="4812632"/>
            <a:ext cx="854830" cy="923330"/>
          </a:xfrm>
          <a:prstGeom prst="rect">
            <a:avLst/>
          </a:prstGeom>
          <a:noFill/>
        </p:spPr>
        <p:txBody>
          <a:bodyPr wrap="square" rtlCol="0">
            <a:spAutoFit/>
          </a:bodyPr>
          <a:lstStyle/>
          <a:p>
            <a:r>
              <a:rPr lang="en-US" sz="5400" dirty="0"/>
              <a:t>2.</a:t>
            </a:r>
          </a:p>
        </p:txBody>
      </p:sp>
    </p:spTree>
    <p:extLst>
      <p:ext uri="{BB962C8B-B14F-4D97-AF65-F5344CB8AC3E}">
        <p14:creationId xmlns:p14="http://schemas.microsoft.com/office/powerpoint/2010/main" val="1579389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3030CA-FCBE-F817-663D-DB14FC4E060D}"/>
              </a:ext>
            </a:extLst>
          </p:cNvPr>
          <p:cNvSpPr txBox="1"/>
          <p:nvPr/>
        </p:nvSpPr>
        <p:spPr>
          <a:xfrm>
            <a:off x="2675609" y="220277"/>
            <a:ext cx="6840783" cy="523220"/>
          </a:xfrm>
          <a:prstGeom prst="rect">
            <a:avLst/>
          </a:prstGeom>
          <a:noFill/>
        </p:spPr>
        <p:txBody>
          <a:bodyPr wrap="none" rtlCol="0">
            <a:spAutoFit/>
          </a:bodyPr>
          <a:lstStyle/>
          <a:p>
            <a:pPr algn="ctr"/>
            <a:r>
              <a:rPr lang="en-US" sz="2800" dirty="0">
                <a:solidFill>
                  <a:srgbClr val="000000"/>
                </a:solidFill>
                <a:latin typeface="Arial Black" panose="020B0A04020102020204" pitchFamily="34" charset="0"/>
              </a:rPr>
              <a:t>SUMMARY OF OBSERVATION1/2 </a:t>
            </a:r>
            <a:r>
              <a:rPr lang="en-US" sz="2800" b="0" i="0" dirty="0">
                <a:solidFill>
                  <a:srgbClr val="000000"/>
                </a:solidFill>
                <a:effectLst/>
                <a:latin typeface="Arial Black" panose="020B0A04020102020204" pitchFamily="34" charset="0"/>
              </a:rPr>
              <a:t>  </a:t>
            </a:r>
            <a:endParaRPr lang="en-US" sz="2800" dirty="0">
              <a:latin typeface="Arial Black" panose="020B0A04020102020204" pitchFamily="34" charset="0"/>
            </a:endParaRPr>
          </a:p>
        </p:txBody>
      </p:sp>
      <p:sp>
        <p:nvSpPr>
          <p:cNvPr id="5" name="Content Placeholder 2">
            <a:extLst>
              <a:ext uri="{FF2B5EF4-FFF2-40B4-BE49-F238E27FC236}">
                <a16:creationId xmlns:a16="http://schemas.microsoft.com/office/drawing/2014/main" id="{DFEC5AD6-91EF-60A4-6D7D-1A0A24D1EC41}"/>
              </a:ext>
            </a:extLst>
          </p:cNvPr>
          <p:cNvSpPr txBox="1">
            <a:spLocks/>
          </p:cNvSpPr>
          <p:nvPr/>
        </p:nvSpPr>
        <p:spPr>
          <a:xfrm>
            <a:off x="635268" y="830180"/>
            <a:ext cx="10972800" cy="528432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solidFill>
                  <a:srgbClr val="000000"/>
                </a:solidFill>
                <a:latin typeface="Garamond" panose="02020404030301010803" pitchFamily="18" charset="0"/>
              </a:rPr>
              <a:t>The System image and USB image contain a total of 6 images, all with mismatched extensions.(.xls).</a:t>
            </a:r>
          </a:p>
          <a:p>
            <a:pPr marL="457200" indent="-457200">
              <a:buFont typeface="+mj-lt"/>
              <a:buAutoNum type="arabicPeriod"/>
            </a:pPr>
            <a:r>
              <a:rPr lang="en-US" sz="2400" dirty="0">
                <a:solidFill>
                  <a:srgbClr val="000000"/>
                </a:solidFill>
                <a:latin typeface="Garamond" panose="02020404030301010803" pitchFamily="18" charset="0"/>
              </a:rPr>
              <a:t>An anti-forensics step had been taken to cover up the actual file types of images on the system image.</a:t>
            </a:r>
          </a:p>
          <a:p>
            <a:pPr marL="457200" indent="-457200">
              <a:buFont typeface="+mj-lt"/>
              <a:buAutoNum type="arabicPeriod"/>
            </a:pPr>
            <a:r>
              <a:rPr lang="en-US" sz="2400" dirty="0">
                <a:solidFill>
                  <a:srgbClr val="000000"/>
                </a:solidFill>
                <a:latin typeface="Garamond" panose="02020404030301010803" pitchFamily="18" charset="0"/>
              </a:rPr>
              <a:t>All the images contained links to sites where the reset of password was required.</a:t>
            </a:r>
          </a:p>
          <a:p>
            <a:pPr marL="457200" indent="-457200">
              <a:buFont typeface="+mj-lt"/>
              <a:buAutoNum type="arabicPeriod"/>
            </a:pPr>
            <a:r>
              <a:rPr lang="en-US" sz="2400" dirty="0">
                <a:latin typeface="Garamond" panose="02020404030301010803" pitchFamily="18" charset="0"/>
              </a:rPr>
              <a:t>The deleted files were images but had been changed to Microsoft excel spreadsheet files with extension “.xls”.</a:t>
            </a:r>
          </a:p>
          <a:p>
            <a:pPr marL="457200" indent="-457200">
              <a:buFont typeface="+mj-lt"/>
              <a:buAutoNum type="arabicPeriod"/>
            </a:pPr>
            <a:r>
              <a:rPr lang="en-US" sz="2400" dirty="0">
                <a:solidFill>
                  <a:srgbClr val="000000"/>
                </a:solidFill>
                <a:latin typeface="Garamond" panose="02020404030301010803" pitchFamily="18" charset="0"/>
                <a:cs typeface="Calibri" panose="020F0502020204030204" pitchFamily="34" charset="0"/>
              </a:rPr>
              <a:t>The image files on the SYSTEM IMAGE corresponds to the recovered deleted image files on the USB IMAGE.</a:t>
            </a:r>
          </a:p>
          <a:p>
            <a:pPr marL="457200" indent="-457200">
              <a:buFont typeface="+mj-lt"/>
              <a:buAutoNum type="arabicPeriod"/>
            </a:pPr>
            <a:r>
              <a:rPr lang="en-US" sz="2400" dirty="0">
                <a:latin typeface="Garamond" panose="02020404030301010803" pitchFamily="18" charset="0"/>
              </a:rPr>
              <a:t>The retrieved links from the system image were the same as the retrieved links from the USB drive image. </a:t>
            </a:r>
          </a:p>
          <a:p>
            <a:pPr marL="457200" indent="-457200">
              <a:buFont typeface="+mj-lt"/>
              <a:buAutoNum type="arabicPeriod"/>
            </a:pPr>
            <a:r>
              <a:rPr lang="en-US" sz="2400" dirty="0">
                <a:latin typeface="Garamond" panose="02020404030301010803" pitchFamily="18" charset="0"/>
              </a:rPr>
              <a:t>The hash values (or the finger prints) of extracted images from the system were same as the recovered images from the USB drive image.</a:t>
            </a:r>
          </a:p>
          <a:p>
            <a:pPr marL="457200" indent="-457200">
              <a:buFont typeface="+mj-lt"/>
              <a:buAutoNum type="arabicPeriod"/>
            </a:pPr>
            <a:endParaRPr lang="en-US" sz="2400" dirty="0">
              <a:solidFill>
                <a:srgbClr val="000000"/>
              </a:solidFill>
              <a:latin typeface="Garamond" panose="02020404030301010803" pitchFamily="18" charset="0"/>
              <a:cs typeface="Calibri" panose="020F0502020204030204" pitchFamily="34" charset="0"/>
            </a:endParaRP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latin typeface="Garamond" panose="02020404030301010803" pitchFamily="18" charset="0"/>
            </a:endParaRPr>
          </a:p>
          <a:p>
            <a:pPr marL="457200" indent="-457200">
              <a:buFont typeface="+mj-lt"/>
              <a:buAutoNum type="arabicPeriod"/>
            </a:pPr>
            <a:endParaRPr lang="en-US" sz="2400" dirty="0">
              <a:latin typeface="Garamond" panose="02020404030301010803" pitchFamily="18" charset="0"/>
            </a:endParaRPr>
          </a:p>
          <a:p>
            <a:pPr marL="571500" indent="-571500">
              <a:buFont typeface="+mj-lt"/>
              <a:buAutoNum type="arabicPeriod"/>
            </a:pPr>
            <a:endParaRPr lang="en-US" sz="2400" dirty="0">
              <a:solidFill>
                <a:srgbClr val="000000"/>
              </a:solidFill>
              <a:latin typeface="Garamond" panose="02020404030301010803" pitchFamily="18" charset="0"/>
            </a:endParaRPr>
          </a:p>
          <a:p>
            <a:pPr marL="571500" indent="-571500">
              <a:buAutoNum type="arabicPeriod"/>
            </a:pPr>
            <a:endParaRPr lang="en-US" sz="240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394111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3030CA-FCBE-F817-663D-DB14FC4E060D}"/>
              </a:ext>
            </a:extLst>
          </p:cNvPr>
          <p:cNvSpPr txBox="1"/>
          <p:nvPr/>
        </p:nvSpPr>
        <p:spPr>
          <a:xfrm>
            <a:off x="2615496" y="220277"/>
            <a:ext cx="6961009" cy="523220"/>
          </a:xfrm>
          <a:prstGeom prst="rect">
            <a:avLst/>
          </a:prstGeom>
          <a:noFill/>
        </p:spPr>
        <p:txBody>
          <a:bodyPr wrap="none" rtlCol="0">
            <a:spAutoFit/>
          </a:bodyPr>
          <a:lstStyle/>
          <a:p>
            <a:pPr algn="ctr"/>
            <a:r>
              <a:rPr lang="en-US" sz="2800" dirty="0">
                <a:solidFill>
                  <a:srgbClr val="000000"/>
                </a:solidFill>
                <a:latin typeface="Arial Black" panose="020B0A04020102020204" pitchFamily="34" charset="0"/>
              </a:rPr>
              <a:t>SUMMARY OF OBSERVATION 2/2 </a:t>
            </a:r>
            <a:r>
              <a:rPr lang="en-US" sz="2800" b="0" i="0" dirty="0">
                <a:solidFill>
                  <a:srgbClr val="000000"/>
                </a:solidFill>
                <a:effectLst/>
                <a:latin typeface="Arial Black" panose="020B0A04020102020204" pitchFamily="34" charset="0"/>
              </a:rPr>
              <a:t>  </a:t>
            </a:r>
            <a:endParaRPr lang="en-US" sz="2800" dirty="0">
              <a:latin typeface="Arial Black" panose="020B0A04020102020204" pitchFamily="34" charset="0"/>
            </a:endParaRPr>
          </a:p>
        </p:txBody>
      </p:sp>
      <p:sp>
        <p:nvSpPr>
          <p:cNvPr id="5" name="Content Placeholder 2">
            <a:extLst>
              <a:ext uri="{FF2B5EF4-FFF2-40B4-BE49-F238E27FC236}">
                <a16:creationId xmlns:a16="http://schemas.microsoft.com/office/drawing/2014/main" id="{DFEC5AD6-91EF-60A4-6D7D-1A0A24D1EC41}"/>
              </a:ext>
            </a:extLst>
          </p:cNvPr>
          <p:cNvSpPr txBox="1">
            <a:spLocks/>
          </p:cNvSpPr>
          <p:nvPr/>
        </p:nvSpPr>
        <p:spPr>
          <a:xfrm>
            <a:off x="635268" y="743498"/>
            <a:ext cx="10972800" cy="53710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0000"/>
                </a:solidFill>
                <a:cs typeface="Calibri Light" panose="020F0302020204030204" pitchFamily="34" charset="0"/>
              </a:rPr>
              <a:t>From all investigations that were carried out, we observed that the suspect changed the extensions for all the attachments because if he did not do that, then the files he was working with could have just been read by anyone. For this reason, he changed them into a format that was unreadable for the actual file type.</a:t>
            </a:r>
          </a:p>
          <a:p>
            <a:pPr marL="0" indent="0">
              <a:buFont typeface="Arial" panose="020B0604020202020204" pitchFamily="34" charset="0"/>
              <a:buNone/>
            </a:pPr>
            <a:endParaRPr lang="en-US" dirty="0">
              <a:solidFill>
                <a:srgbClr val="000000"/>
              </a:solidFill>
              <a:cs typeface="Calibri Light" panose="020F0302020204030204" pitchFamily="34" charset="0"/>
            </a:endParaRPr>
          </a:p>
          <a:p>
            <a:pPr marL="0" indent="0">
              <a:buFont typeface="Arial" panose="020B0604020202020204" pitchFamily="34" charset="0"/>
              <a:buNone/>
            </a:pPr>
            <a:r>
              <a:rPr lang="en-US" dirty="0">
                <a:solidFill>
                  <a:srgbClr val="000000"/>
                </a:solidFill>
                <a:cs typeface="Calibri Light" panose="020F0302020204030204" pitchFamily="34" charset="0"/>
              </a:rPr>
              <a:t>Before changing the extensions of the files, the suspect hid phishing links behind the images so that a third party would just see the file without knowing what it actually contained.</a:t>
            </a:r>
          </a:p>
          <a:p>
            <a:pPr marL="0" indent="0">
              <a:buFont typeface="Arial" panose="020B0604020202020204" pitchFamily="34" charset="0"/>
              <a:buNone/>
            </a:pPr>
            <a:endParaRPr lang="en-US" dirty="0">
              <a:solidFill>
                <a:srgbClr val="000000"/>
              </a:solidFill>
              <a:cs typeface="Calibri Light" panose="020F0302020204030204" pitchFamily="34" charset="0"/>
            </a:endParaRPr>
          </a:p>
          <a:p>
            <a:pPr marL="0" indent="0">
              <a:buFont typeface="Arial" panose="020B0604020202020204" pitchFamily="34" charset="0"/>
              <a:buNone/>
            </a:pPr>
            <a:r>
              <a:rPr lang="en-US" dirty="0">
                <a:solidFill>
                  <a:srgbClr val="000000"/>
                </a:solidFill>
                <a:cs typeface="Calibri Light" panose="020F0302020204030204" pitchFamily="34" charset="0"/>
              </a:rPr>
              <a:t>Further investigations indicated that, the suspect worked the files on his computer system then later transferred them to his USB drive. After which, he deleted them because he realized he could soon be caught.</a:t>
            </a:r>
          </a:p>
        </p:txBody>
      </p:sp>
    </p:spTree>
    <p:extLst>
      <p:ext uri="{BB962C8B-B14F-4D97-AF65-F5344CB8AC3E}">
        <p14:creationId xmlns:p14="http://schemas.microsoft.com/office/powerpoint/2010/main" val="107267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4191500" y="249137"/>
            <a:ext cx="3490379" cy="523220"/>
          </a:xfrm>
          <a:prstGeom prst="rect">
            <a:avLst/>
          </a:prstGeom>
          <a:noFill/>
        </p:spPr>
        <p:txBody>
          <a:bodyPr wrap="none" rtlCol="0">
            <a:spAutoFit/>
          </a:bodyPr>
          <a:lstStyle/>
          <a:p>
            <a:pPr algn="ctr"/>
            <a:r>
              <a:rPr lang="en-US" sz="2800" dirty="0">
                <a:solidFill>
                  <a:srgbClr val="000000"/>
                </a:solidFill>
                <a:latin typeface="Arial Black" panose="020B0A04020102020204" pitchFamily="34" charset="0"/>
              </a:rPr>
              <a:t>CONCLUSIONS </a:t>
            </a:r>
            <a:r>
              <a:rPr lang="en-US" sz="2800" b="0" i="0" dirty="0">
                <a:solidFill>
                  <a:srgbClr val="000000"/>
                </a:solidFill>
                <a:effectLst/>
                <a:latin typeface="Arial Black" panose="020B0A04020102020204" pitchFamily="34" charset="0"/>
              </a:rPr>
              <a:t>  </a:t>
            </a:r>
            <a:endParaRPr lang="en-US" sz="2800" dirty="0">
              <a:latin typeface="Arial Black" panose="020B0A04020102020204" pitchFamily="34" charset="0"/>
            </a:endParaRPr>
          </a:p>
        </p:txBody>
      </p:sp>
      <p:sp>
        <p:nvSpPr>
          <p:cNvPr id="4" name="Content Placeholder 2">
            <a:extLst>
              <a:ext uri="{FF2B5EF4-FFF2-40B4-BE49-F238E27FC236}">
                <a16:creationId xmlns:a16="http://schemas.microsoft.com/office/drawing/2014/main" id="{E86C50AF-73E0-79CE-EBCB-8AA64B68E313}"/>
              </a:ext>
            </a:extLst>
          </p:cNvPr>
          <p:cNvSpPr txBox="1">
            <a:spLocks/>
          </p:cNvSpPr>
          <p:nvPr/>
        </p:nvSpPr>
        <p:spPr>
          <a:xfrm>
            <a:off x="635268" y="772357"/>
            <a:ext cx="10972800" cy="61611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 There can be only two reasons for changing the file extension of all the attachments recovered from the suspect’s computer and deleting the attachments on the USB drive; </a:t>
            </a:r>
          </a:p>
          <a:p>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either the suspect wants to cover up a crime </a:t>
            </a:r>
          </a:p>
          <a:p>
            <a:r>
              <a:rPr lang="en-US" sz="2400" dirty="0">
                <a:latin typeface="Calibri" panose="020F0502020204030204" pitchFamily="34" charset="0"/>
                <a:cs typeface="Calibri" panose="020F0502020204030204" pitchFamily="34" charset="0"/>
              </a:rPr>
              <a:t>   ii. Or the suspect does not want anybody to know what he has been up to.</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With the evidences that were procured, we suggest that the suspect did send phishing messages with links to malicious sites because, all the hidden links which were uncovered from all the attachments seemed to aim at one thing, that is, to get clients’ personal information.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Whoever the suspect sent the phishing message to must be aware some information has been encoded into the attachments therefore receiver is not a victim but an accomplice.</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945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2090095" y="2274837"/>
            <a:ext cx="8011809" cy="2308324"/>
          </a:xfrm>
          <a:prstGeom prst="rect">
            <a:avLst/>
          </a:prstGeom>
          <a:noFill/>
        </p:spPr>
        <p:txBody>
          <a:bodyPr wrap="square" rtlCol="0">
            <a:spAutoFit/>
          </a:bodyPr>
          <a:lstStyle/>
          <a:p>
            <a:pPr algn="ctr"/>
            <a:r>
              <a:rPr lang="en-US" sz="4800" b="1" dirty="0">
                <a:latin typeface="Arial Black" panose="020B0A04020102020204" pitchFamily="34" charset="0"/>
              </a:rPr>
              <a:t>End of Presentation</a:t>
            </a:r>
          </a:p>
          <a:p>
            <a:pPr algn="ctr"/>
            <a:endParaRPr lang="en-US" sz="4800" b="1" dirty="0">
              <a:latin typeface="Arial Black" panose="020B0A04020102020204" pitchFamily="34" charset="0"/>
            </a:endParaRPr>
          </a:p>
          <a:p>
            <a:pPr algn="ctr"/>
            <a:r>
              <a:rPr lang="en-US" sz="4800" b="1" dirty="0">
                <a:latin typeface="Arial Black" panose="020B0A04020102020204" pitchFamily="34" charset="0"/>
              </a:rPr>
              <a:t>THANK YOU</a:t>
            </a:r>
          </a:p>
        </p:txBody>
      </p:sp>
    </p:spTree>
    <p:extLst>
      <p:ext uri="{BB962C8B-B14F-4D97-AF65-F5344CB8AC3E}">
        <p14:creationId xmlns:p14="http://schemas.microsoft.com/office/powerpoint/2010/main" val="246682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15A2-FC37-4303-88B7-8EB2BFEFB425}"/>
              </a:ext>
            </a:extLst>
          </p:cNvPr>
          <p:cNvSpPr>
            <a:spLocks noGrp="1"/>
          </p:cNvSpPr>
          <p:nvPr>
            <p:ph type="title"/>
          </p:nvPr>
        </p:nvSpPr>
        <p:spPr/>
        <p:txBody>
          <a:bodyPr/>
          <a:lstStyle/>
          <a:p>
            <a:r>
              <a:rPr lang="en-US" b="1" u="sng" dirty="0">
                <a:latin typeface="Arial Black" panose="020B0A04020102020204" pitchFamily="34" charset="0"/>
              </a:rPr>
              <a:t>FORENSIC CASE SCENARIO </a:t>
            </a:r>
          </a:p>
        </p:txBody>
      </p:sp>
      <p:sp>
        <p:nvSpPr>
          <p:cNvPr id="3" name="Content Placeholder 2">
            <a:extLst>
              <a:ext uri="{FF2B5EF4-FFF2-40B4-BE49-F238E27FC236}">
                <a16:creationId xmlns:a16="http://schemas.microsoft.com/office/drawing/2014/main" id="{1E5DC856-0530-4BB5-AB1A-AB868B1EC9BE}"/>
              </a:ext>
            </a:extLst>
          </p:cNvPr>
          <p:cNvSpPr>
            <a:spLocks noGrp="1"/>
          </p:cNvSpPr>
          <p:nvPr>
            <p:ph idx="1"/>
          </p:nvPr>
        </p:nvSpPr>
        <p:spPr>
          <a:xfrm>
            <a:off x="238539" y="1581862"/>
            <a:ext cx="11714922" cy="5123738"/>
          </a:xfrm>
        </p:spPr>
        <p:txBody>
          <a:bodyPr>
            <a:normAutofit/>
          </a:bodyPr>
          <a:lstStyle/>
          <a:p>
            <a:pPr marL="0" indent="0">
              <a:lnSpc>
                <a:spcPct val="107000"/>
              </a:lnSpc>
              <a:spcAft>
                <a:spcPts val="800"/>
              </a:spcAft>
              <a:buNone/>
            </a:pPr>
            <a:r>
              <a:rPr lang="en-GB" sz="2800" i="1" dirty="0">
                <a:effectLst/>
                <a:latin typeface="Times New Roman" panose="02020603050405020304" pitchFamily="18" charset="0"/>
                <a:ea typeface="Calibri" panose="020F0502020204030204" pitchFamily="34" charset="0"/>
                <a:cs typeface="Times New Roman" panose="02020603050405020304" pitchFamily="18" charset="0"/>
              </a:rPr>
              <a:t>CYBERGHANA has been contracted as a consultant to conduct an independent investigation into a computer related crime. The case involves a suspect, Kofi Koomson, an employee for Global Technology Ltd suspected of child pornography and drug related crimes and his employer. CYBERGHANA has designated you as the lead investigator to handle this case. You have appropriately secured images of Kofi’s computer on which the suspected activity happened together with a seized USB drive found to be empty.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13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15A2-FC37-4303-88B7-8EB2BFEFB425}"/>
              </a:ext>
            </a:extLst>
          </p:cNvPr>
          <p:cNvSpPr>
            <a:spLocks noGrp="1"/>
          </p:cNvSpPr>
          <p:nvPr>
            <p:ph type="title"/>
          </p:nvPr>
        </p:nvSpPr>
        <p:spPr>
          <a:xfrm>
            <a:off x="838200" y="365126"/>
            <a:ext cx="10515600" cy="761310"/>
          </a:xfrm>
        </p:spPr>
        <p:txBody>
          <a:bodyPr/>
          <a:lstStyle/>
          <a:p>
            <a:r>
              <a:rPr lang="en-US" b="1" u="sng" dirty="0">
                <a:latin typeface="Arial Black" panose="020B0A04020102020204" pitchFamily="34" charset="0"/>
              </a:rPr>
              <a:t>TASK REQUIREMENT </a:t>
            </a:r>
          </a:p>
        </p:txBody>
      </p:sp>
      <p:sp>
        <p:nvSpPr>
          <p:cNvPr id="3" name="Content Placeholder 2">
            <a:extLst>
              <a:ext uri="{FF2B5EF4-FFF2-40B4-BE49-F238E27FC236}">
                <a16:creationId xmlns:a16="http://schemas.microsoft.com/office/drawing/2014/main" id="{1E5DC856-0530-4BB5-AB1A-AB868B1EC9BE}"/>
              </a:ext>
            </a:extLst>
          </p:cNvPr>
          <p:cNvSpPr>
            <a:spLocks noGrp="1"/>
          </p:cNvSpPr>
          <p:nvPr>
            <p:ph idx="1"/>
          </p:nvPr>
        </p:nvSpPr>
        <p:spPr>
          <a:xfrm>
            <a:off x="238539" y="1126436"/>
            <a:ext cx="11714922" cy="5579164"/>
          </a:xfrm>
        </p:spPr>
        <p:txBody>
          <a:bodyPr>
            <a:normAutofit/>
          </a:bodyPr>
          <a:lstStyle/>
          <a:p>
            <a:pPr>
              <a:lnSpc>
                <a:spcPct val="107000"/>
              </a:lnSpc>
              <a:spcAft>
                <a:spcPts val="800"/>
              </a:spcAft>
            </a:pPr>
            <a:r>
              <a:rPr lang="en-US" i="1" dirty="0">
                <a:latin typeface="Times New Roman" panose="02020603050405020304" pitchFamily="18" charset="0"/>
                <a:ea typeface="Calibri" panose="020F0502020204030204" pitchFamily="34" charset="0"/>
                <a:cs typeface="Times New Roman" panose="02020603050405020304" pitchFamily="18" charset="0"/>
              </a:rPr>
              <a:t>P</a:t>
            </a:r>
            <a:r>
              <a:rPr lang="en-GB" i="1" dirty="0">
                <a:latin typeface="Times New Roman" panose="02020603050405020304" pitchFamily="18" charset="0"/>
                <a:ea typeface="Calibri" panose="020F0502020204030204" pitchFamily="34" charset="0"/>
                <a:cs typeface="Times New Roman" panose="02020603050405020304" pitchFamily="18" charset="0"/>
              </a:rPr>
              <a:t>ART 1</a:t>
            </a:r>
          </a:p>
          <a:p>
            <a:pPr marL="342900" lvl="0" indent="-342900">
              <a:lnSpc>
                <a:spcPct val="107000"/>
              </a:lnSpc>
              <a:buFont typeface="+mj-lt"/>
              <a:buAutoNum type="romanLcPeriod"/>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Determination of  the filetypes of the 3 attachments in the 3 different messages </a:t>
            </a:r>
            <a:r>
              <a:rPr lang="en-GB" sz="1800" i="1" dirty="0">
                <a:latin typeface="Times New Roman" panose="02020603050405020304" pitchFamily="18" charset="0"/>
                <a:ea typeface="Calibri" panose="020F0502020204030204" pitchFamily="34" charset="0"/>
                <a:cs typeface="Times New Roman" panose="02020603050405020304" pitchFamily="18" charset="0"/>
              </a:rPr>
              <a:t>the suspect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sent. </a:t>
            </a:r>
          </a:p>
          <a:p>
            <a:pPr marL="342900" indent="-342900">
              <a:lnSpc>
                <a:spcPct val="107000"/>
              </a:lnSpc>
              <a:buFont typeface="+mj-lt"/>
              <a:buAutoNum type="romanLcPeriod"/>
            </a:pPr>
            <a:r>
              <a:rPr lang="en-GB" sz="1800" i="1" dirty="0">
                <a:latin typeface="Times New Roman" panose="02020603050405020304" pitchFamily="18" charset="0"/>
                <a:ea typeface="Calibri" panose="020F0502020204030204" pitchFamily="34" charset="0"/>
                <a:cs typeface="Times New Roman" panose="02020603050405020304" pitchFamily="18" charset="0"/>
              </a:rPr>
              <a:t>A</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utopsy report for your investigation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Retrieval of hidden information in the attached files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Computation of  hash values for all 3 attachments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PART 2</a:t>
            </a:r>
          </a:p>
          <a:p>
            <a:pPr marL="342900" lvl="0" indent="-342900">
              <a:lnSpc>
                <a:spcPct val="107000"/>
              </a:lnSpc>
              <a:buFont typeface="+mj-lt"/>
              <a:buAutoNum type="romanLcPeriod"/>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Recovery of deleted files on the USB drive (if any)</a:t>
            </a:r>
          </a:p>
          <a:p>
            <a:pPr marL="342900" indent="-342900">
              <a:lnSpc>
                <a:spcPct val="107000"/>
              </a:lnSpc>
              <a:buFont typeface="+mj-lt"/>
              <a:buAutoNum type="romanLcPeriod"/>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Generation of autopsy report for your investigation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Retrieval of hidden information in the files found on the USB drive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Computation of  hash values of files found on the USB drive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romanLcPeriod"/>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Comparison and contrasting of hash values and hidden information found in files from </a:t>
            </a:r>
            <a:r>
              <a:rPr lang="en-GB" sz="1800" i="1" dirty="0">
                <a:latin typeface="Times New Roman" panose="02020603050405020304" pitchFamily="18" charset="0"/>
                <a:ea typeface="Calibri" panose="020F0502020204030204" pitchFamily="34" charset="0"/>
                <a:cs typeface="Times New Roman" panose="02020603050405020304" pitchFamily="18" charset="0"/>
              </a:rPr>
              <a:t>the suspect</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’s computer and the ones found on the seized USB drive.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710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3631162" y="238087"/>
            <a:ext cx="4486548" cy="584775"/>
          </a:xfrm>
          <a:prstGeom prst="rect">
            <a:avLst/>
          </a:prstGeom>
          <a:noFill/>
        </p:spPr>
        <p:txBody>
          <a:bodyPr wrap="none" rtlCol="0">
            <a:spAutoFit/>
          </a:bodyPr>
          <a:lstStyle/>
          <a:p>
            <a:pPr algn="ctr"/>
            <a:r>
              <a:rPr lang="en-US" sz="3200" dirty="0">
                <a:solidFill>
                  <a:srgbClr val="000000"/>
                </a:solidFill>
                <a:latin typeface="Arial Black" panose="020B0A04020102020204" pitchFamily="34" charset="0"/>
              </a:rPr>
              <a:t>OUTLINE</a:t>
            </a:r>
            <a:r>
              <a:rPr lang="en-US" sz="3200" b="0" i="0" dirty="0">
                <a:solidFill>
                  <a:srgbClr val="000000"/>
                </a:solidFill>
                <a:effectLst/>
                <a:latin typeface="Arial Black" panose="020B0A04020102020204" pitchFamily="34" charset="0"/>
              </a:rPr>
              <a:t> </a:t>
            </a:r>
            <a:r>
              <a:rPr lang="en-US" sz="3200" dirty="0">
                <a:solidFill>
                  <a:srgbClr val="000000"/>
                </a:solidFill>
                <a:latin typeface="Arial Black" panose="020B0A04020102020204" pitchFamily="34" charset="0"/>
              </a:rPr>
              <a:t>OF TASK</a:t>
            </a:r>
            <a:r>
              <a:rPr lang="en-US" sz="3200" b="0" i="0" dirty="0">
                <a:solidFill>
                  <a:srgbClr val="000000"/>
                </a:solidFill>
                <a:effectLst/>
                <a:latin typeface="Arial Black" panose="020B0A04020102020204" pitchFamily="34" charset="0"/>
              </a:rPr>
              <a:t> </a:t>
            </a:r>
            <a:endParaRPr lang="en-US"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822862"/>
            <a:ext cx="10972800" cy="6564527"/>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0000"/>
                </a:solidFill>
                <a:latin typeface="Arial Nova" panose="020B0604020202020204" pitchFamily="34" charset="0"/>
              </a:rPr>
              <a:t>Step 1: Recovering the actual file type of attachments from the SYSTEM.</a:t>
            </a:r>
          </a:p>
          <a:p>
            <a:pPr marL="0" indent="0">
              <a:buNone/>
            </a:pPr>
            <a:endParaRPr lang="en-US" dirty="0">
              <a:solidFill>
                <a:srgbClr val="000000"/>
              </a:solidFill>
              <a:latin typeface="Arial Nova" panose="020B0604020202020204" pitchFamily="34" charset="0"/>
            </a:endParaRPr>
          </a:p>
          <a:p>
            <a:pPr marL="0" indent="0">
              <a:buNone/>
            </a:pPr>
            <a:r>
              <a:rPr lang="en-US" dirty="0">
                <a:solidFill>
                  <a:srgbClr val="000000"/>
                </a:solidFill>
                <a:latin typeface="Arial Nova" panose="020B0604020202020204" pitchFamily="34" charset="0"/>
              </a:rPr>
              <a:t>Step 2: Generating autopsy reports from analysis made from the SYSTEM.</a:t>
            </a:r>
          </a:p>
          <a:p>
            <a:pPr marL="0" indent="0">
              <a:buNone/>
            </a:pPr>
            <a:endParaRPr lang="en-US" dirty="0">
              <a:solidFill>
                <a:srgbClr val="000000"/>
              </a:solidFill>
              <a:latin typeface="Arial Nova" panose="020B0604020202020204" pitchFamily="34" charset="0"/>
            </a:endParaRPr>
          </a:p>
          <a:p>
            <a:pPr marL="0" indent="0">
              <a:buNone/>
            </a:pPr>
            <a:r>
              <a:rPr lang="en-US" dirty="0">
                <a:solidFill>
                  <a:srgbClr val="000000"/>
                </a:solidFill>
                <a:latin typeface="Arial Nova" panose="020B0604020202020204" pitchFamily="34" charset="0"/>
              </a:rPr>
              <a:t>Step 3: Retrieving information from the attachments recovered from the SYSTEM.</a:t>
            </a:r>
          </a:p>
          <a:p>
            <a:pPr marL="0" indent="0">
              <a:buNone/>
            </a:pPr>
            <a:endParaRPr lang="en-US" dirty="0">
              <a:solidFill>
                <a:srgbClr val="000000"/>
              </a:solidFill>
              <a:latin typeface="Arial Nova" panose="020B0604020202020204" pitchFamily="34" charset="0"/>
            </a:endParaRPr>
          </a:p>
          <a:p>
            <a:pPr marL="0" indent="0">
              <a:buNone/>
            </a:pPr>
            <a:r>
              <a:rPr lang="en-US" dirty="0">
                <a:solidFill>
                  <a:srgbClr val="000000"/>
                </a:solidFill>
                <a:latin typeface="Arial Nova" panose="020B0604020202020204" pitchFamily="34" charset="0"/>
              </a:rPr>
              <a:t>Step 4: Computation of hash values from the attachments.</a:t>
            </a:r>
          </a:p>
          <a:p>
            <a:pPr marL="0" indent="0">
              <a:buNone/>
            </a:pPr>
            <a:endParaRPr lang="en-US" dirty="0">
              <a:solidFill>
                <a:srgbClr val="000000"/>
              </a:solidFill>
              <a:latin typeface="Arial Nova" panose="020B0604020202020204" pitchFamily="34" charset="0"/>
            </a:endParaRPr>
          </a:p>
          <a:p>
            <a:pPr marL="0" indent="0">
              <a:buNone/>
            </a:pPr>
            <a:r>
              <a:rPr lang="en-US" dirty="0">
                <a:solidFill>
                  <a:srgbClr val="000000"/>
                </a:solidFill>
                <a:latin typeface="Arial Nova" panose="020B0604020202020204" pitchFamily="34" charset="0"/>
              </a:rPr>
              <a:t>Step 5: Recovering  deleted files from the USB disk image.</a:t>
            </a:r>
          </a:p>
          <a:p>
            <a:pPr marL="0" indent="0">
              <a:buNone/>
            </a:pPr>
            <a:endParaRPr lang="en-US" dirty="0">
              <a:solidFill>
                <a:srgbClr val="000000"/>
              </a:solidFill>
              <a:latin typeface="Arial Nova" panose="020B0604020202020204" pitchFamily="34" charset="0"/>
            </a:endParaRPr>
          </a:p>
          <a:p>
            <a:pPr marL="0" indent="0">
              <a:buNone/>
            </a:pPr>
            <a:r>
              <a:rPr lang="en-US" dirty="0">
                <a:solidFill>
                  <a:srgbClr val="000000"/>
                </a:solidFill>
                <a:latin typeface="Arial Nova" panose="020B0604020202020204" pitchFamily="34" charset="0"/>
              </a:rPr>
              <a:t>Step 6: Uncovering information from behind the recovered deleted files from the USB disk.</a:t>
            </a:r>
          </a:p>
          <a:p>
            <a:pPr marL="0" indent="0">
              <a:buNone/>
            </a:pPr>
            <a:endParaRPr lang="en-US" dirty="0">
              <a:solidFill>
                <a:srgbClr val="000000"/>
              </a:solidFill>
              <a:latin typeface="Arial Nova" panose="020B0604020202020204" pitchFamily="34" charset="0"/>
            </a:endParaRPr>
          </a:p>
          <a:p>
            <a:pPr marL="0" indent="0">
              <a:buNone/>
            </a:pPr>
            <a:r>
              <a:rPr lang="en-US" dirty="0">
                <a:solidFill>
                  <a:srgbClr val="000000"/>
                </a:solidFill>
                <a:latin typeface="Arial Nova" panose="020B0604020202020204" pitchFamily="34" charset="0"/>
              </a:rPr>
              <a:t>Step 7: Generating autopsy reports from analysis made from the USB disk.</a:t>
            </a:r>
          </a:p>
          <a:p>
            <a:pPr marL="0" indent="0">
              <a:buNone/>
            </a:pPr>
            <a:endParaRPr lang="en-US" dirty="0">
              <a:solidFill>
                <a:srgbClr val="000000"/>
              </a:solidFill>
              <a:latin typeface="Arial Nova" panose="020B0604020202020204" pitchFamily="34" charset="0"/>
            </a:endParaRPr>
          </a:p>
          <a:p>
            <a:pPr marL="0" indent="0">
              <a:buNone/>
            </a:pPr>
            <a:r>
              <a:rPr lang="en-US" dirty="0">
                <a:solidFill>
                  <a:srgbClr val="000000"/>
                </a:solidFill>
                <a:latin typeface="Arial Nova" panose="020B0604020202020204" pitchFamily="34" charset="0"/>
              </a:rPr>
              <a:t>Step 8:Observation, comparisons and conclusions from analysis and investigations carried out.</a:t>
            </a:r>
          </a:p>
          <a:p>
            <a:pPr marL="0" indent="0">
              <a:buNone/>
            </a:pPr>
            <a:endParaRPr lang="en-US" dirty="0">
              <a:solidFill>
                <a:srgbClr val="000000"/>
              </a:solidFill>
              <a:latin typeface="Arial Nova" panose="020B0604020202020204" pitchFamily="34" charset="0"/>
            </a:endParaRPr>
          </a:p>
          <a:p>
            <a:pPr marL="0" indent="0">
              <a:buNone/>
            </a:pPr>
            <a:br>
              <a:rPr lang="en-US" dirty="0"/>
            </a:br>
            <a:endParaRPr lang="en-US" dirty="0"/>
          </a:p>
          <a:p>
            <a:pPr marL="0" inden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5300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1622446" y="238087"/>
            <a:ext cx="8503995" cy="1077218"/>
          </a:xfrm>
          <a:prstGeom prst="rect">
            <a:avLst/>
          </a:prstGeom>
          <a:noFill/>
        </p:spPr>
        <p:txBody>
          <a:bodyPr wrap="none" rtlCol="0">
            <a:spAutoFit/>
          </a:bodyPr>
          <a:lstStyle/>
          <a:p>
            <a:pPr algn="ctr"/>
            <a:r>
              <a:rPr lang="en-US" sz="3200" dirty="0">
                <a:solidFill>
                  <a:srgbClr val="000000"/>
                </a:solidFill>
                <a:latin typeface="Arial Black" panose="020B0A04020102020204" pitchFamily="34" charset="0"/>
              </a:rPr>
              <a:t>Screenshot showing how Actual and </a:t>
            </a:r>
          </a:p>
          <a:p>
            <a:pPr algn="ctr"/>
            <a:r>
              <a:rPr lang="en-US" sz="3200" dirty="0">
                <a:solidFill>
                  <a:srgbClr val="000000"/>
                </a:solidFill>
                <a:latin typeface="Arial Black" panose="020B0A04020102020204" pitchFamily="34" charset="0"/>
              </a:rPr>
              <a:t>Perceived Files were Retrieved</a:t>
            </a:r>
            <a:r>
              <a:rPr lang="en-US" sz="3200" b="0" i="0" dirty="0">
                <a:solidFill>
                  <a:srgbClr val="000000"/>
                </a:solidFill>
                <a:effectLst/>
                <a:latin typeface="Arial Black" panose="020B0A04020102020204" pitchFamily="34" charset="0"/>
              </a:rPr>
              <a:t> </a:t>
            </a:r>
            <a:endParaRPr lang="en-US"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771048"/>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dirty="0"/>
            </a:br>
            <a:endParaRPr lang="en-US" dirty="0"/>
          </a:p>
        </p:txBody>
      </p:sp>
      <p:pic>
        <p:nvPicPr>
          <p:cNvPr id="5122" name="Picture 2" descr="C:\Users\Clemence\Desktop\captures\actual and perceiv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43" y="1672389"/>
            <a:ext cx="11296650" cy="477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39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1248EB-614D-2D7E-E1B9-DB666192C3CE}"/>
              </a:ext>
            </a:extLst>
          </p:cNvPr>
          <p:cNvSpPr txBox="1"/>
          <p:nvPr/>
        </p:nvSpPr>
        <p:spPr>
          <a:xfrm>
            <a:off x="1336136" y="253424"/>
            <a:ext cx="6957354" cy="584775"/>
          </a:xfrm>
          <a:prstGeom prst="rect">
            <a:avLst/>
          </a:prstGeom>
          <a:noFill/>
        </p:spPr>
        <p:txBody>
          <a:bodyPr wrap="none" rtlCol="0">
            <a:spAutoFit/>
          </a:bodyPr>
          <a:lstStyle/>
          <a:p>
            <a:r>
              <a:rPr lang="en-US" sz="3200" b="0" i="0" dirty="0">
                <a:solidFill>
                  <a:srgbClr val="000000"/>
                </a:solidFill>
                <a:effectLst/>
                <a:latin typeface="Arial Black" panose="020B0A04020102020204" pitchFamily="34" charset="0"/>
              </a:rPr>
              <a:t>Actual Filetypes &amp; Extensions</a:t>
            </a:r>
            <a:endParaRPr lang="en-US" sz="3200" dirty="0">
              <a:latin typeface="Arial Black" panose="020B0A04020102020204" pitchFamily="34" charset="0"/>
            </a:endParaRPr>
          </a:p>
        </p:txBody>
      </p:sp>
      <p:sp>
        <p:nvSpPr>
          <p:cNvPr id="5" name="Content Placeholder 2">
            <a:extLst>
              <a:ext uri="{FF2B5EF4-FFF2-40B4-BE49-F238E27FC236}">
                <a16:creationId xmlns:a16="http://schemas.microsoft.com/office/drawing/2014/main" id="{1704B518-9EE0-6C0F-AD82-9768474C5839}"/>
              </a:ext>
            </a:extLst>
          </p:cNvPr>
          <p:cNvSpPr txBox="1">
            <a:spLocks/>
          </p:cNvSpPr>
          <p:nvPr/>
        </p:nvSpPr>
        <p:spPr>
          <a:xfrm>
            <a:off x="609600" y="1182469"/>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r>
              <a:rPr lang="en-US" dirty="0">
                <a:solidFill>
                  <a:srgbClr val="000000"/>
                </a:solidFill>
                <a:latin typeface="Arial Nova" panose="020B0604020202020204" pitchFamily="34" charset="0"/>
              </a:rPr>
              <a:t> </a:t>
            </a:r>
          </a:p>
          <a:p>
            <a:pPr marL="0" indent="0">
              <a:buFont typeface="Arial" panose="020B0604020202020204" pitchFamily="34" charset="0"/>
              <a:buNone/>
            </a:pPr>
            <a:br>
              <a:rPr lang="en-US" dirty="0"/>
            </a:br>
            <a:endParaRPr lang="en-US" dirty="0"/>
          </a:p>
        </p:txBody>
      </p:sp>
      <p:graphicFrame>
        <p:nvGraphicFramePr>
          <p:cNvPr id="2" name="Table 2">
            <a:extLst>
              <a:ext uri="{FF2B5EF4-FFF2-40B4-BE49-F238E27FC236}">
                <a16:creationId xmlns:a16="http://schemas.microsoft.com/office/drawing/2014/main" id="{3FE2DEFD-0A61-28D6-6656-174F38B12A63}"/>
              </a:ext>
            </a:extLst>
          </p:cNvPr>
          <p:cNvGraphicFramePr>
            <a:graphicFrameLocks noGrp="1"/>
          </p:cNvGraphicFramePr>
          <p:nvPr>
            <p:extLst>
              <p:ext uri="{D42A27DB-BD31-4B8C-83A1-F6EECF244321}">
                <p14:modId xmlns:p14="http://schemas.microsoft.com/office/powerpoint/2010/main" val="265166379"/>
              </p:ext>
            </p:extLst>
          </p:nvPr>
        </p:nvGraphicFramePr>
        <p:xfrm>
          <a:off x="609600" y="896190"/>
          <a:ext cx="10774680" cy="5708384"/>
        </p:xfrm>
        <a:graphic>
          <a:graphicData uri="http://schemas.openxmlformats.org/drawingml/2006/table">
            <a:tbl>
              <a:tblPr firstRow="1" bandRow="1">
                <a:tableStyleId>{5C22544A-7EE6-4342-B048-85BDC9FD1C3A}</a:tableStyleId>
              </a:tblPr>
              <a:tblGrid>
                <a:gridCol w="5387340">
                  <a:extLst>
                    <a:ext uri="{9D8B030D-6E8A-4147-A177-3AD203B41FA5}">
                      <a16:colId xmlns:a16="http://schemas.microsoft.com/office/drawing/2014/main" val="1471195124"/>
                    </a:ext>
                  </a:extLst>
                </a:gridCol>
                <a:gridCol w="5387340">
                  <a:extLst>
                    <a:ext uri="{9D8B030D-6E8A-4147-A177-3AD203B41FA5}">
                      <a16:colId xmlns:a16="http://schemas.microsoft.com/office/drawing/2014/main" val="4170729171"/>
                    </a:ext>
                  </a:extLst>
                </a:gridCol>
              </a:tblGrid>
              <a:tr h="734657">
                <a:tc>
                  <a:txBody>
                    <a:bodyPr/>
                    <a:lstStyle/>
                    <a:p>
                      <a:r>
                        <a:rPr lang="en-US" sz="2800" dirty="0"/>
                        <a:t>Perceived File Type</a:t>
                      </a:r>
                      <a:endParaRPr lang="x-none" sz="2800" dirty="0"/>
                    </a:p>
                  </a:txBody>
                  <a:tcPr/>
                </a:tc>
                <a:tc>
                  <a:txBody>
                    <a:bodyPr/>
                    <a:lstStyle/>
                    <a:p>
                      <a:r>
                        <a:rPr lang="en-US" sz="2800" dirty="0"/>
                        <a:t>Actual File Type</a:t>
                      </a:r>
                      <a:endParaRPr lang="x-none" sz="2800" dirty="0"/>
                    </a:p>
                  </a:txBody>
                  <a:tcPr/>
                </a:tc>
                <a:extLst>
                  <a:ext uri="{0D108BD9-81ED-4DB2-BD59-A6C34878D82A}">
                    <a16:rowId xmlns:a16="http://schemas.microsoft.com/office/drawing/2014/main" val="1337179645"/>
                  </a:ext>
                </a:extLst>
              </a:tr>
              <a:tr h="1657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Bank</a:t>
                      </a:r>
                      <a:r>
                        <a:rPr lang="en-US" baseline="0" dirty="0"/>
                        <a:t> Account Reset.xls</a:t>
                      </a:r>
                      <a:endParaRPr lang="x-none"/>
                    </a:p>
                    <a:p>
                      <a:endParaRPr lang="x-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Bank</a:t>
                      </a:r>
                      <a:r>
                        <a:rPr lang="en-US" baseline="0" dirty="0"/>
                        <a:t> Account Reset.jpg</a:t>
                      </a:r>
                      <a:endParaRPr lang="x-none"/>
                    </a:p>
                    <a:p>
                      <a:endParaRPr lang="x-none" dirty="0"/>
                    </a:p>
                  </a:txBody>
                  <a:tcPr/>
                </a:tc>
                <a:extLst>
                  <a:ext uri="{0D108BD9-81ED-4DB2-BD59-A6C34878D82A}">
                    <a16:rowId xmlns:a16="http://schemas.microsoft.com/office/drawing/2014/main" val="2979034166"/>
                  </a:ext>
                </a:extLst>
              </a:tr>
              <a:tr h="1657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Facebook Account Reset.xls</a:t>
                      </a:r>
                      <a:endParaRPr lang="x-none"/>
                    </a:p>
                    <a:p>
                      <a:endParaRPr lang="x-none"/>
                    </a:p>
                    <a:p>
                      <a:endParaRPr lang="x-none"/>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Facebook Account Reset.jpg</a:t>
                      </a:r>
                      <a:endParaRPr lang="x-none"/>
                    </a:p>
                    <a:p>
                      <a:endParaRPr lang="x-none"/>
                    </a:p>
                  </a:txBody>
                  <a:tcPr/>
                </a:tc>
                <a:extLst>
                  <a:ext uri="{0D108BD9-81ED-4DB2-BD59-A6C34878D82A}">
                    <a16:rowId xmlns:a16="http://schemas.microsoft.com/office/drawing/2014/main" val="1573997156"/>
                  </a:ext>
                </a:extLst>
              </a:tr>
              <a:tr h="1657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Google</a:t>
                      </a:r>
                      <a:r>
                        <a:rPr lang="en-US" baseline="0" dirty="0"/>
                        <a:t> Account Reset.xls</a:t>
                      </a:r>
                      <a:endParaRPr lang="x-none"/>
                    </a:p>
                    <a:p>
                      <a:endParaRPr lang="x-none"/>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Google</a:t>
                      </a:r>
                      <a:r>
                        <a:rPr lang="en-US" baseline="0" dirty="0"/>
                        <a:t> Account Reset.jpg</a:t>
                      </a:r>
                      <a:endParaRPr lang="x-none"/>
                    </a:p>
                    <a:p>
                      <a:endParaRPr lang="x-none" dirty="0"/>
                    </a:p>
                  </a:txBody>
                  <a:tcPr/>
                </a:tc>
                <a:extLst>
                  <a:ext uri="{0D108BD9-81ED-4DB2-BD59-A6C34878D82A}">
                    <a16:rowId xmlns:a16="http://schemas.microsoft.com/office/drawing/2014/main" val="1416124599"/>
                  </a:ext>
                </a:extLst>
              </a:tr>
            </a:tbl>
          </a:graphicData>
        </a:graphic>
      </p:graphicFrame>
    </p:spTree>
    <p:extLst>
      <p:ext uri="{BB962C8B-B14F-4D97-AF65-F5344CB8AC3E}">
        <p14:creationId xmlns:p14="http://schemas.microsoft.com/office/powerpoint/2010/main" val="76366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87B0-CE1F-99EA-5765-6362333B7F2D}"/>
              </a:ext>
            </a:extLst>
          </p:cNvPr>
          <p:cNvSpPr>
            <a:spLocks noGrp="1"/>
          </p:cNvSpPr>
          <p:nvPr>
            <p:ph type="title"/>
          </p:nvPr>
        </p:nvSpPr>
        <p:spPr>
          <a:xfrm>
            <a:off x="838200" y="365125"/>
            <a:ext cx="10515600" cy="1565275"/>
          </a:xfrm>
        </p:spPr>
        <p:txBody>
          <a:bodyPr>
            <a:normAutofit fontScale="90000"/>
          </a:bodyPr>
          <a:lstStyle/>
          <a:p>
            <a:r>
              <a:rPr lang="en-US" b="1" dirty="0">
                <a:latin typeface="Times New Roman" panose="02020603050405020304" pitchFamily="18" charset="0"/>
                <a:cs typeface="Times New Roman" panose="02020603050405020304" pitchFamily="18" charset="0"/>
              </a:rPr>
              <a:t>Screenshot of Actual Files and extensions on System Image in Autopsy (Extension Mismatch)</a:t>
            </a:r>
            <a:endParaRPr lang="x-none"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41" y="2334126"/>
            <a:ext cx="11609637" cy="4211053"/>
          </a:xfrm>
        </p:spPr>
      </p:pic>
      <p:sp>
        <p:nvSpPr>
          <p:cNvPr id="5" name="Rectangle 4"/>
          <p:cNvSpPr/>
          <p:nvPr/>
        </p:nvSpPr>
        <p:spPr>
          <a:xfrm>
            <a:off x="5582653" y="4728411"/>
            <a:ext cx="3404936" cy="16603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82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87B0-CE1F-99EA-5765-6362333B7F2D}"/>
              </a:ext>
            </a:extLst>
          </p:cNvPr>
          <p:cNvSpPr>
            <a:spLocks noGrp="1"/>
          </p:cNvSpPr>
          <p:nvPr>
            <p:ph type="title"/>
          </p:nvPr>
        </p:nvSpPr>
        <p:spPr>
          <a:xfrm>
            <a:off x="838200" y="365125"/>
            <a:ext cx="10515600" cy="1565275"/>
          </a:xfrm>
        </p:spPr>
        <p:txBody>
          <a:bodyPr>
            <a:normAutofit fontScale="90000"/>
          </a:bodyPr>
          <a:lstStyle/>
          <a:p>
            <a:r>
              <a:rPr lang="en-US" b="1" dirty="0">
                <a:latin typeface="Times New Roman" panose="02020603050405020304" pitchFamily="18" charset="0"/>
                <a:cs typeface="Times New Roman" panose="02020603050405020304" pitchFamily="18" charset="0"/>
              </a:rPr>
              <a:t>Screenshot Showing how Hidden Information in Files on System Image were Retrieved</a:t>
            </a:r>
            <a:br>
              <a:rPr lang="en-US" b="1" dirty="0">
                <a:latin typeface="Times New Roman" panose="02020603050405020304" pitchFamily="18" charset="0"/>
                <a:cs typeface="Times New Roman" panose="02020603050405020304" pitchFamily="18" charset="0"/>
              </a:rPr>
            </a:br>
            <a:endParaRPr lang="x-none"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6739"/>
            <a:ext cx="4150895" cy="4490787"/>
          </a:xfrm>
        </p:spPr>
      </p:pic>
      <p:pic>
        <p:nvPicPr>
          <p:cNvPr id="4098" name="Picture 2" descr="C:\Users\Clemence\Desktop\captures\steg f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621" y="2189746"/>
            <a:ext cx="4170947" cy="44998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lemence\Desktop\captures\steg goog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8568" y="2189746"/>
            <a:ext cx="3593432" cy="44998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10063" y="3922295"/>
            <a:ext cx="1900990" cy="613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13094" y="4229100"/>
            <a:ext cx="1993232" cy="6196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47947" y="3609474"/>
            <a:ext cx="1544053" cy="8301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28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3418</TotalTime>
  <Words>1434</Words>
  <Application>Microsoft Office PowerPoint</Application>
  <PresentationFormat>Widescreen</PresentationFormat>
  <Paragraphs>240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Arial Nova</vt:lpstr>
      <vt:lpstr>Calibri</vt:lpstr>
      <vt:lpstr>Calibri Light</vt:lpstr>
      <vt:lpstr>Garamond</vt:lpstr>
      <vt:lpstr>Times New Roman</vt:lpstr>
      <vt:lpstr>Office Theme</vt:lpstr>
      <vt:lpstr>PowerPoint Presentation</vt:lpstr>
      <vt:lpstr>PowerPoint Presentation</vt:lpstr>
      <vt:lpstr>FORENSIC CASE SCENARIO </vt:lpstr>
      <vt:lpstr>TASK REQUIREMENT </vt:lpstr>
      <vt:lpstr>PowerPoint Presentation</vt:lpstr>
      <vt:lpstr>PowerPoint Presentation</vt:lpstr>
      <vt:lpstr>PowerPoint Presentation</vt:lpstr>
      <vt:lpstr>Screenshot of Actual Files and extensions on System Image in Autopsy (Extension Mismatch)</vt:lpstr>
      <vt:lpstr>Screenshot Showing how Hidden Information in Files on System Image were Retrieved </vt:lpstr>
      <vt:lpstr>PowerPoint Presentation</vt:lpstr>
      <vt:lpstr>Sample Screenshot of How Hidden Information was Retrieved using Silent Eye</vt:lpstr>
      <vt:lpstr>Sample Screenshot of Computing Hash values using HashCalc</vt:lpstr>
      <vt:lpstr>PowerPoint Presentation</vt:lpstr>
      <vt:lpstr>Screenshot of Recovered Deleted Files on USB Image using Autopsy</vt:lpstr>
      <vt:lpstr>PowerPoint Presentation</vt:lpstr>
      <vt:lpstr>Screenshot of Autopsy Generated Report for both System and USB Images </vt:lpstr>
      <vt:lpstr>PowerPoint Presentation</vt:lpstr>
      <vt:lpstr>PowerPoint Presentation</vt:lpstr>
      <vt:lpstr>PowerPoint Presentation</vt:lpstr>
      <vt:lpstr>PowerPoint Presentation</vt:lpstr>
      <vt:lpstr>Screenshot of Any other Relevant Data Found on USB Image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Febiri</dc:creator>
  <cp:lastModifiedBy>Gideon Glago</cp:lastModifiedBy>
  <cp:revision>96</cp:revision>
  <dcterms:created xsi:type="dcterms:W3CDTF">2022-10-26T16:55:14Z</dcterms:created>
  <dcterms:modified xsi:type="dcterms:W3CDTF">2023-11-01T20:02:43Z</dcterms:modified>
</cp:coreProperties>
</file>