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88" r:id="rId3"/>
    <p:sldId id="290" r:id="rId4"/>
    <p:sldId id="295" r:id="rId5"/>
    <p:sldId id="289" r:id="rId6"/>
    <p:sldId id="293" r:id="rId7"/>
    <p:sldId id="294" r:id="rId8"/>
    <p:sldId id="291" r:id="rId9"/>
    <p:sldId id="297" r:id="rId10"/>
    <p:sldId id="298" r:id="rId11"/>
    <p:sldId id="299" r:id="rId12"/>
    <p:sldId id="285" r:id="rId13"/>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1838C3-16EE-4382-89A6-9CCFB352FA48}" v="16" dt="2022-01-14T09:42:06.673"/>
    <p1510:client id="{2F45A765-49F6-48A0-9CDA-0BEAA6276D23}" v="16" dt="2022-01-13T10:45:48.096"/>
    <p1510:client id="{2F9AA332-A2CC-43C4-99BB-1DEEF6053A81}" v="554" dt="2022-01-13T10:20:05.793"/>
    <p1510:client id="{369E3E13-5079-4336-8159-059485F61646}" v="323" dt="2022-01-14T11:00:34.678"/>
    <p1510:client id="{51A60353-C135-43FF-92A6-FB4C73C2570D}" v="1103" dt="2022-01-13T18:16:11.797"/>
    <p1510:client id="{85FCFEC8-91EB-4D3F-B83D-41F01D79F04A}" v="348" dt="2022-01-13T18:53:11.714"/>
    <p1510:client id="{A56ACDA2-ADCC-4B24-83FB-E33BEE05CF8A}" v="87" dt="2022-01-14T10:25:34.742"/>
    <p1510:client id="{B28472E7-00D5-4B26-A02F-86BF60710609}" v="23" dt="2022-01-13T14:37:29.949"/>
    <p1510:client id="{BA80914F-A1C7-442E-9684-891B76299414}" v="141" dt="2022-01-14T09:21:07.233"/>
    <p1510:client id="{CA58EF5C-B5B9-4779-BCFD-FA686A3F9810}" v="1" dt="2022-01-14T09:39:04.238"/>
    <p1510:client id="{D31863D0-4AAB-4451-9ADA-6ABA5E6D2B7A}" v="258" dt="2022-01-13T18:45:09.439"/>
    <p1510:client id="{D7F04841-616F-46D5-8F87-EBCDAB786F56}" v="317" dt="2022-01-14T11:30:31.619"/>
    <p1510:client id="{E25E3E43-B153-40A5-99BB-827429DE5E85}" v="16" dt="2022-01-13T15:26:32.499"/>
    <p1510:client id="{E5C68A05-DB3F-4C8A-B761-5D94E31028AA}" v="2" dt="2022-01-13T14:10:57.6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3" d="100"/>
          <a:sy n="153" d="100"/>
        </p:scale>
        <p:origin x="576" y="19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9D3BBD2-794C-43E3-8362-720D61104479}" type="datetime1">
              <a:rPr lang="de-DE" smtClean="0"/>
              <a:t>14.01.2022</a:t>
            </a:fld>
            <a:endParaRPr lang="de-DE"/>
          </a:p>
        </p:txBody>
      </p:sp>
      <p:sp>
        <p:nvSpPr>
          <p:cNvPr id="4" name="Fußzeilenplatzhalter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de-DE" smtClean="0"/>
              <a:t>‹#›</a:t>
            </a:fld>
            <a:endParaRPr lang="de-DE"/>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43A590-B97D-4BAF-9F3E-EEA7B3B9DE95}" type="datetime1">
              <a:rPr lang="de-DE" smtClean="0"/>
              <a:pPr/>
              <a:t>14.01.2022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de-DE" noProof="0" smtClean="0"/>
              <a:t>‹#›</a:t>
            </a:fld>
            <a:endParaRPr lang="de-DE" noProof="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1</a:t>
            </a:fld>
            <a:endParaRPr lang="de-DE"/>
          </a:p>
        </p:txBody>
      </p:sp>
    </p:spTree>
    <p:extLst>
      <p:ext uri="{BB962C8B-B14F-4D97-AF65-F5344CB8AC3E}">
        <p14:creationId xmlns:p14="http://schemas.microsoft.com/office/powerpoint/2010/main" val="147907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12</a:t>
            </a:fld>
            <a:endParaRPr lang="de-DE"/>
          </a:p>
        </p:txBody>
      </p:sp>
    </p:spTree>
    <p:extLst>
      <p:ext uri="{BB962C8B-B14F-4D97-AF65-F5344CB8AC3E}">
        <p14:creationId xmlns:p14="http://schemas.microsoft.com/office/powerpoint/2010/main" val="105480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n-US" noProof="0"/>
              <a:t>Click to edit Master title style</a:t>
            </a:r>
            <a:endParaRPr lang="de-DE" noProof="0"/>
          </a:p>
        </p:txBody>
      </p:sp>
      <p:sp>
        <p:nvSpPr>
          <p:cNvPr id="3" name="Untertitel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de-DE" noProof="0"/>
          </a:p>
        </p:txBody>
      </p:sp>
      <p:sp>
        <p:nvSpPr>
          <p:cNvPr id="4" name="Datumsplatzhalter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94C5B48D-1595-4AE5-99BE-B4F81BDE0E43}" type="datetime1">
              <a:rPr lang="de-DE" noProof="0" smtClean="0"/>
              <a:t>14.01.2022</a:t>
            </a:fld>
            <a:endParaRPr lang="de-DE" noProof="0"/>
          </a:p>
        </p:txBody>
      </p:sp>
      <p:sp>
        <p:nvSpPr>
          <p:cNvPr id="5" name="Fußzeilenplatzhalt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de-DE" noProof="0"/>
          </a:p>
        </p:txBody>
      </p:sp>
      <p:sp>
        <p:nvSpPr>
          <p:cNvPr id="6" name="Foliennummernplatzhalt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de-DE" noProof="0" smtClean="0"/>
              <a:t>‹#›</a:t>
            </a:fld>
            <a:endParaRPr lang="de-DE" noProof="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en-US" noProof="0"/>
              <a:t>Click to edit Master title style</a:t>
            </a:r>
            <a:endParaRPr lang="de-DE" noProof="0"/>
          </a:p>
        </p:txBody>
      </p:sp>
      <p:sp>
        <p:nvSpPr>
          <p:cNvPr id="3" name="Vertikaler Textplatzhalt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de-DE" noProof="0"/>
          </a:p>
        </p:txBody>
      </p:sp>
      <p:sp>
        <p:nvSpPr>
          <p:cNvPr id="4" name="Datumsplatzhalter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15A7CF3B-DF02-45CA-B230-36D076F988CB}" type="datetime1">
              <a:rPr lang="de-DE" noProof="0" smtClean="0"/>
              <a:t>14.01.2022</a:t>
            </a:fld>
            <a:endParaRPr lang="de-DE" noProof="0"/>
          </a:p>
        </p:txBody>
      </p:sp>
      <p:sp>
        <p:nvSpPr>
          <p:cNvPr id="5" name="Fußzeilenplatzhalt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de-DE" noProof="0"/>
          </a:p>
        </p:txBody>
      </p:sp>
      <p:sp>
        <p:nvSpPr>
          <p:cNvPr id="6" name="Foliennummernplatzhalt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de-DE" noProof="0" smtClean="0"/>
              <a:t>‹#›</a:t>
            </a:fld>
            <a:endParaRPr lang="de-DE" noProof="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en-US" noProof="0"/>
              <a:t>Click to edit Master title style</a:t>
            </a:r>
            <a:endParaRPr lang="de-DE" noProof="0"/>
          </a:p>
        </p:txBody>
      </p:sp>
      <p:sp>
        <p:nvSpPr>
          <p:cNvPr id="3" name="Vertikaler Textplatzhalt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de-DE" noProof="0"/>
          </a:p>
        </p:txBody>
      </p:sp>
      <p:sp>
        <p:nvSpPr>
          <p:cNvPr id="4" name="Datumsplatzhalter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7C365999-2290-4E60-992D-296ECB78F257}" type="datetime1">
              <a:rPr lang="de-DE" noProof="0" smtClean="0"/>
              <a:t>14.01.2022</a:t>
            </a:fld>
            <a:endParaRPr lang="de-DE" noProof="0"/>
          </a:p>
        </p:txBody>
      </p:sp>
      <p:sp>
        <p:nvSpPr>
          <p:cNvPr id="5" name="Fußzeilenplatzhalt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de-DE" noProof="0"/>
          </a:p>
        </p:txBody>
      </p:sp>
      <p:sp>
        <p:nvSpPr>
          <p:cNvPr id="6" name="Foliennummernplatzhalt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de-DE" noProof="0" smtClean="0"/>
              <a:t>‹#›</a:t>
            </a:fld>
            <a:endParaRPr lang="de-DE" noProof="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en-US" noProof="0"/>
              <a:t>Click to edit Master title style</a:t>
            </a:r>
            <a:endParaRPr lang="de-DE" noProof="0"/>
          </a:p>
        </p:txBody>
      </p:sp>
      <p:sp>
        <p:nvSpPr>
          <p:cNvPr id="3" name="Inhaltsplatzhalter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de-DE" noProof="0"/>
          </a:p>
        </p:txBody>
      </p:sp>
      <p:sp>
        <p:nvSpPr>
          <p:cNvPr id="4" name="Datumsplatzhalter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22ADF625-E924-4E28-AB29-79F5A373A66E}" type="datetime1">
              <a:rPr lang="de-DE" noProof="0" smtClean="0"/>
              <a:t>14.01.2022</a:t>
            </a:fld>
            <a:endParaRPr lang="de-DE" noProof="0"/>
          </a:p>
        </p:txBody>
      </p:sp>
      <p:sp>
        <p:nvSpPr>
          <p:cNvPr id="5" name="Fußzeilenplatzhalt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de-DE" noProof="0"/>
          </a:p>
        </p:txBody>
      </p:sp>
      <p:sp>
        <p:nvSpPr>
          <p:cNvPr id="6" name="Foliennummernplatzhalt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de-DE" noProof="0" smtClean="0"/>
              <a:t>‹#›</a:t>
            </a:fld>
            <a:endParaRPr lang="de-DE" noProof="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en-US" noProof="0"/>
              <a:t>Click to edit Master title style</a:t>
            </a:r>
            <a:endParaRPr lang="de-DE" noProof="0"/>
          </a:p>
        </p:txBody>
      </p:sp>
      <p:sp>
        <p:nvSpPr>
          <p:cNvPr id="3" name="Textplatzhalt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4" name="Datumsplatzhalter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7FB0ED4E-F720-4940-9CF6-0E0E03C44619}" type="datetime1">
              <a:rPr lang="de-DE" noProof="0" smtClean="0"/>
              <a:t>14.01.2022</a:t>
            </a:fld>
            <a:endParaRPr lang="de-DE" noProof="0"/>
          </a:p>
        </p:txBody>
      </p:sp>
      <p:sp>
        <p:nvSpPr>
          <p:cNvPr id="5" name="Fußzeilenplatzhalt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de-DE" noProof="0"/>
          </a:p>
        </p:txBody>
      </p:sp>
      <p:sp>
        <p:nvSpPr>
          <p:cNvPr id="6" name="Foliennummernplatzhalt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de-DE" noProof="0" smtClean="0"/>
              <a:t>‹#›</a:t>
            </a:fld>
            <a:endParaRPr lang="de-DE" noProof="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en-US" noProof="0"/>
              <a:t>Click to edit Master title style</a:t>
            </a:r>
            <a:endParaRPr lang="de-DE" noProof="0"/>
          </a:p>
        </p:txBody>
      </p:sp>
      <p:sp>
        <p:nvSpPr>
          <p:cNvPr id="3" name="Inhaltsplatzhalt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de-DE" noProof="0"/>
          </a:p>
        </p:txBody>
      </p:sp>
      <p:sp>
        <p:nvSpPr>
          <p:cNvPr id="4" name="Inhaltsplatzhalt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de-DE" noProof="0"/>
          </a:p>
        </p:txBody>
      </p:sp>
      <p:sp>
        <p:nvSpPr>
          <p:cNvPr id="5" name="Datumsplatzhalter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8317CE92-BA86-47A5-BE5E-D9B9ACFE7127}" type="datetime1">
              <a:rPr lang="de-DE" noProof="0" smtClean="0"/>
              <a:t>14.01.2022</a:t>
            </a:fld>
            <a:endParaRPr lang="de-DE" noProof="0"/>
          </a:p>
        </p:txBody>
      </p:sp>
      <p:sp>
        <p:nvSpPr>
          <p:cNvPr id="6" name="Fußzeilenplatzhalt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de-DE" noProof="0"/>
          </a:p>
        </p:txBody>
      </p:sp>
      <p:sp>
        <p:nvSpPr>
          <p:cNvPr id="7" name="Foliennummernplatzhalt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de-DE" noProof="0" smtClean="0"/>
              <a:t>‹#›</a:t>
            </a:fld>
            <a:endParaRPr lang="de-DE" noProof="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de-DE" noProof="0"/>
          </a:p>
        </p:txBody>
      </p:sp>
      <p:sp>
        <p:nvSpPr>
          <p:cNvPr id="3" name="Textplatzhalt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Inhaltsplatzhalt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de-DE" noProof="0"/>
          </a:p>
        </p:txBody>
      </p:sp>
      <p:sp>
        <p:nvSpPr>
          <p:cNvPr id="5" name="Textplatzhalt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Inhaltsplatzhalt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de-DE" noProof="0"/>
          </a:p>
        </p:txBody>
      </p:sp>
      <p:sp>
        <p:nvSpPr>
          <p:cNvPr id="7" name="Datumsplatzhalter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D6A74D19-B73F-4989-9865-5AA17C14CF23}" type="datetime1">
              <a:rPr lang="de-DE" noProof="0" smtClean="0"/>
              <a:t>14.01.2022</a:t>
            </a:fld>
            <a:endParaRPr lang="de-DE" noProof="0"/>
          </a:p>
        </p:txBody>
      </p:sp>
      <p:sp>
        <p:nvSpPr>
          <p:cNvPr id="8" name="Fußzeilenplatzhalt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de-DE" noProof="0"/>
          </a:p>
        </p:txBody>
      </p:sp>
      <p:sp>
        <p:nvSpPr>
          <p:cNvPr id="9" name="Foliennummernplatzhalt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de-DE" noProof="0" smtClean="0"/>
              <a:t>‹#›</a:t>
            </a:fld>
            <a:endParaRPr lang="de-DE" noProof="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en-US" noProof="0"/>
              <a:t>Click to edit Master title style</a:t>
            </a:r>
            <a:endParaRPr lang="de-DE" noProof="0"/>
          </a:p>
        </p:txBody>
      </p:sp>
      <p:sp>
        <p:nvSpPr>
          <p:cNvPr id="3" name="Datumsplatzhalter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B51C9E94-BB9D-4990-BC94-06DE9342F154}" type="datetime1">
              <a:rPr lang="de-DE" noProof="0" smtClean="0"/>
              <a:t>14.01.2022</a:t>
            </a:fld>
            <a:endParaRPr lang="de-DE" noProof="0"/>
          </a:p>
        </p:txBody>
      </p:sp>
      <p:sp>
        <p:nvSpPr>
          <p:cNvPr id="4" name="Fußzeilenplatzhalt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de-DE" noProof="0"/>
          </a:p>
        </p:txBody>
      </p:sp>
      <p:sp>
        <p:nvSpPr>
          <p:cNvPr id="5" name="Foliennummernplatzhalt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de-DE" noProof="0" smtClean="0"/>
              <a:t>‹#›</a:t>
            </a:fld>
            <a:endParaRPr lang="de-DE" noProof="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DF7269F5-2A87-4F03-A051-B4072EE42F74}" type="datetime1">
              <a:rPr lang="de-DE" noProof="0" smtClean="0"/>
              <a:t>14.01.2022</a:t>
            </a:fld>
            <a:endParaRPr lang="de-DE" noProof="0"/>
          </a:p>
        </p:txBody>
      </p:sp>
      <p:sp>
        <p:nvSpPr>
          <p:cNvPr id="3" name="Fußzeilenplatzhalt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de-DE" noProof="0"/>
          </a:p>
        </p:txBody>
      </p:sp>
      <p:sp>
        <p:nvSpPr>
          <p:cNvPr id="4" name="Foliennummernplatzhalt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de-DE" noProof="0" smtClean="0"/>
              <a:t>‹#›</a:t>
            </a:fld>
            <a:endParaRPr lang="de-DE" noProof="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de-DE" noProof="0"/>
          </a:p>
        </p:txBody>
      </p:sp>
      <p:sp>
        <p:nvSpPr>
          <p:cNvPr id="3" name="Inhaltsplatzhalt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de-DE" noProof="0"/>
          </a:p>
        </p:txBody>
      </p:sp>
      <p:sp>
        <p:nvSpPr>
          <p:cNvPr id="4" name="Textplatzhalt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umsplatzhalter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7890EACE-40FC-4E9B-8BD7-2D421E031484}" type="datetime1">
              <a:rPr lang="de-DE" noProof="0" smtClean="0"/>
              <a:t>14.01.2022</a:t>
            </a:fld>
            <a:endParaRPr lang="de-DE" noProof="0"/>
          </a:p>
        </p:txBody>
      </p:sp>
      <p:sp>
        <p:nvSpPr>
          <p:cNvPr id="6" name="Fußzeilenplatzhalt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de-DE" noProof="0"/>
          </a:p>
        </p:txBody>
      </p:sp>
      <p:sp>
        <p:nvSpPr>
          <p:cNvPr id="7" name="Foliennummernplatzhalt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de-DE" noProof="0" smtClean="0"/>
              <a:t>‹#›</a:t>
            </a:fld>
            <a:endParaRPr lang="de-DE" noProof="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de-DE" noProof="0"/>
          </a:p>
        </p:txBody>
      </p:sp>
      <p:sp>
        <p:nvSpPr>
          <p:cNvPr id="3" name="Bildplatzhalt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de-DE" noProof="0"/>
          </a:p>
        </p:txBody>
      </p:sp>
      <p:sp>
        <p:nvSpPr>
          <p:cNvPr id="4" name="Textplatzhalt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umsplatzhalter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3C49C316-295D-44C0-A987-EA6FDFAADBCB}" type="datetime1">
              <a:rPr lang="de-DE" noProof="0" smtClean="0"/>
              <a:t>14.01.2022</a:t>
            </a:fld>
            <a:endParaRPr lang="de-DE" noProof="0"/>
          </a:p>
        </p:txBody>
      </p:sp>
      <p:sp>
        <p:nvSpPr>
          <p:cNvPr id="6" name="Fußzeilenplatzhalt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de-DE" noProof="0"/>
          </a:p>
        </p:txBody>
      </p:sp>
      <p:sp>
        <p:nvSpPr>
          <p:cNvPr id="7" name="Foliennummernplatzhalt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de-DE" noProof="0" smtClean="0"/>
              <a:t>‹#›</a:t>
            </a:fld>
            <a:endParaRPr lang="de-DE" noProof="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32BE735C-FA27-4E5F-8CFA-ECD4A52F4D2C}" type="datetime1">
              <a:rPr lang="de-DE" noProof="0" smtClean="0"/>
              <a:t>14.01.2022</a:t>
            </a:fld>
            <a:endParaRPr lang="de-DE" noProof="0"/>
          </a:p>
        </p:txBody>
      </p:sp>
      <p:sp>
        <p:nvSpPr>
          <p:cNvPr id="5" name="Fußzeilenplatzhalt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de-DE" noProof="0"/>
          </a:p>
        </p:txBody>
      </p:sp>
      <p:sp>
        <p:nvSpPr>
          <p:cNvPr id="6" name="Foliennummernplatzhalt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de-DE" noProof="0" smtClean="0"/>
              <a:t>‹#›</a:t>
            </a:fld>
            <a:endParaRPr lang="de-DE" noProof="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300AEF-1595-4419-801B-6E36A33BB8CF}"/>
              </a:ext>
            </a:extLst>
          </p:cNvPr>
          <p:cNvSpPr>
            <a:spLocks noGrp="1"/>
          </p:cNvSpPr>
          <p:nvPr>
            <p:ph type="ctrTitle"/>
          </p:nvPr>
        </p:nvSpPr>
        <p:spPr>
          <a:xfrm>
            <a:off x="1524000" y="3639436"/>
            <a:ext cx="9144000" cy="2686889"/>
          </a:xfrm>
        </p:spPr>
        <p:txBody>
          <a:bodyPr lIns="0" tIns="0" rIns="0" bIns="0" rtlCol="0" anchor="t">
            <a:spAutoFit/>
          </a:bodyPr>
          <a:lstStyle/>
          <a:p>
            <a:r>
              <a:rPr lang="de-DE" b="1">
                <a:solidFill>
                  <a:schemeClr val="bg1"/>
                </a:solidFill>
              </a:rPr>
              <a:t>Group 7 - </a:t>
            </a:r>
            <a:r>
              <a:rPr lang="de-DE" b="1" err="1">
                <a:solidFill>
                  <a:schemeClr val="bg1"/>
                </a:solidFill>
              </a:rPr>
              <a:t>Homicide</a:t>
            </a:r>
            <a:br>
              <a:rPr lang="de-DE"/>
            </a:br>
            <a:r>
              <a:rPr lang="de-DE" sz="4000">
                <a:solidFill>
                  <a:schemeClr val="accent4"/>
                </a:solidFill>
              </a:rPr>
              <a:t>Project </a:t>
            </a:r>
            <a:r>
              <a:rPr lang="de-DE" sz="4000" err="1">
                <a:solidFill>
                  <a:schemeClr val="accent4"/>
                </a:solidFill>
              </a:rPr>
              <a:t>Presentation</a:t>
            </a:r>
            <a:br>
              <a:rPr lang="de-DE" sz="4000"/>
            </a:br>
            <a:br>
              <a:rPr lang="de-DE" sz="4000"/>
            </a:br>
            <a:r>
              <a:rPr lang="de-DE" sz="1400">
                <a:solidFill>
                  <a:schemeClr val="bg1"/>
                </a:solidFill>
                <a:latin typeface="Century Gothic"/>
              </a:rPr>
              <a:t>Members: </a:t>
            </a:r>
            <a:r>
              <a:rPr lang="en-GB" sz="1400">
                <a:solidFill>
                  <a:schemeClr val="bg1"/>
                </a:solidFill>
                <a:latin typeface="Century Gothic"/>
                <a:cs typeface="Calibri"/>
              </a:rPr>
              <a:t>Lint Tobias, </a:t>
            </a:r>
            <a:r>
              <a:rPr lang="en-GB" sz="1400" err="1">
                <a:solidFill>
                  <a:schemeClr val="bg1"/>
                </a:solidFill>
                <a:latin typeface="Century Gothic"/>
                <a:cs typeface="Calibri"/>
              </a:rPr>
              <a:t>Wiskott</a:t>
            </a:r>
            <a:r>
              <a:rPr lang="en-GB" sz="1400">
                <a:solidFill>
                  <a:schemeClr val="bg1"/>
                </a:solidFill>
                <a:latin typeface="Century Gothic"/>
                <a:cs typeface="Calibri"/>
              </a:rPr>
              <a:t> Christian, </a:t>
            </a:r>
            <a:r>
              <a:rPr lang="en-GB" sz="1400" err="1">
                <a:solidFill>
                  <a:schemeClr val="bg1"/>
                </a:solidFill>
                <a:latin typeface="Century Gothic"/>
                <a:cs typeface="Calibri"/>
              </a:rPr>
              <a:t>Sumesgutner</a:t>
            </a:r>
            <a:r>
              <a:rPr lang="en-GB" sz="1400">
                <a:solidFill>
                  <a:schemeClr val="bg1"/>
                </a:solidFill>
                <a:latin typeface="Century Gothic"/>
                <a:cs typeface="Calibri"/>
              </a:rPr>
              <a:t> Ava, Wohlleben Kilian</a:t>
            </a:r>
            <a:br>
              <a:rPr lang="en-GB" sz="1400">
                <a:latin typeface="Century Gothic"/>
                <a:cs typeface="Calibri"/>
              </a:rPr>
            </a:br>
            <a:br>
              <a:rPr lang="en-GB" sz="1600">
                <a:latin typeface="Calibri"/>
                <a:cs typeface="Calibri"/>
              </a:rPr>
            </a:br>
            <a:r>
              <a:rPr lang="de-DE" sz="1100">
                <a:solidFill>
                  <a:schemeClr val="bg1"/>
                </a:solidFill>
                <a:ea typeface="+mj-lt"/>
                <a:cs typeface="+mj-lt"/>
              </a:rPr>
              <a:t>VU </a:t>
            </a:r>
            <a:r>
              <a:rPr lang="de-DE" sz="1100" err="1">
                <a:solidFill>
                  <a:schemeClr val="bg1"/>
                </a:solidFill>
                <a:ea typeface="+mj-lt"/>
                <a:cs typeface="+mj-lt"/>
              </a:rPr>
              <a:t>Doing</a:t>
            </a:r>
            <a:r>
              <a:rPr lang="de-DE" sz="1100">
                <a:solidFill>
                  <a:schemeClr val="bg1"/>
                </a:solidFill>
                <a:ea typeface="+mj-lt"/>
                <a:cs typeface="+mj-lt"/>
              </a:rPr>
              <a:t> Data Science WS21</a:t>
            </a:r>
            <a:br>
              <a:rPr lang="de-DE" sz="1100"/>
            </a:br>
            <a:endParaRPr lang="de-DE" sz="1000">
              <a:solidFill>
                <a:schemeClr val="bg1"/>
              </a:solidFill>
            </a:endParaRPr>
          </a:p>
        </p:txBody>
      </p:sp>
      <p:sp>
        <p:nvSpPr>
          <p:cNvPr id="4" name="Raute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 name="Raute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grpSp>
        <p:nvGrpSpPr>
          <p:cNvPr id="7" name="Gruppieren 6" descr="Symbol, das ein Diagramm darstellt ">
            <a:extLst>
              <a:ext uri="{FF2B5EF4-FFF2-40B4-BE49-F238E27FC236}">
                <a16:creationId xmlns:a16="http://schemas.microsoft.com/office/drawing/2014/main" id="{B95DF07A-CE7E-4D89-9AA0-25F4FFF3B9C7}"/>
              </a:ext>
            </a:extLst>
          </p:cNvPr>
          <p:cNvGrpSpPr/>
          <p:nvPr/>
        </p:nvGrpSpPr>
        <p:grpSpPr>
          <a:xfrm>
            <a:off x="5806571" y="3153468"/>
            <a:ext cx="489958" cy="492680"/>
            <a:chOff x="2025650" y="4427082"/>
            <a:chExt cx="285750" cy="287338"/>
          </a:xfrm>
          <a:solidFill>
            <a:schemeClr val="bg1"/>
          </a:solidFill>
        </p:grpSpPr>
        <p:sp>
          <p:nvSpPr>
            <p:cNvPr id="8" name="Freihandform 565">
              <a:extLst>
                <a:ext uri="{FF2B5EF4-FFF2-40B4-BE49-F238E27FC236}">
                  <a16:creationId xmlns:a16="http://schemas.microsoft.com/office/drawing/2014/main" id="{548FC78B-EF83-4185-A63D-1A5A85640B62}"/>
                </a:ext>
              </a:extLst>
            </p:cNvPr>
            <p:cNvSpPr>
              <a:spLocks noEditPoints="1"/>
            </p:cNvSpPr>
            <p:nvPr/>
          </p:nvSpPr>
          <p:spPr bwMode="auto">
            <a:xfrm>
              <a:off x="2025650" y="4427082"/>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a:p>
          </p:txBody>
        </p:sp>
        <p:sp>
          <p:nvSpPr>
            <p:cNvPr id="9" name="Freihandform 566">
              <a:extLst>
                <a:ext uri="{FF2B5EF4-FFF2-40B4-BE49-F238E27FC236}">
                  <a16:creationId xmlns:a16="http://schemas.microsoft.com/office/drawing/2014/main" id="{B7B50F87-A3AA-4FB6-9692-24BF5512FC5B}"/>
                </a:ext>
              </a:extLst>
            </p:cNvPr>
            <p:cNvSpPr>
              <a:spLocks/>
            </p:cNvSpPr>
            <p:nvPr/>
          </p:nvSpPr>
          <p:spPr bwMode="auto">
            <a:xfrm>
              <a:off x="2069039" y="4487936"/>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9340BFE7-44FC-4360-8A5C-BEC760157EF4}"/>
              </a:ext>
            </a:extLst>
          </p:cNvPr>
          <p:cNvSpPr txBox="1">
            <a:spLocks/>
          </p:cNvSpPr>
          <p:nvPr/>
        </p:nvSpPr>
        <p:spPr>
          <a:xfrm>
            <a:off x="253583" y="9056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2800" b="1">
                <a:solidFill>
                  <a:schemeClr val="tx1">
                    <a:lumMod val="75000"/>
                    <a:lumOff val="25000"/>
                  </a:schemeClr>
                </a:solidFill>
              </a:rPr>
              <a:t>Modelling and </a:t>
            </a:r>
            <a:r>
              <a:rPr lang="de-DE" sz="2800" b="1" err="1">
                <a:solidFill>
                  <a:schemeClr val="tx1">
                    <a:lumMod val="75000"/>
                    <a:lumOff val="25000"/>
                  </a:schemeClr>
                </a:solidFill>
              </a:rPr>
              <a:t>Results</a:t>
            </a:r>
            <a:endParaRPr lang="en-US" err="1">
              <a:solidFill>
                <a:schemeClr val="tx1">
                  <a:lumMod val="75000"/>
                  <a:lumOff val="25000"/>
                </a:schemeClr>
              </a:solidFill>
            </a:endParaRPr>
          </a:p>
        </p:txBody>
      </p:sp>
      <p:cxnSp>
        <p:nvCxnSpPr>
          <p:cNvPr id="9" name="Gerader Verbinder 13">
            <a:extLst>
              <a:ext uri="{FF2B5EF4-FFF2-40B4-BE49-F238E27FC236}">
                <a16:creationId xmlns:a16="http://schemas.microsoft.com/office/drawing/2014/main" id="{E14F86B5-A6A6-48B5-A13C-F286998EF3F4}"/>
              </a:ext>
              <a:ext uri="{C183D7F6-B498-43B3-948B-1728B52AA6E4}">
                <adec:decorative xmlns:adec="http://schemas.microsoft.com/office/drawing/2017/decorative" val="1"/>
              </a:ext>
            </a:extLst>
          </p:cNvPr>
          <p:cNvCxnSpPr>
            <a:cxnSpLocks/>
          </p:cNvCxnSpPr>
          <p:nvPr/>
        </p:nvCxnSpPr>
        <p:spPr>
          <a:xfrm>
            <a:off x="0" y="28555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Gerader Verbinder 7">
            <a:extLst>
              <a:ext uri="{FF2B5EF4-FFF2-40B4-BE49-F238E27FC236}">
                <a16:creationId xmlns:a16="http://schemas.microsoft.com/office/drawing/2014/main" id="{0031DD76-1992-435F-A030-D3AF1F9F0504}"/>
              </a:ext>
              <a:ext uri="{C183D7F6-B498-43B3-948B-1728B52AA6E4}">
                <adec:decorative xmlns:adec="http://schemas.microsoft.com/office/drawing/2017/decorative" val="1"/>
              </a:ext>
            </a:extLst>
          </p:cNvPr>
          <p:cNvCxnSpPr>
            <a:cxnSpLocks/>
          </p:cNvCxnSpPr>
          <p:nvPr/>
        </p:nvCxnSpPr>
        <p:spPr>
          <a:xfrm>
            <a:off x="8105775" y="28555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pic>
        <p:nvPicPr>
          <p:cNvPr id="2" name="Grafik 7">
            <a:extLst>
              <a:ext uri="{FF2B5EF4-FFF2-40B4-BE49-F238E27FC236}">
                <a16:creationId xmlns:a16="http://schemas.microsoft.com/office/drawing/2014/main" id="{F7EB4EE0-4D98-4CAC-A05F-EF60B5099B99}"/>
              </a:ext>
            </a:extLst>
          </p:cNvPr>
          <p:cNvPicPr>
            <a:picLocks noChangeAspect="1"/>
          </p:cNvPicPr>
          <p:nvPr/>
        </p:nvPicPr>
        <p:blipFill>
          <a:blip r:embed="rId2"/>
          <a:stretch>
            <a:fillRect/>
          </a:stretch>
        </p:blipFill>
        <p:spPr>
          <a:xfrm>
            <a:off x="2964838" y="906301"/>
            <a:ext cx="6272106" cy="5516899"/>
          </a:xfrm>
          <a:prstGeom prst="rect">
            <a:avLst/>
          </a:prstGeom>
        </p:spPr>
      </p:pic>
    </p:spTree>
    <p:extLst>
      <p:ext uri="{BB962C8B-B14F-4D97-AF65-F5344CB8AC3E}">
        <p14:creationId xmlns:p14="http://schemas.microsoft.com/office/powerpoint/2010/main" val="3134543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9340BFE7-44FC-4360-8A5C-BEC760157EF4}"/>
              </a:ext>
            </a:extLst>
          </p:cNvPr>
          <p:cNvSpPr txBox="1">
            <a:spLocks/>
          </p:cNvSpPr>
          <p:nvPr/>
        </p:nvSpPr>
        <p:spPr>
          <a:xfrm>
            <a:off x="253583" y="9056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2800" b="1">
                <a:solidFill>
                  <a:schemeClr val="tx1">
                    <a:lumMod val="75000"/>
                    <a:lumOff val="25000"/>
                  </a:schemeClr>
                </a:solidFill>
              </a:rPr>
              <a:t>KNIME Workflow</a:t>
            </a:r>
            <a:endParaRPr lang="en-US"/>
          </a:p>
        </p:txBody>
      </p:sp>
      <p:cxnSp>
        <p:nvCxnSpPr>
          <p:cNvPr id="9" name="Gerader Verbinder 13">
            <a:extLst>
              <a:ext uri="{FF2B5EF4-FFF2-40B4-BE49-F238E27FC236}">
                <a16:creationId xmlns:a16="http://schemas.microsoft.com/office/drawing/2014/main" id="{E14F86B5-A6A6-48B5-A13C-F286998EF3F4}"/>
              </a:ext>
              <a:ext uri="{C183D7F6-B498-43B3-948B-1728B52AA6E4}">
                <adec:decorative xmlns:adec="http://schemas.microsoft.com/office/drawing/2017/decorative" val="1"/>
              </a:ext>
            </a:extLst>
          </p:cNvPr>
          <p:cNvCxnSpPr>
            <a:cxnSpLocks/>
          </p:cNvCxnSpPr>
          <p:nvPr/>
        </p:nvCxnSpPr>
        <p:spPr>
          <a:xfrm>
            <a:off x="0" y="28555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Gerader Verbinder 7">
            <a:extLst>
              <a:ext uri="{FF2B5EF4-FFF2-40B4-BE49-F238E27FC236}">
                <a16:creationId xmlns:a16="http://schemas.microsoft.com/office/drawing/2014/main" id="{0031DD76-1992-435F-A030-D3AF1F9F0504}"/>
              </a:ext>
              <a:ext uri="{C183D7F6-B498-43B3-948B-1728B52AA6E4}">
                <adec:decorative xmlns:adec="http://schemas.microsoft.com/office/drawing/2017/decorative" val="1"/>
              </a:ext>
            </a:extLst>
          </p:cNvPr>
          <p:cNvCxnSpPr>
            <a:cxnSpLocks/>
          </p:cNvCxnSpPr>
          <p:nvPr/>
        </p:nvCxnSpPr>
        <p:spPr>
          <a:xfrm>
            <a:off x="8105775" y="28555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pic>
        <p:nvPicPr>
          <p:cNvPr id="3" name="Picture 3">
            <a:extLst>
              <a:ext uri="{FF2B5EF4-FFF2-40B4-BE49-F238E27FC236}">
                <a16:creationId xmlns:a16="http://schemas.microsoft.com/office/drawing/2014/main" id="{AEB40981-6106-406B-B0D7-6002EDF446B8}"/>
              </a:ext>
            </a:extLst>
          </p:cNvPr>
          <p:cNvPicPr>
            <a:picLocks noChangeAspect="1"/>
          </p:cNvPicPr>
          <p:nvPr/>
        </p:nvPicPr>
        <p:blipFill>
          <a:blip r:embed="rId2"/>
          <a:stretch>
            <a:fillRect/>
          </a:stretch>
        </p:blipFill>
        <p:spPr>
          <a:xfrm>
            <a:off x="139700" y="558746"/>
            <a:ext cx="11957050" cy="1879708"/>
          </a:xfrm>
          <a:prstGeom prst="rect">
            <a:avLst/>
          </a:prstGeom>
        </p:spPr>
      </p:pic>
      <p:pic>
        <p:nvPicPr>
          <p:cNvPr id="4" name="Picture 5">
            <a:extLst>
              <a:ext uri="{FF2B5EF4-FFF2-40B4-BE49-F238E27FC236}">
                <a16:creationId xmlns:a16="http://schemas.microsoft.com/office/drawing/2014/main" id="{0113C203-68D5-408B-9B71-383E4D039F32}"/>
              </a:ext>
            </a:extLst>
          </p:cNvPr>
          <p:cNvPicPr>
            <a:picLocks noChangeAspect="1"/>
          </p:cNvPicPr>
          <p:nvPr/>
        </p:nvPicPr>
        <p:blipFill>
          <a:blip r:embed="rId3"/>
          <a:stretch>
            <a:fillRect/>
          </a:stretch>
        </p:blipFill>
        <p:spPr>
          <a:xfrm>
            <a:off x="3340100" y="2390378"/>
            <a:ext cx="5511800" cy="4464844"/>
          </a:xfrm>
          <a:prstGeom prst="rect">
            <a:avLst/>
          </a:prstGeom>
        </p:spPr>
      </p:pic>
    </p:spTree>
    <p:extLst>
      <p:ext uri="{BB962C8B-B14F-4D97-AF65-F5344CB8AC3E}">
        <p14:creationId xmlns:p14="http://schemas.microsoft.com/office/powerpoint/2010/main" val="2236580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Raute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3" name="Raute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grpSp>
      <p:sp>
        <p:nvSpPr>
          <p:cNvPr id="15" name="Titel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r>
              <a:rPr lang="de-DE" sz="7200" b="1" err="1">
                <a:solidFill>
                  <a:schemeClr val="bg1"/>
                </a:solidFill>
              </a:rPr>
              <a:t>Thank</a:t>
            </a:r>
            <a:r>
              <a:rPr lang="de-DE" sz="7200" b="1">
                <a:solidFill>
                  <a:schemeClr val="bg1"/>
                </a:solidFill>
              </a:rPr>
              <a:t> </a:t>
            </a:r>
            <a:r>
              <a:rPr lang="de-DE" sz="7200" b="1" err="1">
                <a:solidFill>
                  <a:schemeClr val="bg1"/>
                </a:solidFill>
              </a:rPr>
              <a:t>you</a:t>
            </a:r>
            <a:endParaRPr lang="en-US" err="1">
              <a:solidFill>
                <a:schemeClr val="bg1"/>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9340BFE7-44FC-4360-8A5C-BEC760157EF4}"/>
              </a:ext>
            </a:extLst>
          </p:cNvPr>
          <p:cNvSpPr txBox="1">
            <a:spLocks/>
          </p:cNvSpPr>
          <p:nvPr/>
        </p:nvSpPr>
        <p:spPr>
          <a:xfrm>
            <a:off x="253583" y="9056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2800" b="1">
                <a:solidFill>
                  <a:schemeClr val="tx1">
                    <a:lumMod val="75000"/>
                    <a:lumOff val="25000"/>
                  </a:schemeClr>
                </a:solidFill>
              </a:rPr>
              <a:t>Data Set</a:t>
            </a:r>
            <a:endParaRPr lang="en-US">
              <a:solidFill>
                <a:schemeClr val="tx1">
                  <a:lumMod val="75000"/>
                  <a:lumOff val="25000"/>
                </a:schemeClr>
              </a:solidFill>
            </a:endParaRPr>
          </a:p>
        </p:txBody>
      </p:sp>
      <p:cxnSp>
        <p:nvCxnSpPr>
          <p:cNvPr id="9" name="Gerader Verbinder 13">
            <a:extLst>
              <a:ext uri="{FF2B5EF4-FFF2-40B4-BE49-F238E27FC236}">
                <a16:creationId xmlns:a16="http://schemas.microsoft.com/office/drawing/2014/main" id="{E14F86B5-A6A6-48B5-A13C-F286998EF3F4}"/>
              </a:ext>
              <a:ext uri="{C183D7F6-B498-43B3-948B-1728B52AA6E4}">
                <adec:decorative xmlns:adec="http://schemas.microsoft.com/office/drawing/2017/decorative" val="1"/>
              </a:ext>
            </a:extLst>
          </p:cNvPr>
          <p:cNvCxnSpPr>
            <a:cxnSpLocks/>
          </p:cNvCxnSpPr>
          <p:nvPr/>
        </p:nvCxnSpPr>
        <p:spPr>
          <a:xfrm>
            <a:off x="0" y="28555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Gerader Verbinder 7">
            <a:extLst>
              <a:ext uri="{FF2B5EF4-FFF2-40B4-BE49-F238E27FC236}">
                <a16:creationId xmlns:a16="http://schemas.microsoft.com/office/drawing/2014/main" id="{0031DD76-1992-435F-A030-D3AF1F9F0504}"/>
              </a:ext>
              <a:ext uri="{C183D7F6-B498-43B3-948B-1728B52AA6E4}">
                <adec:decorative xmlns:adec="http://schemas.microsoft.com/office/drawing/2017/decorative" val="1"/>
              </a:ext>
            </a:extLst>
          </p:cNvPr>
          <p:cNvCxnSpPr>
            <a:cxnSpLocks/>
          </p:cNvCxnSpPr>
          <p:nvPr/>
        </p:nvCxnSpPr>
        <p:spPr>
          <a:xfrm>
            <a:off x="8105775" y="28555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3E4CF70-990C-43B6-B1F5-8813F82D07D6}"/>
              </a:ext>
            </a:extLst>
          </p:cNvPr>
          <p:cNvSpPr txBox="1"/>
          <p:nvPr/>
        </p:nvSpPr>
        <p:spPr>
          <a:xfrm>
            <a:off x="4555761" y="193449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Segoe UI Light"/>
            </a:endParaRPr>
          </a:p>
        </p:txBody>
      </p:sp>
      <p:sp>
        <p:nvSpPr>
          <p:cNvPr id="15" name="TextBox 14">
            <a:extLst>
              <a:ext uri="{FF2B5EF4-FFF2-40B4-BE49-F238E27FC236}">
                <a16:creationId xmlns:a16="http://schemas.microsoft.com/office/drawing/2014/main" id="{AEF35385-5D42-47AB-8218-B95E3BB1BD42}"/>
              </a:ext>
            </a:extLst>
          </p:cNvPr>
          <p:cNvSpPr txBox="1"/>
          <p:nvPr/>
        </p:nvSpPr>
        <p:spPr>
          <a:xfrm>
            <a:off x="1158751" y="1118969"/>
            <a:ext cx="6071935"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What we were working with:</a:t>
            </a:r>
          </a:p>
          <a:p>
            <a:endParaRPr lang="en-US" sz="1400">
              <a:ea typeface="+mn-lt"/>
              <a:cs typeface="+mn-lt"/>
            </a:endParaRPr>
          </a:p>
          <a:p>
            <a:pPr marL="285750" indent="-285750">
              <a:buFont typeface="Arial"/>
              <a:buChar char="•"/>
            </a:pPr>
            <a:r>
              <a:rPr lang="en-US" sz="1200">
                <a:ea typeface="+mn-lt"/>
                <a:cs typeface="+mn-lt"/>
              </a:rPr>
              <a:t>the complete Uniform Crime Report data summarizing all homicides and homicide clearances reported from 1976 to 2020 - 45 years’ worth of data</a:t>
            </a:r>
            <a:endParaRPr lang="de-DE">
              <a:cs typeface="Segoe UI Light"/>
            </a:endParaRPr>
          </a:p>
          <a:p>
            <a:pPr marL="285750" indent="-285750">
              <a:buFont typeface="Arial"/>
              <a:buChar char="•"/>
            </a:pPr>
            <a:endParaRPr lang="en-US" sz="1200">
              <a:ea typeface="+mn-lt"/>
              <a:cs typeface="+mn-lt"/>
            </a:endParaRPr>
          </a:p>
          <a:p>
            <a:pPr marL="285750" indent="-285750">
              <a:buFont typeface="Arial"/>
              <a:buChar char="•"/>
            </a:pPr>
            <a:r>
              <a:rPr lang="en-US" sz="1200">
                <a:ea typeface="+mn-lt"/>
                <a:cs typeface="+mn-lt"/>
              </a:rPr>
              <a:t>827,219 victims (instances) related to 789,664 incidents (IDs)</a:t>
            </a:r>
            <a:endParaRPr lang="en-US"/>
          </a:p>
        </p:txBody>
      </p:sp>
      <p:pic>
        <p:nvPicPr>
          <p:cNvPr id="2" name="Grafik 3">
            <a:extLst>
              <a:ext uri="{FF2B5EF4-FFF2-40B4-BE49-F238E27FC236}">
                <a16:creationId xmlns:a16="http://schemas.microsoft.com/office/drawing/2014/main" id="{11D19F05-6343-4030-9746-0AFCF226C798}"/>
              </a:ext>
            </a:extLst>
          </p:cNvPr>
          <p:cNvPicPr>
            <a:picLocks noChangeAspect="1"/>
          </p:cNvPicPr>
          <p:nvPr/>
        </p:nvPicPr>
        <p:blipFill>
          <a:blip r:embed="rId2"/>
          <a:stretch>
            <a:fillRect/>
          </a:stretch>
        </p:blipFill>
        <p:spPr>
          <a:xfrm>
            <a:off x="8043111" y="763003"/>
            <a:ext cx="2442411" cy="2334127"/>
          </a:xfrm>
          <a:prstGeom prst="rect">
            <a:avLst/>
          </a:prstGeom>
        </p:spPr>
      </p:pic>
      <p:sp>
        <p:nvSpPr>
          <p:cNvPr id="4" name="Textfeld 3">
            <a:extLst>
              <a:ext uri="{FF2B5EF4-FFF2-40B4-BE49-F238E27FC236}">
                <a16:creationId xmlns:a16="http://schemas.microsoft.com/office/drawing/2014/main" id="{B879AEEB-1B5C-44D8-9B75-B6B79F6BA380}"/>
              </a:ext>
            </a:extLst>
          </p:cNvPr>
          <p:cNvSpPr txBox="1"/>
          <p:nvPr/>
        </p:nvSpPr>
        <p:spPr>
          <a:xfrm>
            <a:off x="8975558" y="3290637"/>
            <a:ext cx="858253" cy="785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2" name="TextBox 14">
            <a:extLst>
              <a:ext uri="{FF2B5EF4-FFF2-40B4-BE49-F238E27FC236}">
                <a16:creationId xmlns:a16="http://schemas.microsoft.com/office/drawing/2014/main" id="{7969EBFD-21CE-49B6-BE3E-745869773075}"/>
              </a:ext>
            </a:extLst>
          </p:cNvPr>
          <p:cNvSpPr txBox="1"/>
          <p:nvPr/>
        </p:nvSpPr>
        <p:spPr>
          <a:xfrm>
            <a:off x="1158750" y="3094153"/>
            <a:ext cx="11375856"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Some of the initial conspicuities</a:t>
            </a:r>
            <a:endParaRPr lang="en-US" sz="1200">
              <a:ea typeface="+mn-lt"/>
              <a:cs typeface="+mn-lt"/>
            </a:endParaRPr>
          </a:p>
          <a:p>
            <a:endParaRPr lang="en-US" sz="1400">
              <a:ea typeface="+mn-lt"/>
              <a:cs typeface="+mn-lt"/>
            </a:endParaRPr>
          </a:p>
          <a:p>
            <a:pPr marL="285750" indent="-285750">
              <a:buFont typeface="Arial"/>
              <a:buChar char="•"/>
            </a:pPr>
            <a:r>
              <a:rPr lang="en-US" sz="1200">
                <a:ea typeface="+mn-lt"/>
                <a:cs typeface="+mn-lt"/>
              </a:rPr>
              <a:t>31 features in the data set</a:t>
            </a:r>
            <a:endParaRPr lang="en-US" sz="1200">
              <a:cs typeface="Segoe UI Light"/>
            </a:endParaRPr>
          </a:p>
          <a:p>
            <a:pPr marL="285750" indent="-285750">
              <a:buFont typeface="Arial"/>
              <a:buChar char="•"/>
            </a:pPr>
            <a:endParaRPr lang="en-US" sz="1200">
              <a:ea typeface="+mn-lt"/>
              <a:cs typeface="+mn-lt"/>
            </a:endParaRPr>
          </a:p>
          <a:p>
            <a:pPr marL="285750" indent="-285750">
              <a:buFont typeface="Arial"/>
              <a:buChar char="•"/>
            </a:pPr>
            <a:r>
              <a:rPr lang="en-US" sz="1200">
                <a:ea typeface="+mn-lt"/>
                <a:cs typeface="+mn-lt"/>
              </a:rPr>
              <a:t>only the first offender listed in the original report is included in the dataset</a:t>
            </a:r>
            <a:br>
              <a:rPr lang="en-US" sz="1200">
                <a:ea typeface="+mn-lt"/>
                <a:cs typeface="+mn-lt"/>
              </a:rPr>
            </a:br>
            <a:r>
              <a:rPr lang="en-US" sz="1200">
                <a:ea typeface="+mn-lt"/>
                <a:cs typeface="+mn-lt"/>
              </a:rPr>
              <a:t>also, the information on the offender(s) of a case can be incomplete or completely unknown</a:t>
            </a:r>
            <a:endParaRPr lang="en-US"/>
          </a:p>
          <a:p>
            <a:pPr marL="285750" indent="-285750">
              <a:buFont typeface="Arial"/>
              <a:buChar char="•"/>
            </a:pPr>
            <a:endParaRPr lang="en-US" sz="1200">
              <a:ea typeface="+mn-lt"/>
              <a:cs typeface="+mn-lt"/>
            </a:endParaRPr>
          </a:p>
          <a:p>
            <a:pPr marL="285750" indent="-285750">
              <a:buFont typeface="Arial"/>
              <a:buChar char="•"/>
            </a:pPr>
            <a:r>
              <a:rPr lang="en-US" sz="1200">
                <a:ea typeface="+mn-lt"/>
                <a:cs typeface="+mn-lt"/>
              </a:rPr>
              <a:t>the USA recognizes 6 distinct races, but only two ethnicities: Hispanic/Latino and Not Hispanic/Latino</a:t>
            </a:r>
            <a:endParaRPr lang="en-US">
              <a:ea typeface="+mn-lt"/>
              <a:cs typeface="+mn-lt"/>
            </a:endParaRPr>
          </a:p>
          <a:p>
            <a:pPr marL="285750" indent="-285750">
              <a:buFont typeface="Arial"/>
              <a:buChar char="•"/>
            </a:pPr>
            <a:endParaRPr lang="en-US" sz="1200">
              <a:ea typeface="+mn-lt"/>
              <a:cs typeface="+mn-lt"/>
            </a:endParaRPr>
          </a:p>
          <a:p>
            <a:pPr marL="285750" indent="-285750">
              <a:buFont typeface="Arial"/>
              <a:buChar char="•"/>
            </a:pPr>
            <a:r>
              <a:rPr lang="en-US" sz="1200">
                <a:ea typeface="+mn-lt"/>
                <a:cs typeface="+mn-lt"/>
              </a:rPr>
              <a:t>the definition of the metropolitan statistical areas changed over time - the feature isn’t 100% consistent.</a:t>
            </a:r>
            <a:endParaRPr lang="en-US">
              <a:cs typeface="Segoe UI Light"/>
            </a:endParaRPr>
          </a:p>
          <a:p>
            <a:pPr marL="285750" indent="-285750">
              <a:buFont typeface="Arial"/>
              <a:buChar char="•"/>
            </a:pPr>
            <a:endParaRPr lang="en-US" sz="1200">
              <a:ea typeface="+mn-lt"/>
              <a:cs typeface="+mn-lt"/>
            </a:endParaRPr>
          </a:p>
          <a:p>
            <a:pPr marL="285750" indent="-285750">
              <a:buFont typeface="Arial"/>
              <a:buChar char="•"/>
            </a:pPr>
            <a:r>
              <a:rPr lang="en-US" sz="1200">
                <a:ea typeface="+mn-lt"/>
                <a:cs typeface="+mn-lt"/>
              </a:rPr>
              <a:t>the feature state reported 52 unique values, but the US has 50 states</a:t>
            </a:r>
            <a:endParaRPr lang="en-US">
              <a:ea typeface="+mn-lt"/>
              <a:cs typeface="+mn-lt"/>
            </a:endParaRPr>
          </a:p>
          <a:p>
            <a:pPr marL="285750" indent="-285750">
              <a:buFont typeface="Arial"/>
              <a:buChar char="•"/>
            </a:pPr>
            <a:endParaRPr lang="en-US" sz="1200">
              <a:ea typeface="+mn-lt"/>
              <a:cs typeface="+mn-lt"/>
            </a:endParaRPr>
          </a:p>
          <a:p>
            <a:pPr marL="285750" indent="-285750">
              <a:buFont typeface="Arial"/>
              <a:buChar char="•"/>
            </a:pPr>
            <a:r>
              <a:rPr lang="en-US" sz="1200">
                <a:ea typeface="+mn-lt"/>
                <a:cs typeface="+mn-lt"/>
              </a:rPr>
              <a:t>the data set includes both original reports and adjusted reports that overwrote previous reports</a:t>
            </a:r>
            <a:endParaRPr lang="en-US" sz="1200">
              <a:cs typeface="Segoe UI Light"/>
            </a:endParaRPr>
          </a:p>
          <a:p>
            <a:endParaRPr lang="en-US" sz="1200">
              <a:cs typeface="Segoe UI Light"/>
            </a:endParaRPr>
          </a:p>
        </p:txBody>
      </p:sp>
    </p:spTree>
    <p:extLst>
      <p:ext uri="{BB962C8B-B14F-4D97-AF65-F5344CB8AC3E}">
        <p14:creationId xmlns:p14="http://schemas.microsoft.com/office/powerpoint/2010/main" val="842642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9340BFE7-44FC-4360-8A5C-BEC760157EF4}"/>
              </a:ext>
            </a:extLst>
          </p:cNvPr>
          <p:cNvSpPr txBox="1">
            <a:spLocks/>
          </p:cNvSpPr>
          <p:nvPr/>
        </p:nvSpPr>
        <p:spPr>
          <a:xfrm>
            <a:off x="253583" y="9056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2800" b="1">
                <a:solidFill>
                  <a:schemeClr val="tx1">
                    <a:lumMod val="75000"/>
                    <a:lumOff val="25000"/>
                  </a:schemeClr>
                </a:solidFill>
              </a:rPr>
              <a:t>Data Understanding</a:t>
            </a:r>
            <a:endParaRPr lang="en-US">
              <a:solidFill>
                <a:schemeClr val="tx1">
                  <a:lumMod val="75000"/>
                  <a:lumOff val="25000"/>
                </a:schemeClr>
              </a:solidFill>
            </a:endParaRPr>
          </a:p>
        </p:txBody>
      </p:sp>
      <p:cxnSp>
        <p:nvCxnSpPr>
          <p:cNvPr id="9" name="Gerader Verbinder 13">
            <a:extLst>
              <a:ext uri="{FF2B5EF4-FFF2-40B4-BE49-F238E27FC236}">
                <a16:creationId xmlns:a16="http://schemas.microsoft.com/office/drawing/2014/main" id="{E14F86B5-A6A6-48B5-A13C-F286998EF3F4}"/>
              </a:ext>
              <a:ext uri="{C183D7F6-B498-43B3-948B-1728B52AA6E4}">
                <adec:decorative xmlns:adec="http://schemas.microsoft.com/office/drawing/2017/decorative" val="1"/>
              </a:ext>
            </a:extLst>
          </p:cNvPr>
          <p:cNvCxnSpPr>
            <a:cxnSpLocks/>
          </p:cNvCxnSpPr>
          <p:nvPr/>
        </p:nvCxnSpPr>
        <p:spPr>
          <a:xfrm>
            <a:off x="0" y="28555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Gerader Verbinder 7">
            <a:extLst>
              <a:ext uri="{FF2B5EF4-FFF2-40B4-BE49-F238E27FC236}">
                <a16:creationId xmlns:a16="http://schemas.microsoft.com/office/drawing/2014/main" id="{0031DD76-1992-435F-A030-D3AF1F9F0504}"/>
              </a:ext>
              <a:ext uri="{C183D7F6-B498-43B3-948B-1728B52AA6E4}">
                <adec:decorative xmlns:adec="http://schemas.microsoft.com/office/drawing/2017/decorative" val="1"/>
              </a:ext>
            </a:extLst>
          </p:cNvPr>
          <p:cNvCxnSpPr>
            <a:cxnSpLocks/>
          </p:cNvCxnSpPr>
          <p:nvPr/>
        </p:nvCxnSpPr>
        <p:spPr>
          <a:xfrm>
            <a:off x="8105775" y="28555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3E4CF70-990C-43B6-B1F5-8813F82D07D6}"/>
              </a:ext>
            </a:extLst>
          </p:cNvPr>
          <p:cNvSpPr txBox="1"/>
          <p:nvPr/>
        </p:nvSpPr>
        <p:spPr>
          <a:xfrm>
            <a:off x="4555761" y="193449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Segoe UI Light"/>
            </a:endParaRPr>
          </a:p>
        </p:txBody>
      </p:sp>
      <p:sp>
        <p:nvSpPr>
          <p:cNvPr id="14" name="TextBox 13">
            <a:extLst>
              <a:ext uri="{FF2B5EF4-FFF2-40B4-BE49-F238E27FC236}">
                <a16:creationId xmlns:a16="http://schemas.microsoft.com/office/drawing/2014/main" id="{DDF5A02C-E11D-4421-9A98-9F7C6FAF52F9}"/>
              </a:ext>
            </a:extLst>
          </p:cNvPr>
          <p:cNvSpPr txBox="1"/>
          <p:nvPr/>
        </p:nvSpPr>
        <p:spPr>
          <a:xfrm>
            <a:off x="7390666" y="685598"/>
            <a:ext cx="480908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a:t>Unbalanced data set with 70% solved and 30% unsolved murder cases. </a:t>
            </a:r>
            <a:endParaRPr lang="en-US"/>
          </a:p>
          <a:p>
            <a:pPr marL="171450" indent="-171450">
              <a:buFont typeface="Arial"/>
              <a:buChar char="•"/>
            </a:pPr>
            <a:r>
              <a:rPr lang="en-US" sz="1200">
                <a:cs typeface="Segoe UI Light"/>
              </a:rPr>
              <a:t>Overall decline in murders per capita over the last 45 years, but rising again since 2014 with a sharp increase in 2020.</a:t>
            </a:r>
          </a:p>
          <a:p>
            <a:pPr marL="171450" indent="-171450">
              <a:buFont typeface="Arial"/>
              <a:buChar char="•"/>
            </a:pPr>
            <a:r>
              <a:rPr lang="en-US" sz="1200">
                <a:cs typeface="Segoe UI Light"/>
              </a:rPr>
              <a:t>Steady murder clearance rate of around 70% since 1990.</a:t>
            </a:r>
          </a:p>
          <a:p>
            <a:pPr marL="171450" indent="-171450">
              <a:buFont typeface="Arial"/>
              <a:buChar char="•"/>
            </a:pPr>
            <a:r>
              <a:rPr lang="en-US" sz="1200">
                <a:cs typeface="Segoe UI Light"/>
              </a:rPr>
              <a:t>Vast majority of murders carried out using handguns, followed by knifes and other types of firearms.</a:t>
            </a:r>
          </a:p>
          <a:p>
            <a:pPr marL="171450" indent="-171450">
              <a:buFont typeface="Arial"/>
              <a:buChar char="•"/>
            </a:pPr>
            <a:r>
              <a:rPr lang="en-US" sz="1200">
                <a:cs typeface="Segoe UI Light"/>
              </a:rPr>
              <a:t>For most murders the relationship of victim and offender could not be determined. The most common known relationship however is acquaintance.</a:t>
            </a:r>
          </a:p>
          <a:p>
            <a:pPr marL="171450" indent="-171450">
              <a:buFont typeface="Arial"/>
              <a:buChar char="•"/>
            </a:pPr>
            <a:r>
              <a:rPr lang="en-US" sz="1200">
                <a:cs typeface="Segoe UI Light"/>
              </a:rPr>
              <a:t>During the months of July and August there have been the most murders although the winter months of December, September and October follow closely behind.</a:t>
            </a:r>
          </a:p>
          <a:p>
            <a:pPr marL="171450" indent="-171450">
              <a:buFont typeface="Arial"/>
              <a:buChar char="•"/>
            </a:pPr>
            <a:endParaRPr lang="en-US" sz="1200">
              <a:cs typeface="Segoe UI Light"/>
            </a:endParaRPr>
          </a:p>
          <a:p>
            <a:endParaRPr lang="en-US" sz="1200">
              <a:cs typeface="Segoe UI Light"/>
            </a:endParaRPr>
          </a:p>
        </p:txBody>
      </p:sp>
      <p:sp>
        <p:nvSpPr>
          <p:cNvPr id="15" name="TextBox 14">
            <a:extLst>
              <a:ext uri="{FF2B5EF4-FFF2-40B4-BE49-F238E27FC236}">
                <a16:creationId xmlns:a16="http://schemas.microsoft.com/office/drawing/2014/main" id="{AEF35385-5D42-47AB-8218-B95E3BB1BD42}"/>
              </a:ext>
            </a:extLst>
          </p:cNvPr>
          <p:cNvSpPr txBox="1"/>
          <p:nvPr/>
        </p:nvSpPr>
        <p:spPr>
          <a:xfrm>
            <a:off x="1562510" y="4786465"/>
            <a:ext cx="541019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a:cs typeface="Segoe UI Light"/>
              </a:rPr>
              <a:t>Most of the victims were around 20 years old. Distribution decays exponentially with growing age. </a:t>
            </a:r>
          </a:p>
          <a:p>
            <a:pPr marL="285750" indent="-285750">
              <a:buFont typeface="Arial"/>
              <a:buChar char="•"/>
            </a:pPr>
            <a:r>
              <a:rPr lang="en-US" sz="1200">
                <a:cs typeface="Segoe UI Light"/>
              </a:rPr>
              <a:t>The overwhelming majority of murders only have one victim.</a:t>
            </a:r>
          </a:p>
          <a:p>
            <a:pPr marL="285750" indent="-285750">
              <a:buFont typeface="Arial"/>
              <a:buChar char="•"/>
            </a:pPr>
            <a:r>
              <a:rPr lang="en-US" sz="1200">
                <a:cs typeface="Segoe UI Light"/>
              </a:rPr>
              <a:t>Around 78% of victims where male and 22% were female. </a:t>
            </a:r>
          </a:p>
          <a:p>
            <a:pPr marL="285750" indent="-285750">
              <a:buFont typeface="Arial"/>
              <a:buChar char="•"/>
            </a:pPr>
            <a:r>
              <a:rPr lang="en-US" sz="1200">
                <a:cs typeface="Segoe UI Light"/>
              </a:rPr>
              <a:t>The share of black vs. white victims was almost 50/50 over the last 45 years. </a:t>
            </a:r>
          </a:p>
          <a:p>
            <a:pPr marL="285750" indent="-285750">
              <a:buFont typeface="Arial"/>
              <a:buChar char="•"/>
            </a:pPr>
            <a:r>
              <a:rPr lang="en-US" sz="1200">
                <a:cs typeface="Segoe UI Light"/>
              </a:rPr>
              <a:t>Due to the way the data was generated by the source, no reliable insights about the offenders could be derived.</a:t>
            </a:r>
          </a:p>
        </p:txBody>
      </p:sp>
      <p:pic>
        <p:nvPicPr>
          <p:cNvPr id="7" name="Picture 7">
            <a:extLst>
              <a:ext uri="{FF2B5EF4-FFF2-40B4-BE49-F238E27FC236}">
                <a16:creationId xmlns:a16="http://schemas.microsoft.com/office/drawing/2014/main" id="{BBC1F18F-C828-4562-8F73-3143C2BCF024}"/>
              </a:ext>
            </a:extLst>
          </p:cNvPr>
          <p:cNvPicPr>
            <a:picLocks noChangeAspect="1"/>
          </p:cNvPicPr>
          <p:nvPr/>
        </p:nvPicPr>
        <p:blipFill>
          <a:blip r:embed="rId2"/>
          <a:stretch>
            <a:fillRect/>
          </a:stretch>
        </p:blipFill>
        <p:spPr>
          <a:xfrm>
            <a:off x="7480300" y="3314522"/>
            <a:ext cx="4705350" cy="3543656"/>
          </a:xfrm>
          <a:prstGeom prst="rect">
            <a:avLst/>
          </a:prstGeom>
        </p:spPr>
      </p:pic>
      <p:pic>
        <p:nvPicPr>
          <p:cNvPr id="8" name="Picture 9">
            <a:extLst>
              <a:ext uri="{FF2B5EF4-FFF2-40B4-BE49-F238E27FC236}">
                <a16:creationId xmlns:a16="http://schemas.microsoft.com/office/drawing/2014/main" id="{F1852C3E-BB1E-41F9-90B0-06C9706F22B8}"/>
              </a:ext>
            </a:extLst>
          </p:cNvPr>
          <p:cNvPicPr>
            <a:picLocks noChangeAspect="1"/>
          </p:cNvPicPr>
          <p:nvPr/>
        </p:nvPicPr>
        <p:blipFill>
          <a:blip r:embed="rId3"/>
          <a:stretch>
            <a:fillRect/>
          </a:stretch>
        </p:blipFill>
        <p:spPr>
          <a:xfrm>
            <a:off x="6350" y="456004"/>
            <a:ext cx="7334250" cy="3926692"/>
          </a:xfrm>
          <a:prstGeom prst="rect">
            <a:avLst/>
          </a:prstGeom>
        </p:spPr>
      </p:pic>
    </p:spTree>
    <p:extLst>
      <p:ext uri="{BB962C8B-B14F-4D97-AF65-F5344CB8AC3E}">
        <p14:creationId xmlns:p14="http://schemas.microsoft.com/office/powerpoint/2010/main" val="4292485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9340BFE7-44FC-4360-8A5C-BEC760157EF4}"/>
              </a:ext>
            </a:extLst>
          </p:cNvPr>
          <p:cNvSpPr txBox="1">
            <a:spLocks/>
          </p:cNvSpPr>
          <p:nvPr/>
        </p:nvSpPr>
        <p:spPr>
          <a:xfrm>
            <a:off x="253583" y="9056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2800" b="1">
                <a:solidFill>
                  <a:schemeClr val="tx1">
                    <a:lumMod val="75000"/>
                    <a:lumOff val="25000"/>
                  </a:schemeClr>
                </a:solidFill>
              </a:rPr>
              <a:t>Data Understanding</a:t>
            </a:r>
            <a:endParaRPr lang="en-US">
              <a:solidFill>
                <a:schemeClr val="tx1">
                  <a:lumMod val="75000"/>
                  <a:lumOff val="25000"/>
                </a:schemeClr>
              </a:solidFill>
            </a:endParaRPr>
          </a:p>
        </p:txBody>
      </p:sp>
      <p:cxnSp>
        <p:nvCxnSpPr>
          <p:cNvPr id="9" name="Gerader Verbinder 13">
            <a:extLst>
              <a:ext uri="{FF2B5EF4-FFF2-40B4-BE49-F238E27FC236}">
                <a16:creationId xmlns:a16="http://schemas.microsoft.com/office/drawing/2014/main" id="{E14F86B5-A6A6-48B5-A13C-F286998EF3F4}"/>
              </a:ext>
              <a:ext uri="{C183D7F6-B498-43B3-948B-1728B52AA6E4}">
                <adec:decorative xmlns:adec="http://schemas.microsoft.com/office/drawing/2017/decorative" val="1"/>
              </a:ext>
            </a:extLst>
          </p:cNvPr>
          <p:cNvCxnSpPr>
            <a:cxnSpLocks/>
          </p:cNvCxnSpPr>
          <p:nvPr/>
        </p:nvCxnSpPr>
        <p:spPr>
          <a:xfrm>
            <a:off x="0" y="28555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Gerader Verbinder 7">
            <a:extLst>
              <a:ext uri="{FF2B5EF4-FFF2-40B4-BE49-F238E27FC236}">
                <a16:creationId xmlns:a16="http://schemas.microsoft.com/office/drawing/2014/main" id="{0031DD76-1992-435F-A030-D3AF1F9F0504}"/>
              </a:ext>
              <a:ext uri="{C183D7F6-B498-43B3-948B-1728B52AA6E4}">
                <adec:decorative xmlns:adec="http://schemas.microsoft.com/office/drawing/2017/decorative" val="1"/>
              </a:ext>
            </a:extLst>
          </p:cNvPr>
          <p:cNvCxnSpPr>
            <a:cxnSpLocks/>
          </p:cNvCxnSpPr>
          <p:nvPr/>
        </p:nvCxnSpPr>
        <p:spPr>
          <a:xfrm>
            <a:off x="8105775" y="28555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3E4CF70-990C-43B6-B1F5-8813F82D07D6}"/>
              </a:ext>
            </a:extLst>
          </p:cNvPr>
          <p:cNvSpPr txBox="1"/>
          <p:nvPr/>
        </p:nvSpPr>
        <p:spPr>
          <a:xfrm>
            <a:off x="4555761" y="193449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Segoe UI Light"/>
            </a:endParaRPr>
          </a:p>
        </p:txBody>
      </p:sp>
      <p:pic>
        <p:nvPicPr>
          <p:cNvPr id="4" name="Picture 5">
            <a:extLst>
              <a:ext uri="{FF2B5EF4-FFF2-40B4-BE49-F238E27FC236}">
                <a16:creationId xmlns:a16="http://schemas.microsoft.com/office/drawing/2014/main" id="{CFE829D6-013D-411E-93C4-55ACDCDE3596}"/>
              </a:ext>
            </a:extLst>
          </p:cNvPr>
          <p:cNvPicPr>
            <a:picLocks noChangeAspect="1"/>
          </p:cNvPicPr>
          <p:nvPr/>
        </p:nvPicPr>
        <p:blipFill>
          <a:blip r:embed="rId2"/>
          <a:stretch>
            <a:fillRect/>
          </a:stretch>
        </p:blipFill>
        <p:spPr>
          <a:xfrm>
            <a:off x="8201742" y="2924514"/>
            <a:ext cx="3994765" cy="3910309"/>
          </a:xfrm>
          <a:prstGeom prst="rect">
            <a:avLst/>
          </a:prstGeom>
        </p:spPr>
      </p:pic>
      <p:sp>
        <p:nvSpPr>
          <p:cNvPr id="6" name="TextBox 5">
            <a:extLst>
              <a:ext uri="{FF2B5EF4-FFF2-40B4-BE49-F238E27FC236}">
                <a16:creationId xmlns:a16="http://schemas.microsoft.com/office/drawing/2014/main" id="{DECC48EB-1BCA-4136-BE6C-CBF805CA1E0B}"/>
              </a:ext>
            </a:extLst>
          </p:cNvPr>
          <p:cNvSpPr txBox="1"/>
          <p:nvPr/>
        </p:nvSpPr>
        <p:spPr>
          <a:xfrm>
            <a:off x="7732866" y="772242"/>
            <a:ext cx="432516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a:cs typeface="Segoe UI Light"/>
              </a:rPr>
              <a:t>Roughly same number of white and black victims from 1990 to 2010, although since 2010 the number of black victims seems to increase faster than those of white victims. Shows that despite the shrinking share of white citizens, with black citizens making up only about 13% of the population (consistent during the last decades, see the graph below) black citizens are disproportionally affected by murder in the US.</a:t>
            </a:r>
          </a:p>
          <a:p>
            <a:endParaRPr lang="en-US" sz="1200">
              <a:cs typeface="Segoe UI Light"/>
            </a:endParaRPr>
          </a:p>
          <a:p>
            <a:pPr marL="285750" indent="-285750">
              <a:buFont typeface="Arial"/>
              <a:buChar char="•"/>
            </a:pPr>
            <a:r>
              <a:rPr lang="en-US" sz="1200">
                <a:cs typeface="Segoe UI Light"/>
              </a:rPr>
              <a:t>Alarming rise in murders overall in 2020.</a:t>
            </a:r>
          </a:p>
        </p:txBody>
      </p:sp>
      <p:pic>
        <p:nvPicPr>
          <p:cNvPr id="3" name="Picture 7">
            <a:extLst>
              <a:ext uri="{FF2B5EF4-FFF2-40B4-BE49-F238E27FC236}">
                <a16:creationId xmlns:a16="http://schemas.microsoft.com/office/drawing/2014/main" id="{219C410B-7160-49CE-924C-FA3979591DDE}"/>
              </a:ext>
            </a:extLst>
          </p:cNvPr>
          <p:cNvPicPr>
            <a:picLocks noChangeAspect="1"/>
          </p:cNvPicPr>
          <p:nvPr/>
        </p:nvPicPr>
        <p:blipFill>
          <a:blip r:embed="rId3"/>
          <a:stretch>
            <a:fillRect/>
          </a:stretch>
        </p:blipFill>
        <p:spPr>
          <a:xfrm>
            <a:off x="30522" y="1176551"/>
            <a:ext cx="7736553" cy="4505719"/>
          </a:xfrm>
          <a:prstGeom prst="rect">
            <a:avLst/>
          </a:prstGeom>
        </p:spPr>
      </p:pic>
    </p:spTree>
    <p:extLst>
      <p:ext uri="{BB962C8B-B14F-4D97-AF65-F5344CB8AC3E}">
        <p14:creationId xmlns:p14="http://schemas.microsoft.com/office/powerpoint/2010/main" val="151864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9340BFE7-44FC-4360-8A5C-BEC760157EF4}"/>
              </a:ext>
            </a:extLst>
          </p:cNvPr>
          <p:cNvSpPr txBox="1">
            <a:spLocks/>
          </p:cNvSpPr>
          <p:nvPr/>
        </p:nvSpPr>
        <p:spPr>
          <a:xfrm>
            <a:off x="253583" y="9056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2800" b="1">
                <a:solidFill>
                  <a:schemeClr val="tx1">
                    <a:lumMod val="75000"/>
                    <a:lumOff val="25000"/>
                  </a:schemeClr>
                </a:solidFill>
              </a:rPr>
              <a:t>Data Understanding</a:t>
            </a:r>
            <a:endParaRPr lang="en-US">
              <a:solidFill>
                <a:schemeClr val="tx1">
                  <a:lumMod val="75000"/>
                  <a:lumOff val="25000"/>
                </a:schemeClr>
              </a:solidFill>
            </a:endParaRPr>
          </a:p>
        </p:txBody>
      </p:sp>
      <p:cxnSp>
        <p:nvCxnSpPr>
          <p:cNvPr id="9" name="Gerader Verbinder 13">
            <a:extLst>
              <a:ext uri="{FF2B5EF4-FFF2-40B4-BE49-F238E27FC236}">
                <a16:creationId xmlns:a16="http://schemas.microsoft.com/office/drawing/2014/main" id="{E14F86B5-A6A6-48B5-A13C-F286998EF3F4}"/>
              </a:ext>
              <a:ext uri="{C183D7F6-B498-43B3-948B-1728B52AA6E4}">
                <adec:decorative xmlns:adec="http://schemas.microsoft.com/office/drawing/2017/decorative" val="1"/>
              </a:ext>
            </a:extLst>
          </p:cNvPr>
          <p:cNvCxnSpPr>
            <a:cxnSpLocks/>
          </p:cNvCxnSpPr>
          <p:nvPr/>
        </p:nvCxnSpPr>
        <p:spPr>
          <a:xfrm>
            <a:off x="0" y="28555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Gerader Verbinder 7">
            <a:extLst>
              <a:ext uri="{FF2B5EF4-FFF2-40B4-BE49-F238E27FC236}">
                <a16:creationId xmlns:a16="http://schemas.microsoft.com/office/drawing/2014/main" id="{0031DD76-1992-435F-A030-D3AF1F9F0504}"/>
              </a:ext>
              <a:ext uri="{C183D7F6-B498-43B3-948B-1728B52AA6E4}">
                <adec:decorative xmlns:adec="http://schemas.microsoft.com/office/drawing/2017/decorative" val="1"/>
              </a:ext>
            </a:extLst>
          </p:cNvPr>
          <p:cNvCxnSpPr>
            <a:cxnSpLocks/>
          </p:cNvCxnSpPr>
          <p:nvPr/>
        </p:nvCxnSpPr>
        <p:spPr>
          <a:xfrm>
            <a:off x="8105775" y="28555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3E4CF70-990C-43B6-B1F5-8813F82D07D6}"/>
              </a:ext>
            </a:extLst>
          </p:cNvPr>
          <p:cNvSpPr txBox="1"/>
          <p:nvPr/>
        </p:nvSpPr>
        <p:spPr>
          <a:xfrm>
            <a:off x="4555761" y="193449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Segoe UI Light"/>
            </a:endParaRPr>
          </a:p>
        </p:txBody>
      </p:sp>
      <p:sp>
        <p:nvSpPr>
          <p:cNvPr id="14" name="TextBox 13">
            <a:extLst>
              <a:ext uri="{FF2B5EF4-FFF2-40B4-BE49-F238E27FC236}">
                <a16:creationId xmlns:a16="http://schemas.microsoft.com/office/drawing/2014/main" id="{DDF5A02C-E11D-4421-9A98-9F7C6FAF52F9}"/>
              </a:ext>
            </a:extLst>
          </p:cNvPr>
          <p:cNvSpPr txBox="1"/>
          <p:nvPr/>
        </p:nvSpPr>
        <p:spPr>
          <a:xfrm>
            <a:off x="332744" y="2178668"/>
            <a:ext cx="3954084"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a:cs typeface="Segoe UI Light"/>
              </a:rPr>
              <a:t>Texas seems to have (compared to states with similar number of murders) a relatively high murder clearance rate while New York has a clearance rate of only about 50%. District of Columbia has an even worse clearance rate of only about 25% over the last 45 years. </a:t>
            </a:r>
          </a:p>
          <a:p>
            <a:endParaRPr lang="en-US" sz="1200">
              <a:cs typeface="Segoe UI Light"/>
            </a:endParaRPr>
          </a:p>
          <a:p>
            <a:pPr marL="171450" indent="-171450">
              <a:buFont typeface="Arial"/>
              <a:buChar char="•"/>
            </a:pPr>
            <a:r>
              <a:rPr lang="en-US" sz="1200">
                <a:cs typeface="Segoe UI Light"/>
              </a:rPr>
              <a:t>Looking at the distribution of sex of victims on a state-by-state basis reveals no obvious cases where disproportionately many women or men have been murdered. In almost all states the proportion of male vs. female victims is roughly 80/20. </a:t>
            </a:r>
          </a:p>
          <a:p>
            <a:pPr marL="171450" indent="-171450">
              <a:buFont typeface="Arial"/>
              <a:buChar char="•"/>
            </a:pPr>
            <a:endParaRPr lang="en-US" sz="1200">
              <a:cs typeface="Segoe UI Light"/>
            </a:endParaRPr>
          </a:p>
          <a:p>
            <a:endParaRPr lang="en-US" sz="1200">
              <a:cs typeface="Segoe UI Light"/>
            </a:endParaRPr>
          </a:p>
        </p:txBody>
      </p:sp>
      <p:pic>
        <p:nvPicPr>
          <p:cNvPr id="7" name="Picture 7">
            <a:extLst>
              <a:ext uri="{FF2B5EF4-FFF2-40B4-BE49-F238E27FC236}">
                <a16:creationId xmlns:a16="http://schemas.microsoft.com/office/drawing/2014/main" id="{1E4028F3-E681-4315-8110-BBFECC042A01}"/>
              </a:ext>
            </a:extLst>
          </p:cNvPr>
          <p:cNvPicPr>
            <a:picLocks noChangeAspect="1"/>
          </p:cNvPicPr>
          <p:nvPr/>
        </p:nvPicPr>
        <p:blipFill>
          <a:blip r:embed="rId2"/>
          <a:stretch>
            <a:fillRect/>
          </a:stretch>
        </p:blipFill>
        <p:spPr>
          <a:xfrm>
            <a:off x="4390308" y="794059"/>
            <a:ext cx="7803330" cy="5263119"/>
          </a:xfrm>
          <a:prstGeom prst="rect">
            <a:avLst/>
          </a:prstGeom>
        </p:spPr>
      </p:pic>
    </p:spTree>
    <p:extLst>
      <p:ext uri="{BB962C8B-B14F-4D97-AF65-F5344CB8AC3E}">
        <p14:creationId xmlns:p14="http://schemas.microsoft.com/office/powerpoint/2010/main" val="271719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9340BFE7-44FC-4360-8A5C-BEC760157EF4}"/>
              </a:ext>
            </a:extLst>
          </p:cNvPr>
          <p:cNvSpPr txBox="1">
            <a:spLocks/>
          </p:cNvSpPr>
          <p:nvPr/>
        </p:nvSpPr>
        <p:spPr>
          <a:xfrm>
            <a:off x="253583" y="9056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2800" b="1">
                <a:solidFill>
                  <a:schemeClr val="tx1">
                    <a:lumMod val="75000"/>
                    <a:lumOff val="25000"/>
                  </a:schemeClr>
                </a:solidFill>
              </a:rPr>
              <a:t>Challenge</a:t>
            </a:r>
          </a:p>
        </p:txBody>
      </p:sp>
      <p:cxnSp>
        <p:nvCxnSpPr>
          <p:cNvPr id="9" name="Gerader Verbinder 13">
            <a:extLst>
              <a:ext uri="{FF2B5EF4-FFF2-40B4-BE49-F238E27FC236}">
                <a16:creationId xmlns:a16="http://schemas.microsoft.com/office/drawing/2014/main" id="{E14F86B5-A6A6-48B5-A13C-F286998EF3F4}"/>
              </a:ext>
              <a:ext uri="{C183D7F6-B498-43B3-948B-1728B52AA6E4}">
                <adec:decorative xmlns:adec="http://schemas.microsoft.com/office/drawing/2017/decorative" val="1"/>
              </a:ext>
            </a:extLst>
          </p:cNvPr>
          <p:cNvCxnSpPr>
            <a:cxnSpLocks/>
          </p:cNvCxnSpPr>
          <p:nvPr/>
        </p:nvCxnSpPr>
        <p:spPr>
          <a:xfrm>
            <a:off x="0" y="28555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Gerader Verbinder 7">
            <a:extLst>
              <a:ext uri="{FF2B5EF4-FFF2-40B4-BE49-F238E27FC236}">
                <a16:creationId xmlns:a16="http://schemas.microsoft.com/office/drawing/2014/main" id="{0031DD76-1992-435F-A030-D3AF1F9F0504}"/>
              </a:ext>
              <a:ext uri="{C183D7F6-B498-43B3-948B-1728B52AA6E4}">
                <adec:decorative xmlns:adec="http://schemas.microsoft.com/office/drawing/2017/decorative" val="1"/>
              </a:ext>
            </a:extLst>
          </p:cNvPr>
          <p:cNvCxnSpPr>
            <a:cxnSpLocks/>
          </p:cNvCxnSpPr>
          <p:nvPr/>
        </p:nvCxnSpPr>
        <p:spPr>
          <a:xfrm>
            <a:off x="8105775" y="28555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3E4CF70-990C-43B6-B1F5-8813F82D07D6}"/>
              </a:ext>
            </a:extLst>
          </p:cNvPr>
          <p:cNvSpPr txBox="1"/>
          <p:nvPr/>
        </p:nvSpPr>
        <p:spPr>
          <a:xfrm>
            <a:off x="4555761" y="193449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Segoe UI Light"/>
            </a:endParaRPr>
          </a:p>
        </p:txBody>
      </p:sp>
      <p:sp>
        <p:nvSpPr>
          <p:cNvPr id="14" name="TextBox 13">
            <a:extLst>
              <a:ext uri="{FF2B5EF4-FFF2-40B4-BE49-F238E27FC236}">
                <a16:creationId xmlns:a16="http://schemas.microsoft.com/office/drawing/2014/main" id="{DDF5A02C-E11D-4421-9A98-9F7C6FAF52F9}"/>
              </a:ext>
            </a:extLst>
          </p:cNvPr>
          <p:cNvSpPr txBox="1"/>
          <p:nvPr/>
        </p:nvSpPr>
        <p:spPr>
          <a:xfrm>
            <a:off x="6466024" y="958648"/>
            <a:ext cx="480908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a:cs typeface="Segoe UI Light"/>
            </a:endParaRPr>
          </a:p>
        </p:txBody>
      </p:sp>
      <p:sp>
        <p:nvSpPr>
          <p:cNvPr id="15" name="TextBox 14">
            <a:extLst>
              <a:ext uri="{FF2B5EF4-FFF2-40B4-BE49-F238E27FC236}">
                <a16:creationId xmlns:a16="http://schemas.microsoft.com/office/drawing/2014/main" id="{AEF35385-5D42-47AB-8218-B95E3BB1BD42}"/>
              </a:ext>
            </a:extLst>
          </p:cNvPr>
          <p:cNvSpPr txBox="1"/>
          <p:nvPr/>
        </p:nvSpPr>
        <p:spPr>
          <a:xfrm>
            <a:off x="3177048" y="1770010"/>
            <a:ext cx="5410199"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a:cs typeface="Segoe UI Light"/>
              </a:rPr>
              <a:t>Core question:</a:t>
            </a:r>
          </a:p>
          <a:p>
            <a:endParaRPr lang="en-US" sz="1400">
              <a:cs typeface="Segoe UI Light"/>
            </a:endParaRPr>
          </a:p>
          <a:p>
            <a:r>
              <a:rPr lang="en-US" sz="1400">
                <a:cs typeface="Segoe UI Light"/>
              </a:rPr>
              <a:t>Can we, based on various features </a:t>
            </a:r>
            <a:r>
              <a:rPr lang="en-US" sz="1400">
                <a:ea typeface="+mn-lt"/>
                <a:cs typeface="+mn-lt"/>
              </a:rPr>
              <a:t>of previous murders </a:t>
            </a:r>
            <a:r>
              <a:rPr lang="en-US" sz="1400">
                <a:cs typeface="Segoe UI Light"/>
              </a:rPr>
              <a:t>like the state, the year or the murder weapon, predict if a new murder case will be solved?</a:t>
            </a:r>
          </a:p>
          <a:p>
            <a:endParaRPr lang="en-US" sz="1400">
              <a:cs typeface="Segoe UI Light"/>
            </a:endParaRPr>
          </a:p>
        </p:txBody>
      </p:sp>
      <p:pic>
        <p:nvPicPr>
          <p:cNvPr id="2" name="Picture 3">
            <a:extLst>
              <a:ext uri="{FF2B5EF4-FFF2-40B4-BE49-F238E27FC236}">
                <a16:creationId xmlns:a16="http://schemas.microsoft.com/office/drawing/2014/main" id="{1DBEBFEF-A598-48F6-A5FB-3B1411BC7BE7}"/>
              </a:ext>
            </a:extLst>
          </p:cNvPr>
          <p:cNvPicPr>
            <a:picLocks noChangeAspect="1"/>
          </p:cNvPicPr>
          <p:nvPr/>
        </p:nvPicPr>
        <p:blipFill>
          <a:blip r:embed="rId2"/>
          <a:stretch>
            <a:fillRect/>
          </a:stretch>
        </p:blipFill>
        <p:spPr>
          <a:xfrm>
            <a:off x="4216400" y="3764304"/>
            <a:ext cx="3327400" cy="1990043"/>
          </a:xfrm>
          <a:prstGeom prst="rect">
            <a:avLst/>
          </a:prstGeom>
        </p:spPr>
      </p:pic>
    </p:spTree>
    <p:extLst>
      <p:ext uri="{BB962C8B-B14F-4D97-AF65-F5344CB8AC3E}">
        <p14:creationId xmlns:p14="http://schemas.microsoft.com/office/powerpoint/2010/main" val="150148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9340BFE7-44FC-4360-8A5C-BEC760157EF4}"/>
              </a:ext>
            </a:extLst>
          </p:cNvPr>
          <p:cNvSpPr txBox="1">
            <a:spLocks/>
          </p:cNvSpPr>
          <p:nvPr/>
        </p:nvSpPr>
        <p:spPr>
          <a:xfrm>
            <a:off x="253583" y="9056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2800" b="1">
                <a:solidFill>
                  <a:schemeClr val="tx1">
                    <a:lumMod val="75000"/>
                    <a:lumOff val="25000"/>
                  </a:schemeClr>
                </a:solidFill>
              </a:rPr>
              <a:t>Feature </a:t>
            </a:r>
            <a:r>
              <a:rPr lang="de-DE" sz="2800" b="1" err="1">
                <a:solidFill>
                  <a:schemeClr val="tx1">
                    <a:lumMod val="75000"/>
                    <a:lumOff val="25000"/>
                  </a:schemeClr>
                </a:solidFill>
              </a:rPr>
              <a:t>Selection</a:t>
            </a:r>
            <a:endParaRPr lang="en-US" err="1">
              <a:solidFill>
                <a:schemeClr val="tx1">
                  <a:lumMod val="75000"/>
                  <a:lumOff val="25000"/>
                </a:schemeClr>
              </a:solidFill>
            </a:endParaRPr>
          </a:p>
        </p:txBody>
      </p:sp>
      <p:cxnSp>
        <p:nvCxnSpPr>
          <p:cNvPr id="9" name="Gerader Verbinder 13">
            <a:extLst>
              <a:ext uri="{FF2B5EF4-FFF2-40B4-BE49-F238E27FC236}">
                <a16:creationId xmlns:a16="http://schemas.microsoft.com/office/drawing/2014/main" id="{E14F86B5-A6A6-48B5-A13C-F286998EF3F4}"/>
              </a:ext>
              <a:ext uri="{C183D7F6-B498-43B3-948B-1728B52AA6E4}">
                <adec:decorative xmlns:adec="http://schemas.microsoft.com/office/drawing/2017/decorative" val="1"/>
              </a:ext>
            </a:extLst>
          </p:cNvPr>
          <p:cNvCxnSpPr>
            <a:cxnSpLocks/>
          </p:cNvCxnSpPr>
          <p:nvPr/>
        </p:nvCxnSpPr>
        <p:spPr>
          <a:xfrm>
            <a:off x="0" y="28555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Gerader Verbinder 7">
            <a:extLst>
              <a:ext uri="{FF2B5EF4-FFF2-40B4-BE49-F238E27FC236}">
                <a16:creationId xmlns:a16="http://schemas.microsoft.com/office/drawing/2014/main" id="{0031DD76-1992-435F-A030-D3AF1F9F0504}"/>
              </a:ext>
              <a:ext uri="{C183D7F6-B498-43B3-948B-1728B52AA6E4}">
                <adec:decorative xmlns:adec="http://schemas.microsoft.com/office/drawing/2017/decorative" val="1"/>
              </a:ext>
            </a:extLst>
          </p:cNvPr>
          <p:cNvCxnSpPr>
            <a:cxnSpLocks/>
          </p:cNvCxnSpPr>
          <p:nvPr/>
        </p:nvCxnSpPr>
        <p:spPr>
          <a:xfrm>
            <a:off x="8105775" y="28555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3E4CF70-990C-43B6-B1F5-8813F82D07D6}"/>
              </a:ext>
            </a:extLst>
          </p:cNvPr>
          <p:cNvSpPr txBox="1"/>
          <p:nvPr/>
        </p:nvSpPr>
        <p:spPr>
          <a:xfrm>
            <a:off x="4555761" y="193449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Segoe UI Light"/>
            </a:endParaRPr>
          </a:p>
        </p:txBody>
      </p:sp>
      <p:sp>
        <p:nvSpPr>
          <p:cNvPr id="14" name="TextBox 13">
            <a:extLst>
              <a:ext uri="{FF2B5EF4-FFF2-40B4-BE49-F238E27FC236}">
                <a16:creationId xmlns:a16="http://schemas.microsoft.com/office/drawing/2014/main" id="{DDF5A02C-E11D-4421-9A98-9F7C6FAF52F9}"/>
              </a:ext>
            </a:extLst>
          </p:cNvPr>
          <p:cNvSpPr txBox="1"/>
          <p:nvPr/>
        </p:nvSpPr>
        <p:spPr>
          <a:xfrm>
            <a:off x="4731137" y="953301"/>
            <a:ext cx="48090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Segoe UI Light"/>
              </a:rPr>
              <a:t>The variables included in the following:</a:t>
            </a:r>
            <a:endParaRPr lang="de-DE"/>
          </a:p>
          <a:p>
            <a:endParaRPr lang="en-US" sz="1200">
              <a:cs typeface="Segoe UI Light"/>
            </a:endParaRPr>
          </a:p>
        </p:txBody>
      </p:sp>
      <p:pic>
        <p:nvPicPr>
          <p:cNvPr id="3" name="Grafik 3" descr="Ein Bild, das Text enthält.&#10;&#10;Beschreibung automatisch generiert.">
            <a:extLst>
              <a:ext uri="{FF2B5EF4-FFF2-40B4-BE49-F238E27FC236}">
                <a16:creationId xmlns:a16="http://schemas.microsoft.com/office/drawing/2014/main" id="{B04E517E-1481-4E2D-A9F8-6CBE1866F5FF}"/>
              </a:ext>
            </a:extLst>
          </p:cNvPr>
          <p:cNvPicPr>
            <a:picLocks noChangeAspect="1"/>
          </p:cNvPicPr>
          <p:nvPr/>
        </p:nvPicPr>
        <p:blipFill>
          <a:blip r:embed="rId2"/>
          <a:stretch>
            <a:fillRect/>
          </a:stretch>
        </p:blipFill>
        <p:spPr>
          <a:xfrm>
            <a:off x="4747438" y="1658738"/>
            <a:ext cx="2743200" cy="1571528"/>
          </a:xfrm>
          <a:prstGeom prst="rect">
            <a:avLst/>
          </a:prstGeom>
        </p:spPr>
      </p:pic>
      <p:sp>
        <p:nvSpPr>
          <p:cNvPr id="16" name="TextBox 13">
            <a:extLst>
              <a:ext uri="{FF2B5EF4-FFF2-40B4-BE49-F238E27FC236}">
                <a16:creationId xmlns:a16="http://schemas.microsoft.com/office/drawing/2014/main" id="{06EC96C6-3C08-453D-831A-5A511B5B30DF}"/>
              </a:ext>
            </a:extLst>
          </p:cNvPr>
          <p:cNvSpPr txBox="1"/>
          <p:nvPr/>
        </p:nvSpPr>
        <p:spPr>
          <a:xfrm>
            <a:off x="2567457" y="3634143"/>
            <a:ext cx="8633958"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just">
              <a:buFont typeface="Arial"/>
              <a:buChar char="•"/>
            </a:pPr>
            <a:r>
              <a:rPr lang="en-US" sz="1200" b="1">
                <a:cs typeface="Segoe UI Light"/>
              </a:rPr>
              <a:t>ID</a:t>
            </a:r>
            <a:r>
              <a:rPr lang="en-US" sz="1200">
                <a:cs typeface="Segoe UI Light"/>
              </a:rPr>
              <a:t>: a unique record identifier</a:t>
            </a:r>
            <a:endParaRPr lang="en-US">
              <a:cs typeface="Segoe UI Light"/>
            </a:endParaRPr>
          </a:p>
          <a:p>
            <a:pPr marL="171450" indent="-171450" algn="just">
              <a:buFont typeface="Arial"/>
              <a:buChar char="•"/>
            </a:pPr>
            <a:r>
              <a:rPr lang="en-US" sz="1200" b="1">
                <a:ea typeface="+mn-lt"/>
                <a:cs typeface="+mn-lt"/>
              </a:rPr>
              <a:t>State</a:t>
            </a:r>
            <a:r>
              <a:rPr lang="en-US" sz="1200">
                <a:ea typeface="+mn-lt"/>
                <a:cs typeface="+mn-lt"/>
              </a:rPr>
              <a:t>: state of the originating agency making the report </a:t>
            </a:r>
            <a:endParaRPr lang="en-US" sz="1200">
              <a:cs typeface="Segoe UI Light"/>
            </a:endParaRPr>
          </a:p>
          <a:p>
            <a:pPr marL="171450" indent="-171450" algn="just">
              <a:buFont typeface="Arial"/>
              <a:buChar char="•"/>
            </a:pPr>
            <a:r>
              <a:rPr lang="en-US" sz="1200" b="1" err="1">
                <a:cs typeface="Segoe UI Light"/>
              </a:rPr>
              <a:t>Agentype</a:t>
            </a:r>
            <a:r>
              <a:rPr lang="en-US" sz="1200" b="1">
                <a:cs typeface="Segoe UI Light"/>
              </a:rPr>
              <a:t>:</a:t>
            </a:r>
            <a:r>
              <a:rPr lang="en-US" sz="1200">
                <a:cs typeface="Segoe UI Light"/>
              </a:rPr>
              <a:t> </a:t>
            </a:r>
            <a:r>
              <a:rPr lang="en-US" sz="1200">
                <a:ea typeface="+mn-lt"/>
                <a:cs typeface="+mn-lt"/>
              </a:rPr>
              <a:t>the type of law enforcement agency according to the FBI numbering scheme</a:t>
            </a:r>
            <a:endParaRPr lang="en-US" sz="1200">
              <a:cs typeface="Segoe UI Light"/>
            </a:endParaRPr>
          </a:p>
          <a:p>
            <a:pPr marL="171450" indent="-171450" algn="just">
              <a:buFont typeface="Arial"/>
              <a:buChar char="•"/>
            </a:pPr>
            <a:r>
              <a:rPr lang="en-US" sz="1200" b="1">
                <a:cs typeface="Segoe UI Light"/>
              </a:rPr>
              <a:t>Solved:</a:t>
            </a:r>
            <a:r>
              <a:rPr lang="en-US" sz="1200">
                <a:cs typeface="Segoe UI Light"/>
              </a:rPr>
              <a:t> </a:t>
            </a:r>
            <a:r>
              <a:rPr lang="en-US" sz="1200">
                <a:ea typeface="+mn-lt"/>
                <a:cs typeface="+mn-lt"/>
              </a:rPr>
              <a:t>whether the offender was identified at time report was made or not</a:t>
            </a:r>
            <a:endParaRPr lang="en-US" sz="1200">
              <a:cs typeface="Segoe UI Light"/>
            </a:endParaRPr>
          </a:p>
          <a:p>
            <a:pPr marL="171450" indent="-171450" algn="just">
              <a:buFont typeface="Arial"/>
              <a:buChar char="•"/>
            </a:pPr>
            <a:r>
              <a:rPr lang="en-US" sz="1200" b="1">
                <a:cs typeface="Segoe UI Light"/>
              </a:rPr>
              <a:t>Year</a:t>
            </a:r>
            <a:r>
              <a:rPr lang="en-US" sz="1200">
                <a:cs typeface="Segoe UI Light"/>
              </a:rPr>
              <a:t>: </a:t>
            </a:r>
            <a:r>
              <a:rPr lang="en-US" sz="1200">
                <a:ea typeface="+mn-lt"/>
                <a:cs typeface="+mn-lt"/>
              </a:rPr>
              <a:t>year of homicide occurrence or when the victim’s body was recovered</a:t>
            </a:r>
            <a:endParaRPr lang="en-US" sz="1200">
              <a:cs typeface="Segoe UI Light"/>
            </a:endParaRPr>
          </a:p>
          <a:p>
            <a:pPr marL="171450" indent="-171450" algn="just">
              <a:buFont typeface="Arial"/>
              <a:buChar char="•"/>
            </a:pPr>
            <a:r>
              <a:rPr lang="en-US" sz="1200" b="1">
                <a:cs typeface="Segoe UI Light"/>
              </a:rPr>
              <a:t>Month</a:t>
            </a:r>
            <a:r>
              <a:rPr lang="en-US" sz="1200">
                <a:cs typeface="Segoe UI Light"/>
              </a:rPr>
              <a:t>: </a:t>
            </a:r>
            <a:r>
              <a:rPr lang="en-US" sz="1200">
                <a:ea typeface="+mn-lt"/>
                <a:cs typeface="+mn-lt"/>
              </a:rPr>
              <a:t>month of homicide occurrence or when the victim’s body was recovered </a:t>
            </a:r>
            <a:endParaRPr lang="en-US" sz="1200">
              <a:cs typeface="Segoe UI Light"/>
            </a:endParaRPr>
          </a:p>
          <a:p>
            <a:pPr marL="171450" indent="-171450" algn="just">
              <a:buFont typeface="Arial"/>
              <a:buChar char="•"/>
            </a:pPr>
            <a:r>
              <a:rPr lang="en-US" sz="1200" b="1" err="1">
                <a:cs typeface="Segoe UI Light"/>
              </a:rPr>
              <a:t>VicAge</a:t>
            </a:r>
            <a:r>
              <a:rPr lang="en-US" sz="1200">
                <a:cs typeface="Segoe UI Light"/>
              </a:rPr>
              <a:t>: Age of the victim; </a:t>
            </a:r>
            <a:r>
              <a:rPr lang="en-US" sz="1200">
                <a:ea typeface="+mn-lt"/>
                <a:cs typeface="+mn-lt"/>
              </a:rPr>
              <a:t>1-98 is the actual age, 99 is anyone 99+, 0 is anyone below one year of age, 999 is any unknown age</a:t>
            </a:r>
          </a:p>
          <a:p>
            <a:pPr marL="171450" indent="-171450" algn="just">
              <a:buFont typeface="Arial"/>
              <a:buChar char="•"/>
            </a:pPr>
            <a:r>
              <a:rPr lang="en-US" sz="1200" b="1" err="1">
                <a:cs typeface="Segoe UI Light"/>
              </a:rPr>
              <a:t>VicSex</a:t>
            </a:r>
            <a:r>
              <a:rPr lang="en-US" sz="1200">
                <a:cs typeface="Segoe UI Light"/>
              </a:rPr>
              <a:t>: whether the victim was male, female or if it is unknown</a:t>
            </a:r>
          </a:p>
          <a:p>
            <a:pPr marL="171450" indent="-171450" algn="just">
              <a:buFont typeface="Arial"/>
              <a:buChar char="•"/>
            </a:pPr>
            <a:r>
              <a:rPr lang="en-US" sz="1200" b="1" err="1">
                <a:cs typeface="Segoe UI Light"/>
              </a:rPr>
              <a:t>VicRace</a:t>
            </a:r>
            <a:r>
              <a:rPr lang="en-US" sz="1200">
                <a:cs typeface="Segoe UI Light"/>
              </a:rPr>
              <a:t>: the race of the victim</a:t>
            </a:r>
          </a:p>
          <a:p>
            <a:pPr marL="171450" indent="-171450" algn="just">
              <a:buFont typeface="Arial"/>
              <a:buChar char="•"/>
            </a:pPr>
            <a:r>
              <a:rPr lang="en-US" sz="1200" b="1">
                <a:cs typeface="Segoe UI Light"/>
              </a:rPr>
              <a:t>Weapon</a:t>
            </a:r>
            <a:r>
              <a:rPr lang="en-US" sz="1200">
                <a:cs typeface="Segoe UI Light"/>
              </a:rPr>
              <a:t>: the weapon used in the crime</a:t>
            </a:r>
          </a:p>
          <a:p>
            <a:pPr algn="just"/>
            <a:endParaRPr lang="en-US" sz="1200">
              <a:cs typeface="Segoe UI Light"/>
            </a:endParaRPr>
          </a:p>
        </p:txBody>
      </p:sp>
    </p:spTree>
    <p:extLst>
      <p:ext uri="{BB962C8B-B14F-4D97-AF65-F5344CB8AC3E}">
        <p14:creationId xmlns:p14="http://schemas.microsoft.com/office/powerpoint/2010/main" val="1386062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9340BFE7-44FC-4360-8A5C-BEC760157EF4}"/>
              </a:ext>
            </a:extLst>
          </p:cNvPr>
          <p:cNvSpPr txBox="1">
            <a:spLocks/>
          </p:cNvSpPr>
          <p:nvPr/>
        </p:nvSpPr>
        <p:spPr>
          <a:xfrm>
            <a:off x="253583" y="9056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2800" b="1">
                <a:solidFill>
                  <a:schemeClr val="tx1">
                    <a:lumMod val="75000"/>
                    <a:lumOff val="25000"/>
                  </a:schemeClr>
                </a:solidFill>
              </a:rPr>
              <a:t>Modelling and </a:t>
            </a:r>
            <a:r>
              <a:rPr lang="de-DE" sz="2800" b="1" err="1">
                <a:solidFill>
                  <a:schemeClr val="tx1">
                    <a:lumMod val="75000"/>
                    <a:lumOff val="25000"/>
                  </a:schemeClr>
                </a:solidFill>
              </a:rPr>
              <a:t>Results</a:t>
            </a:r>
            <a:endParaRPr lang="en-US" err="1">
              <a:solidFill>
                <a:schemeClr val="tx1">
                  <a:lumMod val="75000"/>
                  <a:lumOff val="25000"/>
                </a:schemeClr>
              </a:solidFill>
            </a:endParaRPr>
          </a:p>
        </p:txBody>
      </p:sp>
      <p:cxnSp>
        <p:nvCxnSpPr>
          <p:cNvPr id="9" name="Gerader Verbinder 13">
            <a:extLst>
              <a:ext uri="{FF2B5EF4-FFF2-40B4-BE49-F238E27FC236}">
                <a16:creationId xmlns:a16="http://schemas.microsoft.com/office/drawing/2014/main" id="{E14F86B5-A6A6-48B5-A13C-F286998EF3F4}"/>
              </a:ext>
              <a:ext uri="{C183D7F6-B498-43B3-948B-1728B52AA6E4}">
                <adec:decorative xmlns:adec="http://schemas.microsoft.com/office/drawing/2017/decorative" val="1"/>
              </a:ext>
            </a:extLst>
          </p:cNvPr>
          <p:cNvCxnSpPr>
            <a:cxnSpLocks/>
          </p:cNvCxnSpPr>
          <p:nvPr/>
        </p:nvCxnSpPr>
        <p:spPr>
          <a:xfrm>
            <a:off x="0" y="28555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Gerader Verbinder 7">
            <a:extLst>
              <a:ext uri="{FF2B5EF4-FFF2-40B4-BE49-F238E27FC236}">
                <a16:creationId xmlns:a16="http://schemas.microsoft.com/office/drawing/2014/main" id="{0031DD76-1992-435F-A030-D3AF1F9F0504}"/>
              </a:ext>
              <a:ext uri="{C183D7F6-B498-43B3-948B-1728B52AA6E4}">
                <adec:decorative xmlns:adec="http://schemas.microsoft.com/office/drawing/2017/decorative" val="1"/>
              </a:ext>
            </a:extLst>
          </p:cNvPr>
          <p:cNvCxnSpPr>
            <a:cxnSpLocks/>
          </p:cNvCxnSpPr>
          <p:nvPr/>
        </p:nvCxnSpPr>
        <p:spPr>
          <a:xfrm>
            <a:off x="8105775" y="28555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F5A02C-E11D-4421-9A98-9F7C6FAF52F9}"/>
              </a:ext>
            </a:extLst>
          </p:cNvPr>
          <p:cNvSpPr txBox="1"/>
          <p:nvPr/>
        </p:nvSpPr>
        <p:spPr>
          <a:xfrm>
            <a:off x="491259" y="745920"/>
            <a:ext cx="11488152"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2400">
                <a:cs typeface="Segoe UI Light"/>
              </a:rPr>
              <a:t>At first we're using an 80/20 Train test split. </a:t>
            </a:r>
            <a:endParaRPr lang="de-DE"/>
          </a:p>
          <a:p>
            <a:pPr marL="171450" indent="-171450">
              <a:buFont typeface="Arial"/>
              <a:buChar char="•"/>
            </a:pPr>
            <a:r>
              <a:rPr lang="en-US" sz="2400">
                <a:cs typeface="Segoe UI Light"/>
              </a:rPr>
              <a:t>We're performing equal size sampling on the training set to get a balanced dataset. </a:t>
            </a:r>
          </a:p>
          <a:p>
            <a:pPr marL="171450" indent="-171450">
              <a:buFont typeface="Arial"/>
              <a:buChar char="•"/>
            </a:pPr>
            <a:r>
              <a:rPr lang="en-US" sz="2400">
                <a:cs typeface="Segoe UI Light"/>
              </a:rPr>
              <a:t>Then we try three types of models:</a:t>
            </a:r>
          </a:p>
          <a:p>
            <a:pPr marL="628650" lvl="1" indent="-171450">
              <a:buFont typeface="Arial"/>
              <a:buChar char="•"/>
            </a:pPr>
            <a:r>
              <a:rPr lang="en-US" sz="2400" b="1">
                <a:cs typeface="Segoe UI Light"/>
              </a:rPr>
              <a:t>Logistic Regression</a:t>
            </a:r>
            <a:r>
              <a:rPr lang="en-US" sz="2400">
                <a:cs typeface="Segoe UI Light"/>
              </a:rPr>
              <a:t>, as it is a very simple model, that allows for interpretability</a:t>
            </a:r>
          </a:p>
          <a:p>
            <a:pPr marL="628650" lvl="1" indent="-171450">
              <a:buFont typeface="Arial"/>
              <a:buChar char="•"/>
            </a:pPr>
            <a:r>
              <a:rPr lang="en-US" sz="2400">
                <a:cs typeface="Segoe UI Light"/>
              </a:rPr>
              <a:t>A </a:t>
            </a:r>
            <a:r>
              <a:rPr lang="en-US" sz="2400" b="1">
                <a:cs typeface="Segoe UI Light"/>
              </a:rPr>
              <a:t>Decision Tree</a:t>
            </a:r>
            <a:r>
              <a:rPr lang="en-US" sz="2400">
                <a:cs typeface="Segoe UI Light"/>
              </a:rPr>
              <a:t>, that is even more interpretable</a:t>
            </a:r>
          </a:p>
          <a:p>
            <a:pPr marL="628650" lvl="1" indent="-171450">
              <a:buFont typeface="Arial"/>
              <a:buChar char="•"/>
            </a:pPr>
            <a:r>
              <a:rPr lang="en-US" sz="2400">
                <a:cs typeface="Segoe UI Light"/>
              </a:rPr>
              <a:t>And A </a:t>
            </a:r>
            <a:r>
              <a:rPr lang="en-US" sz="2400" b="1">
                <a:cs typeface="Segoe UI Light"/>
              </a:rPr>
              <a:t>Multi-Layer-Perceptron</a:t>
            </a:r>
            <a:r>
              <a:rPr lang="en-US" sz="2400">
                <a:cs typeface="Segoe UI Light"/>
              </a:rPr>
              <a:t> to gain the best results. This however is a Black-Box model</a:t>
            </a:r>
          </a:p>
          <a:p>
            <a:pPr marL="628650" lvl="1" indent="-171450">
              <a:buFont typeface="Arial"/>
              <a:buChar char="•"/>
            </a:pPr>
            <a:r>
              <a:rPr lang="en-US" sz="2400">
                <a:cs typeface="Segoe UI Light"/>
              </a:rPr>
              <a:t>Another approach was using a </a:t>
            </a:r>
            <a:r>
              <a:rPr lang="en-US" sz="2400" b="1">
                <a:cs typeface="Segoe UI Light"/>
              </a:rPr>
              <a:t>Support Vector Machine</a:t>
            </a:r>
            <a:r>
              <a:rPr lang="en-US" sz="2400">
                <a:cs typeface="Segoe UI Light"/>
              </a:rPr>
              <a:t>, but as the data size was too large and training took too long so we abandoned that approach</a:t>
            </a:r>
          </a:p>
          <a:p>
            <a:pPr marL="628650" lvl="1" indent="-171450">
              <a:buFont typeface="Arial"/>
              <a:buChar char="•"/>
            </a:pPr>
            <a:r>
              <a:rPr lang="en-US" sz="2400">
                <a:cs typeface="Segoe UI Light"/>
              </a:rPr>
              <a:t>We also tried building an </a:t>
            </a:r>
            <a:r>
              <a:rPr lang="en-US" sz="2400" b="1">
                <a:cs typeface="Segoe UI Light"/>
              </a:rPr>
              <a:t>ensemble</a:t>
            </a:r>
            <a:r>
              <a:rPr lang="en-US" sz="2400">
                <a:cs typeface="Segoe UI Light"/>
              </a:rPr>
              <a:t> but the results were worse than the individual models</a:t>
            </a:r>
          </a:p>
          <a:p>
            <a:pPr marL="171450" indent="-171450">
              <a:buFont typeface="Arial"/>
              <a:buChar char="•"/>
            </a:pPr>
            <a:r>
              <a:rPr lang="en-US" sz="2400">
                <a:cs typeface="Segoe UI Light"/>
              </a:rPr>
              <a:t>We're evaluating all three models with the KNIME Scoring function that gives the Confusion matrix and all the related metrics</a:t>
            </a:r>
          </a:p>
          <a:p>
            <a:pPr marL="171450" indent="-171450">
              <a:buFont typeface="Arial"/>
              <a:buChar char="•"/>
            </a:pPr>
            <a:r>
              <a:rPr lang="en-US" sz="2400">
                <a:cs typeface="Segoe UI Light"/>
              </a:rPr>
              <a:t>We also look at the ROC Curve and evaluate the Area under the Curve</a:t>
            </a:r>
          </a:p>
          <a:p>
            <a:endParaRPr lang="en-US" sz="1200">
              <a:cs typeface="Segoe UI Light"/>
            </a:endParaRPr>
          </a:p>
        </p:txBody>
      </p:sp>
    </p:spTree>
    <p:extLst>
      <p:ext uri="{BB962C8B-B14F-4D97-AF65-F5344CB8AC3E}">
        <p14:creationId xmlns:p14="http://schemas.microsoft.com/office/powerpoint/2010/main" val="34180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9340BFE7-44FC-4360-8A5C-BEC760157EF4}"/>
              </a:ext>
            </a:extLst>
          </p:cNvPr>
          <p:cNvSpPr txBox="1">
            <a:spLocks/>
          </p:cNvSpPr>
          <p:nvPr/>
        </p:nvSpPr>
        <p:spPr>
          <a:xfrm>
            <a:off x="253583" y="9056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2800" b="1">
                <a:solidFill>
                  <a:schemeClr val="tx1">
                    <a:lumMod val="75000"/>
                    <a:lumOff val="25000"/>
                  </a:schemeClr>
                </a:solidFill>
              </a:rPr>
              <a:t>Modelling and </a:t>
            </a:r>
            <a:r>
              <a:rPr lang="de-DE" sz="2800" b="1" err="1">
                <a:solidFill>
                  <a:schemeClr val="tx1">
                    <a:lumMod val="75000"/>
                    <a:lumOff val="25000"/>
                  </a:schemeClr>
                </a:solidFill>
              </a:rPr>
              <a:t>Results</a:t>
            </a:r>
            <a:endParaRPr lang="en-US" err="1">
              <a:solidFill>
                <a:schemeClr val="tx1">
                  <a:lumMod val="75000"/>
                  <a:lumOff val="25000"/>
                </a:schemeClr>
              </a:solidFill>
            </a:endParaRPr>
          </a:p>
        </p:txBody>
      </p:sp>
      <p:cxnSp>
        <p:nvCxnSpPr>
          <p:cNvPr id="9" name="Gerader Verbinder 13">
            <a:extLst>
              <a:ext uri="{FF2B5EF4-FFF2-40B4-BE49-F238E27FC236}">
                <a16:creationId xmlns:a16="http://schemas.microsoft.com/office/drawing/2014/main" id="{E14F86B5-A6A6-48B5-A13C-F286998EF3F4}"/>
              </a:ext>
              <a:ext uri="{C183D7F6-B498-43B3-948B-1728B52AA6E4}">
                <adec:decorative xmlns:adec="http://schemas.microsoft.com/office/drawing/2017/decorative" val="1"/>
              </a:ext>
            </a:extLst>
          </p:cNvPr>
          <p:cNvCxnSpPr>
            <a:cxnSpLocks/>
          </p:cNvCxnSpPr>
          <p:nvPr/>
        </p:nvCxnSpPr>
        <p:spPr>
          <a:xfrm>
            <a:off x="0" y="28555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Gerader Verbinder 7">
            <a:extLst>
              <a:ext uri="{FF2B5EF4-FFF2-40B4-BE49-F238E27FC236}">
                <a16:creationId xmlns:a16="http://schemas.microsoft.com/office/drawing/2014/main" id="{0031DD76-1992-435F-A030-D3AF1F9F0504}"/>
              </a:ext>
              <a:ext uri="{C183D7F6-B498-43B3-948B-1728B52AA6E4}">
                <adec:decorative xmlns:adec="http://schemas.microsoft.com/office/drawing/2017/decorative" val="1"/>
              </a:ext>
            </a:extLst>
          </p:cNvPr>
          <p:cNvCxnSpPr>
            <a:cxnSpLocks/>
          </p:cNvCxnSpPr>
          <p:nvPr/>
        </p:nvCxnSpPr>
        <p:spPr>
          <a:xfrm>
            <a:off x="8105775" y="28555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10" name="Tabelle 11">
            <a:extLst>
              <a:ext uri="{FF2B5EF4-FFF2-40B4-BE49-F238E27FC236}">
                <a16:creationId xmlns:a16="http://schemas.microsoft.com/office/drawing/2014/main" id="{2C318DE9-F9B3-418F-B13B-FCA63288AEE5}"/>
              </a:ext>
            </a:extLst>
          </p:cNvPr>
          <p:cNvGraphicFramePr>
            <a:graphicFrameLocks noGrp="1"/>
          </p:cNvGraphicFramePr>
          <p:nvPr>
            <p:extLst>
              <p:ext uri="{D42A27DB-BD31-4B8C-83A1-F6EECF244321}">
                <p14:modId xmlns:p14="http://schemas.microsoft.com/office/powerpoint/2010/main" val="826258165"/>
              </p:ext>
            </p:extLst>
          </p:nvPr>
        </p:nvGraphicFramePr>
        <p:xfrm>
          <a:off x="3000801" y="859821"/>
          <a:ext cx="6070755" cy="1752600"/>
        </p:xfrm>
        <a:graphic>
          <a:graphicData uri="http://schemas.openxmlformats.org/drawingml/2006/table">
            <a:tbl>
              <a:tblPr firstRow="1" bandRow="1">
                <a:tableStyleId>{5C22544A-7EE6-4342-B048-85BDC9FD1C3A}</a:tableStyleId>
              </a:tblPr>
              <a:tblGrid>
                <a:gridCol w="1740370">
                  <a:extLst>
                    <a:ext uri="{9D8B030D-6E8A-4147-A177-3AD203B41FA5}">
                      <a16:colId xmlns:a16="http://schemas.microsoft.com/office/drawing/2014/main" val="3467995154"/>
                    </a:ext>
                  </a:extLst>
                </a:gridCol>
                <a:gridCol w="1458147">
                  <a:extLst>
                    <a:ext uri="{9D8B030D-6E8A-4147-A177-3AD203B41FA5}">
                      <a16:colId xmlns:a16="http://schemas.microsoft.com/office/drawing/2014/main" val="4288223955"/>
                    </a:ext>
                  </a:extLst>
                </a:gridCol>
                <a:gridCol w="1392296">
                  <a:extLst>
                    <a:ext uri="{9D8B030D-6E8A-4147-A177-3AD203B41FA5}">
                      <a16:colId xmlns:a16="http://schemas.microsoft.com/office/drawing/2014/main" val="3360684668"/>
                    </a:ext>
                  </a:extLst>
                </a:gridCol>
                <a:gridCol w="1479942">
                  <a:extLst>
                    <a:ext uri="{9D8B030D-6E8A-4147-A177-3AD203B41FA5}">
                      <a16:colId xmlns:a16="http://schemas.microsoft.com/office/drawing/2014/main" val="2975107596"/>
                    </a:ext>
                  </a:extLst>
                </a:gridCol>
              </a:tblGrid>
              <a:tr h="370840">
                <a:tc>
                  <a:txBody>
                    <a:bodyPr/>
                    <a:lstStyle/>
                    <a:p>
                      <a:r>
                        <a:rPr lang="de-DE" err="1"/>
                        <a:t>Results</a:t>
                      </a:r>
                    </a:p>
                  </a:txBody>
                  <a:tcPr/>
                </a:tc>
                <a:tc>
                  <a:txBody>
                    <a:bodyPr/>
                    <a:lstStyle/>
                    <a:p>
                      <a:r>
                        <a:rPr lang="de-DE" err="1"/>
                        <a:t>Logistic</a:t>
                      </a:r>
                      <a:r>
                        <a:rPr lang="de-DE"/>
                        <a:t> Regression</a:t>
                      </a:r>
                    </a:p>
                  </a:txBody>
                  <a:tcPr/>
                </a:tc>
                <a:tc>
                  <a:txBody>
                    <a:bodyPr/>
                    <a:lstStyle/>
                    <a:p>
                      <a:r>
                        <a:rPr lang="de-DE" err="1"/>
                        <a:t>Decision</a:t>
                      </a:r>
                      <a:r>
                        <a:rPr lang="de-DE"/>
                        <a:t> </a:t>
                      </a:r>
                      <a:r>
                        <a:rPr lang="de-DE" err="1"/>
                        <a:t>Tree</a:t>
                      </a:r>
                    </a:p>
                  </a:txBody>
                  <a:tcPr/>
                </a:tc>
                <a:tc>
                  <a:txBody>
                    <a:bodyPr/>
                    <a:lstStyle/>
                    <a:p>
                      <a:r>
                        <a:rPr lang="de-DE" err="1"/>
                        <a:t>Neural</a:t>
                      </a:r>
                      <a:r>
                        <a:rPr lang="de-DE"/>
                        <a:t> Network</a:t>
                      </a:r>
                    </a:p>
                  </a:txBody>
                  <a:tcPr/>
                </a:tc>
                <a:extLst>
                  <a:ext uri="{0D108BD9-81ED-4DB2-BD59-A6C34878D82A}">
                    <a16:rowId xmlns:a16="http://schemas.microsoft.com/office/drawing/2014/main" val="3084130153"/>
                  </a:ext>
                </a:extLst>
              </a:tr>
              <a:tr h="370840">
                <a:tc>
                  <a:txBody>
                    <a:bodyPr/>
                    <a:lstStyle/>
                    <a:p>
                      <a:r>
                        <a:rPr lang="de-DE" err="1"/>
                        <a:t>Accuracy</a:t>
                      </a:r>
                    </a:p>
                  </a:txBody>
                  <a:tcPr/>
                </a:tc>
                <a:tc>
                  <a:txBody>
                    <a:bodyPr/>
                    <a:lstStyle/>
                    <a:p>
                      <a:r>
                        <a:rPr lang="de-DE"/>
                        <a:t>0.633</a:t>
                      </a:r>
                    </a:p>
                  </a:txBody>
                  <a:tcPr/>
                </a:tc>
                <a:tc>
                  <a:txBody>
                    <a:bodyPr/>
                    <a:lstStyle/>
                    <a:p>
                      <a:r>
                        <a:rPr lang="de-DE"/>
                        <a:t>0.665</a:t>
                      </a:r>
                    </a:p>
                  </a:txBody>
                  <a:tcPr/>
                </a:tc>
                <a:tc>
                  <a:txBody>
                    <a:bodyPr/>
                    <a:lstStyle/>
                    <a:p>
                      <a:r>
                        <a:rPr lang="de-DE"/>
                        <a:t>0.662</a:t>
                      </a:r>
                    </a:p>
                  </a:txBody>
                  <a:tcPr/>
                </a:tc>
                <a:extLst>
                  <a:ext uri="{0D108BD9-81ED-4DB2-BD59-A6C34878D82A}">
                    <a16:rowId xmlns:a16="http://schemas.microsoft.com/office/drawing/2014/main" val="2429833070"/>
                  </a:ext>
                </a:extLst>
              </a:tr>
              <a:tr h="370840">
                <a:tc>
                  <a:txBody>
                    <a:bodyPr/>
                    <a:lstStyle/>
                    <a:p>
                      <a:r>
                        <a:rPr lang="de-DE" err="1"/>
                        <a:t>Cohen's</a:t>
                      </a:r>
                      <a:r>
                        <a:rPr lang="de-DE"/>
                        <a:t> Kappa</a:t>
                      </a:r>
                    </a:p>
                  </a:txBody>
                  <a:tcPr/>
                </a:tc>
                <a:tc>
                  <a:txBody>
                    <a:bodyPr/>
                    <a:lstStyle/>
                    <a:p>
                      <a:r>
                        <a:rPr lang="de-DE"/>
                        <a:t>0.244</a:t>
                      </a:r>
                    </a:p>
                  </a:txBody>
                  <a:tcPr/>
                </a:tc>
                <a:tc>
                  <a:txBody>
                    <a:bodyPr/>
                    <a:lstStyle/>
                    <a:p>
                      <a:r>
                        <a:rPr lang="de-DE"/>
                        <a:t>0.287</a:t>
                      </a:r>
                    </a:p>
                  </a:txBody>
                  <a:tcPr/>
                </a:tc>
                <a:tc>
                  <a:txBody>
                    <a:bodyPr/>
                    <a:lstStyle/>
                    <a:p>
                      <a:r>
                        <a:rPr lang="de-DE"/>
                        <a:t>0.293</a:t>
                      </a:r>
                    </a:p>
                  </a:txBody>
                  <a:tcPr/>
                </a:tc>
                <a:extLst>
                  <a:ext uri="{0D108BD9-81ED-4DB2-BD59-A6C34878D82A}">
                    <a16:rowId xmlns:a16="http://schemas.microsoft.com/office/drawing/2014/main" val="3598476934"/>
                  </a:ext>
                </a:extLst>
              </a:tr>
              <a:tr h="370840">
                <a:tc>
                  <a:txBody>
                    <a:bodyPr/>
                    <a:lstStyle/>
                    <a:p>
                      <a:r>
                        <a:rPr lang="de-DE"/>
                        <a:t>AUC</a:t>
                      </a:r>
                    </a:p>
                  </a:txBody>
                  <a:tcPr/>
                </a:tc>
                <a:tc>
                  <a:txBody>
                    <a:bodyPr/>
                    <a:lstStyle/>
                    <a:p>
                      <a:r>
                        <a:rPr lang="de-DE"/>
                        <a:t>0.691</a:t>
                      </a:r>
                    </a:p>
                  </a:txBody>
                  <a:tcPr/>
                </a:tc>
                <a:tc>
                  <a:txBody>
                    <a:bodyPr/>
                    <a:lstStyle/>
                    <a:p>
                      <a:r>
                        <a:rPr lang="de-DE"/>
                        <a:t>0.718</a:t>
                      </a:r>
                    </a:p>
                  </a:txBody>
                  <a:tcPr/>
                </a:tc>
                <a:tc>
                  <a:txBody>
                    <a:bodyPr/>
                    <a:lstStyle/>
                    <a:p>
                      <a:r>
                        <a:rPr lang="de-DE"/>
                        <a:t>0.733</a:t>
                      </a:r>
                    </a:p>
                  </a:txBody>
                  <a:tcPr/>
                </a:tc>
                <a:extLst>
                  <a:ext uri="{0D108BD9-81ED-4DB2-BD59-A6C34878D82A}">
                    <a16:rowId xmlns:a16="http://schemas.microsoft.com/office/drawing/2014/main" val="3871468654"/>
                  </a:ext>
                </a:extLst>
              </a:tr>
            </a:tbl>
          </a:graphicData>
        </a:graphic>
      </p:graphicFrame>
      <p:pic>
        <p:nvPicPr>
          <p:cNvPr id="12" name="Grafik 14">
            <a:extLst>
              <a:ext uri="{FF2B5EF4-FFF2-40B4-BE49-F238E27FC236}">
                <a16:creationId xmlns:a16="http://schemas.microsoft.com/office/drawing/2014/main" id="{FF811B13-83B2-4BB3-8BA8-09C329D04A7A}"/>
              </a:ext>
            </a:extLst>
          </p:cNvPr>
          <p:cNvPicPr>
            <a:picLocks noChangeAspect="1"/>
          </p:cNvPicPr>
          <p:nvPr/>
        </p:nvPicPr>
        <p:blipFill>
          <a:blip r:embed="rId2"/>
          <a:stretch>
            <a:fillRect/>
          </a:stretch>
        </p:blipFill>
        <p:spPr>
          <a:xfrm>
            <a:off x="4277853" y="2890252"/>
            <a:ext cx="3673435" cy="3337108"/>
          </a:xfrm>
          <a:prstGeom prst="rect">
            <a:avLst/>
          </a:prstGeom>
        </p:spPr>
      </p:pic>
    </p:spTree>
    <p:extLst>
      <p:ext uri="{BB962C8B-B14F-4D97-AF65-F5344CB8AC3E}">
        <p14:creationId xmlns:p14="http://schemas.microsoft.com/office/powerpoint/2010/main" val="1520615884"/>
      </p:ext>
    </p:extLst>
  </p:cSld>
  <p:clrMapOvr>
    <a:masterClrMapping/>
  </p:clrMapOvr>
</p:sld>
</file>

<file path=ppt/theme/theme1.xml><?xml version="1.0" encoding="utf-8"?>
<a:theme xmlns:a="http://schemas.openxmlformats.org/drawingml/2006/main" name="Office-Design">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03_TF78455520.potx" id="{9CC58D98-8D63-4413-8A90-F6134E0D6024}" vid="{7F592C43-5E71-4209-A923-444667EDB04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tf78455520_win32 (1)</Template>
  <TotalTime>0</TotalTime>
  <Words>923</Words>
  <Application>Microsoft Office PowerPoint</Application>
  <PresentationFormat>Widescreen</PresentationFormat>
  <Paragraphs>89</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Segoe UI Light</vt:lpstr>
      <vt:lpstr>Office-Design</vt:lpstr>
      <vt:lpstr>Group 7 - Homicide Project Presentation  Members: Lint Tobias, Wiskott Christian, Sumesgutner Ava, Wohlleben Kilian  VU Doing Data Science WS21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Projektanalyse Präsentation</dc:title>
  <dc:creator>StudentIn</dc:creator>
  <cp:lastModifiedBy>Christian Wiskott</cp:lastModifiedBy>
  <cp:revision>1</cp:revision>
  <dcterms:created xsi:type="dcterms:W3CDTF">2022-01-11T13:17:03Z</dcterms:created>
  <dcterms:modified xsi:type="dcterms:W3CDTF">2022-01-14T11:54:58Z</dcterms:modified>
  <cp:contentStatus/>
</cp:coreProperties>
</file>