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79" r:id="rId10"/>
    <p:sldId id="280" r:id="rId11"/>
    <p:sldId id="262" r:id="rId12"/>
    <p:sldId id="281" r:id="rId13"/>
    <p:sldId id="283" r:id="rId14"/>
    <p:sldId id="282" r:id="rId15"/>
    <p:sldId id="263" r:id="rId16"/>
    <p:sldId id="285" r:id="rId17"/>
    <p:sldId id="286" r:id="rId18"/>
    <p:sldId id="264" r:id="rId19"/>
    <p:sldId id="265" r:id="rId20"/>
    <p:sldId id="266" r:id="rId21"/>
    <p:sldId id="267" r:id="rId22"/>
    <p:sldId id="270" r:id="rId23"/>
    <p:sldId id="287" r:id="rId24"/>
    <p:sldId id="268" r:id="rId25"/>
    <p:sldId id="269" r:id="rId26"/>
    <p:sldId id="271" r:id="rId27"/>
    <p:sldId id="272" r:id="rId28"/>
    <p:sldId id="288" r:id="rId29"/>
    <p:sldId id="273" r:id="rId30"/>
    <p:sldId id="274" r:id="rId31"/>
    <p:sldId id="275" r:id="rId32"/>
    <p:sldId id="276" r:id="rId33"/>
    <p:sldId id="289" r:id="rId3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43" autoAdjust="0"/>
  </p:normalViewPr>
  <p:slideViewPr>
    <p:cSldViewPr>
      <p:cViewPr varScale="1">
        <p:scale>
          <a:sx n="74" d="100"/>
          <a:sy n="74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668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626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142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24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67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663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300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2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33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2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20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2BE4-D76F-4A03-94C1-81034FEA78D6}" type="datetimeFigureOut">
              <a:rPr lang="es-AR" smtClean="0"/>
              <a:t>11/09/2015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DF07-FF3A-4CF4-B212-335661D579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545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  <a14:imgEffect>
                      <a14:saturation sat="0"/>
                    </a14:imgEffect>
                    <a14:imgEffect>
                      <a14:brightnessContrast bright="3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10" r="5956"/>
          <a:stretch/>
        </p:blipFill>
        <p:spPr>
          <a:xfrm>
            <a:off x="-22669" y="1858"/>
            <a:ext cx="9166669" cy="685614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2669" y="1052736"/>
            <a:ext cx="9166669" cy="2520280"/>
          </a:xfrm>
          <a:solidFill>
            <a:srgbClr val="00B0F0">
              <a:alpha val="30000"/>
            </a:srgbClr>
          </a:solidFill>
        </p:spPr>
        <p:txBody>
          <a:bodyPr>
            <a:noAutofit/>
          </a:bodyPr>
          <a:lstStyle/>
          <a:p>
            <a:r>
              <a:rPr lang="es-AR" sz="5400" b="1" dirty="0" smtClean="0"/>
              <a:t>Diseño computacional y construcción de un </a:t>
            </a:r>
            <a:br>
              <a:rPr lang="es-AR" sz="5400" b="1" dirty="0" smtClean="0"/>
            </a:br>
            <a:r>
              <a:rPr lang="es-AR" sz="5400" b="1" dirty="0" smtClean="0"/>
              <a:t>iluminador LED uniforme </a:t>
            </a:r>
            <a:endParaRPr lang="es-AR" sz="54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22669" y="5589240"/>
            <a:ext cx="9166669" cy="720080"/>
          </a:xfrm>
          <a:solidFill>
            <a:srgbClr val="00B0F0">
              <a:alpha val="30000"/>
            </a:srgbClr>
          </a:solidFill>
        </p:spPr>
        <p:txBody>
          <a:bodyPr>
            <a:normAutofit fontScale="77500" lnSpcReduction="20000"/>
          </a:bodyPr>
          <a:lstStyle/>
          <a:p>
            <a:r>
              <a:rPr lang="es-AR" dirty="0" smtClean="0">
                <a:solidFill>
                  <a:schemeClr val="tx1"/>
                </a:solidFill>
              </a:rPr>
              <a:t>Guillermo Larregay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sz="2300" dirty="0" smtClean="0">
                <a:solidFill>
                  <a:schemeClr val="tx1"/>
                </a:solidFill>
              </a:rPr>
              <a:t>2015</a:t>
            </a:r>
            <a:endParaRPr lang="es-A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Distribución espiral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09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78165"/>
              </p:ext>
            </p:extLst>
          </p:nvPr>
        </p:nvGraphicFramePr>
        <p:xfrm>
          <a:off x="1524000" y="5229200"/>
          <a:ext cx="6096000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media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949,7 lux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mínima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599,8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</a:t>
                      </a:r>
                      <a:r>
                        <a:rPr lang="es-AR" baseline="0" dirty="0" smtClean="0"/>
                        <a:t> máxima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1195,3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Relación </a:t>
                      </a:r>
                      <a:r>
                        <a:rPr lang="es-AR" dirty="0" err="1" smtClean="0"/>
                        <a:t>máx</a:t>
                      </a:r>
                      <a:r>
                        <a:rPr lang="es-AR" dirty="0" smtClean="0"/>
                        <a:t>/min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99,3% </a:t>
                      </a:r>
                      <a:r>
                        <a:rPr lang="es-AR" dirty="0" smtClean="0"/>
                        <a:t>(595,5 lux)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9" t="5850" r="25197" b="6249"/>
          <a:stretch/>
        </p:blipFill>
        <p:spPr>
          <a:xfrm>
            <a:off x="35496" y="908720"/>
            <a:ext cx="4320000" cy="39600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9" t="5850" r="25197" b="6249"/>
          <a:stretch/>
        </p:blipFill>
        <p:spPr>
          <a:xfrm>
            <a:off x="4788504" y="908720"/>
            <a:ext cx="43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Parámetros para la optimización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13384" y="1052736"/>
            <a:ext cx="5626968" cy="5328592"/>
          </a:xfrm>
        </p:spPr>
        <p:txBody>
          <a:bodyPr>
            <a:normAutofit/>
          </a:bodyPr>
          <a:lstStyle/>
          <a:p>
            <a:r>
              <a:rPr lang="es-AR" dirty="0" smtClean="0"/>
              <a:t>Rectangular</a:t>
            </a:r>
          </a:p>
          <a:p>
            <a:pPr lvl="1"/>
            <a:r>
              <a:rPr lang="es-AR" dirty="0" smtClean="0"/>
              <a:t>Expansión</a:t>
            </a:r>
          </a:p>
          <a:p>
            <a:pPr lvl="1"/>
            <a:r>
              <a:rPr lang="es-AR" dirty="0" smtClean="0"/>
              <a:t>Dispersión</a:t>
            </a:r>
          </a:p>
          <a:p>
            <a:r>
              <a:rPr lang="es-AR" dirty="0" smtClean="0"/>
              <a:t>Circular</a:t>
            </a:r>
          </a:p>
          <a:p>
            <a:pPr lvl="1"/>
            <a:r>
              <a:rPr lang="es-AR" dirty="0" smtClean="0"/>
              <a:t>Expansión</a:t>
            </a:r>
          </a:p>
          <a:p>
            <a:pPr lvl="1"/>
            <a:r>
              <a:rPr lang="es-AR" dirty="0" smtClean="0"/>
              <a:t>Dispersión</a:t>
            </a:r>
            <a:endParaRPr lang="es-AR" dirty="0" smtClean="0"/>
          </a:p>
          <a:p>
            <a:r>
              <a:rPr lang="es-AR" dirty="0" smtClean="0"/>
              <a:t>Espiral</a:t>
            </a:r>
          </a:p>
          <a:p>
            <a:pPr lvl="1"/>
            <a:r>
              <a:rPr lang="es-AR" dirty="0" smtClean="0"/>
              <a:t>Expansión </a:t>
            </a:r>
          </a:p>
          <a:p>
            <a:pPr lvl="1"/>
            <a:r>
              <a:rPr lang="es-AR" dirty="0" smtClean="0"/>
              <a:t>Atracción</a:t>
            </a:r>
          </a:p>
          <a:p>
            <a:pPr lvl="1"/>
            <a:endParaRPr lang="es-AR" dirty="0"/>
          </a:p>
          <a:p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Parámetros distribución rectangular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11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5" r="28310"/>
          <a:stretch/>
        </p:blipFill>
        <p:spPr>
          <a:xfrm>
            <a:off x="2114839" y="940994"/>
            <a:ext cx="4905433" cy="591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Parámetros distribución circular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12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4" r="28169"/>
          <a:stretch/>
        </p:blipFill>
        <p:spPr>
          <a:xfrm>
            <a:off x="2051720" y="908720"/>
            <a:ext cx="4966204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Parámetros distribución espiral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13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1" r="27887"/>
          <a:stretch/>
        </p:blipFill>
        <p:spPr>
          <a:xfrm>
            <a:off x="2013704" y="928830"/>
            <a:ext cx="5051117" cy="59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Resultados distribución rectangular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14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7" t="5716" r="24648" b="5448"/>
          <a:stretch/>
        </p:blipFill>
        <p:spPr>
          <a:xfrm>
            <a:off x="107504" y="908720"/>
            <a:ext cx="4353059" cy="400215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1" t="5716" r="26288" b="5448"/>
          <a:stretch/>
        </p:blipFill>
        <p:spPr>
          <a:xfrm>
            <a:off x="4997795" y="908720"/>
            <a:ext cx="3966693" cy="4002159"/>
          </a:xfrm>
          <a:prstGeom prst="rect">
            <a:avLst/>
          </a:prstGeom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95208"/>
              </p:ext>
            </p:extLst>
          </p:nvPr>
        </p:nvGraphicFramePr>
        <p:xfrm>
          <a:off x="3923928" y="5229200"/>
          <a:ext cx="5112568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56284"/>
                <a:gridCol w="25562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media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410,4 lux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mínima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401,4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</a:t>
                      </a:r>
                      <a:r>
                        <a:rPr lang="es-AR" baseline="0" dirty="0" smtClean="0"/>
                        <a:t> máxima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413,2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Relación </a:t>
                      </a:r>
                      <a:r>
                        <a:rPr lang="es-AR" dirty="0" err="1" smtClean="0"/>
                        <a:t>máx</a:t>
                      </a:r>
                      <a:r>
                        <a:rPr lang="es-AR" dirty="0" smtClean="0"/>
                        <a:t>/min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2,95% </a:t>
                      </a:r>
                      <a:r>
                        <a:rPr lang="es-AR" dirty="0" smtClean="0"/>
                        <a:t>(11,8 lux)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80567"/>
              </p:ext>
            </p:extLst>
          </p:nvPr>
        </p:nvGraphicFramePr>
        <p:xfrm>
          <a:off x="138809" y="5589240"/>
          <a:ext cx="34080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887"/>
                <a:gridCol w="1711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Expansión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1,9474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Dispersión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0,78947</a:t>
                      </a:r>
                      <a:endParaRPr lang="es-A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Resultados distribución circular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15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60671"/>
              </p:ext>
            </p:extLst>
          </p:nvPr>
        </p:nvGraphicFramePr>
        <p:xfrm>
          <a:off x="3923928" y="5229200"/>
          <a:ext cx="5112568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56284"/>
                <a:gridCol w="25562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media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404,6 lux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mínima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389,8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</a:t>
                      </a:r>
                      <a:r>
                        <a:rPr lang="es-AR" baseline="0" dirty="0" smtClean="0"/>
                        <a:t> máxima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407,1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Relación </a:t>
                      </a:r>
                      <a:r>
                        <a:rPr lang="es-AR" dirty="0" err="1" smtClean="0"/>
                        <a:t>máx</a:t>
                      </a:r>
                      <a:r>
                        <a:rPr lang="es-AR" dirty="0" smtClean="0"/>
                        <a:t>/min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4,43% </a:t>
                      </a:r>
                      <a:r>
                        <a:rPr lang="es-AR" dirty="0" smtClean="0"/>
                        <a:t>(17,3 lux)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09457"/>
              </p:ext>
            </p:extLst>
          </p:nvPr>
        </p:nvGraphicFramePr>
        <p:xfrm>
          <a:off x="138809" y="5589240"/>
          <a:ext cx="34080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887"/>
                <a:gridCol w="1711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Expansión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1,9474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Dispersión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0,063158</a:t>
                      </a:r>
                      <a:endParaRPr lang="es-AR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9" t="6417" r="25211" b="5249"/>
          <a:stretch/>
        </p:blipFill>
        <p:spPr>
          <a:xfrm>
            <a:off x="165076" y="908720"/>
            <a:ext cx="4262908" cy="397957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0" t="6417" r="26570" b="5249"/>
          <a:stretch/>
        </p:blipFill>
        <p:spPr>
          <a:xfrm>
            <a:off x="5004048" y="908720"/>
            <a:ext cx="3953815" cy="39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Resultados distribución espiral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16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82172"/>
              </p:ext>
            </p:extLst>
          </p:nvPr>
        </p:nvGraphicFramePr>
        <p:xfrm>
          <a:off x="3923928" y="5229200"/>
          <a:ext cx="5112568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56284"/>
                <a:gridCol w="25562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media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383,7 lux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mínima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363,2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</a:t>
                      </a:r>
                      <a:r>
                        <a:rPr lang="es-AR" baseline="0" dirty="0" smtClean="0"/>
                        <a:t> máxima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393,0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Relación </a:t>
                      </a:r>
                      <a:r>
                        <a:rPr lang="es-AR" dirty="0" err="1" smtClean="0"/>
                        <a:t>máx</a:t>
                      </a:r>
                      <a:r>
                        <a:rPr lang="es-AR" dirty="0" smtClean="0"/>
                        <a:t>/min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8,21% </a:t>
                      </a:r>
                      <a:r>
                        <a:rPr lang="es-AR" dirty="0" smtClean="0"/>
                        <a:t>(29,8 lux)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64340"/>
              </p:ext>
            </p:extLst>
          </p:nvPr>
        </p:nvGraphicFramePr>
        <p:xfrm>
          <a:off x="138809" y="5589240"/>
          <a:ext cx="34080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887"/>
                <a:gridCol w="1711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Expansión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3,000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Atracción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0,94737</a:t>
                      </a:r>
                      <a:endParaRPr lang="es-AR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5" t="5557" r="25352" b="4963"/>
          <a:stretch/>
        </p:blipFill>
        <p:spPr>
          <a:xfrm>
            <a:off x="126439" y="908720"/>
            <a:ext cx="4301545" cy="403108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1" t="5557" r="26711" b="4963"/>
          <a:stretch/>
        </p:blipFill>
        <p:spPr>
          <a:xfrm>
            <a:off x="5076056" y="908720"/>
            <a:ext cx="3940937" cy="40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Segunda aproximación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Aprovechar la potencia de calculo</a:t>
            </a:r>
          </a:p>
          <a:p>
            <a:r>
              <a:rPr lang="es-AR" dirty="0" smtClean="0"/>
              <a:t>Método autónomo y automático</a:t>
            </a:r>
          </a:p>
          <a:p>
            <a:r>
              <a:rPr lang="es-AR" dirty="0" smtClean="0"/>
              <a:t>Optimizar la distribución de los </a:t>
            </a:r>
            <a:r>
              <a:rPr lang="es-AR" dirty="0" err="1" smtClean="0"/>
              <a:t>LEDs</a:t>
            </a:r>
            <a:endParaRPr lang="es-AR" dirty="0" smtClean="0"/>
          </a:p>
          <a:p>
            <a:pPr lvl="1"/>
            <a:r>
              <a:rPr lang="es-AR" dirty="0" smtClean="0"/>
              <a:t>Minimizar la relación </a:t>
            </a:r>
            <a:r>
              <a:rPr lang="es-AR" dirty="0" err="1" smtClean="0"/>
              <a:t>max</a:t>
            </a:r>
            <a:r>
              <a:rPr lang="es-AR" dirty="0" smtClean="0"/>
              <a:t>/min</a:t>
            </a:r>
          </a:p>
          <a:p>
            <a:pPr lvl="1"/>
            <a:r>
              <a:rPr lang="es-AR" dirty="0" smtClean="0"/>
              <a:t>Maximizar la iluminación media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17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Algoritmos genéticos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Algoritmo de búsqueda heurística</a:t>
            </a:r>
          </a:p>
          <a:p>
            <a:pPr lvl="1"/>
            <a:r>
              <a:rPr lang="es-AR" dirty="0" smtClean="0"/>
              <a:t>No garantiza que la solución sea la óptima</a:t>
            </a:r>
          </a:p>
          <a:p>
            <a:pPr lvl="1"/>
            <a:r>
              <a:rPr lang="es-AR" dirty="0" smtClean="0"/>
              <a:t>No garantiza que la solución sea la más rápida</a:t>
            </a:r>
          </a:p>
          <a:p>
            <a:r>
              <a:rPr lang="es-AR" dirty="0" smtClean="0"/>
              <a:t>Trata de imitar a la selección natural</a:t>
            </a:r>
          </a:p>
          <a:p>
            <a:pPr lvl="1"/>
            <a:r>
              <a:rPr lang="es-AR" dirty="0" smtClean="0"/>
              <a:t>Herencia</a:t>
            </a:r>
          </a:p>
          <a:p>
            <a:pPr lvl="1"/>
            <a:r>
              <a:rPr lang="es-AR" dirty="0" smtClean="0"/>
              <a:t>Mutación</a:t>
            </a:r>
          </a:p>
          <a:p>
            <a:pPr lvl="1"/>
            <a:r>
              <a:rPr lang="es-AR" dirty="0" smtClean="0"/>
              <a:t>Selección</a:t>
            </a:r>
          </a:p>
          <a:p>
            <a:pPr lvl="1"/>
            <a:r>
              <a:rPr lang="es-AR" dirty="0" smtClean="0"/>
              <a:t>«Supervivencia de los más fuertes»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18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Contexto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64088" y="1268760"/>
            <a:ext cx="2550017" cy="4365104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881387">
            <a:off x="4680071" y="1846841"/>
            <a:ext cx="1368036" cy="912024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4F8F9"/>
              </a:clrFrom>
              <a:clrTo>
                <a:srgbClr val="F4F8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4188704"/>
            <a:ext cx="5004048" cy="18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Condiciones para poder usar un AG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Población inicial</a:t>
            </a:r>
          </a:p>
          <a:p>
            <a:pPr lvl="1"/>
            <a:r>
              <a:rPr lang="es-AR" dirty="0" smtClean="0"/>
              <a:t>Distribuciones conocidas, ya optimizadas</a:t>
            </a:r>
          </a:p>
          <a:p>
            <a:r>
              <a:rPr lang="es-AR" dirty="0" smtClean="0"/>
              <a:t>Función de evaluación de los individuos</a:t>
            </a:r>
          </a:p>
          <a:p>
            <a:pPr lvl="1"/>
            <a:r>
              <a:rPr lang="es-AR" dirty="0" smtClean="0"/>
              <a:t>Minimizar/maximizar parámetros</a:t>
            </a:r>
          </a:p>
          <a:p>
            <a:r>
              <a:rPr lang="es-AR" dirty="0" smtClean="0"/>
              <a:t>Generación de descendencia</a:t>
            </a:r>
          </a:p>
          <a:p>
            <a:pPr lvl="1"/>
            <a:r>
              <a:rPr lang="es-AR" dirty="0" smtClean="0"/>
              <a:t>Los hijos comparten información con los padres</a:t>
            </a:r>
          </a:p>
          <a:p>
            <a:r>
              <a:rPr lang="es-AR" dirty="0" smtClean="0"/>
              <a:t>Selección de los mejores individuos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19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Población inicial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10 individuos</a:t>
            </a:r>
          </a:p>
          <a:p>
            <a:r>
              <a:rPr lang="es-AR" dirty="0" smtClean="0"/>
              <a:t>Las dos mejores de cada distribución</a:t>
            </a:r>
          </a:p>
          <a:p>
            <a:pPr lvl="1"/>
            <a:r>
              <a:rPr lang="es-AR" dirty="0" smtClean="0"/>
              <a:t>2 rectangulares</a:t>
            </a:r>
          </a:p>
          <a:p>
            <a:pPr lvl="1"/>
            <a:r>
              <a:rPr lang="es-AR" dirty="0" smtClean="0"/>
              <a:t>2 circulares</a:t>
            </a:r>
          </a:p>
          <a:p>
            <a:pPr lvl="1"/>
            <a:r>
              <a:rPr lang="es-AR" dirty="0" smtClean="0"/>
              <a:t>2 espirales</a:t>
            </a:r>
          </a:p>
          <a:p>
            <a:r>
              <a:rPr lang="es-AR" dirty="0" smtClean="0"/>
              <a:t>Distribuciones </a:t>
            </a:r>
            <a:r>
              <a:rPr lang="es-AR" dirty="0" err="1" smtClean="0"/>
              <a:t>pseudoaleatorias</a:t>
            </a:r>
            <a:endParaRPr lang="es-AR" dirty="0" smtClean="0"/>
          </a:p>
          <a:p>
            <a:pPr lvl="1"/>
            <a:r>
              <a:rPr lang="es-AR" dirty="0" smtClean="0"/>
              <a:t>Basadas en las anteriores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Evaluación de los individuos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21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6 CuadroTexto"/>
              <p:cNvSpPr txBox="1"/>
              <p:nvPr/>
            </p:nvSpPr>
            <p:spPr>
              <a:xfrm>
                <a:off x="179512" y="2406923"/>
                <a:ext cx="3236655" cy="87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>
                          <a:latin typeface="Cambria Math"/>
                        </a:rPr>
                        <m:t>𝑬𝑴𝑪</m:t>
                      </m:r>
                      <m:r>
                        <a:rPr lang="es-AR" sz="2000" b="1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2000" b="1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s-AR" sz="2000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AR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sz="20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0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000" b="1" i="1">
                                              <a:latin typeface="Cambria Math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es-AR" sz="2000" b="1" i="1">
                                              <a:latin typeface="Cambria Math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  <m:r>
                                        <a:rPr lang="es-AR" sz="2000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s-AR" sz="2000" b="1" i="1">
                                          <a:latin typeface="Cambria Math"/>
                                        </a:rPr>
                                        <m:t>𝒎𝒆𝒅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sz="20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s-AR" sz="20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06923"/>
                <a:ext cx="3236655" cy="8780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179512" y="1542827"/>
                <a:ext cx="2084225" cy="837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/>
                        </a:rPr>
                        <m:t>𝑴𝒆𝒅</m:t>
                      </m:r>
                      <m:r>
                        <a:rPr lang="es-AR" sz="2000" b="1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AR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s-AR" sz="2000" b="1" i="1" smtClean="0"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s-AR" sz="2000" b="1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2000" b="1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AR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42827"/>
                <a:ext cx="2084225" cy="837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CuadroTexto"/>
              <p:cNvSpPr txBox="1"/>
              <p:nvPr/>
            </p:nvSpPr>
            <p:spPr>
              <a:xfrm>
                <a:off x="107504" y="4901616"/>
                <a:ext cx="3389198" cy="687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/>
                        </a:rPr>
                        <m:t>𝑬𝒗</m:t>
                      </m:r>
                      <m:r>
                        <a:rPr lang="es-AR" sz="2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0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sz="2000" b="1" i="1" smtClean="0">
                                  <a:latin typeface="Cambria Math"/>
                                </a:rPr>
                                <m:t>𝒎𝒆𝒅</m:t>
                              </m:r>
                            </m:e>
                          </m:d>
                          <m:r>
                            <a:rPr lang="es-AR" sz="20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s-AR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s-AR" sz="2000" b="1" i="1" smtClean="0">
                              <a:latin typeface="Cambria Math"/>
                            </a:rPr>
                            <m:t>𝑬𝑴𝑪</m:t>
                          </m:r>
                          <m:r>
                            <a:rPr lang="es-AR" sz="2000" b="1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AR" sz="2000" b="1" i="1" dirty="0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s-AR" sz="20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AR" sz="20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901616"/>
                <a:ext cx="3389198" cy="6876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" t="3472" r="7251" b="4075"/>
          <a:stretch/>
        </p:blipFill>
        <p:spPr>
          <a:xfrm>
            <a:off x="3923928" y="980728"/>
            <a:ext cx="5112568" cy="56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Evaluación de los individuos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22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6 CuadroTexto"/>
              <p:cNvSpPr txBox="1"/>
              <p:nvPr/>
            </p:nvSpPr>
            <p:spPr>
              <a:xfrm>
                <a:off x="899592" y="2406923"/>
                <a:ext cx="1909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/>
                        </a:rPr>
                        <m:t>𝑬𝑴𝑪</m:t>
                      </m:r>
                      <m:r>
                        <a:rPr lang="es-AR" sz="2000" b="1" i="1" smtClean="0">
                          <a:latin typeface="Cambria Math"/>
                        </a:rPr>
                        <m:t>=</m:t>
                      </m:r>
                      <m:r>
                        <a:rPr lang="es-AR" sz="2000" b="1" i="1" smtClean="0">
                          <a:latin typeface="Cambria Math"/>
                        </a:rPr>
                        <m:t>𝟓𝟓</m:t>
                      </m:r>
                      <m:r>
                        <a:rPr lang="es-AR" sz="2000" b="1" i="1" smtClean="0">
                          <a:latin typeface="Cambria Math"/>
                        </a:rPr>
                        <m:t> </m:t>
                      </m:r>
                      <m:r>
                        <a:rPr lang="es-AR" sz="2000" b="1" i="1" smtClean="0">
                          <a:latin typeface="Cambria Math"/>
                        </a:rPr>
                        <m:t>𝒍𝒖𝒙</m:t>
                      </m:r>
                    </m:oMath>
                  </m:oMathPara>
                </a14:m>
                <a:endParaRPr lang="es-AR" sz="20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06923"/>
                <a:ext cx="1909305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899592" y="1542827"/>
                <a:ext cx="2040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/>
                        </a:rPr>
                        <m:t>𝑴𝒆𝒅</m:t>
                      </m:r>
                      <m:r>
                        <a:rPr lang="es-AR" sz="2000" b="1" i="1">
                          <a:latin typeface="Cambria Math"/>
                        </a:rPr>
                        <m:t>=</m:t>
                      </m:r>
                      <m:r>
                        <a:rPr lang="es-AR" sz="2000" b="1" i="1" smtClean="0">
                          <a:latin typeface="Cambria Math"/>
                        </a:rPr>
                        <m:t>𝟑𝟖𝟎</m:t>
                      </m:r>
                      <m:r>
                        <a:rPr lang="es-AR" sz="2000" b="1" i="1" smtClean="0">
                          <a:latin typeface="Cambria Math"/>
                        </a:rPr>
                        <m:t> </m:t>
                      </m:r>
                      <m:r>
                        <a:rPr lang="es-AR" sz="2000" b="1" i="1" smtClean="0">
                          <a:latin typeface="Cambria Math"/>
                        </a:rPr>
                        <m:t>𝒍𝒖𝒙</m:t>
                      </m:r>
                    </m:oMath>
                  </m:oMathPara>
                </a14:m>
                <a:endParaRPr lang="es-AR" sz="20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542827"/>
                <a:ext cx="204075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CuadroTexto"/>
              <p:cNvSpPr txBox="1"/>
              <p:nvPr/>
            </p:nvSpPr>
            <p:spPr>
              <a:xfrm>
                <a:off x="634106" y="4509120"/>
                <a:ext cx="2569742" cy="540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000" b="1" i="1" smtClean="0">
                        <a:latin typeface="Cambria Math"/>
                      </a:rPr>
                      <m:t>𝑬𝒗</m:t>
                    </m:r>
                    <m:r>
                      <a:rPr lang="es-AR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sz="2000" b="1" i="1" smtClean="0">
                            <a:latin typeface="Cambria Math"/>
                          </a:rPr>
                          <m:t>𝟎</m:t>
                        </m:r>
                        <m:r>
                          <a:rPr lang="es-AR" sz="2000" b="1" i="1" smtClean="0">
                            <a:latin typeface="Cambria Math"/>
                          </a:rPr>
                          <m:t>,</m:t>
                        </m:r>
                        <m:r>
                          <a:rPr lang="es-AR" sz="2000" b="1" i="1" smtClean="0">
                            <a:latin typeface="Cambria Math"/>
                          </a:rPr>
                          <m:t>𝟎𝟒𝟒𝟓𝟎𝟑</m:t>
                        </m:r>
                        <m:r>
                          <a:rPr lang="es-AR" sz="2000" b="1" i="1" smtClean="0">
                            <a:latin typeface="Cambria Math"/>
                          </a:rPr>
                          <m:t>+</m:t>
                        </m:r>
                        <m:r>
                          <a:rPr lang="es-AR" sz="2000" b="1" i="1" smtClean="0">
                            <a:latin typeface="Cambria Math"/>
                          </a:rPr>
                          <m:t>𝟎</m:t>
                        </m:r>
                        <m:r>
                          <a:rPr lang="es-AR" sz="2000" b="1" i="1" smtClean="0">
                            <a:latin typeface="Cambria Math"/>
                          </a:rPr>
                          <m:t>,</m:t>
                        </m:r>
                        <m:r>
                          <a:rPr lang="es-AR" sz="2000" b="1" i="1" smtClean="0">
                            <a:latin typeface="Cambria Math"/>
                          </a:rPr>
                          <m:t>𝟏𝟐𝟔𝟑𝟖</m:t>
                        </m:r>
                      </m:num>
                      <m:den>
                        <m:r>
                          <a:rPr lang="es-AR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AR" sz="2000" b="1" i="1" dirty="0" smtClean="0">
                    <a:latin typeface="Cambria Math"/>
                  </a:rPr>
                  <a:t> </a:t>
                </a:r>
                <a:endParaRPr lang="es-AR" sz="20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6" y="4509120"/>
                <a:ext cx="2569742" cy="5400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" t="3127" r="6572" b="3127"/>
          <a:stretch/>
        </p:blipFill>
        <p:spPr>
          <a:xfrm>
            <a:off x="3812203" y="980728"/>
            <a:ext cx="5152285" cy="5715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1 CuadroTexto"/>
              <p:cNvSpPr txBox="1"/>
              <p:nvPr/>
            </p:nvSpPr>
            <p:spPr>
              <a:xfrm>
                <a:off x="1043608" y="5304796"/>
                <a:ext cx="16312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000" b="1" i="1" smtClean="0">
                        <a:latin typeface="Cambria Math"/>
                      </a:rPr>
                      <m:t>𝑬𝒗</m:t>
                    </m:r>
                    <m:r>
                      <a:rPr lang="es-AR" sz="2000" b="1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s-AR" sz="2000" b="1" dirty="0" smtClean="0">
                    <a:latin typeface="Cambria Math"/>
                  </a:rPr>
                  <a:t>0,0854 </a:t>
                </a:r>
                <a:endParaRPr lang="es-AR" sz="2000" b="1" dirty="0">
                  <a:latin typeface="Cambria Math"/>
                </a:endParaRPr>
              </a:p>
            </p:txBody>
          </p:sp>
        </mc:Choice>
        <mc:Fallback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304796"/>
                <a:ext cx="163128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985" b="-257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Generación de descendientes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23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6" t="6762" r="28591" b="7476"/>
          <a:stretch/>
        </p:blipFill>
        <p:spPr>
          <a:xfrm>
            <a:off x="1763688" y="889841"/>
            <a:ext cx="5688632" cy="59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Selección de los mejores individuos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Creación de nuevas generaciones</a:t>
            </a:r>
          </a:p>
          <a:p>
            <a:pPr lvl="1"/>
            <a:r>
              <a:rPr lang="es-AR" dirty="0" smtClean="0"/>
              <a:t>10 individuos x 10 individuos</a:t>
            </a:r>
          </a:p>
          <a:p>
            <a:pPr lvl="1"/>
            <a:r>
              <a:rPr lang="es-AR" dirty="0" smtClean="0"/>
              <a:t>100 individuos en la generación siguiente</a:t>
            </a:r>
          </a:p>
          <a:p>
            <a:r>
              <a:rPr lang="es-AR" dirty="0" smtClean="0"/>
              <a:t>Ordenación según función de evaluación</a:t>
            </a:r>
          </a:p>
          <a:p>
            <a:pPr lvl="1"/>
            <a:r>
              <a:rPr lang="es-AR" dirty="0" smtClean="0"/>
              <a:t>Minimizar: menor valor = más «fuerte»</a:t>
            </a:r>
          </a:p>
          <a:p>
            <a:r>
              <a:rPr lang="es-AR" dirty="0" smtClean="0"/>
              <a:t>Conservar los 10 mejores</a:t>
            </a:r>
          </a:p>
          <a:p>
            <a:pPr marL="0" indent="0">
              <a:buNone/>
            </a:pP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24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Algoritmo implementado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25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1979712" y="1484784"/>
            <a:ext cx="1872208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Inicio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1979712" y="2348880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Población inicial</a:t>
            </a:r>
            <a:endParaRPr lang="es-AR" dirty="0"/>
          </a:p>
        </p:txBody>
      </p:sp>
      <p:cxnSp>
        <p:nvCxnSpPr>
          <p:cNvPr id="11" name="10 Conector recto de flecha"/>
          <p:cNvCxnSpPr>
            <a:stCxn id="8" idx="4"/>
            <a:endCxn id="9" idx="0"/>
          </p:cNvCxnSpPr>
          <p:nvPr/>
        </p:nvCxnSpPr>
        <p:spPr>
          <a:xfrm>
            <a:off x="2915816" y="20608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11 Rectángulo"/>
          <p:cNvSpPr/>
          <p:nvPr/>
        </p:nvSpPr>
        <p:spPr>
          <a:xfrm>
            <a:off x="1979712" y="3140968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Cruzamiento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1979712" y="3861048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Evaluación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1979712" y="4653136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Selección</a:t>
            </a:r>
            <a:endParaRPr lang="es-AR" dirty="0"/>
          </a:p>
        </p:txBody>
      </p:sp>
      <p:sp>
        <p:nvSpPr>
          <p:cNvPr id="15" name="14 Decisión"/>
          <p:cNvSpPr/>
          <p:nvPr/>
        </p:nvSpPr>
        <p:spPr>
          <a:xfrm>
            <a:off x="1763688" y="5445224"/>
            <a:ext cx="2304256" cy="57606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 = </a:t>
            </a:r>
            <a:r>
              <a:rPr lang="es-AR" dirty="0" err="1" smtClean="0"/>
              <a:t>max</a:t>
            </a:r>
            <a:r>
              <a:rPr lang="es-AR" dirty="0" smtClean="0"/>
              <a:t>?</a:t>
            </a:r>
            <a:endParaRPr lang="es-AR" dirty="0"/>
          </a:p>
        </p:txBody>
      </p:sp>
      <p:cxnSp>
        <p:nvCxnSpPr>
          <p:cNvPr id="20" name="19 Conector recto de flecha"/>
          <p:cNvCxnSpPr>
            <a:stCxn id="9" idx="2"/>
            <a:endCxn id="12" idx="0"/>
          </p:cNvCxnSpPr>
          <p:nvPr/>
        </p:nvCxnSpPr>
        <p:spPr>
          <a:xfrm>
            <a:off x="2915816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21 Conector recto de flecha"/>
          <p:cNvCxnSpPr>
            <a:stCxn id="12" idx="2"/>
            <a:endCxn id="13" idx="0"/>
          </p:cNvCxnSpPr>
          <p:nvPr/>
        </p:nvCxnSpPr>
        <p:spPr>
          <a:xfrm>
            <a:off x="2915816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23 Conector recto de flecha"/>
          <p:cNvCxnSpPr>
            <a:stCxn id="13" idx="2"/>
            <a:endCxn id="14" idx="0"/>
          </p:cNvCxnSpPr>
          <p:nvPr/>
        </p:nvCxnSpPr>
        <p:spPr>
          <a:xfrm>
            <a:off x="2915816" y="43651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25 Conector recto de flecha"/>
          <p:cNvCxnSpPr>
            <a:stCxn id="14" idx="2"/>
            <a:endCxn id="15" idx="0"/>
          </p:cNvCxnSpPr>
          <p:nvPr/>
        </p:nvCxnSpPr>
        <p:spPr>
          <a:xfrm>
            <a:off x="2915816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27 Conector angular"/>
          <p:cNvCxnSpPr>
            <a:stCxn id="15" idx="1"/>
            <a:endCxn id="12" idx="0"/>
          </p:cNvCxnSpPr>
          <p:nvPr/>
        </p:nvCxnSpPr>
        <p:spPr>
          <a:xfrm rot="10800000" flipH="1">
            <a:off x="1763688" y="3140968"/>
            <a:ext cx="1152128" cy="2592288"/>
          </a:xfrm>
          <a:prstGeom prst="bentConnector4">
            <a:avLst>
              <a:gd name="adj1" fmla="val -19842"/>
              <a:gd name="adj2" fmla="val 108818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29 Rectángulo"/>
          <p:cNvSpPr/>
          <p:nvPr/>
        </p:nvSpPr>
        <p:spPr>
          <a:xfrm>
            <a:off x="5940152" y="2356011"/>
            <a:ext cx="1872208" cy="828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Exportación de puntos</a:t>
            </a:r>
            <a:endParaRPr lang="es-AR" dirty="0"/>
          </a:p>
        </p:txBody>
      </p:sp>
      <p:sp>
        <p:nvSpPr>
          <p:cNvPr id="31" name="30 Rectángulo"/>
          <p:cNvSpPr/>
          <p:nvPr/>
        </p:nvSpPr>
        <p:spPr>
          <a:xfrm>
            <a:off x="5940152" y="3554891"/>
            <a:ext cx="1872208" cy="828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Generación de modelo 3D</a:t>
            </a:r>
            <a:endParaRPr lang="es-AR" dirty="0"/>
          </a:p>
        </p:txBody>
      </p:sp>
      <p:sp>
        <p:nvSpPr>
          <p:cNvPr id="32" name="31 Rectángulo"/>
          <p:cNvSpPr/>
          <p:nvPr/>
        </p:nvSpPr>
        <p:spPr>
          <a:xfrm>
            <a:off x="5940152" y="5442969"/>
            <a:ext cx="1872208" cy="558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Impresión</a:t>
            </a:r>
            <a:endParaRPr lang="es-AR" dirty="0"/>
          </a:p>
        </p:txBody>
      </p:sp>
      <p:cxnSp>
        <p:nvCxnSpPr>
          <p:cNvPr id="36" name="35 Conector angular"/>
          <p:cNvCxnSpPr>
            <a:stCxn id="15" idx="3"/>
            <a:endCxn id="30" idx="0"/>
          </p:cNvCxnSpPr>
          <p:nvPr/>
        </p:nvCxnSpPr>
        <p:spPr>
          <a:xfrm flipV="1">
            <a:off x="4067944" y="2356011"/>
            <a:ext cx="2808312" cy="3377245"/>
          </a:xfrm>
          <a:prstGeom prst="bentConnector4">
            <a:avLst>
              <a:gd name="adj1" fmla="val 33333"/>
              <a:gd name="adj2" fmla="val 106769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37 Conector recto de flecha"/>
          <p:cNvCxnSpPr>
            <a:stCxn id="30" idx="2"/>
            <a:endCxn id="31" idx="0"/>
          </p:cNvCxnSpPr>
          <p:nvPr/>
        </p:nvCxnSpPr>
        <p:spPr>
          <a:xfrm>
            <a:off x="6876256" y="3184103"/>
            <a:ext cx="0" cy="370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39 Conector recto de flecha"/>
          <p:cNvCxnSpPr>
            <a:stCxn id="31" idx="2"/>
            <a:endCxn id="32" idx="0"/>
          </p:cNvCxnSpPr>
          <p:nvPr/>
        </p:nvCxnSpPr>
        <p:spPr>
          <a:xfrm>
            <a:off x="6876256" y="4382983"/>
            <a:ext cx="0" cy="1059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40 CuadroTexto"/>
          <p:cNvSpPr txBox="1"/>
          <p:nvPr/>
        </p:nvSpPr>
        <p:spPr>
          <a:xfrm>
            <a:off x="4247964" y="54092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</a:t>
            </a:r>
            <a:endParaRPr lang="es-AR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043608" y="54719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41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Resultados de la simulación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26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8" t="5253" r="24929"/>
          <a:stretch/>
        </p:blipFill>
        <p:spPr>
          <a:xfrm>
            <a:off x="126441" y="908720"/>
            <a:ext cx="4301543" cy="426843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7" t="5145" r="27697"/>
          <a:stretch/>
        </p:blipFill>
        <p:spPr>
          <a:xfrm>
            <a:off x="5134198" y="908721"/>
            <a:ext cx="3902298" cy="4273247"/>
          </a:xfrm>
          <a:prstGeom prst="rect">
            <a:avLst/>
          </a:prstGeom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75295"/>
              </p:ext>
            </p:extLst>
          </p:nvPr>
        </p:nvGraphicFramePr>
        <p:xfrm>
          <a:off x="1524000" y="5229200"/>
          <a:ext cx="6096000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media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396,7 lux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mínima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390,3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</a:t>
                      </a:r>
                      <a:r>
                        <a:rPr lang="es-AR" baseline="0" dirty="0" smtClean="0"/>
                        <a:t> máxima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399,6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Relación </a:t>
                      </a:r>
                      <a:r>
                        <a:rPr lang="es-AR" dirty="0" err="1" smtClean="0"/>
                        <a:t>máx</a:t>
                      </a:r>
                      <a:r>
                        <a:rPr lang="es-AR" dirty="0" smtClean="0"/>
                        <a:t>/min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2,39% </a:t>
                      </a:r>
                      <a:r>
                        <a:rPr lang="es-AR" dirty="0" smtClean="0"/>
                        <a:t>(9,3 lux)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2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Resultados de la simulación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27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r="7916"/>
          <a:stretch/>
        </p:blipFill>
        <p:spPr>
          <a:xfrm>
            <a:off x="35495" y="980727"/>
            <a:ext cx="9085887" cy="54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Generación del modelo 3D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86309" cy="478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15719" y="5949280"/>
            <a:ext cx="8229600" cy="720080"/>
          </a:xfrm>
        </p:spPr>
        <p:txBody>
          <a:bodyPr/>
          <a:lstStyle/>
          <a:p>
            <a:r>
              <a:rPr lang="es-AR" dirty="0" err="1" smtClean="0"/>
              <a:t>OpenSCAD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607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Problema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Iluminación no uniforme</a:t>
            </a:r>
          </a:p>
          <a:p>
            <a:pPr lvl="1"/>
            <a:r>
              <a:rPr lang="es-AR" dirty="0" smtClean="0"/>
              <a:t>Dificulta la captura de imágenes</a:t>
            </a:r>
          </a:p>
          <a:p>
            <a:pPr lvl="1"/>
            <a:r>
              <a:rPr lang="es-AR" dirty="0" smtClean="0"/>
              <a:t>Dificulta el procesado</a:t>
            </a:r>
          </a:p>
          <a:p>
            <a:pPr lvl="1"/>
            <a:r>
              <a:rPr lang="es-AR" dirty="0" smtClean="0"/>
              <a:t>Dificulta la detección de las piezas</a:t>
            </a:r>
          </a:p>
          <a:p>
            <a:endParaRPr lang="es-AR" dirty="0"/>
          </a:p>
          <a:p>
            <a:r>
              <a:rPr lang="es-AR" dirty="0" smtClean="0"/>
              <a:t>Es corregible, hasta cierto punto, por software</a:t>
            </a:r>
          </a:p>
          <a:p>
            <a:pPr lvl="1"/>
            <a:r>
              <a:rPr lang="es-AR" dirty="0" smtClean="0"/>
              <a:t>Es software, no magia</a:t>
            </a:r>
          </a:p>
          <a:p>
            <a:pPr lvl="1"/>
            <a:r>
              <a:rPr lang="es-AR" dirty="0" smtClean="0"/>
              <a:t>Mientras mejor sea la imagen, menos proceso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Impresión 3D y evaluación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814636" cy="480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15719" y="5949280"/>
            <a:ext cx="8229600" cy="720080"/>
          </a:xfrm>
        </p:spPr>
        <p:txBody>
          <a:bodyPr/>
          <a:lstStyle/>
          <a:p>
            <a:r>
              <a:rPr lang="es-AR" dirty="0" err="1" smtClean="0"/>
              <a:t>KISSlicer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35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Inconvenientes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r>
              <a:rPr lang="es-AR" dirty="0" smtClean="0"/>
              <a:t>Dificultad de conseguir la hoja de datos</a:t>
            </a:r>
          </a:p>
          <a:p>
            <a:pPr lvl="1"/>
            <a:r>
              <a:rPr lang="es-AR" dirty="0" smtClean="0"/>
              <a:t>Vendedores publican datos aproximados</a:t>
            </a:r>
          </a:p>
          <a:p>
            <a:r>
              <a:rPr lang="es-AR" dirty="0" smtClean="0"/>
              <a:t>Modelo aproximado del LED</a:t>
            </a:r>
          </a:p>
          <a:p>
            <a:r>
              <a:rPr lang="es-AR" dirty="0" smtClean="0"/>
              <a:t>Dificultad para medir iluminación puntual</a:t>
            </a:r>
          </a:p>
          <a:p>
            <a:pPr lvl="1"/>
            <a:r>
              <a:rPr lang="es-AR" dirty="0" smtClean="0"/>
              <a:t>Evaluación del prototipo</a:t>
            </a:r>
          </a:p>
          <a:p>
            <a:r>
              <a:rPr lang="es-AR" dirty="0" smtClean="0"/>
              <a:t>Algoritmo heurístico</a:t>
            </a:r>
          </a:p>
          <a:p>
            <a:pPr lvl="1"/>
            <a:r>
              <a:rPr lang="es-AR" dirty="0" smtClean="0"/>
              <a:t>No siempre encuentra el mínimo absoluto</a:t>
            </a:r>
          </a:p>
          <a:p>
            <a:pPr lvl="1"/>
            <a:r>
              <a:rPr lang="es-AR" dirty="0" smtClean="0"/>
              <a:t>Sensible a la elección de funciones de evaluación</a:t>
            </a:r>
          </a:p>
          <a:p>
            <a:pPr lvl="1"/>
            <a:r>
              <a:rPr lang="es-AR" dirty="0" smtClean="0"/>
              <a:t>Aleatoriedad: puede «estancarse»</a:t>
            </a:r>
          </a:p>
          <a:p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desarrolló un algoritmo genético de optimización para la ubicación de los </a:t>
            </a:r>
            <a:r>
              <a:rPr lang="es-AR" dirty="0" err="1" smtClean="0"/>
              <a:t>LEDs</a:t>
            </a:r>
            <a:r>
              <a:rPr lang="es-AR" dirty="0" smtClean="0"/>
              <a:t>.</a:t>
            </a:r>
          </a:p>
          <a:p>
            <a:r>
              <a:rPr lang="es-AR" dirty="0" smtClean="0"/>
              <a:t>Se creó computacionalmente un prototipo de lámpara </a:t>
            </a:r>
          </a:p>
          <a:p>
            <a:r>
              <a:rPr lang="es-AR" dirty="0" smtClean="0"/>
              <a:t>Se imprimió en 3D el prototipo y se evaluó en el robot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31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s-AR" dirty="0" smtClean="0"/>
              <a:t>Muchas gracias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64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Modelado de un LED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s-AR" dirty="0" smtClean="0"/>
              <a:t>Datos del fabricante</a:t>
            </a:r>
          </a:p>
          <a:p>
            <a:pPr lvl="1"/>
            <a:r>
              <a:rPr lang="es-AR" dirty="0" smtClean="0"/>
              <a:t>Intensidad luminosa (candelas o </a:t>
            </a:r>
            <a:r>
              <a:rPr lang="es-AR" dirty="0" err="1" smtClean="0"/>
              <a:t>milicandelas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Angulo de intensidad media (grados)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7" t="19054" r="24084" b="21769"/>
          <a:stretch/>
        </p:blipFill>
        <p:spPr>
          <a:xfrm>
            <a:off x="1187624" y="2832821"/>
            <a:ext cx="6408712" cy="38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Modelado de un LED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Caso particular</a:t>
            </a:r>
          </a:p>
          <a:p>
            <a:pPr lvl="1"/>
            <a:r>
              <a:rPr lang="es-AR" dirty="0" smtClean="0"/>
              <a:t>Intensidad luminosa = 18000 mcd (18 cd)</a:t>
            </a:r>
          </a:p>
          <a:p>
            <a:pPr lvl="1"/>
            <a:r>
              <a:rPr lang="es-AR" dirty="0" smtClean="0"/>
              <a:t>Angulo de intensidad media = 25º</a:t>
            </a:r>
          </a:p>
          <a:p>
            <a:pPr lvl="1"/>
            <a:endParaRPr lang="es-AR" dirty="0"/>
          </a:p>
          <a:p>
            <a:r>
              <a:rPr lang="es-AR" dirty="0" smtClean="0"/>
              <a:t>Modelo </a:t>
            </a:r>
            <a:r>
              <a:rPr lang="es-AR" dirty="0" err="1" smtClean="0"/>
              <a:t>lambertiano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899593" y="4633972"/>
                <a:ext cx="7645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AR" sz="2800" b="1" i="1" smtClean="0"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es-AR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s-AR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s-AR" sz="28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es-AR" sz="2800" b="1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AR" sz="2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2800" b="1" i="0" smtClean="0">
                                  <a:latin typeface="Cambria Math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es-AR" sz="2800" b="1" i="1" smtClean="0"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fName>
                        <m:e>
                          <m:r>
                            <a:rPr lang="es-AR" sz="2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s-AR" sz="2800" b="1" i="1" smtClean="0">
                              <a:latin typeface="Cambria Math"/>
                            </a:rPr>
                            <m:t>𝜽</m:t>
                          </m:r>
                          <m:r>
                            <a:rPr lang="es-AR" sz="2800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AR" sz="2800" b="1" dirty="0"/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4633972"/>
                <a:ext cx="764572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6 CuadroTexto"/>
              <p:cNvSpPr txBox="1"/>
              <p:nvPr/>
            </p:nvSpPr>
            <p:spPr>
              <a:xfrm>
                <a:off x="899592" y="5337957"/>
                <a:ext cx="7645726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AR" sz="2800" b="1" i="1" smtClean="0"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es-AR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sz="2800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s-AR" sz="2800" b="1" i="1" smtClean="0">
                          <a:latin typeface="Cambria Math"/>
                        </a:rPr>
                        <m:t>=</m:t>
                      </m:r>
                      <m:r>
                        <a:rPr lang="es-AR" sz="2800" b="1" i="1" smtClean="0">
                          <a:latin typeface="Cambria Math"/>
                        </a:rPr>
                        <m:t>𝟏𝟖</m:t>
                      </m:r>
                      <m:func>
                        <m:funcPr>
                          <m:ctrlPr>
                            <a:rPr lang="es-AR" sz="2800" b="1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AR" sz="2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2800" b="1" i="0" smtClean="0">
                                  <a:latin typeface="Cambria Math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es-AR" sz="2800" b="1" i="1" smtClean="0">
                                  <a:latin typeface="Cambria Math"/>
                                </a:rPr>
                                <m:t>𝟕</m:t>
                              </m:r>
                              <m:r>
                                <a:rPr lang="es-AR" sz="2800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s-AR" sz="2800" b="1" i="1" smtClean="0">
                                  <a:latin typeface="Cambria Math"/>
                                </a:rPr>
                                <m:t>𝟎𝟒𝟓𝟗</m:t>
                              </m:r>
                            </m:sup>
                          </m:sSup>
                        </m:fName>
                        <m:e>
                          <m:r>
                            <a:rPr lang="es-AR" sz="2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s-AR" sz="2800" b="1" i="1" smtClean="0">
                              <a:latin typeface="Cambria Math"/>
                            </a:rPr>
                            <m:t>𝜽</m:t>
                          </m:r>
                          <m:r>
                            <a:rPr lang="es-AR" sz="2800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AR" sz="2800" b="1" dirty="0"/>
              </a:p>
            </p:txBody>
          </p:sp>
        </mc:Choice>
        <mc:Fallback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337957"/>
                <a:ext cx="7645726" cy="539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Distribución de los LED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9" t="10191" r="29436" b="14050"/>
          <a:stretch/>
        </p:blipFill>
        <p:spPr>
          <a:xfrm>
            <a:off x="179512" y="1818984"/>
            <a:ext cx="4104456" cy="4089027"/>
          </a:xfrm>
          <a:prstGeom prst="rect">
            <a:avLst/>
          </a:prstGeom>
        </p:spPr>
      </p:pic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283968" y="1340768"/>
            <a:ext cx="4978896" cy="5112568"/>
          </a:xfrm>
        </p:spPr>
        <p:txBody>
          <a:bodyPr/>
          <a:lstStyle/>
          <a:p>
            <a:r>
              <a:rPr lang="es-AR" dirty="0" smtClean="0"/>
              <a:t>3 anillos concéntricos</a:t>
            </a:r>
          </a:p>
          <a:p>
            <a:pPr lvl="1"/>
            <a:r>
              <a:rPr lang="es-AR" dirty="0" smtClean="0"/>
              <a:t>8 </a:t>
            </a:r>
            <a:r>
              <a:rPr lang="es-AR" dirty="0" err="1" smtClean="0"/>
              <a:t>LEDs</a:t>
            </a:r>
            <a:r>
              <a:rPr lang="es-AR" dirty="0" smtClean="0"/>
              <a:t>, 12 </a:t>
            </a:r>
            <a:r>
              <a:rPr lang="es-AR" dirty="0" err="1" smtClean="0"/>
              <a:t>LEDs</a:t>
            </a:r>
            <a:r>
              <a:rPr lang="es-AR" dirty="0" smtClean="0"/>
              <a:t>, 16 </a:t>
            </a:r>
            <a:r>
              <a:rPr lang="es-AR" dirty="0" err="1" smtClean="0"/>
              <a:t>LEDs</a:t>
            </a:r>
            <a:endParaRPr lang="es-AR" dirty="0" smtClean="0"/>
          </a:p>
          <a:p>
            <a:pPr lvl="1"/>
            <a:r>
              <a:rPr lang="es-AR" dirty="0" smtClean="0"/>
              <a:t>36 </a:t>
            </a:r>
            <a:r>
              <a:rPr lang="es-AR" dirty="0" err="1" smtClean="0"/>
              <a:t>LEDs</a:t>
            </a:r>
            <a:r>
              <a:rPr lang="es-AR" dirty="0" smtClean="0"/>
              <a:t> en total</a:t>
            </a:r>
          </a:p>
          <a:p>
            <a:pPr lvl="1"/>
            <a:endParaRPr lang="es-AR" dirty="0"/>
          </a:p>
          <a:p>
            <a:r>
              <a:rPr lang="es-AR" dirty="0" smtClean="0"/>
              <a:t>Diámetro exterior 90 mm</a:t>
            </a:r>
          </a:p>
          <a:p>
            <a:endParaRPr lang="es-AR" dirty="0" smtClean="0"/>
          </a:p>
          <a:p>
            <a:r>
              <a:rPr lang="es-AR" dirty="0" smtClean="0"/>
              <a:t>Diámetro interior 29 mm</a:t>
            </a:r>
          </a:p>
          <a:p>
            <a:endParaRPr lang="es-AR" dirty="0"/>
          </a:p>
          <a:p>
            <a:r>
              <a:rPr lang="es-AR" dirty="0" smtClean="0"/>
              <a:t>Altura 660 mm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20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Primera aproximación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r>
              <a:rPr lang="es-AR" dirty="0" smtClean="0"/>
              <a:t>Distribuciones sobre el tablero</a:t>
            </a:r>
          </a:p>
          <a:p>
            <a:pPr lvl="1"/>
            <a:r>
              <a:rPr lang="es-AR" dirty="0" smtClean="0"/>
              <a:t>Rectangular</a:t>
            </a:r>
          </a:p>
          <a:p>
            <a:pPr lvl="1"/>
            <a:r>
              <a:rPr lang="es-AR" dirty="0" smtClean="0"/>
              <a:t>Circular</a:t>
            </a:r>
          </a:p>
          <a:p>
            <a:pPr lvl="1"/>
            <a:r>
              <a:rPr lang="es-AR" dirty="0" smtClean="0"/>
              <a:t>Espiral de Fermat</a:t>
            </a:r>
          </a:p>
          <a:p>
            <a:pPr lvl="1"/>
            <a:r>
              <a:rPr lang="es-AR" dirty="0" smtClean="0"/>
              <a:t>Aleatoria</a:t>
            </a:r>
          </a:p>
          <a:p>
            <a:endParaRPr lang="es-AR" dirty="0"/>
          </a:p>
          <a:p>
            <a:r>
              <a:rPr lang="es-AR" dirty="0" smtClean="0"/>
              <a:t>Cada punto sobre el tablero se asocia a un LED</a:t>
            </a:r>
          </a:p>
          <a:p>
            <a:endParaRPr lang="es-AR" dirty="0" smtClean="0"/>
          </a:p>
          <a:p>
            <a:r>
              <a:rPr lang="es-AR" dirty="0" smtClean="0"/>
              <a:t>Calculo de iluminación sobre el tablero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Distribución rectangular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9" t="5851" r="25196" b="6250"/>
          <a:stretch/>
        </p:blipFill>
        <p:spPr>
          <a:xfrm>
            <a:off x="35496" y="909160"/>
            <a:ext cx="4320000" cy="396000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9" t="5850" r="25197" b="6249"/>
          <a:stretch/>
        </p:blipFill>
        <p:spPr>
          <a:xfrm>
            <a:off x="4788504" y="908720"/>
            <a:ext cx="4320000" cy="3960000"/>
          </a:xfrm>
          <a:prstGeom prst="rect">
            <a:avLst/>
          </a:prstGeom>
        </p:spPr>
      </p:pic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30250"/>
              </p:ext>
            </p:extLst>
          </p:nvPr>
        </p:nvGraphicFramePr>
        <p:xfrm>
          <a:off x="1524000" y="5229200"/>
          <a:ext cx="6096000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media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907,8 lux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mínima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598,3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</a:t>
                      </a:r>
                      <a:r>
                        <a:rPr lang="es-AR" baseline="0" dirty="0" smtClean="0"/>
                        <a:t> máxima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1126,2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Relación </a:t>
                      </a:r>
                      <a:r>
                        <a:rPr lang="es-AR" dirty="0" err="1" smtClean="0"/>
                        <a:t>máx</a:t>
                      </a:r>
                      <a:r>
                        <a:rPr lang="es-AR" dirty="0" smtClean="0"/>
                        <a:t>/min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88,2% </a:t>
                      </a:r>
                      <a:r>
                        <a:rPr lang="es-AR" dirty="0" smtClean="0"/>
                        <a:t>(527,9 lux)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6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78098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Distribución circular</a:t>
            </a: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8545319" y="254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bg1">
                    <a:lumMod val="85000"/>
                  </a:schemeClr>
                </a:solidFill>
              </a:rPr>
              <a:t>08</a:t>
            </a:r>
            <a:endParaRPr lang="es-AR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3801"/>
              </p:ext>
            </p:extLst>
          </p:nvPr>
        </p:nvGraphicFramePr>
        <p:xfrm>
          <a:off x="1524000" y="5229200"/>
          <a:ext cx="6096000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media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800,5 lux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 mínima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574,3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Iluminación</a:t>
                      </a:r>
                      <a:r>
                        <a:rPr lang="es-AR" baseline="0" dirty="0" smtClean="0"/>
                        <a:t> máxima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947,0 lux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Relación </a:t>
                      </a:r>
                      <a:r>
                        <a:rPr lang="es-AR" dirty="0" err="1" smtClean="0"/>
                        <a:t>máx</a:t>
                      </a:r>
                      <a:r>
                        <a:rPr lang="es-AR" dirty="0" smtClean="0"/>
                        <a:t>/min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/>
                        <a:t>64,9% </a:t>
                      </a:r>
                      <a:r>
                        <a:rPr lang="es-AR" dirty="0" smtClean="0"/>
                        <a:t>(372,7 lux)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9" t="5849" r="25197" b="6250"/>
          <a:stretch/>
        </p:blipFill>
        <p:spPr>
          <a:xfrm>
            <a:off x="35496" y="908720"/>
            <a:ext cx="4320000" cy="3960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9" t="5850" r="25197" b="6249"/>
          <a:stretch/>
        </p:blipFill>
        <p:spPr>
          <a:xfrm>
            <a:off x="4788504" y="908720"/>
            <a:ext cx="43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758</Words>
  <Application>Microsoft Office PowerPoint</Application>
  <PresentationFormat>Presentación en pantalla (4:3)</PresentationFormat>
  <Paragraphs>244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Diseño computacional y construcción de un  iluminador LED uniforme </vt:lpstr>
      <vt:lpstr>Contexto</vt:lpstr>
      <vt:lpstr>Problema</vt:lpstr>
      <vt:lpstr>Modelado de un LED</vt:lpstr>
      <vt:lpstr>Modelado de un LED</vt:lpstr>
      <vt:lpstr>Distribución de los LED</vt:lpstr>
      <vt:lpstr>Primera aproximación</vt:lpstr>
      <vt:lpstr>Distribución rectangular</vt:lpstr>
      <vt:lpstr>Distribución circular</vt:lpstr>
      <vt:lpstr>Distribución espiral</vt:lpstr>
      <vt:lpstr>Parámetros para la optimización</vt:lpstr>
      <vt:lpstr>Parámetros distribución rectangular</vt:lpstr>
      <vt:lpstr>Parámetros distribución circular</vt:lpstr>
      <vt:lpstr>Parámetros distribución espiral</vt:lpstr>
      <vt:lpstr>Resultados distribución rectangular</vt:lpstr>
      <vt:lpstr>Resultados distribución circular</vt:lpstr>
      <vt:lpstr>Resultados distribución espiral</vt:lpstr>
      <vt:lpstr>Segunda aproximación</vt:lpstr>
      <vt:lpstr>Algoritmos genéticos</vt:lpstr>
      <vt:lpstr>Condiciones para poder usar un AG</vt:lpstr>
      <vt:lpstr>Población inicial</vt:lpstr>
      <vt:lpstr>Evaluación de los individuos</vt:lpstr>
      <vt:lpstr>Evaluación de los individuos</vt:lpstr>
      <vt:lpstr>Generación de descendientes</vt:lpstr>
      <vt:lpstr>Selección de los mejores individuos</vt:lpstr>
      <vt:lpstr>Algoritmo implementado</vt:lpstr>
      <vt:lpstr>Resultados de la simulación</vt:lpstr>
      <vt:lpstr>Resultados de la simulación</vt:lpstr>
      <vt:lpstr>Generación del modelo 3D</vt:lpstr>
      <vt:lpstr>Impresión 3D y evaluación</vt:lpstr>
      <vt:lpstr>Inconvenientes</vt:lpstr>
      <vt:lpstr>Conclusiones</vt:lpstr>
      <vt:lpstr>Muchas gracias  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computacional y construcción de un  iluminador LED uniforme</dc:title>
  <dc:creator>Guille</dc:creator>
  <cp:lastModifiedBy>Guille</cp:lastModifiedBy>
  <cp:revision>37</cp:revision>
  <dcterms:created xsi:type="dcterms:W3CDTF">2015-09-11T20:20:15Z</dcterms:created>
  <dcterms:modified xsi:type="dcterms:W3CDTF">2015-09-14T20:37:39Z</dcterms:modified>
</cp:coreProperties>
</file>