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8" r:id="rId3"/>
    <p:sldId id="259" r:id="rId4"/>
    <p:sldId id="286" r:id="rId5"/>
    <p:sldId id="357" r:id="rId6"/>
    <p:sldId id="344" r:id="rId7"/>
    <p:sldId id="339" r:id="rId8"/>
    <p:sldId id="345" r:id="rId9"/>
    <p:sldId id="346" r:id="rId10"/>
    <p:sldId id="351" r:id="rId11"/>
    <p:sldId id="348" r:id="rId12"/>
    <p:sldId id="349" r:id="rId13"/>
    <p:sldId id="350" r:id="rId14"/>
    <p:sldId id="293" r:id="rId15"/>
    <p:sldId id="358" r:id="rId16"/>
    <p:sldId id="359" r:id="rId17"/>
    <p:sldId id="352" r:id="rId18"/>
    <p:sldId id="353" r:id="rId19"/>
    <p:sldId id="308" r:id="rId20"/>
    <p:sldId id="354" r:id="rId21"/>
    <p:sldId id="360" r:id="rId22"/>
    <p:sldId id="318" r:id="rId23"/>
    <p:sldId id="319" r:id="rId24"/>
    <p:sldId id="361" r:id="rId25"/>
    <p:sldId id="335" r:id="rId26"/>
    <p:sldId id="356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0B2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6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0-44E7-B8ED-58D6518FE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0-44E7-B8ED-58D6518FE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50-44E7-B8ED-58D6518FE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0-44E7-B8ED-58D6518FE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0-44E7-B8ED-58D6518FE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50-44E7-B8ED-58D6518FE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0-44E7-B8ED-58D6518FE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0-44E7-B8ED-58D6518FE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50-44E7-B8ED-58D6518FE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0-44E7-B8ED-58D6518FE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0-44E7-B8ED-58D6518FE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50-44E7-B8ED-58D6518FE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490644994676E-2"/>
          <c:y val="3.2151784444556852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17</c:v>
                </c:pt>
                <c:pt idx="5">
                  <c:v>17.5</c:v>
                </c:pt>
                <c:pt idx="6">
                  <c:v>18</c:v>
                </c:pt>
                <c:pt idx="7">
                  <c:v>18.5</c:v>
                </c:pt>
                <c:pt idx="8">
                  <c:v>19</c:v>
                </c:pt>
                <c:pt idx="9">
                  <c:v>19.5</c:v>
                </c:pt>
                <c:pt idx="10">
                  <c:v>20</c:v>
                </c:pt>
                <c:pt idx="11">
                  <c:v>20.5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C-42E0-9037-7E3C5530CA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C-42E0-9037-7E3C5530CA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C-42E0-9037-7E3C5530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E-451D-9FE8-74F8FC0B3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E-451D-9FE8-74F8FC0B3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8E-451D-9FE8-74F8FC0B3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37267530912495E-2"/>
          <c:y val="3.5833134286131704E-2"/>
          <c:w val="0.9442626150604414"/>
          <c:h val="0.94351231774593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DB-40C8-ABCE-278427129B7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DB-40C8-ABCE-278427129B72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DB-40C8-ABCE-278427129B72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DB-40C8-ABCE-278427129B72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DB-40C8-ABCE-278427129B7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DB-40C8-ABCE-278427129B7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DB-40C8-ABCE-278427129B72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DB-40C8-ABCE-278427129B7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16</c:v>
                </c:pt>
                <c:pt idx="6">
                  <c:v>16.5</c:v>
                </c:pt>
                <c:pt idx="7">
                  <c:v>17</c:v>
                </c:pt>
                <c:pt idx="8">
                  <c:v>17.5</c:v>
                </c:pt>
                <c:pt idx="9">
                  <c:v>18</c:v>
                </c:pt>
                <c:pt idx="10">
                  <c:v>18.5</c:v>
                </c:pt>
                <c:pt idx="11">
                  <c:v>19</c:v>
                </c:pt>
                <c:pt idx="12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DB-40C8-ABCE-27842712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DB-40C8-ABCE-278427129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DB-40C8-ABCE-27842712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206528"/>
        <c:axId val="2039216096"/>
      </c:lineChart>
      <c:catAx>
        <c:axId val="2039206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216096"/>
        <c:crosses val="autoZero"/>
        <c:auto val="1"/>
        <c:lblAlgn val="ctr"/>
        <c:lblOffset val="100"/>
        <c:noMultiLvlLbl val="0"/>
      </c:catAx>
      <c:valAx>
        <c:axId val="203921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392065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1811af4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301811af40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301811af40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25fea43a5a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25fea43a5a_2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25fea43a5a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25fea43a5a_2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4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31843189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31843189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31843189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31843189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50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cbf50f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cbf50f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1811af4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1811af4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5e222968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5e222968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4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3173a4a79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3173a4a79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2eae99673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2eae99673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5fea43a5a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25fea43a5a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11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5fea43a5a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25fea43a5a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6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2eae9967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2eae9967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559E32-3873-7D45-B9C6-C4F839B3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1BC6CA5-FB54-8746-B1B1-0D09602CE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74502"/>
            <a:ext cx="1839212" cy="3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DECEF87-946C-834D-8550-61FE3D91A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1927" y="1279007"/>
            <a:ext cx="6908222" cy="339459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998AFB80-FCFC-F9EA-70F4-0A422F79E3B1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4026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1_Full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50"/>
              <a:buFont typeface="Arial"/>
              <a:buNone/>
              <a:defRPr sz="215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14313" y="1220391"/>
            <a:ext cx="86058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0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94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3BC-D636-2C78-192A-616D1AE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53C05-8EB0-53F3-407F-AB7C2BBF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3113B-37BC-F346-E0DC-AC56AE5E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7;p5">
            <a:extLst>
              <a:ext uri="{FF2B5EF4-FFF2-40B4-BE49-F238E27FC236}">
                <a16:creationId xmlns:a16="http://schemas.microsoft.com/office/drawing/2014/main" id="{A07CA7A1-8B56-7354-C06A-3E4D7FDD8F1C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85182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16E-C925-BBEC-EC18-0D3FE181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01B9-762D-AEDA-FAC0-2FBE1AA1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DAD0-20EC-91C2-986B-3B979BA6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34D6-256A-2E4C-BD65-D450DC68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27;p5">
            <a:extLst>
              <a:ext uri="{FF2B5EF4-FFF2-40B4-BE49-F238E27FC236}">
                <a16:creationId xmlns:a16="http://schemas.microsoft.com/office/drawing/2014/main" id="{B0076018-54E2-7FAE-1295-37FD9762955B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40591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312" y="1220391"/>
            <a:ext cx="8605838" cy="345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27;p5">
            <a:extLst>
              <a:ext uri="{FF2B5EF4-FFF2-40B4-BE49-F238E27FC236}">
                <a16:creationId xmlns:a16="http://schemas.microsoft.com/office/drawing/2014/main" id="{18452F00-B8C7-FAE8-28A1-5DECFED965B8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2939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6500"/>
            <a:ext cx="3886200" cy="3426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6500"/>
            <a:ext cx="3886200" cy="3426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Google Shape;27;p5">
            <a:extLst>
              <a:ext uri="{FF2B5EF4-FFF2-40B4-BE49-F238E27FC236}">
                <a16:creationId xmlns:a16="http://schemas.microsoft.com/office/drawing/2014/main" id="{9CD1B425-A191-5EA5-238E-70C296ACC483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42315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Google Shape;27;p5">
            <a:extLst>
              <a:ext uri="{FF2B5EF4-FFF2-40B4-BE49-F238E27FC236}">
                <a16:creationId xmlns:a16="http://schemas.microsoft.com/office/drawing/2014/main" id="{698D7B8A-7C5C-E7D7-A12B-867A554DD4D9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3463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 anchor="t">
            <a:normAutofit/>
          </a:bodyPr>
          <a:lstStyle>
            <a:lvl1pPr algn="l">
              <a:defRPr sz="21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14" y="2261647"/>
            <a:ext cx="4260273" cy="4676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Google Shape;27;p5">
            <a:extLst>
              <a:ext uri="{FF2B5EF4-FFF2-40B4-BE49-F238E27FC236}">
                <a16:creationId xmlns:a16="http://schemas.microsoft.com/office/drawing/2014/main" id="{CB73DF86-A246-0791-A985-1C1ED9066E28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39343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Google Shape;27;p5">
            <a:extLst>
              <a:ext uri="{FF2B5EF4-FFF2-40B4-BE49-F238E27FC236}">
                <a16:creationId xmlns:a16="http://schemas.microsoft.com/office/drawing/2014/main" id="{785DCB77-2B04-A444-D01E-1F748E8888E2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97605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850" y="1279007"/>
            <a:ext cx="8615300" cy="369972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7164561E-8B7D-CDEC-8036-D771CC8B6928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756577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1592757"/>
            <a:ext cx="3020377" cy="1200150"/>
          </a:xfrm>
        </p:spPr>
        <p:txBody>
          <a:bodyPr anchor="t"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" y="2950669"/>
            <a:ext cx="3022759" cy="145107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AD9AD92C-3B6C-DBAA-1DB9-A33FDCC2587A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316401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9777D75E-EEEE-4BB7-BE7D-C223569B8977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9616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3850" y="510778"/>
            <a:ext cx="4381500" cy="757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Google Shape;27;p5">
            <a:extLst>
              <a:ext uri="{FF2B5EF4-FFF2-40B4-BE49-F238E27FC236}">
                <a16:creationId xmlns:a16="http://schemas.microsoft.com/office/drawing/2014/main" id="{6CF8F999-E05D-82F2-6511-585E9FE634D4}"/>
              </a:ext>
            </a:extLst>
          </p:cNvPr>
          <p:cNvSpPr txBox="1">
            <a:spLocks/>
          </p:cNvSpPr>
          <p:nvPr userDrawn="1"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lvl="2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lvl="3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lvl="4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lvl="5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lvl="6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lvl="7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lvl="8" algn="l" defTabSz="914400" rtl="0" eaLnBrk="1" latinLnBrk="0" hangingPunct="1">
              <a:buNone/>
              <a:defRPr sz="1300" kern="12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42720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34088.353434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yanev.uk/" TargetMode="External"/><Relationship Id="rId4" Type="http://schemas.openxmlformats.org/officeDocument/2006/relationships/hyperlink" Target="mailto:m.yanev.1@research.gla.ac.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The Gilbert Scott Building"/>
          <p:cNvPicPr preferRelativeResize="0"/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517825" y="1243450"/>
            <a:ext cx="60030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1"/>
              <a:buFont typeface="Arial"/>
              <a:buNone/>
            </a:pPr>
            <a:r>
              <a:rPr lang="en" sz="1860">
                <a:solidFill>
                  <a:schemeClr val="dk1"/>
                </a:solidFill>
              </a:rPr>
              <a:t>Does TCP New Congestion Window Validation Improve HTTP Adaptive Streaming Performance?</a:t>
            </a:r>
            <a:endParaRPr sz="18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90"/>
              <a:buFont typeface="Arial"/>
              <a:buNone/>
            </a:pPr>
            <a:endParaRPr sz="159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17825" y="2039950"/>
            <a:ext cx="56862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</a:pPr>
            <a:r>
              <a:rPr lang="en" sz="1750">
                <a:solidFill>
                  <a:schemeClr val="dk1"/>
                </a:solidFill>
              </a:rPr>
              <a:t>Mihail Yanev, Stephen McQuistin, and Colin Perkins</a:t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300" y="1728226"/>
            <a:ext cx="4171700" cy="2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After Idle</a:t>
            </a:r>
            <a:endParaRPr dirty="0"/>
          </a:p>
        </p:txBody>
      </p:sp>
      <p:sp>
        <p:nvSpPr>
          <p:cNvPr id="565" name="Google Shape;565;p42"/>
          <p:cNvSpPr txBox="1"/>
          <p:nvPr/>
        </p:nvSpPr>
        <p:spPr>
          <a:xfrm>
            <a:off x="5883638" y="3986200"/>
            <a:ext cx="23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CWV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4854950" y="1607325"/>
            <a:ext cx="4289100" cy="27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D474C-F9CD-C863-E003-B032F4A19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728216"/>
            <a:ext cx="4169664" cy="2311623"/>
          </a:xfrm>
          <a:prstGeom prst="rect">
            <a:avLst/>
          </a:prstGeom>
        </p:spPr>
      </p:pic>
      <p:sp>
        <p:nvSpPr>
          <p:cNvPr id="14" name="Google Shape;746;p52">
            <a:extLst>
              <a:ext uri="{FF2B5EF4-FFF2-40B4-BE49-F238E27FC236}">
                <a16:creationId xmlns:a16="http://schemas.microsoft.com/office/drawing/2014/main" id="{698C1E45-CF78-9A31-AF7A-D2AF464833B9}"/>
              </a:ext>
            </a:extLst>
          </p:cNvPr>
          <p:cNvSpPr txBox="1"/>
          <p:nvPr/>
        </p:nvSpPr>
        <p:spPr>
          <a:xfrm>
            <a:off x="2011976" y="4164531"/>
            <a:ext cx="76750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CWV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0676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87997"/>
            <a:ext cx="759113" cy="344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New CWV Preserve" hidden="1">
            <a:extLst>
              <a:ext uri="{FF2B5EF4-FFF2-40B4-BE49-F238E27FC236}">
                <a16:creationId xmlns:a16="http://schemas.microsoft.com/office/drawing/2014/main" id="{9A0F4349-D106-219C-FC75-B0DE1DD439A8}"/>
              </a:ext>
            </a:extLst>
          </p:cNvPr>
          <p:cNvCxnSpPr>
            <a:cxnSpLocks/>
          </p:cNvCxnSpPr>
          <p:nvPr/>
        </p:nvCxnSpPr>
        <p:spPr>
          <a:xfrm>
            <a:off x="3941064" y="2788920"/>
            <a:ext cx="43528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/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Approach #2</a:t>
            </a:r>
          </a:p>
        </p:txBody>
      </p:sp>
      <p:grpSp>
        <p:nvGrpSpPr>
          <p:cNvPr id="15" name="Slow Start" hidden="1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/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" name="Idle Period Note" hidden="1">
            <a:extLst>
              <a:ext uri="{FF2B5EF4-FFF2-40B4-BE49-F238E27FC236}">
                <a16:creationId xmlns:a16="http://schemas.microsoft.com/office/drawing/2014/main" id="{EC1E78F9-0B7C-7B64-4587-CE32F87CAB1F}"/>
              </a:ext>
            </a:extLst>
          </p:cNvPr>
          <p:cNvGrpSpPr/>
          <p:nvPr/>
        </p:nvGrpSpPr>
        <p:grpSpPr>
          <a:xfrm>
            <a:off x="6088288" y="1280150"/>
            <a:ext cx="2154000" cy="1874700"/>
            <a:chOff x="6088288" y="1280150"/>
            <a:chExt cx="2154000" cy="1874700"/>
          </a:xfrm>
        </p:grpSpPr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AEB7A2EA-71AB-35F8-D8BA-7BB0C7135CC0}"/>
                </a:ext>
              </a:extLst>
            </p:cNvPr>
            <p:cNvSpPr/>
            <p:nvPr/>
          </p:nvSpPr>
          <p:spPr>
            <a:xfrm>
              <a:off x="6088288" y="12801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What happens during the idle periods?</a:t>
              </a:r>
              <a:endParaRPr i="1" dirty="0"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7BEB76D7-6380-A749-7BE6-DF748FFDBB2E}"/>
                </a:ext>
              </a:extLst>
            </p:cNvPr>
            <p:cNvSpPr/>
            <p:nvPr/>
          </p:nvSpPr>
          <p:spPr>
            <a:xfrm rot="-5400000">
              <a:off x="6061738" y="13281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;p37">
              <a:extLst>
                <a:ext uri="{FF2B5EF4-FFF2-40B4-BE49-F238E27FC236}">
                  <a16:creationId xmlns:a16="http://schemas.microsoft.com/office/drawing/2014/main" id="{724F1C18-84A9-A5C8-A41E-DBBE181F0A33}"/>
                </a:ext>
              </a:extLst>
            </p:cNvPr>
            <p:cNvSpPr/>
            <p:nvPr/>
          </p:nvSpPr>
          <p:spPr>
            <a:xfrm rot="5400000">
              <a:off x="6061738" y="13109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03;p39" hidden="1">
            <a:extLst>
              <a:ext uri="{FF2B5EF4-FFF2-40B4-BE49-F238E27FC236}">
                <a16:creationId xmlns:a16="http://schemas.microsoft.com/office/drawing/2014/main" id="{E1851D74-68A1-A465-D17C-12243685C739}"/>
              </a:ext>
            </a:extLst>
          </p:cNvPr>
          <p:cNvSpPr/>
          <p:nvPr/>
        </p:nvSpPr>
        <p:spPr>
          <a:xfrm>
            <a:off x="4530957" y="2636456"/>
            <a:ext cx="311199" cy="15291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" name="CWND validation restart" hidden="1">
            <a:extLst>
              <a:ext uri="{FF2B5EF4-FFF2-40B4-BE49-F238E27FC236}">
                <a16:creationId xmlns:a16="http://schemas.microsoft.com/office/drawing/2014/main" id="{4421372E-D45D-C94D-1652-1064895FD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17000"/>
              </p:ext>
            </p:extLst>
          </p:nvPr>
        </p:nvGraphicFramePr>
        <p:xfrm>
          <a:off x="5056354" y="1625925"/>
          <a:ext cx="2766053" cy="258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21798B47-28BB-1357-12A0-985E85E77C91}"/>
              </a:ext>
            </a:extLst>
          </p:cNvPr>
          <p:cNvSpPr/>
          <p:nvPr/>
        </p:nvSpPr>
        <p:spPr>
          <a:xfrm>
            <a:off x="5814319" y="1863026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Prior Knowledge note" hidden="1">
            <a:extLst>
              <a:ext uri="{FF2B5EF4-FFF2-40B4-BE49-F238E27FC236}">
                <a16:creationId xmlns:a16="http://schemas.microsoft.com/office/drawing/2014/main" id="{FEB76781-48FE-AA21-D5D7-F65A6DA49061}"/>
              </a:ext>
            </a:extLst>
          </p:cNvPr>
          <p:cNvGrpSpPr/>
          <p:nvPr/>
        </p:nvGrpSpPr>
        <p:grpSpPr>
          <a:xfrm>
            <a:off x="6240688" y="1432550"/>
            <a:ext cx="2154000" cy="1874700"/>
            <a:chOff x="6240688" y="1432550"/>
            <a:chExt cx="2154000" cy="1874700"/>
          </a:xfrm>
        </p:grpSpPr>
        <p:sp>
          <p:nvSpPr>
            <p:cNvPr id="40" name="Google Shape;613;p44">
              <a:extLst>
                <a:ext uri="{FF2B5EF4-FFF2-40B4-BE49-F238E27FC236}">
                  <a16:creationId xmlns:a16="http://schemas.microsoft.com/office/drawing/2014/main" id="{B9157764-DC33-0886-8364-1DAE9E3F328C}"/>
                </a:ext>
              </a:extLst>
            </p:cNvPr>
            <p:cNvSpPr/>
            <p:nvPr/>
          </p:nvSpPr>
          <p:spPr>
            <a:xfrm>
              <a:off x="6240688" y="14325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already have prior CWND knowledge</a:t>
              </a:r>
              <a:endParaRPr i="1"/>
            </a:p>
          </p:txBody>
        </p:sp>
        <p:sp>
          <p:nvSpPr>
            <p:cNvPr id="42" name="Google Shape;614;p44">
              <a:extLst>
                <a:ext uri="{FF2B5EF4-FFF2-40B4-BE49-F238E27FC236}">
                  <a16:creationId xmlns:a16="http://schemas.microsoft.com/office/drawing/2014/main" id="{7DD64914-6830-BF58-7F4C-D039B8D55E94}"/>
                </a:ext>
              </a:extLst>
            </p:cNvPr>
            <p:cNvSpPr/>
            <p:nvPr/>
          </p:nvSpPr>
          <p:spPr>
            <a:xfrm rot="-5400000">
              <a:off x="6214138" y="14805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;p44">
              <a:extLst>
                <a:ext uri="{FF2B5EF4-FFF2-40B4-BE49-F238E27FC236}">
                  <a16:creationId xmlns:a16="http://schemas.microsoft.com/office/drawing/2014/main" id="{81A8EEAD-FD69-C118-CC7F-39DA5E4DF0C4}"/>
                </a:ext>
              </a:extLst>
            </p:cNvPr>
            <p:cNvSpPr/>
            <p:nvPr/>
          </p:nvSpPr>
          <p:spPr>
            <a:xfrm rot="5400000">
              <a:off x="6214138" y="14633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685ED8-A707-DF4D-8545-0293B881F916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344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87997"/>
            <a:ext cx="759113" cy="344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New CWV Preserve" hidden="1">
            <a:extLst>
              <a:ext uri="{FF2B5EF4-FFF2-40B4-BE49-F238E27FC236}">
                <a16:creationId xmlns:a16="http://schemas.microsoft.com/office/drawing/2014/main" id="{9A0F4349-D106-219C-FC75-B0DE1DD439A8}"/>
              </a:ext>
            </a:extLst>
          </p:cNvPr>
          <p:cNvCxnSpPr>
            <a:cxnSpLocks/>
          </p:cNvCxnSpPr>
          <p:nvPr/>
        </p:nvCxnSpPr>
        <p:spPr>
          <a:xfrm>
            <a:off x="3941064" y="2788920"/>
            <a:ext cx="43528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/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Approach #2</a:t>
            </a:r>
          </a:p>
        </p:txBody>
      </p:sp>
      <p:grpSp>
        <p:nvGrpSpPr>
          <p:cNvPr id="15" name="Slow Start" hidden="1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/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" name="Idle Period Note" hidden="1">
            <a:extLst>
              <a:ext uri="{FF2B5EF4-FFF2-40B4-BE49-F238E27FC236}">
                <a16:creationId xmlns:a16="http://schemas.microsoft.com/office/drawing/2014/main" id="{EC1E78F9-0B7C-7B64-4587-CE32F87CAB1F}"/>
              </a:ext>
            </a:extLst>
          </p:cNvPr>
          <p:cNvGrpSpPr/>
          <p:nvPr/>
        </p:nvGrpSpPr>
        <p:grpSpPr>
          <a:xfrm>
            <a:off x="6088288" y="1280150"/>
            <a:ext cx="2154000" cy="1874700"/>
            <a:chOff x="6088288" y="1280150"/>
            <a:chExt cx="2154000" cy="1874700"/>
          </a:xfrm>
        </p:grpSpPr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AEB7A2EA-71AB-35F8-D8BA-7BB0C7135CC0}"/>
                </a:ext>
              </a:extLst>
            </p:cNvPr>
            <p:cNvSpPr/>
            <p:nvPr/>
          </p:nvSpPr>
          <p:spPr>
            <a:xfrm>
              <a:off x="6088288" y="12801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What happens during the idle periods?</a:t>
              </a:r>
              <a:endParaRPr i="1" dirty="0"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7BEB76D7-6380-A749-7BE6-DF748FFDBB2E}"/>
                </a:ext>
              </a:extLst>
            </p:cNvPr>
            <p:cNvSpPr/>
            <p:nvPr/>
          </p:nvSpPr>
          <p:spPr>
            <a:xfrm rot="-5400000">
              <a:off x="6061738" y="13281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;p37">
              <a:extLst>
                <a:ext uri="{FF2B5EF4-FFF2-40B4-BE49-F238E27FC236}">
                  <a16:creationId xmlns:a16="http://schemas.microsoft.com/office/drawing/2014/main" id="{724F1C18-84A9-A5C8-A41E-DBBE181F0A33}"/>
                </a:ext>
              </a:extLst>
            </p:cNvPr>
            <p:cNvSpPr/>
            <p:nvPr/>
          </p:nvSpPr>
          <p:spPr>
            <a:xfrm rot="5400000">
              <a:off x="6061738" y="13109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03;p39" hidden="1">
            <a:extLst>
              <a:ext uri="{FF2B5EF4-FFF2-40B4-BE49-F238E27FC236}">
                <a16:creationId xmlns:a16="http://schemas.microsoft.com/office/drawing/2014/main" id="{E1851D74-68A1-A465-D17C-12243685C739}"/>
              </a:ext>
            </a:extLst>
          </p:cNvPr>
          <p:cNvSpPr/>
          <p:nvPr/>
        </p:nvSpPr>
        <p:spPr>
          <a:xfrm>
            <a:off x="4530957" y="2636456"/>
            <a:ext cx="311199" cy="15291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" name="CWND validation restart" hidden="1">
            <a:extLst>
              <a:ext uri="{FF2B5EF4-FFF2-40B4-BE49-F238E27FC236}">
                <a16:creationId xmlns:a16="http://schemas.microsoft.com/office/drawing/2014/main" id="{4421372E-D45D-C94D-1652-1064895FDB6D}"/>
              </a:ext>
            </a:extLst>
          </p:cNvPr>
          <p:cNvGraphicFramePr/>
          <p:nvPr/>
        </p:nvGraphicFramePr>
        <p:xfrm>
          <a:off x="5056354" y="1625925"/>
          <a:ext cx="2766053" cy="258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21798B47-28BB-1357-12A0-985E85E77C91}"/>
              </a:ext>
            </a:extLst>
          </p:cNvPr>
          <p:cNvSpPr/>
          <p:nvPr/>
        </p:nvSpPr>
        <p:spPr>
          <a:xfrm>
            <a:off x="5814319" y="1863026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Prior Knowledge note">
            <a:extLst>
              <a:ext uri="{FF2B5EF4-FFF2-40B4-BE49-F238E27FC236}">
                <a16:creationId xmlns:a16="http://schemas.microsoft.com/office/drawing/2014/main" id="{FEB76781-48FE-AA21-D5D7-F65A6DA49061}"/>
              </a:ext>
            </a:extLst>
          </p:cNvPr>
          <p:cNvGrpSpPr/>
          <p:nvPr/>
        </p:nvGrpSpPr>
        <p:grpSpPr>
          <a:xfrm>
            <a:off x="6240688" y="1432550"/>
            <a:ext cx="2154000" cy="1874700"/>
            <a:chOff x="6240688" y="1432550"/>
            <a:chExt cx="2154000" cy="1874700"/>
          </a:xfrm>
        </p:grpSpPr>
        <p:sp>
          <p:nvSpPr>
            <p:cNvPr id="40" name="Google Shape;613;p44">
              <a:extLst>
                <a:ext uri="{FF2B5EF4-FFF2-40B4-BE49-F238E27FC236}">
                  <a16:creationId xmlns:a16="http://schemas.microsoft.com/office/drawing/2014/main" id="{B9157764-DC33-0886-8364-1DAE9E3F328C}"/>
                </a:ext>
              </a:extLst>
            </p:cNvPr>
            <p:cNvSpPr/>
            <p:nvPr/>
          </p:nvSpPr>
          <p:spPr>
            <a:xfrm>
              <a:off x="6240688" y="1432550"/>
              <a:ext cx="2154000" cy="18747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  <a:buSzPct val="112000"/>
              </a:pPr>
              <a:r>
                <a:rPr lang="en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know the value of the CWND before it was invalidated</a:t>
              </a:r>
              <a:endParaRPr sz="1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614;p44">
              <a:extLst>
                <a:ext uri="{FF2B5EF4-FFF2-40B4-BE49-F238E27FC236}">
                  <a16:creationId xmlns:a16="http://schemas.microsoft.com/office/drawing/2014/main" id="{7DD64914-6830-BF58-7F4C-D039B8D55E94}"/>
                </a:ext>
              </a:extLst>
            </p:cNvPr>
            <p:cNvSpPr/>
            <p:nvPr/>
          </p:nvSpPr>
          <p:spPr>
            <a:xfrm rot="-5400000">
              <a:off x="6214138" y="1480525"/>
              <a:ext cx="342300" cy="289200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;p44">
              <a:extLst>
                <a:ext uri="{FF2B5EF4-FFF2-40B4-BE49-F238E27FC236}">
                  <a16:creationId xmlns:a16="http://schemas.microsoft.com/office/drawing/2014/main" id="{81A8EEAD-FD69-C118-CC7F-39DA5E4DF0C4}"/>
                </a:ext>
              </a:extLst>
            </p:cNvPr>
            <p:cNvSpPr/>
            <p:nvPr/>
          </p:nvSpPr>
          <p:spPr>
            <a:xfrm rot="5400000">
              <a:off x="6214138" y="14633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27D375-315F-A0D2-D331-B082FAC866F3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9501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87997"/>
            <a:ext cx="759113" cy="344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New CWV Preserve">
            <a:extLst>
              <a:ext uri="{FF2B5EF4-FFF2-40B4-BE49-F238E27FC236}">
                <a16:creationId xmlns:a16="http://schemas.microsoft.com/office/drawing/2014/main" id="{9A0F4349-D106-219C-FC75-B0DE1DD439A8}"/>
              </a:ext>
            </a:extLst>
          </p:cNvPr>
          <p:cNvCxnSpPr>
            <a:cxnSpLocks/>
          </p:cNvCxnSpPr>
          <p:nvPr/>
        </p:nvCxnSpPr>
        <p:spPr>
          <a:xfrm>
            <a:off x="3941064" y="2788920"/>
            <a:ext cx="43528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584669"/>
              </p:ext>
            </p:extLst>
          </p:nvPr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New Congestion Window Validation</a:t>
            </a:r>
          </a:p>
        </p:txBody>
      </p:sp>
      <p:grpSp>
        <p:nvGrpSpPr>
          <p:cNvPr id="15" name="Slow Start" hidden="1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/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" name="Idle Period Note" hidden="1">
            <a:extLst>
              <a:ext uri="{FF2B5EF4-FFF2-40B4-BE49-F238E27FC236}">
                <a16:creationId xmlns:a16="http://schemas.microsoft.com/office/drawing/2014/main" id="{EC1E78F9-0B7C-7B64-4587-CE32F87CAB1F}"/>
              </a:ext>
            </a:extLst>
          </p:cNvPr>
          <p:cNvGrpSpPr/>
          <p:nvPr/>
        </p:nvGrpSpPr>
        <p:grpSpPr>
          <a:xfrm>
            <a:off x="6088288" y="1280150"/>
            <a:ext cx="2154000" cy="1874700"/>
            <a:chOff x="6088288" y="1280150"/>
            <a:chExt cx="2154000" cy="1874700"/>
          </a:xfrm>
        </p:grpSpPr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AEB7A2EA-71AB-35F8-D8BA-7BB0C7135CC0}"/>
                </a:ext>
              </a:extLst>
            </p:cNvPr>
            <p:cNvSpPr/>
            <p:nvPr/>
          </p:nvSpPr>
          <p:spPr>
            <a:xfrm>
              <a:off x="6088288" y="12801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What happens during the idle periods?</a:t>
              </a:r>
              <a:endParaRPr i="1" dirty="0"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7BEB76D7-6380-A749-7BE6-DF748FFDBB2E}"/>
                </a:ext>
              </a:extLst>
            </p:cNvPr>
            <p:cNvSpPr/>
            <p:nvPr/>
          </p:nvSpPr>
          <p:spPr>
            <a:xfrm rot="-5400000">
              <a:off x="6061738" y="13281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;p37">
              <a:extLst>
                <a:ext uri="{FF2B5EF4-FFF2-40B4-BE49-F238E27FC236}">
                  <a16:creationId xmlns:a16="http://schemas.microsoft.com/office/drawing/2014/main" id="{724F1C18-84A9-A5C8-A41E-DBBE181F0A33}"/>
                </a:ext>
              </a:extLst>
            </p:cNvPr>
            <p:cNvSpPr/>
            <p:nvPr/>
          </p:nvSpPr>
          <p:spPr>
            <a:xfrm rot="5400000">
              <a:off x="6061738" y="13109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03;p39" hidden="1">
            <a:extLst>
              <a:ext uri="{FF2B5EF4-FFF2-40B4-BE49-F238E27FC236}">
                <a16:creationId xmlns:a16="http://schemas.microsoft.com/office/drawing/2014/main" id="{E1851D74-68A1-A465-D17C-12243685C739}"/>
              </a:ext>
            </a:extLst>
          </p:cNvPr>
          <p:cNvSpPr/>
          <p:nvPr/>
        </p:nvSpPr>
        <p:spPr>
          <a:xfrm>
            <a:off x="4530957" y="2636456"/>
            <a:ext cx="311199" cy="15291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" name="CWND validation restart" hidden="1">
            <a:extLst>
              <a:ext uri="{FF2B5EF4-FFF2-40B4-BE49-F238E27FC236}">
                <a16:creationId xmlns:a16="http://schemas.microsoft.com/office/drawing/2014/main" id="{4421372E-D45D-C94D-1652-1064895FDB6D}"/>
              </a:ext>
            </a:extLst>
          </p:cNvPr>
          <p:cNvGraphicFramePr/>
          <p:nvPr/>
        </p:nvGraphicFramePr>
        <p:xfrm>
          <a:off x="5056354" y="1625925"/>
          <a:ext cx="2766053" cy="258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21798B47-28BB-1357-12A0-985E85E77C91}"/>
              </a:ext>
            </a:extLst>
          </p:cNvPr>
          <p:cNvSpPr/>
          <p:nvPr/>
        </p:nvSpPr>
        <p:spPr>
          <a:xfrm>
            <a:off x="5814319" y="1863026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Prior Knowledge note" hidden="1">
            <a:extLst>
              <a:ext uri="{FF2B5EF4-FFF2-40B4-BE49-F238E27FC236}">
                <a16:creationId xmlns:a16="http://schemas.microsoft.com/office/drawing/2014/main" id="{FEB76781-48FE-AA21-D5D7-F65A6DA49061}"/>
              </a:ext>
            </a:extLst>
          </p:cNvPr>
          <p:cNvGrpSpPr/>
          <p:nvPr/>
        </p:nvGrpSpPr>
        <p:grpSpPr>
          <a:xfrm>
            <a:off x="6240688" y="1432550"/>
            <a:ext cx="2154000" cy="1874700"/>
            <a:chOff x="6240688" y="1432550"/>
            <a:chExt cx="2154000" cy="1874700"/>
          </a:xfrm>
        </p:grpSpPr>
        <p:sp>
          <p:nvSpPr>
            <p:cNvPr id="40" name="Google Shape;613;p44">
              <a:extLst>
                <a:ext uri="{FF2B5EF4-FFF2-40B4-BE49-F238E27FC236}">
                  <a16:creationId xmlns:a16="http://schemas.microsoft.com/office/drawing/2014/main" id="{B9157764-DC33-0886-8364-1DAE9E3F328C}"/>
                </a:ext>
              </a:extLst>
            </p:cNvPr>
            <p:cNvSpPr/>
            <p:nvPr/>
          </p:nvSpPr>
          <p:spPr>
            <a:xfrm>
              <a:off x="6240688" y="14325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We already have prior CWND knowledge</a:t>
              </a:r>
              <a:endParaRPr i="1" dirty="0"/>
            </a:p>
          </p:txBody>
        </p:sp>
        <p:sp>
          <p:nvSpPr>
            <p:cNvPr id="42" name="Google Shape;614;p44">
              <a:extLst>
                <a:ext uri="{FF2B5EF4-FFF2-40B4-BE49-F238E27FC236}">
                  <a16:creationId xmlns:a16="http://schemas.microsoft.com/office/drawing/2014/main" id="{7DD64914-6830-BF58-7F4C-D039B8D55E94}"/>
                </a:ext>
              </a:extLst>
            </p:cNvPr>
            <p:cNvSpPr/>
            <p:nvPr/>
          </p:nvSpPr>
          <p:spPr>
            <a:xfrm rot="-5400000">
              <a:off x="6214138" y="14805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;p44">
              <a:extLst>
                <a:ext uri="{FF2B5EF4-FFF2-40B4-BE49-F238E27FC236}">
                  <a16:creationId xmlns:a16="http://schemas.microsoft.com/office/drawing/2014/main" id="{81A8EEAD-FD69-C118-CC7F-39DA5E4DF0C4}"/>
                </a:ext>
              </a:extLst>
            </p:cNvPr>
            <p:cNvSpPr/>
            <p:nvPr/>
          </p:nvSpPr>
          <p:spPr>
            <a:xfrm rot="5400000">
              <a:off x="6214138" y="14633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503;p39">
            <a:extLst>
              <a:ext uri="{FF2B5EF4-FFF2-40B4-BE49-F238E27FC236}">
                <a16:creationId xmlns:a16="http://schemas.microsoft.com/office/drawing/2014/main" id="{3F08FEFC-DD3E-6947-AF7B-79753064369D}"/>
              </a:ext>
            </a:extLst>
          </p:cNvPr>
          <p:cNvSpPr/>
          <p:nvPr/>
        </p:nvSpPr>
        <p:spPr>
          <a:xfrm>
            <a:off x="4552006" y="2610824"/>
            <a:ext cx="311199" cy="15291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42E082-8997-5AD8-1F8D-6EDF2EA8D60E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25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8569D-5BA7-5A93-EFA0-F38ECED0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2" y="1751614"/>
            <a:ext cx="4208244" cy="2313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343B3-7E39-5574-FE80-B4DAF3FA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728216"/>
            <a:ext cx="4169664" cy="2311623"/>
          </a:xfrm>
          <a:prstGeom prst="rect">
            <a:avLst/>
          </a:prstGeom>
        </p:spPr>
      </p:pic>
      <p:sp>
        <p:nvSpPr>
          <p:cNvPr id="744" name="Google Shape;74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dirty="0"/>
              <a:t>Transfer After Idle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52"/>
          <p:cNvSpPr txBox="1"/>
          <p:nvPr/>
        </p:nvSpPr>
        <p:spPr>
          <a:xfrm>
            <a:off x="2011976" y="4164531"/>
            <a:ext cx="76750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CWV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6121525" y="4160601"/>
            <a:ext cx="129207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New CWV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pSp>
        <p:nvGrpSpPr>
          <p:cNvPr id="2" name="Transport note">
            <a:extLst>
              <a:ext uri="{FF2B5EF4-FFF2-40B4-BE49-F238E27FC236}">
                <a16:creationId xmlns:a16="http://schemas.microsoft.com/office/drawing/2014/main" id="{0FA38123-9ADD-8E50-D1BC-8AFAAFC8CDA3}"/>
              </a:ext>
            </a:extLst>
          </p:cNvPr>
          <p:cNvGrpSpPr/>
          <p:nvPr/>
        </p:nvGrpSpPr>
        <p:grpSpPr>
          <a:xfrm>
            <a:off x="2818287" y="1194424"/>
            <a:ext cx="2443387" cy="1959481"/>
            <a:chOff x="2818287" y="1194424"/>
            <a:chExt cx="2443387" cy="1959481"/>
          </a:xfrm>
        </p:grpSpPr>
        <p:sp>
          <p:nvSpPr>
            <p:cNvPr id="8" name="Google Shape;758;p53">
              <a:extLst>
                <a:ext uri="{FF2B5EF4-FFF2-40B4-BE49-F238E27FC236}">
                  <a16:creationId xmlns:a16="http://schemas.microsoft.com/office/drawing/2014/main" id="{DC754A07-D6D5-DDD4-2F61-9F65AF15574D}"/>
                </a:ext>
              </a:extLst>
            </p:cNvPr>
            <p:cNvSpPr/>
            <p:nvPr/>
          </p:nvSpPr>
          <p:spPr>
            <a:xfrm>
              <a:off x="2818287" y="1194424"/>
              <a:ext cx="2443387" cy="195948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Fewer lost packets:</a:t>
              </a:r>
              <a:br>
                <a:rPr lang="en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Bounded CWND growth</a:t>
              </a:r>
              <a:endParaRPr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Increased network goodput</a:t>
              </a:r>
              <a:endParaRPr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759;p53">
              <a:extLst>
                <a:ext uri="{FF2B5EF4-FFF2-40B4-BE49-F238E27FC236}">
                  <a16:creationId xmlns:a16="http://schemas.microsoft.com/office/drawing/2014/main" id="{BF719A99-4E42-4855-79F9-82D7C6287780}"/>
                </a:ext>
              </a:extLst>
            </p:cNvPr>
            <p:cNvSpPr/>
            <p:nvPr/>
          </p:nvSpPr>
          <p:spPr>
            <a:xfrm rot="-5400000">
              <a:off x="2791738" y="1242400"/>
              <a:ext cx="342300" cy="289200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0;p53">
              <a:extLst>
                <a:ext uri="{FF2B5EF4-FFF2-40B4-BE49-F238E27FC236}">
                  <a16:creationId xmlns:a16="http://schemas.microsoft.com/office/drawing/2014/main" id="{AFD4D0EA-BC43-7344-AA25-57D9C88F88D2}"/>
                </a:ext>
              </a:extLst>
            </p:cNvPr>
            <p:cNvSpPr/>
            <p:nvPr/>
          </p:nvSpPr>
          <p:spPr>
            <a:xfrm rot="5400000">
              <a:off x="2791738" y="1225175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D463C-6AB0-C1F1-0053-EAAD8B995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FCD8B-4BEF-CCD1-28CB-B9B1D5DA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New CWV on Video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8F93-059A-A1A6-9F57-112691966A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Transport layer benefits from: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Limiting CWND growth after idle.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Reducing the burst packet loss.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Video (application) effect has not been studied.</a:t>
            </a:r>
          </a:p>
        </p:txBody>
      </p:sp>
    </p:spTree>
    <p:extLst>
      <p:ext uri="{BB962C8B-B14F-4D97-AF65-F5344CB8AC3E}">
        <p14:creationId xmlns:p14="http://schemas.microsoft.com/office/powerpoint/2010/main" val="11929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FCD8B-4BEF-CCD1-28CB-B9B1D5DA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New CWV on Video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8F93-059A-A1A6-9F57-112691966A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Transport layer benefits from: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Limiting CWND growth after idle.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Reducing the burst packet loss.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Video (application) effect has not been studied. </a:t>
            </a:r>
            <a:r>
              <a:rPr lang="en-US" b="1" dirty="0"/>
              <a:t>Yet…</a:t>
            </a:r>
          </a:p>
        </p:txBody>
      </p:sp>
    </p:spTree>
    <p:extLst>
      <p:ext uri="{BB962C8B-B14F-4D97-AF65-F5344CB8AC3E}">
        <p14:creationId xmlns:p14="http://schemas.microsoft.com/office/powerpoint/2010/main" val="308911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rver_text">
            <a:extLst>
              <a:ext uri="{FF2B5EF4-FFF2-40B4-BE49-F238E27FC236}">
                <a16:creationId xmlns:a16="http://schemas.microsoft.com/office/drawing/2014/main" id="{1BBF53E0-8DC7-99C0-9ECE-FA1B2BA035AB}"/>
              </a:ext>
            </a:extLst>
          </p:cNvPr>
          <p:cNvSpPr txBox="1"/>
          <p:nvPr/>
        </p:nvSpPr>
        <p:spPr>
          <a:xfrm>
            <a:off x="906597" y="1628779"/>
            <a:ext cx="72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" name="Clients_text">
            <a:extLst>
              <a:ext uri="{FF2B5EF4-FFF2-40B4-BE49-F238E27FC236}">
                <a16:creationId xmlns:a16="http://schemas.microsoft.com/office/drawing/2014/main" id="{5C91D36B-4B57-9906-17C6-A6FE4FAEA7E4}"/>
              </a:ext>
            </a:extLst>
          </p:cNvPr>
          <p:cNvSpPr txBox="1"/>
          <p:nvPr/>
        </p:nvSpPr>
        <p:spPr>
          <a:xfrm>
            <a:off x="6937336" y="1628779"/>
            <a:ext cx="87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Client(s)</a:t>
            </a:r>
          </a:p>
        </p:txBody>
      </p:sp>
      <p:pic>
        <p:nvPicPr>
          <p:cNvPr id="2050" name="Server">
            <a:extLst>
              <a:ext uri="{FF2B5EF4-FFF2-40B4-BE49-F238E27FC236}">
                <a16:creationId xmlns:a16="http://schemas.microsoft.com/office/drawing/2014/main" id="{DE3597F7-3F28-4C9A-7AB2-C906E6F6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7" y="2526427"/>
            <a:ext cx="665845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Router1">
            <a:extLst>
              <a:ext uri="{FF2B5EF4-FFF2-40B4-BE49-F238E27FC236}">
                <a16:creationId xmlns:a16="http://schemas.microsoft.com/office/drawing/2014/main" id="{DCE37D66-20A2-AF37-CF73-2AB21822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29" y="2571750"/>
            <a:ext cx="721519" cy="7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Router2">
            <a:extLst>
              <a:ext uri="{FF2B5EF4-FFF2-40B4-BE49-F238E27FC236}">
                <a16:creationId xmlns:a16="http://schemas.microsoft.com/office/drawing/2014/main" id="{5D851A7E-D42D-3E84-D1C4-D4B63DCD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00" y="2576925"/>
            <a:ext cx="721519" cy="7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4428F6-B40A-D2FD-460C-382CA1BD2E0E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1572441" y="2932510"/>
            <a:ext cx="1309188" cy="5174"/>
          </a:xfrm>
          <a:prstGeom prst="line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9B6D5-43FF-8FEF-C13B-BAB1B5416863}"/>
              </a:ext>
            </a:extLst>
          </p:cNvPr>
          <p:cNvCxnSpPr>
            <a:cxnSpLocks/>
            <a:stCxn id="2054" idx="3"/>
            <a:endCxn id="2056" idx="1"/>
          </p:cNvCxnSpPr>
          <p:nvPr/>
        </p:nvCxnSpPr>
        <p:spPr>
          <a:xfrm>
            <a:off x="3603148" y="2932510"/>
            <a:ext cx="1090952" cy="5175"/>
          </a:xfrm>
          <a:prstGeom prst="line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ttleneck_RTT">
            <a:extLst>
              <a:ext uri="{FF2B5EF4-FFF2-40B4-BE49-F238E27FC236}">
                <a16:creationId xmlns:a16="http://schemas.microsoft.com/office/drawing/2014/main" id="{026A514D-76BD-864E-5010-3066D8CAD4B0}"/>
              </a:ext>
            </a:extLst>
          </p:cNvPr>
          <p:cNvSpPr txBox="1"/>
          <p:nvPr/>
        </p:nvSpPr>
        <p:spPr>
          <a:xfrm>
            <a:off x="3814811" y="2571750"/>
            <a:ext cx="72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en-US" sz="12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12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SL">
            <a:extLst>
              <a:ext uri="{FF2B5EF4-FFF2-40B4-BE49-F238E27FC236}">
                <a16:creationId xmlns:a16="http://schemas.microsoft.com/office/drawing/2014/main" id="{C7ADC44C-AC4A-B088-4CB4-D509B5644473}"/>
              </a:ext>
            </a:extLst>
          </p:cNvPr>
          <p:cNvSpPr txBox="1"/>
          <p:nvPr/>
        </p:nvSpPr>
        <p:spPr>
          <a:xfrm>
            <a:off x="3847348" y="3021445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</a:p>
        </p:txBody>
      </p:sp>
      <p:sp>
        <p:nvSpPr>
          <p:cNvPr id="18" name="FTTC">
            <a:extLst>
              <a:ext uri="{FF2B5EF4-FFF2-40B4-BE49-F238E27FC236}">
                <a16:creationId xmlns:a16="http://schemas.microsoft.com/office/drawing/2014/main" id="{2EDFB25B-676E-2EAE-FC33-AB10BE06A477}"/>
              </a:ext>
            </a:extLst>
          </p:cNvPr>
          <p:cNvSpPr txBox="1"/>
          <p:nvPr/>
        </p:nvSpPr>
        <p:spPr>
          <a:xfrm>
            <a:off x="3847348" y="3298444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FTTC</a:t>
            </a:r>
          </a:p>
        </p:txBody>
      </p:sp>
      <p:sp>
        <p:nvSpPr>
          <p:cNvPr id="20" name="FTTP">
            <a:extLst>
              <a:ext uri="{FF2B5EF4-FFF2-40B4-BE49-F238E27FC236}">
                <a16:creationId xmlns:a16="http://schemas.microsoft.com/office/drawing/2014/main" id="{45E057E4-A05B-4E55-F24F-016096CF92B6}"/>
              </a:ext>
            </a:extLst>
          </p:cNvPr>
          <p:cNvSpPr txBox="1"/>
          <p:nvPr/>
        </p:nvSpPr>
        <p:spPr>
          <a:xfrm>
            <a:off x="3847348" y="3575443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FTTP</a:t>
            </a:r>
          </a:p>
        </p:txBody>
      </p:sp>
      <p:pic>
        <p:nvPicPr>
          <p:cNvPr id="2058" name="Client_1">
            <a:extLst>
              <a:ext uri="{FF2B5EF4-FFF2-40B4-BE49-F238E27FC236}">
                <a16:creationId xmlns:a16="http://schemas.microsoft.com/office/drawing/2014/main" id="{23E6F33A-3FD9-6F4B-4693-322B8192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73" y="1872907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167BFD61-1BFA-D906-F35D-4EBABD89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11" y="1872907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1D7E8EB2-1247-579A-6F0D-CF7C83F4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93" y="3064624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698A3F70-9BF2-3B2E-6F4F-0A92EC1E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12" y="3905863"/>
            <a:ext cx="937838" cy="9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BAAA35CE-E20C-1DE2-7010-E80F7790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73" y="3905863"/>
            <a:ext cx="937838" cy="9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323B86-5312-3ED8-2D22-FFED2FF26C65}"/>
              </a:ext>
            </a:extLst>
          </p:cNvPr>
          <p:cNvCxnSpPr>
            <a:cxnSpLocks/>
            <a:stCxn id="2056" idx="3"/>
            <a:endCxn id="2058" idx="2"/>
          </p:cNvCxnSpPr>
          <p:nvPr/>
        </p:nvCxnSpPr>
        <p:spPr>
          <a:xfrm flipV="1">
            <a:off x="5415619" y="2810745"/>
            <a:ext cx="1220774" cy="126940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2B4B70F-6727-C842-7669-2A4B3F2DB04E}"/>
              </a:ext>
            </a:extLst>
          </p:cNvPr>
          <p:cNvCxnSpPr>
            <a:cxnSpLocks/>
            <a:stCxn id="2056" idx="3"/>
            <a:endCxn id="26" idx="2"/>
          </p:cNvCxnSpPr>
          <p:nvPr/>
        </p:nvCxnSpPr>
        <p:spPr>
          <a:xfrm flipV="1">
            <a:off x="5415619" y="2810745"/>
            <a:ext cx="2630811" cy="126940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CD6522-AAB9-E6D7-8604-EFC8AE4C9B6B}"/>
              </a:ext>
            </a:extLst>
          </p:cNvPr>
          <p:cNvCxnSpPr>
            <a:cxnSpLocks/>
            <a:stCxn id="2056" idx="3"/>
            <a:endCxn id="27" idx="0"/>
          </p:cNvCxnSpPr>
          <p:nvPr/>
        </p:nvCxnSpPr>
        <p:spPr>
          <a:xfrm>
            <a:off x="5415619" y="2937685"/>
            <a:ext cx="1925793" cy="126939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CDCD21-AB53-89CC-3956-4021234C3D40}"/>
              </a:ext>
            </a:extLst>
          </p:cNvPr>
          <p:cNvCxnSpPr>
            <a:cxnSpLocks/>
            <a:stCxn id="2056" idx="3"/>
            <a:endCxn id="29" idx="0"/>
          </p:cNvCxnSpPr>
          <p:nvPr/>
        </p:nvCxnSpPr>
        <p:spPr>
          <a:xfrm>
            <a:off x="5415619" y="2937685"/>
            <a:ext cx="1220774" cy="968177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1B1A9DA-A67A-E59D-7D62-1298389F6ABA}"/>
              </a:ext>
            </a:extLst>
          </p:cNvPr>
          <p:cNvCxnSpPr>
            <a:cxnSpLocks/>
            <a:stCxn id="2056" idx="3"/>
            <a:endCxn id="28" idx="0"/>
          </p:cNvCxnSpPr>
          <p:nvPr/>
        </p:nvCxnSpPr>
        <p:spPr>
          <a:xfrm>
            <a:off x="5415619" y="2937685"/>
            <a:ext cx="2630812" cy="968177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768;p54">
            <a:extLst>
              <a:ext uri="{FF2B5EF4-FFF2-40B4-BE49-F238E27FC236}">
                <a16:creationId xmlns:a16="http://schemas.microsoft.com/office/drawing/2014/main" id="{825A5A55-ED5B-9A73-97E4-3571913E1DB1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25989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rver_text">
            <a:extLst>
              <a:ext uri="{FF2B5EF4-FFF2-40B4-BE49-F238E27FC236}">
                <a16:creationId xmlns:a16="http://schemas.microsoft.com/office/drawing/2014/main" id="{1BBF53E0-8DC7-99C0-9ECE-FA1B2BA035AB}"/>
              </a:ext>
            </a:extLst>
          </p:cNvPr>
          <p:cNvSpPr txBox="1"/>
          <p:nvPr/>
        </p:nvSpPr>
        <p:spPr>
          <a:xfrm>
            <a:off x="906597" y="1628779"/>
            <a:ext cx="72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" name="Clients_text">
            <a:extLst>
              <a:ext uri="{FF2B5EF4-FFF2-40B4-BE49-F238E27FC236}">
                <a16:creationId xmlns:a16="http://schemas.microsoft.com/office/drawing/2014/main" id="{5C91D36B-4B57-9906-17C6-A6FE4FAEA7E4}"/>
              </a:ext>
            </a:extLst>
          </p:cNvPr>
          <p:cNvSpPr txBox="1"/>
          <p:nvPr/>
        </p:nvSpPr>
        <p:spPr>
          <a:xfrm>
            <a:off x="6937336" y="1628779"/>
            <a:ext cx="87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Client(s)</a:t>
            </a:r>
          </a:p>
        </p:txBody>
      </p:sp>
      <p:pic>
        <p:nvPicPr>
          <p:cNvPr id="2050" name="Server">
            <a:extLst>
              <a:ext uri="{FF2B5EF4-FFF2-40B4-BE49-F238E27FC236}">
                <a16:creationId xmlns:a16="http://schemas.microsoft.com/office/drawing/2014/main" id="{DE3597F7-3F28-4C9A-7AB2-C906E6F6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7" y="2526427"/>
            <a:ext cx="665845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Router1">
            <a:extLst>
              <a:ext uri="{FF2B5EF4-FFF2-40B4-BE49-F238E27FC236}">
                <a16:creationId xmlns:a16="http://schemas.microsoft.com/office/drawing/2014/main" id="{DCE37D66-20A2-AF37-CF73-2AB21822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29" y="2571750"/>
            <a:ext cx="721519" cy="7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Router2">
            <a:extLst>
              <a:ext uri="{FF2B5EF4-FFF2-40B4-BE49-F238E27FC236}">
                <a16:creationId xmlns:a16="http://schemas.microsoft.com/office/drawing/2014/main" id="{5D851A7E-D42D-3E84-D1C4-D4B63DCD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00" y="2576925"/>
            <a:ext cx="721519" cy="7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4428F6-B40A-D2FD-460C-382CA1BD2E0E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1572441" y="2932510"/>
            <a:ext cx="1309188" cy="5174"/>
          </a:xfrm>
          <a:prstGeom prst="line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9B6D5-43FF-8FEF-C13B-BAB1B5416863}"/>
              </a:ext>
            </a:extLst>
          </p:cNvPr>
          <p:cNvCxnSpPr>
            <a:cxnSpLocks/>
            <a:stCxn id="2054" idx="3"/>
            <a:endCxn id="2056" idx="1"/>
          </p:cNvCxnSpPr>
          <p:nvPr/>
        </p:nvCxnSpPr>
        <p:spPr>
          <a:xfrm>
            <a:off x="3603148" y="2932510"/>
            <a:ext cx="1090952" cy="5175"/>
          </a:xfrm>
          <a:prstGeom prst="line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ttleneck_RTT">
            <a:extLst>
              <a:ext uri="{FF2B5EF4-FFF2-40B4-BE49-F238E27FC236}">
                <a16:creationId xmlns:a16="http://schemas.microsoft.com/office/drawing/2014/main" id="{026A514D-76BD-864E-5010-3066D8CAD4B0}"/>
              </a:ext>
            </a:extLst>
          </p:cNvPr>
          <p:cNvSpPr txBox="1"/>
          <p:nvPr/>
        </p:nvSpPr>
        <p:spPr>
          <a:xfrm>
            <a:off x="3814811" y="2571750"/>
            <a:ext cx="72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en-US" sz="12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12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SL">
            <a:extLst>
              <a:ext uri="{FF2B5EF4-FFF2-40B4-BE49-F238E27FC236}">
                <a16:creationId xmlns:a16="http://schemas.microsoft.com/office/drawing/2014/main" id="{C7ADC44C-AC4A-B088-4CB4-D509B5644473}"/>
              </a:ext>
            </a:extLst>
          </p:cNvPr>
          <p:cNvSpPr txBox="1"/>
          <p:nvPr/>
        </p:nvSpPr>
        <p:spPr>
          <a:xfrm>
            <a:off x="3847348" y="3021445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</a:p>
        </p:txBody>
      </p:sp>
      <p:sp>
        <p:nvSpPr>
          <p:cNvPr id="18" name="FTTC">
            <a:extLst>
              <a:ext uri="{FF2B5EF4-FFF2-40B4-BE49-F238E27FC236}">
                <a16:creationId xmlns:a16="http://schemas.microsoft.com/office/drawing/2014/main" id="{2EDFB25B-676E-2EAE-FC33-AB10BE06A477}"/>
              </a:ext>
            </a:extLst>
          </p:cNvPr>
          <p:cNvSpPr txBox="1"/>
          <p:nvPr/>
        </p:nvSpPr>
        <p:spPr>
          <a:xfrm>
            <a:off x="3847348" y="3298444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FTTC</a:t>
            </a:r>
          </a:p>
        </p:txBody>
      </p:sp>
      <p:sp>
        <p:nvSpPr>
          <p:cNvPr id="20" name="FTTP">
            <a:extLst>
              <a:ext uri="{FF2B5EF4-FFF2-40B4-BE49-F238E27FC236}">
                <a16:creationId xmlns:a16="http://schemas.microsoft.com/office/drawing/2014/main" id="{45E057E4-A05B-4E55-F24F-016096CF92B6}"/>
              </a:ext>
            </a:extLst>
          </p:cNvPr>
          <p:cNvSpPr txBox="1"/>
          <p:nvPr/>
        </p:nvSpPr>
        <p:spPr>
          <a:xfrm>
            <a:off x="3847348" y="3575443"/>
            <a:ext cx="63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FTTP</a:t>
            </a:r>
          </a:p>
        </p:txBody>
      </p:sp>
      <p:pic>
        <p:nvPicPr>
          <p:cNvPr id="2058" name="Client_1">
            <a:extLst>
              <a:ext uri="{FF2B5EF4-FFF2-40B4-BE49-F238E27FC236}">
                <a16:creationId xmlns:a16="http://schemas.microsoft.com/office/drawing/2014/main" id="{23E6F33A-3FD9-6F4B-4693-322B8192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73" y="1872907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167BFD61-1BFA-D906-F35D-4EBABD89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11" y="1872907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1D7E8EB2-1247-579A-6F0D-CF7C83F4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93" y="3064624"/>
            <a:ext cx="937838" cy="9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698A3F70-9BF2-3B2E-6F4F-0A92EC1E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12" y="3905863"/>
            <a:ext cx="937838" cy="9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BAAA35CE-E20C-1DE2-7010-E80F7790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73" y="3905863"/>
            <a:ext cx="937838" cy="9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323B86-5312-3ED8-2D22-FFED2FF26C65}"/>
              </a:ext>
            </a:extLst>
          </p:cNvPr>
          <p:cNvCxnSpPr>
            <a:cxnSpLocks/>
            <a:stCxn id="2056" idx="3"/>
            <a:endCxn id="2058" idx="2"/>
          </p:cNvCxnSpPr>
          <p:nvPr/>
        </p:nvCxnSpPr>
        <p:spPr>
          <a:xfrm flipV="1">
            <a:off x="5415619" y="2810745"/>
            <a:ext cx="1220774" cy="126940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2B4B70F-6727-C842-7669-2A4B3F2DB04E}"/>
              </a:ext>
            </a:extLst>
          </p:cNvPr>
          <p:cNvCxnSpPr>
            <a:cxnSpLocks/>
            <a:stCxn id="2056" idx="3"/>
            <a:endCxn id="26" idx="2"/>
          </p:cNvCxnSpPr>
          <p:nvPr/>
        </p:nvCxnSpPr>
        <p:spPr>
          <a:xfrm flipV="1">
            <a:off x="5415619" y="2810745"/>
            <a:ext cx="2630811" cy="126940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CD6522-AAB9-E6D7-8604-EFC8AE4C9B6B}"/>
              </a:ext>
            </a:extLst>
          </p:cNvPr>
          <p:cNvCxnSpPr>
            <a:cxnSpLocks/>
            <a:stCxn id="2056" idx="3"/>
            <a:endCxn id="27" idx="0"/>
          </p:cNvCxnSpPr>
          <p:nvPr/>
        </p:nvCxnSpPr>
        <p:spPr>
          <a:xfrm>
            <a:off x="5415619" y="2937685"/>
            <a:ext cx="1925793" cy="126939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CDCD21-AB53-89CC-3956-4021234C3D40}"/>
              </a:ext>
            </a:extLst>
          </p:cNvPr>
          <p:cNvCxnSpPr>
            <a:cxnSpLocks/>
            <a:stCxn id="2056" idx="3"/>
            <a:endCxn id="29" idx="0"/>
          </p:cNvCxnSpPr>
          <p:nvPr/>
        </p:nvCxnSpPr>
        <p:spPr>
          <a:xfrm>
            <a:off x="5415619" y="2937685"/>
            <a:ext cx="1220774" cy="968177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1B1A9DA-A67A-E59D-7D62-1298389F6ABA}"/>
              </a:ext>
            </a:extLst>
          </p:cNvPr>
          <p:cNvCxnSpPr>
            <a:cxnSpLocks/>
            <a:stCxn id="2056" idx="3"/>
            <a:endCxn id="28" idx="0"/>
          </p:cNvCxnSpPr>
          <p:nvPr/>
        </p:nvCxnSpPr>
        <p:spPr>
          <a:xfrm>
            <a:off x="5415619" y="2937685"/>
            <a:ext cx="2630812" cy="968177"/>
          </a:xfrm>
          <a:prstGeom prst="bentConnector2">
            <a:avLst/>
          </a:prstGeom>
          <a:ln w="1016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768;p54">
            <a:extLst>
              <a:ext uri="{FF2B5EF4-FFF2-40B4-BE49-F238E27FC236}">
                <a16:creationId xmlns:a16="http://schemas.microsoft.com/office/drawing/2014/main" id="{825A5A55-ED5B-9A73-97E4-3571913E1DB1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87060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Application Impact</a:t>
            </a:r>
            <a:endParaRPr sz="2100" i="1" dirty="0"/>
          </a:p>
        </p:txBody>
      </p:sp>
      <p:pic>
        <p:nvPicPr>
          <p:cNvPr id="988" name="Google Shape;9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45" y="1890690"/>
            <a:ext cx="2949075" cy="16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182" y="2192677"/>
            <a:ext cx="1057600" cy="10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67"/>
          <p:cNvSpPr/>
          <p:nvPr/>
        </p:nvSpPr>
        <p:spPr>
          <a:xfrm>
            <a:off x="1070380" y="1797700"/>
            <a:ext cx="2154000" cy="18747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Rebuffer Ratio</a:t>
            </a:r>
            <a:endParaRPr sz="1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1" name="Google Shape;991;p67"/>
          <p:cNvSpPr/>
          <p:nvPr/>
        </p:nvSpPr>
        <p:spPr>
          <a:xfrm rot="-5400000">
            <a:off x="1043930" y="1815347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7"/>
          <p:cNvSpPr/>
          <p:nvPr/>
        </p:nvSpPr>
        <p:spPr>
          <a:xfrm rot="5400000">
            <a:off x="1043930" y="1798122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0F933-8D10-F362-E04C-700B7EB3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" grpId="0" animBg="1"/>
      <p:bldP spid="991" grpId="0" animBg="1"/>
      <p:bldP spid="9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Does TCP New Congestion Window Validation Improve HTTP Adaptive Streaming Performance?</a:t>
            </a:r>
            <a:endParaRPr sz="2100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 dirty="0"/>
              <a:t>Yes</a:t>
            </a:r>
            <a:r>
              <a:rPr lang="en" sz="2100" dirty="0"/>
              <a:t>.</a:t>
            </a:r>
            <a:r>
              <a:rPr lang="en" i="1" dirty="0"/>
              <a:t> </a:t>
            </a:r>
            <a:r>
              <a:rPr lang="en" dirty="0">
                <a:solidFill>
                  <a:schemeClr val="bg1"/>
                </a:solidFill>
              </a:rPr>
              <a:t>And now I will tell you why…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559223-3F23-E24D-F7D5-1096431E4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5B9781-9D85-7237-4AB8-332945AE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118"/>
            <a:ext cx="8764292" cy="3834863"/>
          </a:xfrm>
          <a:prstGeom prst="rect">
            <a:avLst/>
          </a:prstGeom>
        </p:spPr>
      </p:pic>
      <p:sp>
        <p:nvSpPr>
          <p:cNvPr id="998" name="Google Shape;998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dirty="0"/>
              <a:t>Rebuffer</a:t>
            </a:r>
            <a:r>
              <a:rPr lang="en" dirty="0"/>
              <a:t> Ratio</a:t>
            </a:r>
            <a:endParaRPr dirty="0"/>
          </a:p>
        </p:txBody>
      </p:sp>
      <p:sp>
        <p:nvSpPr>
          <p:cNvPr id="1000" name="Google Shape;1000;p68"/>
          <p:cNvSpPr/>
          <p:nvPr/>
        </p:nvSpPr>
        <p:spPr>
          <a:xfrm>
            <a:off x="1204680" y="1871947"/>
            <a:ext cx="3118200" cy="2577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8"/>
          <p:cNvSpPr/>
          <p:nvPr/>
        </p:nvSpPr>
        <p:spPr>
          <a:xfrm>
            <a:off x="5303921" y="1831284"/>
            <a:ext cx="3381354" cy="261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8"/>
          <p:cNvSpPr/>
          <p:nvPr/>
        </p:nvSpPr>
        <p:spPr>
          <a:xfrm>
            <a:off x="1222663" y="4475812"/>
            <a:ext cx="3248600" cy="5669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8"/>
          <p:cNvSpPr/>
          <p:nvPr/>
        </p:nvSpPr>
        <p:spPr>
          <a:xfrm>
            <a:off x="5365977" y="4479067"/>
            <a:ext cx="3118200" cy="61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8"/>
          <p:cNvSpPr/>
          <p:nvPr/>
        </p:nvSpPr>
        <p:spPr>
          <a:xfrm>
            <a:off x="70541" y="1725225"/>
            <a:ext cx="961541" cy="2870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Hide Multiple">
            <a:extLst>
              <a:ext uri="{FF2B5EF4-FFF2-40B4-BE49-F238E27FC236}">
                <a16:creationId xmlns:a16="http://schemas.microsoft.com/office/drawing/2014/main" id="{C24ADAED-154B-2647-66F2-B522EE21D31B}"/>
              </a:ext>
            </a:extLst>
          </p:cNvPr>
          <p:cNvGrpSpPr/>
          <p:nvPr/>
        </p:nvGrpSpPr>
        <p:grpSpPr>
          <a:xfrm>
            <a:off x="2882500" y="1903452"/>
            <a:ext cx="5630177" cy="2543028"/>
            <a:chOff x="2882500" y="1903452"/>
            <a:chExt cx="5630177" cy="2543028"/>
          </a:xfrm>
        </p:grpSpPr>
        <p:sp>
          <p:nvSpPr>
            <p:cNvPr id="11" name="Google Shape;1034;p71">
              <a:extLst>
                <a:ext uri="{FF2B5EF4-FFF2-40B4-BE49-F238E27FC236}">
                  <a16:creationId xmlns:a16="http://schemas.microsoft.com/office/drawing/2014/main" id="{6C3E7A3A-112E-5867-B2C1-1901B9A56BA5}"/>
                </a:ext>
              </a:extLst>
            </p:cNvPr>
            <p:cNvSpPr/>
            <p:nvPr/>
          </p:nvSpPr>
          <p:spPr>
            <a:xfrm>
              <a:off x="2882500" y="1903452"/>
              <a:ext cx="1489500" cy="243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5;p71">
              <a:extLst>
                <a:ext uri="{FF2B5EF4-FFF2-40B4-BE49-F238E27FC236}">
                  <a16:creationId xmlns:a16="http://schemas.microsoft.com/office/drawing/2014/main" id="{E3EDBE83-A766-5334-3E0D-4851FEFC6FDB}"/>
                </a:ext>
              </a:extLst>
            </p:cNvPr>
            <p:cNvSpPr/>
            <p:nvPr/>
          </p:nvSpPr>
          <p:spPr>
            <a:xfrm>
              <a:off x="6925077" y="2014080"/>
              <a:ext cx="1587600" cy="243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51;p73">
            <a:extLst>
              <a:ext uri="{FF2B5EF4-FFF2-40B4-BE49-F238E27FC236}">
                <a16:creationId xmlns:a16="http://schemas.microsoft.com/office/drawing/2014/main" id="{4105EC54-56E5-0ADA-6BE3-45966E175DCC}"/>
              </a:ext>
            </a:extLst>
          </p:cNvPr>
          <p:cNvSpPr/>
          <p:nvPr/>
        </p:nvSpPr>
        <p:spPr>
          <a:xfrm>
            <a:off x="3758446" y="2463265"/>
            <a:ext cx="623700" cy="9324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52;p73">
            <a:extLst>
              <a:ext uri="{FF2B5EF4-FFF2-40B4-BE49-F238E27FC236}">
                <a16:creationId xmlns:a16="http://schemas.microsoft.com/office/drawing/2014/main" id="{3FCC6755-F652-EC85-50CF-28ECD9B091B0}"/>
              </a:ext>
            </a:extLst>
          </p:cNvPr>
          <p:cNvSpPr/>
          <p:nvPr/>
        </p:nvSpPr>
        <p:spPr>
          <a:xfrm>
            <a:off x="7954550" y="3618853"/>
            <a:ext cx="623700" cy="814689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F96EE-85FE-5761-7005-44CA48EC6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" grpId="0" animBg="1"/>
      <p:bldP spid="1001" grpId="0" animBg="1"/>
      <p:bldP spid="1002" grpId="0" animBg="1"/>
      <p:bldP spid="1003" grpId="0" animBg="1"/>
      <p:bldP spid="1004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5B9781-9D85-7237-4AB8-332945AE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118"/>
            <a:ext cx="8764292" cy="3834863"/>
          </a:xfrm>
          <a:prstGeom prst="rect">
            <a:avLst/>
          </a:prstGeom>
        </p:spPr>
      </p:pic>
      <p:sp>
        <p:nvSpPr>
          <p:cNvPr id="998" name="Google Shape;998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dirty="0"/>
              <a:t>Rebuffer</a:t>
            </a:r>
            <a:r>
              <a:rPr lang="en" dirty="0"/>
              <a:t> Ratio</a:t>
            </a:r>
            <a:endParaRPr dirty="0"/>
          </a:p>
        </p:txBody>
      </p:sp>
      <p:sp>
        <p:nvSpPr>
          <p:cNvPr id="1000" name="Google Shape;1000;p68" hidden="1"/>
          <p:cNvSpPr/>
          <p:nvPr/>
        </p:nvSpPr>
        <p:spPr>
          <a:xfrm>
            <a:off x="1204680" y="1871947"/>
            <a:ext cx="3118200" cy="2577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8" hidden="1"/>
          <p:cNvSpPr/>
          <p:nvPr/>
        </p:nvSpPr>
        <p:spPr>
          <a:xfrm>
            <a:off x="5303921" y="1831284"/>
            <a:ext cx="3381354" cy="261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8" hidden="1"/>
          <p:cNvSpPr/>
          <p:nvPr/>
        </p:nvSpPr>
        <p:spPr>
          <a:xfrm>
            <a:off x="1222663" y="4475812"/>
            <a:ext cx="3248600" cy="5669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8" hidden="1"/>
          <p:cNvSpPr/>
          <p:nvPr/>
        </p:nvSpPr>
        <p:spPr>
          <a:xfrm>
            <a:off x="5365977" y="4479067"/>
            <a:ext cx="3118200" cy="61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8" hidden="1"/>
          <p:cNvSpPr/>
          <p:nvPr/>
        </p:nvSpPr>
        <p:spPr>
          <a:xfrm>
            <a:off x="70541" y="1725225"/>
            <a:ext cx="961541" cy="2870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Hide Multiple" hidden="1">
            <a:extLst>
              <a:ext uri="{FF2B5EF4-FFF2-40B4-BE49-F238E27FC236}">
                <a16:creationId xmlns:a16="http://schemas.microsoft.com/office/drawing/2014/main" id="{C24ADAED-154B-2647-66F2-B522EE21D31B}"/>
              </a:ext>
            </a:extLst>
          </p:cNvPr>
          <p:cNvGrpSpPr/>
          <p:nvPr/>
        </p:nvGrpSpPr>
        <p:grpSpPr>
          <a:xfrm>
            <a:off x="2882500" y="1903452"/>
            <a:ext cx="5630177" cy="2543028"/>
            <a:chOff x="2882500" y="1903452"/>
            <a:chExt cx="5630177" cy="2543028"/>
          </a:xfrm>
        </p:grpSpPr>
        <p:sp>
          <p:nvSpPr>
            <p:cNvPr id="11" name="Google Shape;1034;p71">
              <a:extLst>
                <a:ext uri="{FF2B5EF4-FFF2-40B4-BE49-F238E27FC236}">
                  <a16:creationId xmlns:a16="http://schemas.microsoft.com/office/drawing/2014/main" id="{6C3E7A3A-112E-5867-B2C1-1901B9A56BA5}"/>
                </a:ext>
              </a:extLst>
            </p:cNvPr>
            <p:cNvSpPr/>
            <p:nvPr/>
          </p:nvSpPr>
          <p:spPr>
            <a:xfrm>
              <a:off x="2882500" y="1903452"/>
              <a:ext cx="1489500" cy="243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5;p71">
              <a:extLst>
                <a:ext uri="{FF2B5EF4-FFF2-40B4-BE49-F238E27FC236}">
                  <a16:creationId xmlns:a16="http://schemas.microsoft.com/office/drawing/2014/main" id="{E3EDBE83-A766-5334-3E0D-4851FEFC6FDB}"/>
                </a:ext>
              </a:extLst>
            </p:cNvPr>
            <p:cNvSpPr/>
            <p:nvPr/>
          </p:nvSpPr>
          <p:spPr>
            <a:xfrm>
              <a:off x="6925077" y="2014080"/>
              <a:ext cx="1587600" cy="243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51;p73">
            <a:extLst>
              <a:ext uri="{FF2B5EF4-FFF2-40B4-BE49-F238E27FC236}">
                <a16:creationId xmlns:a16="http://schemas.microsoft.com/office/drawing/2014/main" id="{4105EC54-56E5-0ADA-6BE3-45966E175DCC}"/>
              </a:ext>
            </a:extLst>
          </p:cNvPr>
          <p:cNvSpPr/>
          <p:nvPr/>
        </p:nvSpPr>
        <p:spPr>
          <a:xfrm>
            <a:off x="3758446" y="2463265"/>
            <a:ext cx="623700" cy="9324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52;p73">
            <a:extLst>
              <a:ext uri="{FF2B5EF4-FFF2-40B4-BE49-F238E27FC236}">
                <a16:creationId xmlns:a16="http://schemas.microsoft.com/office/drawing/2014/main" id="{3FCC6755-F652-EC85-50CF-28ECD9B091B0}"/>
              </a:ext>
            </a:extLst>
          </p:cNvPr>
          <p:cNvSpPr/>
          <p:nvPr/>
        </p:nvSpPr>
        <p:spPr>
          <a:xfrm>
            <a:off x="7954550" y="3618853"/>
            <a:ext cx="623700" cy="814689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F96EE-85FE-5761-7005-44CA48EC6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16" name="Google Shape;1074;p75">
            <a:extLst>
              <a:ext uri="{FF2B5EF4-FFF2-40B4-BE49-F238E27FC236}">
                <a16:creationId xmlns:a16="http://schemas.microsoft.com/office/drawing/2014/main" id="{F0C135C0-0BC5-5DC5-4490-38DC2C54D196}"/>
              </a:ext>
            </a:extLst>
          </p:cNvPr>
          <p:cNvSpPr/>
          <p:nvPr/>
        </p:nvSpPr>
        <p:spPr>
          <a:xfrm>
            <a:off x="3966562" y="400199"/>
            <a:ext cx="2343837" cy="187805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mean difference of </a:t>
            </a:r>
            <a:r>
              <a:rPr lang="e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4% points</a:t>
            </a: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Rebuffering reduced by over </a:t>
            </a:r>
            <a:r>
              <a:rPr lang="e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seconds</a:t>
            </a: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1075;p75">
            <a:extLst>
              <a:ext uri="{FF2B5EF4-FFF2-40B4-BE49-F238E27FC236}">
                <a16:creationId xmlns:a16="http://schemas.microsoft.com/office/drawing/2014/main" id="{61D368AC-6F6C-C304-9D1C-4E94E13C247E}"/>
              </a:ext>
            </a:extLst>
          </p:cNvPr>
          <p:cNvSpPr/>
          <p:nvPr/>
        </p:nvSpPr>
        <p:spPr>
          <a:xfrm rot="-5400000">
            <a:off x="3940013" y="448175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76;p75">
            <a:extLst>
              <a:ext uri="{FF2B5EF4-FFF2-40B4-BE49-F238E27FC236}">
                <a16:creationId xmlns:a16="http://schemas.microsoft.com/office/drawing/2014/main" id="{503F59D9-BB94-DF69-DA30-75119B6E0813}"/>
              </a:ext>
            </a:extLst>
          </p:cNvPr>
          <p:cNvSpPr/>
          <p:nvPr/>
        </p:nvSpPr>
        <p:spPr>
          <a:xfrm rot="5400000">
            <a:off x="3940013" y="430950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17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Application Impact</a:t>
            </a:r>
            <a:endParaRPr sz="2100" i="1" dirty="0"/>
          </a:p>
        </p:txBody>
      </p:sp>
      <p:pic>
        <p:nvPicPr>
          <p:cNvPr id="1097" name="Google Shape;109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09" y="2336870"/>
            <a:ext cx="4772275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77"/>
          <p:cNvSpPr/>
          <p:nvPr/>
        </p:nvSpPr>
        <p:spPr>
          <a:xfrm>
            <a:off x="620022" y="1729220"/>
            <a:ext cx="2154000" cy="18747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Bit-rate Switch Frequency</a:t>
            </a:r>
            <a:endParaRPr sz="1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1" name="Google Shape;1101;p77"/>
          <p:cNvSpPr/>
          <p:nvPr/>
        </p:nvSpPr>
        <p:spPr>
          <a:xfrm rot="-5400000">
            <a:off x="593572" y="1777195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77"/>
          <p:cNvSpPr/>
          <p:nvPr/>
        </p:nvSpPr>
        <p:spPr>
          <a:xfrm rot="5400000">
            <a:off x="593572" y="1759970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C8CA-2C51-6B7A-F996-FC3F4E515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" grpId="0" animBg="1"/>
      <p:bldP spid="1101" grpId="0" animBg="1"/>
      <p:bldP spid="1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0E4751-4CAC-9C6C-7FFE-D83FC8BB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" y="1299625"/>
            <a:ext cx="8842248" cy="2674044"/>
          </a:xfrm>
          <a:prstGeom prst="rect">
            <a:avLst/>
          </a:prstGeom>
        </p:spPr>
      </p:pic>
      <p:sp>
        <p:nvSpPr>
          <p:cNvPr id="1108" name="Google Shape;1108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Bit-rate Switch Frequency</a:t>
            </a:r>
            <a:endParaRPr sz="21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110" name="Google Shape;1110;p78"/>
          <p:cNvSpPr/>
          <p:nvPr/>
        </p:nvSpPr>
        <p:spPr>
          <a:xfrm>
            <a:off x="782663" y="1558547"/>
            <a:ext cx="1821199" cy="16425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78"/>
          <p:cNvSpPr/>
          <p:nvPr/>
        </p:nvSpPr>
        <p:spPr>
          <a:xfrm>
            <a:off x="2900397" y="1558547"/>
            <a:ext cx="1821199" cy="16425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78"/>
          <p:cNvSpPr/>
          <p:nvPr/>
        </p:nvSpPr>
        <p:spPr>
          <a:xfrm>
            <a:off x="5021451" y="1543049"/>
            <a:ext cx="1789500" cy="16580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78"/>
          <p:cNvSpPr/>
          <p:nvPr/>
        </p:nvSpPr>
        <p:spPr>
          <a:xfrm>
            <a:off x="7152003" y="1543050"/>
            <a:ext cx="1789500" cy="1658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78"/>
          <p:cNvSpPr/>
          <p:nvPr/>
        </p:nvSpPr>
        <p:spPr>
          <a:xfrm>
            <a:off x="0" y="1478850"/>
            <a:ext cx="7608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78"/>
          <p:cNvSpPr/>
          <p:nvPr/>
        </p:nvSpPr>
        <p:spPr>
          <a:xfrm>
            <a:off x="760800" y="3220706"/>
            <a:ext cx="8230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Hide 1&amp;2">
            <a:extLst>
              <a:ext uri="{FF2B5EF4-FFF2-40B4-BE49-F238E27FC236}">
                <a16:creationId xmlns:a16="http://schemas.microsoft.com/office/drawing/2014/main" id="{1AC39E4A-1774-6CC5-B0C4-459816062481}"/>
              </a:ext>
            </a:extLst>
          </p:cNvPr>
          <p:cNvGrpSpPr/>
          <p:nvPr/>
        </p:nvGrpSpPr>
        <p:grpSpPr>
          <a:xfrm>
            <a:off x="533172" y="3204687"/>
            <a:ext cx="8517575" cy="213476"/>
            <a:chOff x="503625" y="3236975"/>
            <a:chExt cx="8517575" cy="257101"/>
          </a:xfrm>
        </p:grpSpPr>
        <p:sp>
          <p:nvSpPr>
            <p:cNvPr id="11" name="Google Shape;1129;p79">
              <a:extLst>
                <a:ext uri="{FF2B5EF4-FFF2-40B4-BE49-F238E27FC236}">
                  <a16:creationId xmlns:a16="http://schemas.microsoft.com/office/drawing/2014/main" id="{F93F210E-A648-6C17-E839-D5FC839A3074}"/>
                </a:ext>
              </a:extLst>
            </p:cNvPr>
            <p:cNvSpPr/>
            <p:nvPr/>
          </p:nvSpPr>
          <p:spPr>
            <a:xfrm>
              <a:off x="503625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0;p79">
              <a:extLst>
                <a:ext uri="{FF2B5EF4-FFF2-40B4-BE49-F238E27FC236}">
                  <a16:creationId xmlns:a16="http://schemas.microsoft.com/office/drawing/2014/main" id="{3776829F-5EF3-4468-C786-42D494564530}"/>
                </a:ext>
              </a:extLst>
            </p:cNvPr>
            <p:cNvSpPr/>
            <p:nvPr/>
          </p:nvSpPr>
          <p:spPr>
            <a:xfrm>
              <a:off x="1727600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1;p79">
              <a:extLst>
                <a:ext uri="{FF2B5EF4-FFF2-40B4-BE49-F238E27FC236}">
                  <a16:creationId xmlns:a16="http://schemas.microsoft.com/office/drawing/2014/main" id="{C525C4E0-5981-9905-F64F-46054B2D640E}"/>
                </a:ext>
              </a:extLst>
            </p:cNvPr>
            <p:cNvSpPr/>
            <p:nvPr/>
          </p:nvSpPr>
          <p:spPr>
            <a:xfrm>
              <a:off x="2653313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2;p79">
              <a:extLst>
                <a:ext uri="{FF2B5EF4-FFF2-40B4-BE49-F238E27FC236}">
                  <a16:creationId xmlns:a16="http://schemas.microsoft.com/office/drawing/2014/main" id="{258E89E9-08AB-DC91-6B6C-84D6D2371BB4}"/>
                </a:ext>
              </a:extLst>
            </p:cNvPr>
            <p:cNvSpPr/>
            <p:nvPr/>
          </p:nvSpPr>
          <p:spPr>
            <a:xfrm>
              <a:off x="3877288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3;p79">
              <a:extLst>
                <a:ext uri="{FF2B5EF4-FFF2-40B4-BE49-F238E27FC236}">
                  <a16:creationId xmlns:a16="http://schemas.microsoft.com/office/drawing/2014/main" id="{1E3F1E2C-A597-13F5-D6C7-510980E02521}"/>
                </a:ext>
              </a:extLst>
            </p:cNvPr>
            <p:cNvSpPr/>
            <p:nvPr/>
          </p:nvSpPr>
          <p:spPr>
            <a:xfrm>
              <a:off x="4803025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4;p79">
              <a:extLst>
                <a:ext uri="{FF2B5EF4-FFF2-40B4-BE49-F238E27FC236}">
                  <a16:creationId xmlns:a16="http://schemas.microsoft.com/office/drawing/2014/main" id="{6F5E6740-703F-6F07-8FC3-0D5344A3809A}"/>
                </a:ext>
              </a:extLst>
            </p:cNvPr>
            <p:cNvSpPr/>
            <p:nvPr/>
          </p:nvSpPr>
          <p:spPr>
            <a:xfrm>
              <a:off x="6027000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5;p79">
              <a:extLst>
                <a:ext uri="{FF2B5EF4-FFF2-40B4-BE49-F238E27FC236}">
                  <a16:creationId xmlns:a16="http://schemas.microsoft.com/office/drawing/2014/main" id="{97C1782F-63C7-E2F8-815B-E082AAC10F02}"/>
                </a:ext>
              </a:extLst>
            </p:cNvPr>
            <p:cNvSpPr/>
            <p:nvPr/>
          </p:nvSpPr>
          <p:spPr>
            <a:xfrm>
              <a:off x="6952725" y="3236976"/>
              <a:ext cx="1028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6;p79">
              <a:extLst>
                <a:ext uri="{FF2B5EF4-FFF2-40B4-BE49-F238E27FC236}">
                  <a16:creationId xmlns:a16="http://schemas.microsoft.com/office/drawing/2014/main" id="{3BB60A6C-3CEF-5F2F-7D6E-3873F3E438C1}"/>
                </a:ext>
              </a:extLst>
            </p:cNvPr>
            <p:cNvSpPr/>
            <p:nvPr/>
          </p:nvSpPr>
          <p:spPr>
            <a:xfrm>
              <a:off x="8176700" y="3236975"/>
              <a:ext cx="8445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Hide 2">
            <a:extLst>
              <a:ext uri="{FF2B5EF4-FFF2-40B4-BE49-F238E27FC236}">
                <a16:creationId xmlns:a16="http://schemas.microsoft.com/office/drawing/2014/main" id="{0FAB41E7-294A-9284-8C14-CCA34734F3BB}"/>
              </a:ext>
            </a:extLst>
          </p:cNvPr>
          <p:cNvGrpSpPr/>
          <p:nvPr/>
        </p:nvGrpSpPr>
        <p:grpSpPr>
          <a:xfrm>
            <a:off x="533172" y="3205473"/>
            <a:ext cx="8517575" cy="182650"/>
            <a:chOff x="503625" y="3236975"/>
            <a:chExt cx="8517575" cy="257100"/>
          </a:xfrm>
        </p:grpSpPr>
        <p:sp>
          <p:nvSpPr>
            <p:cNvPr id="20" name="Google Shape;1150;p80">
              <a:extLst>
                <a:ext uri="{FF2B5EF4-FFF2-40B4-BE49-F238E27FC236}">
                  <a16:creationId xmlns:a16="http://schemas.microsoft.com/office/drawing/2014/main" id="{6CFBA39D-456A-70EF-E835-D5C519E6D988}"/>
                </a:ext>
              </a:extLst>
            </p:cNvPr>
            <p:cNvSpPr/>
            <p:nvPr/>
          </p:nvSpPr>
          <p:spPr>
            <a:xfrm>
              <a:off x="503625" y="3236975"/>
              <a:ext cx="7608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1;p80">
              <a:extLst>
                <a:ext uri="{FF2B5EF4-FFF2-40B4-BE49-F238E27FC236}">
                  <a16:creationId xmlns:a16="http://schemas.microsoft.com/office/drawing/2014/main" id="{2C0F0E1D-1D29-89FA-B1C3-42CA99C9DC6E}"/>
                </a:ext>
              </a:extLst>
            </p:cNvPr>
            <p:cNvSpPr/>
            <p:nvPr/>
          </p:nvSpPr>
          <p:spPr>
            <a:xfrm>
              <a:off x="2100275" y="3236975"/>
              <a:ext cx="6561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2;p80">
              <a:extLst>
                <a:ext uri="{FF2B5EF4-FFF2-40B4-BE49-F238E27FC236}">
                  <a16:creationId xmlns:a16="http://schemas.microsoft.com/office/drawing/2014/main" id="{1E847B68-8155-4BDE-35BC-0254718A7F38}"/>
                </a:ext>
              </a:extLst>
            </p:cNvPr>
            <p:cNvSpPr/>
            <p:nvPr/>
          </p:nvSpPr>
          <p:spPr>
            <a:xfrm>
              <a:off x="2653321" y="3236975"/>
              <a:ext cx="6561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;p80">
              <a:extLst>
                <a:ext uri="{FF2B5EF4-FFF2-40B4-BE49-F238E27FC236}">
                  <a16:creationId xmlns:a16="http://schemas.microsoft.com/office/drawing/2014/main" id="{A47ED1F1-84D5-0DC4-AE44-5BBEC3B53C7F}"/>
                </a:ext>
              </a:extLst>
            </p:cNvPr>
            <p:cNvSpPr/>
            <p:nvPr/>
          </p:nvSpPr>
          <p:spPr>
            <a:xfrm>
              <a:off x="4249900" y="3236975"/>
              <a:ext cx="6561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4;p80">
              <a:extLst>
                <a:ext uri="{FF2B5EF4-FFF2-40B4-BE49-F238E27FC236}">
                  <a16:creationId xmlns:a16="http://schemas.microsoft.com/office/drawing/2014/main" id="{918412FA-3E56-BEBB-C254-4DBEDA0A7830}"/>
                </a:ext>
              </a:extLst>
            </p:cNvPr>
            <p:cNvSpPr/>
            <p:nvPr/>
          </p:nvSpPr>
          <p:spPr>
            <a:xfrm>
              <a:off x="4803025" y="3236975"/>
              <a:ext cx="6561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5;p80">
              <a:extLst>
                <a:ext uri="{FF2B5EF4-FFF2-40B4-BE49-F238E27FC236}">
                  <a16:creationId xmlns:a16="http://schemas.microsoft.com/office/drawing/2014/main" id="{655887A7-475A-5DA9-18D5-0E4A12C89051}"/>
                </a:ext>
              </a:extLst>
            </p:cNvPr>
            <p:cNvSpPr/>
            <p:nvPr/>
          </p:nvSpPr>
          <p:spPr>
            <a:xfrm>
              <a:off x="6343650" y="3236975"/>
              <a:ext cx="7122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6;p80">
              <a:extLst>
                <a:ext uri="{FF2B5EF4-FFF2-40B4-BE49-F238E27FC236}">
                  <a16:creationId xmlns:a16="http://schemas.microsoft.com/office/drawing/2014/main" id="{0F16BBD1-8D81-8858-E8EA-5F27F09D8C46}"/>
                </a:ext>
              </a:extLst>
            </p:cNvPr>
            <p:cNvSpPr/>
            <p:nvPr/>
          </p:nvSpPr>
          <p:spPr>
            <a:xfrm>
              <a:off x="6952725" y="3236975"/>
              <a:ext cx="7122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7;p80">
              <a:extLst>
                <a:ext uri="{FF2B5EF4-FFF2-40B4-BE49-F238E27FC236}">
                  <a16:creationId xmlns:a16="http://schemas.microsoft.com/office/drawing/2014/main" id="{A341E829-A2DC-D4EA-ADC1-5B867EDFB596}"/>
                </a:ext>
              </a:extLst>
            </p:cNvPr>
            <p:cNvSpPr/>
            <p:nvPr/>
          </p:nvSpPr>
          <p:spPr>
            <a:xfrm>
              <a:off x="8493500" y="3236975"/>
              <a:ext cx="527700" cy="25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203;p84">
            <a:extLst>
              <a:ext uri="{FF2B5EF4-FFF2-40B4-BE49-F238E27FC236}">
                <a16:creationId xmlns:a16="http://schemas.microsoft.com/office/drawing/2014/main" id="{205F3B6B-CCFD-D87E-B93F-9B288A43E5CC}"/>
              </a:ext>
            </a:extLst>
          </p:cNvPr>
          <p:cNvSpPr txBox="1"/>
          <p:nvPr/>
        </p:nvSpPr>
        <p:spPr>
          <a:xfrm>
            <a:off x="3623421" y="4231231"/>
            <a:ext cx="210195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LOG SCALE Y-AXIS</a:t>
            </a:r>
            <a:endParaRPr sz="1600" b="1" dirty="0">
              <a:solidFill>
                <a:srgbClr val="FF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0" name="Google Shape;1230;p87">
            <a:extLst>
              <a:ext uri="{FF2B5EF4-FFF2-40B4-BE49-F238E27FC236}">
                <a16:creationId xmlns:a16="http://schemas.microsoft.com/office/drawing/2014/main" id="{A3C692E3-3BA3-7250-74C5-2FB8A2388466}"/>
              </a:ext>
            </a:extLst>
          </p:cNvPr>
          <p:cNvSpPr/>
          <p:nvPr/>
        </p:nvSpPr>
        <p:spPr>
          <a:xfrm>
            <a:off x="7847123" y="1386843"/>
            <a:ext cx="417491" cy="197046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EAB3-B3B7-AF11-1BFF-B8F6A01C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774FD-4F00-8C06-E963-57348183795E}"/>
              </a:ext>
            </a:extLst>
          </p:cNvPr>
          <p:cNvSpPr/>
          <p:nvPr/>
        </p:nvSpPr>
        <p:spPr>
          <a:xfrm>
            <a:off x="3365047" y="4231231"/>
            <a:ext cx="2360332" cy="53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35C561-80FF-0C27-0C91-4A692F51D1F2}"/>
              </a:ext>
            </a:extLst>
          </p:cNvPr>
          <p:cNvSpPr/>
          <p:nvPr/>
        </p:nvSpPr>
        <p:spPr>
          <a:xfrm>
            <a:off x="93252" y="1221288"/>
            <a:ext cx="8957495" cy="10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" grpId="0" animBg="1"/>
      <p:bldP spid="1111" grpId="0" animBg="1"/>
      <p:bldP spid="1112" grpId="0" animBg="1"/>
      <p:bldP spid="1113" grpId="0" animBg="1"/>
      <p:bldP spid="1114" grpId="0" animBg="1"/>
      <p:bldP spid="1115" grpId="0" animBg="1"/>
      <p:bldP spid="29" grpId="0"/>
      <p:bldP spid="3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0E4751-4CAC-9C6C-7FFE-D83FC8BB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" y="1299625"/>
            <a:ext cx="8842248" cy="2674044"/>
          </a:xfrm>
          <a:prstGeom prst="rect">
            <a:avLst/>
          </a:prstGeom>
        </p:spPr>
      </p:pic>
      <p:sp>
        <p:nvSpPr>
          <p:cNvPr id="1108" name="Google Shape;1108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Bit-rate Switch Frequency</a:t>
            </a:r>
            <a:endParaRPr sz="21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29" name="Google Shape;1203;p84">
            <a:extLst>
              <a:ext uri="{FF2B5EF4-FFF2-40B4-BE49-F238E27FC236}">
                <a16:creationId xmlns:a16="http://schemas.microsoft.com/office/drawing/2014/main" id="{205F3B6B-CCFD-D87E-B93F-9B288A43E5CC}"/>
              </a:ext>
            </a:extLst>
          </p:cNvPr>
          <p:cNvSpPr txBox="1"/>
          <p:nvPr/>
        </p:nvSpPr>
        <p:spPr>
          <a:xfrm>
            <a:off x="3623421" y="4231231"/>
            <a:ext cx="210195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LOG SCALE Y-AXIS</a:t>
            </a:r>
            <a:endParaRPr sz="1600" b="1" dirty="0">
              <a:solidFill>
                <a:srgbClr val="FF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0" name="Google Shape;1230;p87">
            <a:extLst>
              <a:ext uri="{FF2B5EF4-FFF2-40B4-BE49-F238E27FC236}">
                <a16:creationId xmlns:a16="http://schemas.microsoft.com/office/drawing/2014/main" id="{A3C692E3-3BA3-7250-74C5-2FB8A2388466}"/>
              </a:ext>
            </a:extLst>
          </p:cNvPr>
          <p:cNvSpPr/>
          <p:nvPr/>
        </p:nvSpPr>
        <p:spPr>
          <a:xfrm>
            <a:off x="7847123" y="1386843"/>
            <a:ext cx="417491" cy="197046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EAB3-B3B7-AF11-1BFF-B8F6A01C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774FD-4F00-8C06-E963-57348183795E}"/>
              </a:ext>
            </a:extLst>
          </p:cNvPr>
          <p:cNvSpPr/>
          <p:nvPr/>
        </p:nvSpPr>
        <p:spPr>
          <a:xfrm>
            <a:off x="3365047" y="4231231"/>
            <a:ext cx="2360332" cy="53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35C561-80FF-0C27-0C91-4A692F51D1F2}"/>
              </a:ext>
            </a:extLst>
          </p:cNvPr>
          <p:cNvSpPr/>
          <p:nvPr/>
        </p:nvSpPr>
        <p:spPr>
          <a:xfrm>
            <a:off x="93252" y="1221288"/>
            <a:ext cx="8957495" cy="10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231;p87">
            <a:extLst>
              <a:ext uri="{FF2B5EF4-FFF2-40B4-BE49-F238E27FC236}">
                <a16:creationId xmlns:a16="http://schemas.microsoft.com/office/drawing/2014/main" id="{E0F13D51-42C4-5B89-5D19-7A7CBE43A6F3}"/>
              </a:ext>
            </a:extLst>
          </p:cNvPr>
          <p:cNvSpPr/>
          <p:nvPr/>
        </p:nvSpPr>
        <p:spPr>
          <a:xfrm>
            <a:off x="3923712" y="825624"/>
            <a:ext cx="2500335" cy="20118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12.4% points</a:t>
            </a: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fewer representation switches.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Google Shape;1232;p87">
            <a:extLst>
              <a:ext uri="{FF2B5EF4-FFF2-40B4-BE49-F238E27FC236}">
                <a16:creationId xmlns:a16="http://schemas.microsoft.com/office/drawing/2014/main" id="{1A612EF3-F9F4-F840-214E-F842D84D1A42}"/>
              </a:ext>
            </a:extLst>
          </p:cNvPr>
          <p:cNvSpPr/>
          <p:nvPr/>
        </p:nvSpPr>
        <p:spPr>
          <a:xfrm rot="-5400000">
            <a:off x="3897163" y="873600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33;p87">
            <a:extLst>
              <a:ext uri="{FF2B5EF4-FFF2-40B4-BE49-F238E27FC236}">
                <a16:creationId xmlns:a16="http://schemas.microsoft.com/office/drawing/2014/main" id="{B24F2EFF-13EB-865B-FCEB-8A21CEE785E0}"/>
              </a:ext>
            </a:extLst>
          </p:cNvPr>
          <p:cNvSpPr/>
          <p:nvPr/>
        </p:nvSpPr>
        <p:spPr>
          <a:xfrm rot="5400000">
            <a:off x="3897163" y="856375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Does TCP New Congestion Window Validation Improve HTTP Adaptive Streaming Performance?</a:t>
            </a:r>
            <a:endParaRPr sz="2100" dirty="0"/>
          </a:p>
        </p:txBody>
      </p:sp>
      <p:sp>
        <p:nvSpPr>
          <p:cNvPr id="1286" name="Google Shape;1286;p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/>
              <a:t>Yes. </a:t>
            </a:r>
            <a:br>
              <a:rPr lang="en" b="1" dirty="0">
                <a:solidFill>
                  <a:srgbClr val="3C78D8"/>
                </a:solidFill>
              </a:rPr>
            </a:b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41EFD-92EC-80ED-08AD-11FED8FBF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Does TCP New Congestion Window Validation Improve HTTP Adaptive Streaming Performance?</a:t>
            </a:r>
            <a:endParaRPr sz="2100" dirty="0"/>
          </a:p>
        </p:txBody>
      </p:sp>
      <p:sp>
        <p:nvSpPr>
          <p:cNvPr id="1286" name="Google Shape;1286;p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/>
              <a:t>Yes. </a:t>
            </a:r>
            <a:r>
              <a:rPr lang="en" dirty="0"/>
              <a:t>In our simulations we observed that compared to current CWND validation, New CWV: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Reduced rebuffering events by 4% points.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Limited representation switches by 12.4% points.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tx1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https://doi.org/10.1145/3534088.3534347</a:t>
            </a: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tx1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m.yanev.1@research.gla.ac.uk</a:t>
            </a: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●"/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https://yanev.uk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F631E-88A2-4613-4D26-85D592C6E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05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Does TCP New Congestion Window Validation Improve HTTP Adaptive Streaming Performance?</a:t>
            </a:r>
            <a:endParaRPr sz="21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/>
              <a:t>Yes</a:t>
            </a:r>
            <a:r>
              <a:rPr lang="en" sz="2100"/>
              <a:t>.</a:t>
            </a:r>
            <a:r>
              <a:rPr lang="en" i="1"/>
              <a:t> </a:t>
            </a:r>
            <a:r>
              <a:rPr lang="en"/>
              <a:t>And now I will tell you why…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30434-5967-A49D-097B-CEE9A3262E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akeaway">
            <a:extLst>
              <a:ext uri="{FF2B5EF4-FFF2-40B4-BE49-F238E27FC236}">
                <a16:creationId xmlns:a16="http://schemas.microsoft.com/office/drawing/2014/main" id="{878AE488-15A9-7E69-E656-A72F7F84D181}"/>
              </a:ext>
            </a:extLst>
          </p:cNvPr>
          <p:cNvSpPr txBox="1"/>
          <p:nvPr/>
        </p:nvSpPr>
        <p:spPr>
          <a:xfrm>
            <a:off x="3330499" y="4131796"/>
            <a:ext cx="199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en-US" sz="1600" b="1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endParaRPr lang="en-US" sz="1600" b="1" baseline="-250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_Play">
            <a:extLst>
              <a:ext uri="{FF2B5EF4-FFF2-40B4-BE49-F238E27FC236}">
                <a16:creationId xmlns:a16="http://schemas.microsoft.com/office/drawing/2014/main" id="{5A7C621A-1774-9646-7F66-15621E19D074}"/>
              </a:ext>
            </a:extLst>
          </p:cNvPr>
          <p:cNvSpPr txBox="1"/>
          <p:nvPr/>
        </p:nvSpPr>
        <p:spPr>
          <a:xfrm>
            <a:off x="6493784" y="1891082"/>
            <a:ext cx="9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1600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3s</a:t>
            </a:r>
            <a:endParaRPr lang="en-US" sz="1200" baseline="-250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T_Download">
            <a:extLst>
              <a:ext uri="{FF2B5EF4-FFF2-40B4-BE49-F238E27FC236}">
                <a16:creationId xmlns:a16="http://schemas.microsoft.com/office/drawing/2014/main" id="{F9F5E34A-1747-09AD-77B8-2AE2B813423B}"/>
              </a:ext>
            </a:extLst>
          </p:cNvPr>
          <p:cNvGrpSpPr/>
          <p:nvPr/>
        </p:nvGrpSpPr>
        <p:grpSpPr>
          <a:xfrm>
            <a:off x="2069024" y="2735606"/>
            <a:ext cx="1077281" cy="787940"/>
            <a:chOff x="2758697" y="3647476"/>
            <a:chExt cx="1436373" cy="1050587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2EFDD17-DB68-424C-7CD5-720353C35911}"/>
                </a:ext>
              </a:extLst>
            </p:cNvPr>
            <p:cNvSpPr/>
            <p:nvPr/>
          </p:nvSpPr>
          <p:spPr>
            <a:xfrm>
              <a:off x="3949156" y="3647476"/>
              <a:ext cx="245914" cy="10505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07F854-6ED5-2077-0212-E63389672174}"/>
                </a:ext>
              </a:extLst>
            </p:cNvPr>
            <p:cNvSpPr txBox="1"/>
            <p:nvPr/>
          </p:nvSpPr>
          <p:spPr>
            <a:xfrm>
              <a:off x="2758697" y="3890825"/>
              <a:ext cx="127566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600" baseline="-25000" dirty="0" err="1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</a:t>
              </a:r>
              <a:endParaRPr lang="en-US" sz="1600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Buffer full ..12">
            <a:extLst>
              <a:ext uri="{FF2B5EF4-FFF2-40B4-BE49-F238E27FC236}">
                <a16:creationId xmlns:a16="http://schemas.microsoft.com/office/drawing/2014/main" id="{C4AA28C2-3524-8F6F-2A41-C4C2CE121325}"/>
              </a:ext>
            </a:extLst>
          </p:cNvPr>
          <p:cNvGrpSpPr/>
          <p:nvPr/>
        </p:nvGrpSpPr>
        <p:grpSpPr>
          <a:xfrm>
            <a:off x="5351109" y="3350365"/>
            <a:ext cx="1392381" cy="346364"/>
            <a:chOff x="8122949" y="4457823"/>
            <a:chExt cx="1856508" cy="461818"/>
          </a:xfrm>
          <a:solidFill>
            <a:srgbClr val="C4E0B2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524A34-9706-73A7-F298-CAB689E152FE}"/>
                </a:ext>
              </a:extLst>
            </p:cNvPr>
            <p:cNvSpPr/>
            <p:nvPr/>
          </p:nvSpPr>
          <p:spPr>
            <a:xfrm>
              <a:off x="8122949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0355E7-E349-33E5-AF2A-F1BAF131D75F}"/>
                </a:ext>
              </a:extLst>
            </p:cNvPr>
            <p:cNvSpPr/>
            <p:nvPr/>
          </p:nvSpPr>
          <p:spPr>
            <a:xfrm>
              <a:off x="8741785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894512-7E48-71E0-D9FE-0F1CF2EF5333}"/>
                </a:ext>
              </a:extLst>
            </p:cNvPr>
            <p:cNvSpPr/>
            <p:nvPr/>
          </p:nvSpPr>
          <p:spPr>
            <a:xfrm>
              <a:off x="9360621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grpSp>
        <p:nvGrpSpPr>
          <p:cNvPr id="9" name="Deliver 12">
            <a:extLst>
              <a:ext uri="{FF2B5EF4-FFF2-40B4-BE49-F238E27FC236}">
                <a16:creationId xmlns:a16="http://schemas.microsoft.com/office/drawing/2014/main" id="{97472E81-8F3A-A5F6-7FE6-9FB0CF8A9F87}"/>
              </a:ext>
            </a:extLst>
          </p:cNvPr>
          <p:cNvGrpSpPr/>
          <p:nvPr/>
        </p:nvGrpSpPr>
        <p:grpSpPr>
          <a:xfrm>
            <a:off x="3286148" y="3127296"/>
            <a:ext cx="1853120" cy="396250"/>
            <a:chOff x="4381531" y="4169730"/>
            <a:chExt cx="2470826" cy="52833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99B9A2-F631-4066-7302-9055D92BA25D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31" y="4192225"/>
              <a:ext cx="2470826" cy="50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24761-7BCC-27CF-35D5-6E5356C80BCE}"/>
                </a:ext>
              </a:extLst>
            </p:cNvPr>
            <p:cNvSpPr txBox="1"/>
            <p:nvPr/>
          </p:nvSpPr>
          <p:spPr>
            <a:xfrm rot="709171">
              <a:off x="5289375" y="4169730"/>
              <a:ext cx="95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grpSp>
        <p:nvGrpSpPr>
          <p:cNvPr id="3" name="Get 12">
            <a:extLst>
              <a:ext uri="{FF2B5EF4-FFF2-40B4-BE49-F238E27FC236}">
                <a16:creationId xmlns:a16="http://schemas.microsoft.com/office/drawing/2014/main" id="{C0307D4F-ECB7-B21B-C366-1703F610ABE6}"/>
              </a:ext>
            </a:extLst>
          </p:cNvPr>
          <p:cNvGrpSpPr/>
          <p:nvPr/>
        </p:nvGrpSpPr>
        <p:grpSpPr>
          <a:xfrm>
            <a:off x="3286148" y="2634805"/>
            <a:ext cx="1853120" cy="421817"/>
            <a:chOff x="4381531" y="3513071"/>
            <a:chExt cx="2470826" cy="5624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973A14-58E4-C9EE-A7C4-C4515636F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1531" y="3647476"/>
              <a:ext cx="2470826" cy="42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5E06CB-B33B-28B5-BBAF-2E3E2B2EC79B}"/>
                </a:ext>
              </a:extLst>
            </p:cNvPr>
            <p:cNvSpPr txBox="1"/>
            <p:nvPr/>
          </p:nvSpPr>
          <p:spPr>
            <a:xfrm rot="20970638">
              <a:off x="5136888" y="3513071"/>
              <a:ext cx="1061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..12</a:t>
              </a:r>
            </a:p>
          </p:txBody>
        </p:sp>
      </p:grpSp>
      <p:pic>
        <p:nvPicPr>
          <p:cNvPr id="1028" name="Player10" hidden="1">
            <a:extLst>
              <a:ext uri="{FF2B5EF4-FFF2-40B4-BE49-F238E27FC236}">
                <a16:creationId xmlns:a16="http://schemas.microsoft.com/office/drawing/2014/main" id="{CB9ECB53-37C6-D126-E1B9-C353587E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15" y="1869027"/>
            <a:ext cx="892969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Buffer Empty">
            <a:extLst>
              <a:ext uri="{FF2B5EF4-FFF2-40B4-BE49-F238E27FC236}">
                <a16:creationId xmlns:a16="http://schemas.microsoft.com/office/drawing/2014/main" id="{C24A614F-91D5-690D-C44B-7EC2F324123D}"/>
              </a:ext>
            </a:extLst>
          </p:cNvPr>
          <p:cNvGrpSpPr/>
          <p:nvPr/>
        </p:nvGrpSpPr>
        <p:grpSpPr>
          <a:xfrm>
            <a:off x="5351109" y="2301223"/>
            <a:ext cx="1392381" cy="346364"/>
            <a:chOff x="7134812" y="3068298"/>
            <a:chExt cx="1856508" cy="4618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E7904-0F02-AFE3-1B57-83FBEE843D30}"/>
                </a:ext>
              </a:extLst>
            </p:cNvPr>
            <p:cNvSpPr/>
            <p:nvPr/>
          </p:nvSpPr>
          <p:spPr>
            <a:xfrm>
              <a:off x="7753648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CF65B-E964-C09B-E433-93EC4CC622EA}"/>
                </a:ext>
              </a:extLst>
            </p:cNvPr>
            <p:cNvSpPr/>
            <p:nvPr/>
          </p:nvSpPr>
          <p:spPr>
            <a:xfrm>
              <a:off x="7134812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F9435B-D79F-351A-529C-A5AD25678EFA}"/>
                </a:ext>
              </a:extLst>
            </p:cNvPr>
            <p:cNvSpPr/>
            <p:nvPr/>
          </p:nvSpPr>
          <p:spPr>
            <a:xfrm>
              <a:off x="8372484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Buffer full ..9">
            <a:extLst>
              <a:ext uri="{FF2B5EF4-FFF2-40B4-BE49-F238E27FC236}">
                <a16:creationId xmlns:a16="http://schemas.microsoft.com/office/drawing/2014/main" id="{AD515ED3-F22B-C93E-A181-211EAF97CF77}"/>
              </a:ext>
            </a:extLst>
          </p:cNvPr>
          <p:cNvGrpSpPr/>
          <p:nvPr/>
        </p:nvGrpSpPr>
        <p:grpSpPr>
          <a:xfrm>
            <a:off x="5351109" y="2301223"/>
            <a:ext cx="1392381" cy="346364"/>
            <a:chOff x="7134812" y="3068298"/>
            <a:chExt cx="1856508" cy="4618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D978BE-7D88-ED56-20E8-10DE5CA2AB1D}"/>
                </a:ext>
              </a:extLst>
            </p:cNvPr>
            <p:cNvSpPr/>
            <p:nvPr/>
          </p:nvSpPr>
          <p:spPr>
            <a:xfrm>
              <a:off x="7134812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BF810-1173-4074-D368-BEA957E2E040}"/>
                </a:ext>
              </a:extLst>
            </p:cNvPr>
            <p:cNvSpPr/>
            <p:nvPr/>
          </p:nvSpPr>
          <p:spPr>
            <a:xfrm>
              <a:off x="7753648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06A3E0-0A1D-BA6D-17A4-763A1E4821BD}"/>
                </a:ext>
              </a:extLst>
            </p:cNvPr>
            <p:cNvSpPr/>
            <p:nvPr/>
          </p:nvSpPr>
          <p:spPr>
            <a:xfrm>
              <a:off x="8372484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</p:grpSp>
      <p:grpSp>
        <p:nvGrpSpPr>
          <p:cNvPr id="28" name="Buffer half full ..12">
            <a:extLst>
              <a:ext uri="{FF2B5EF4-FFF2-40B4-BE49-F238E27FC236}">
                <a16:creationId xmlns:a16="http://schemas.microsoft.com/office/drawing/2014/main" id="{9DCEC9D4-B7BB-8104-B8FB-3F56F0189AC0}"/>
              </a:ext>
            </a:extLst>
          </p:cNvPr>
          <p:cNvGrpSpPr/>
          <p:nvPr/>
        </p:nvGrpSpPr>
        <p:grpSpPr>
          <a:xfrm>
            <a:off x="5351109" y="2302287"/>
            <a:ext cx="1392381" cy="346364"/>
            <a:chOff x="8122949" y="4457823"/>
            <a:chExt cx="1856508" cy="4618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E8778E-F750-5EDD-1F2B-18A8B12C60AF}"/>
                </a:ext>
              </a:extLst>
            </p:cNvPr>
            <p:cNvSpPr/>
            <p:nvPr/>
          </p:nvSpPr>
          <p:spPr>
            <a:xfrm>
              <a:off x="8122949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EB364-3A81-099B-5053-B38362ED7B8D}"/>
                </a:ext>
              </a:extLst>
            </p:cNvPr>
            <p:cNvSpPr/>
            <p:nvPr/>
          </p:nvSpPr>
          <p:spPr>
            <a:xfrm>
              <a:off x="8741785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A3A124-CCA0-1939-4921-292ABBE59BDF}"/>
                </a:ext>
              </a:extLst>
            </p:cNvPr>
            <p:cNvSpPr/>
            <p:nvPr/>
          </p:nvSpPr>
          <p:spPr>
            <a:xfrm>
              <a:off x="9360621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sp>
        <p:nvSpPr>
          <p:cNvPr id="21" name="Empty">
            <a:extLst>
              <a:ext uri="{FF2B5EF4-FFF2-40B4-BE49-F238E27FC236}">
                <a16:creationId xmlns:a16="http://schemas.microsoft.com/office/drawing/2014/main" id="{94737A71-FD44-2AF7-AEBD-86945252C9E7}"/>
              </a:ext>
            </a:extLst>
          </p:cNvPr>
          <p:cNvSpPr/>
          <p:nvPr/>
        </p:nvSpPr>
        <p:spPr>
          <a:xfrm>
            <a:off x="6279363" y="2301223"/>
            <a:ext cx="464127" cy="346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Server">
            <a:extLst>
              <a:ext uri="{FF2B5EF4-FFF2-40B4-BE49-F238E27FC236}">
                <a16:creationId xmlns:a16="http://schemas.microsoft.com/office/drawing/2014/main" id="{6D228737-CDA7-AA53-0B8A-13F685F0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55" y="1786873"/>
            <a:ext cx="605520" cy="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6;p19">
            <a:extLst>
              <a:ext uri="{FF2B5EF4-FFF2-40B4-BE49-F238E27FC236}">
                <a16:creationId xmlns:a16="http://schemas.microsoft.com/office/drawing/2014/main" id="{5541FE6D-5BF9-30CC-C6F0-28808D64A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Adaptive Streaming</a:t>
            </a:r>
            <a:endParaRPr dirty="0"/>
          </a:p>
        </p:txBody>
      </p:sp>
      <p:pic>
        <p:nvPicPr>
          <p:cNvPr id="15" name="Player03">
            <a:extLst>
              <a:ext uri="{FF2B5EF4-FFF2-40B4-BE49-F238E27FC236}">
                <a16:creationId xmlns:a16="http://schemas.microsoft.com/office/drawing/2014/main" id="{FF57F0B1-67DF-91F8-882E-EB29B9DE526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14" y="1890017"/>
            <a:ext cx="896112" cy="301752"/>
          </a:xfrm>
          <a:prstGeom prst="rect">
            <a:avLst/>
          </a:prstGeom>
        </p:spPr>
      </p:pic>
      <p:pic>
        <p:nvPicPr>
          <p:cNvPr id="36" name="Player04">
            <a:extLst>
              <a:ext uri="{FF2B5EF4-FFF2-40B4-BE49-F238E27FC236}">
                <a16:creationId xmlns:a16="http://schemas.microsoft.com/office/drawing/2014/main" id="{5F9816F6-4CA2-15A1-458F-590630E38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416" y="1892808"/>
            <a:ext cx="896112" cy="2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layer04">
            <a:extLst>
              <a:ext uri="{FF2B5EF4-FFF2-40B4-BE49-F238E27FC236}">
                <a16:creationId xmlns:a16="http://schemas.microsoft.com/office/drawing/2014/main" id="{476097DA-537C-51B7-ACAC-0A04322F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16" y="1892808"/>
            <a:ext cx="896112" cy="296406"/>
          </a:xfrm>
          <a:prstGeom prst="rect">
            <a:avLst/>
          </a:prstGeom>
        </p:spPr>
      </p:pic>
      <p:sp useBgFill="1">
        <p:nvSpPr>
          <p:cNvPr id="34" name="Takeaway">
            <a:extLst>
              <a:ext uri="{FF2B5EF4-FFF2-40B4-BE49-F238E27FC236}">
                <a16:creationId xmlns:a16="http://schemas.microsoft.com/office/drawing/2014/main" id="{878AE488-15A9-7E69-E656-A72F7F84D181}"/>
              </a:ext>
            </a:extLst>
          </p:cNvPr>
          <p:cNvSpPr txBox="1"/>
          <p:nvPr/>
        </p:nvSpPr>
        <p:spPr>
          <a:xfrm>
            <a:off x="3330499" y="4131796"/>
            <a:ext cx="1991852" cy="33855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en-US" sz="1600" b="1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endParaRPr lang="en-US" sz="1600" b="1" baseline="-250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3" name="T_Play">
            <a:extLst>
              <a:ext uri="{FF2B5EF4-FFF2-40B4-BE49-F238E27FC236}">
                <a16:creationId xmlns:a16="http://schemas.microsoft.com/office/drawing/2014/main" id="{5A7C621A-1774-9646-7F66-15621E19D074}"/>
              </a:ext>
            </a:extLst>
          </p:cNvPr>
          <p:cNvSpPr txBox="1"/>
          <p:nvPr/>
        </p:nvSpPr>
        <p:spPr>
          <a:xfrm>
            <a:off x="6493784" y="1891082"/>
            <a:ext cx="976399" cy="33855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1600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3s</a:t>
            </a:r>
            <a:endParaRPr lang="en-US" sz="1200" baseline="-250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T_Download">
            <a:extLst>
              <a:ext uri="{FF2B5EF4-FFF2-40B4-BE49-F238E27FC236}">
                <a16:creationId xmlns:a16="http://schemas.microsoft.com/office/drawing/2014/main" id="{F9F5E34A-1747-09AD-77B8-2AE2B813423B}"/>
              </a:ext>
            </a:extLst>
          </p:cNvPr>
          <p:cNvGrpSpPr/>
          <p:nvPr/>
        </p:nvGrpSpPr>
        <p:grpSpPr>
          <a:xfrm>
            <a:off x="2069024" y="2735606"/>
            <a:ext cx="1077281" cy="787940"/>
            <a:chOff x="2758697" y="3647476"/>
            <a:chExt cx="1436373" cy="1050587"/>
          </a:xfrm>
          <a:effectLst>
            <a:outerShdw sx="1000" sy="1000" algn="ctr" rotWithShape="0">
              <a:srgbClr val="000000"/>
            </a:outerShdw>
          </a:effectLst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2EFDD17-DB68-424C-7CD5-720353C35911}"/>
                </a:ext>
              </a:extLst>
            </p:cNvPr>
            <p:cNvSpPr/>
            <p:nvPr/>
          </p:nvSpPr>
          <p:spPr>
            <a:xfrm>
              <a:off x="3949156" y="3647476"/>
              <a:ext cx="245914" cy="10505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07F854-6ED5-2077-0212-E63389672174}"/>
                </a:ext>
              </a:extLst>
            </p:cNvPr>
            <p:cNvSpPr txBox="1"/>
            <p:nvPr/>
          </p:nvSpPr>
          <p:spPr>
            <a:xfrm>
              <a:off x="2758697" y="3890825"/>
              <a:ext cx="127566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600" baseline="-25000" dirty="0" err="1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</a:t>
              </a:r>
              <a:endParaRPr lang="en-US" sz="1600" baseline="-250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Buffer full ..12">
            <a:extLst>
              <a:ext uri="{FF2B5EF4-FFF2-40B4-BE49-F238E27FC236}">
                <a16:creationId xmlns:a16="http://schemas.microsoft.com/office/drawing/2014/main" id="{C4AA28C2-3524-8F6F-2A41-C4C2CE121325}"/>
              </a:ext>
            </a:extLst>
          </p:cNvPr>
          <p:cNvGrpSpPr/>
          <p:nvPr/>
        </p:nvGrpSpPr>
        <p:grpSpPr>
          <a:xfrm>
            <a:off x="5351109" y="3350365"/>
            <a:ext cx="1392381" cy="346364"/>
            <a:chOff x="8122949" y="4457823"/>
            <a:chExt cx="1856508" cy="461818"/>
          </a:xfrm>
          <a:solidFill>
            <a:srgbClr val="C4E0B2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524A34-9706-73A7-F298-CAB689E152FE}"/>
                </a:ext>
              </a:extLst>
            </p:cNvPr>
            <p:cNvSpPr/>
            <p:nvPr/>
          </p:nvSpPr>
          <p:spPr>
            <a:xfrm>
              <a:off x="8122949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0355E7-E349-33E5-AF2A-F1BAF131D75F}"/>
                </a:ext>
              </a:extLst>
            </p:cNvPr>
            <p:cNvSpPr/>
            <p:nvPr/>
          </p:nvSpPr>
          <p:spPr>
            <a:xfrm>
              <a:off x="8741785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894512-7E48-71E0-D9FE-0F1CF2EF5333}"/>
                </a:ext>
              </a:extLst>
            </p:cNvPr>
            <p:cNvSpPr/>
            <p:nvPr/>
          </p:nvSpPr>
          <p:spPr>
            <a:xfrm>
              <a:off x="9360621" y="4457823"/>
              <a:ext cx="618836" cy="461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grpSp>
        <p:nvGrpSpPr>
          <p:cNvPr id="9" name="Deliver 12">
            <a:extLst>
              <a:ext uri="{FF2B5EF4-FFF2-40B4-BE49-F238E27FC236}">
                <a16:creationId xmlns:a16="http://schemas.microsoft.com/office/drawing/2014/main" id="{97472E81-8F3A-A5F6-7FE6-9FB0CF8A9F87}"/>
              </a:ext>
            </a:extLst>
          </p:cNvPr>
          <p:cNvGrpSpPr/>
          <p:nvPr/>
        </p:nvGrpSpPr>
        <p:grpSpPr>
          <a:xfrm>
            <a:off x="3286148" y="3127296"/>
            <a:ext cx="1853120" cy="396250"/>
            <a:chOff x="4381531" y="4169730"/>
            <a:chExt cx="2470826" cy="528333"/>
          </a:xfrm>
          <a:effectLst>
            <a:outerShdw sx="1000" sy="1000" algn="ctr" rotWithShape="0">
              <a:srgbClr val="000000"/>
            </a:outerShdw>
          </a:effectLst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99B9A2-F631-4066-7302-9055D92BA25D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31" y="4192225"/>
              <a:ext cx="2470826" cy="50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24761-7BCC-27CF-35D5-6E5356C80BCE}"/>
                </a:ext>
              </a:extLst>
            </p:cNvPr>
            <p:cNvSpPr txBox="1"/>
            <p:nvPr/>
          </p:nvSpPr>
          <p:spPr>
            <a:xfrm rot="709171">
              <a:off x="5289375" y="4169730"/>
              <a:ext cx="95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grpSp>
        <p:nvGrpSpPr>
          <p:cNvPr id="3" name="Get 12">
            <a:extLst>
              <a:ext uri="{FF2B5EF4-FFF2-40B4-BE49-F238E27FC236}">
                <a16:creationId xmlns:a16="http://schemas.microsoft.com/office/drawing/2014/main" id="{C0307D4F-ECB7-B21B-C366-1703F610ABE6}"/>
              </a:ext>
            </a:extLst>
          </p:cNvPr>
          <p:cNvGrpSpPr/>
          <p:nvPr/>
        </p:nvGrpSpPr>
        <p:grpSpPr>
          <a:xfrm>
            <a:off x="3286148" y="2634805"/>
            <a:ext cx="1853120" cy="421817"/>
            <a:chOff x="4381531" y="3513071"/>
            <a:chExt cx="2470826" cy="562422"/>
          </a:xfrm>
          <a:effectLst>
            <a:outerShdw sx="1000" sy="1000" algn="ctr" rotWithShape="0">
              <a:srgbClr val="000000"/>
            </a:outerShdw>
          </a:effectLst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973A14-58E4-C9EE-A7C4-C4515636F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1531" y="3647476"/>
              <a:ext cx="2470826" cy="42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5E06CB-B33B-28B5-BBAF-2E3E2B2EC79B}"/>
                </a:ext>
              </a:extLst>
            </p:cNvPr>
            <p:cNvSpPr txBox="1"/>
            <p:nvPr/>
          </p:nvSpPr>
          <p:spPr>
            <a:xfrm rot="20970638">
              <a:off x="5136888" y="3513071"/>
              <a:ext cx="1061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..12</a:t>
              </a:r>
            </a:p>
          </p:txBody>
        </p:sp>
      </p:grpSp>
      <p:pic>
        <p:nvPicPr>
          <p:cNvPr id="1028" name="Player10" hidden="1">
            <a:extLst>
              <a:ext uri="{FF2B5EF4-FFF2-40B4-BE49-F238E27FC236}">
                <a16:creationId xmlns:a16="http://schemas.microsoft.com/office/drawing/2014/main" id="{CB9ECB53-37C6-D126-E1B9-C353587E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15" y="1869027"/>
            <a:ext cx="892969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Buffer full ..9" hidden="1">
            <a:extLst>
              <a:ext uri="{FF2B5EF4-FFF2-40B4-BE49-F238E27FC236}">
                <a16:creationId xmlns:a16="http://schemas.microsoft.com/office/drawing/2014/main" id="{AD515ED3-F22B-C93E-A181-211EAF97CF77}"/>
              </a:ext>
            </a:extLst>
          </p:cNvPr>
          <p:cNvGrpSpPr/>
          <p:nvPr/>
        </p:nvGrpSpPr>
        <p:grpSpPr>
          <a:xfrm>
            <a:off x="5351109" y="2301223"/>
            <a:ext cx="1392381" cy="346364"/>
            <a:chOff x="7134812" y="3068298"/>
            <a:chExt cx="1856508" cy="4618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D978BE-7D88-ED56-20E8-10DE5CA2AB1D}"/>
                </a:ext>
              </a:extLst>
            </p:cNvPr>
            <p:cNvSpPr/>
            <p:nvPr/>
          </p:nvSpPr>
          <p:spPr>
            <a:xfrm>
              <a:off x="7134812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BF810-1173-4074-D368-BEA957E2E040}"/>
                </a:ext>
              </a:extLst>
            </p:cNvPr>
            <p:cNvSpPr/>
            <p:nvPr/>
          </p:nvSpPr>
          <p:spPr>
            <a:xfrm>
              <a:off x="7753648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06A3E0-0A1D-BA6D-17A4-763A1E4821BD}"/>
                </a:ext>
              </a:extLst>
            </p:cNvPr>
            <p:cNvSpPr/>
            <p:nvPr/>
          </p:nvSpPr>
          <p:spPr>
            <a:xfrm>
              <a:off x="8372484" y="3068298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</p:grpSp>
      <p:grpSp>
        <p:nvGrpSpPr>
          <p:cNvPr id="28" name="Buffer half full ..9">
            <a:extLst>
              <a:ext uri="{FF2B5EF4-FFF2-40B4-BE49-F238E27FC236}">
                <a16:creationId xmlns:a16="http://schemas.microsoft.com/office/drawing/2014/main" id="{9DCEC9D4-B7BB-8104-B8FB-3F56F0189AC0}"/>
              </a:ext>
            </a:extLst>
          </p:cNvPr>
          <p:cNvGrpSpPr/>
          <p:nvPr/>
        </p:nvGrpSpPr>
        <p:grpSpPr>
          <a:xfrm>
            <a:off x="5351109" y="2302287"/>
            <a:ext cx="1392381" cy="346364"/>
            <a:chOff x="8122949" y="4457823"/>
            <a:chExt cx="1856508" cy="461818"/>
          </a:xfrm>
          <a:effectLst>
            <a:outerShdw sx="1000" sy="1000" algn="ctr" rotWithShape="0">
              <a:srgbClr val="000000"/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E8778E-F750-5EDD-1F2B-18A8B12C60AF}"/>
                </a:ext>
              </a:extLst>
            </p:cNvPr>
            <p:cNvSpPr/>
            <p:nvPr/>
          </p:nvSpPr>
          <p:spPr>
            <a:xfrm>
              <a:off x="8122949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EB364-3A81-099B-5053-B38362ED7B8D}"/>
                </a:ext>
              </a:extLst>
            </p:cNvPr>
            <p:cNvSpPr/>
            <p:nvPr/>
          </p:nvSpPr>
          <p:spPr>
            <a:xfrm>
              <a:off x="8741785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A3A124-CCA0-1939-4921-292ABBE59BDF}"/>
                </a:ext>
              </a:extLst>
            </p:cNvPr>
            <p:cNvSpPr/>
            <p:nvPr/>
          </p:nvSpPr>
          <p:spPr>
            <a:xfrm>
              <a:off x="9360621" y="4457823"/>
              <a:ext cx="618836" cy="461818"/>
            </a:xfrm>
            <a:prstGeom prst="rect">
              <a:avLst/>
            </a:prstGeom>
            <a:solidFill>
              <a:srgbClr val="C4E0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F52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..12</a:t>
              </a:r>
            </a:p>
          </p:txBody>
        </p:sp>
      </p:grpSp>
      <p:sp useBgFill="1">
        <p:nvSpPr>
          <p:cNvPr id="21" name="Empty">
            <a:extLst>
              <a:ext uri="{FF2B5EF4-FFF2-40B4-BE49-F238E27FC236}">
                <a16:creationId xmlns:a16="http://schemas.microsoft.com/office/drawing/2014/main" id="{94737A71-FD44-2AF7-AEBD-86945252C9E7}"/>
              </a:ext>
            </a:extLst>
          </p:cNvPr>
          <p:cNvSpPr/>
          <p:nvPr/>
        </p:nvSpPr>
        <p:spPr>
          <a:xfrm>
            <a:off x="6279363" y="2301223"/>
            <a:ext cx="464127" cy="34636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Buffer Empty" hidden="1">
            <a:extLst>
              <a:ext uri="{FF2B5EF4-FFF2-40B4-BE49-F238E27FC236}">
                <a16:creationId xmlns:a16="http://schemas.microsoft.com/office/drawing/2014/main" id="{C24A614F-91D5-690D-C44B-7EC2F324123D}"/>
              </a:ext>
            </a:extLst>
          </p:cNvPr>
          <p:cNvGrpSpPr/>
          <p:nvPr/>
        </p:nvGrpSpPr>
        <p:grpSpPr>
          <a:xfrm>
            <a:off x="5351109" y="2301223"/>
            <a:ext cx="1392381" cy="346364"/>
            <a:chOff x="7134812" y="3068298"/>
            <a:chExt cx="1856508" cy="4618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E7904-0F02-AFE3-1B57-83FBEE843D30}"/>
                </a:ext>
              </a:extLst>
            </p:cNvPr>
            <p:cNvSpPr/>
            <p:nvPr/>
          </p:nvSpPr>
          <p:spPr>
            <a:xfrm>
              <a:off x="7753648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CF65B-E964-C09B-E433-93EC4CC622EA}"/>
                </a:ext>
              </a:extLst>
            </p:cNvPr>
            <p:cNvSpPr/>
            <p:nvPr/>
          </p:nvSpPr>
          <p:spPr>
            <a:xfrm>
              <a:off x="7134812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F9435B-D79F-351A-529C-A5AD25678EFA}"/>
                </a:ext>
              </a:extLst>
            </p:cNvPr>
            <p:cNvSpPr/>
            <p:nvPr/>
          </p:nvSpPr>
          <p:spPr>
            <a:xfrm>
              <a:off x="8372484" y="3068298"/>
              <a:ext cx="618836" cy="461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Server">
            <a:extLst>
              <a:ext uri="{FF2B5EF4-FFF2-40B4-BE49-F238E27FC236}">
                <a16:creationId xmlns:a16="http://schemas.microsoft.com/office/drawing/2014/main" id="{6D228737-CDA7-AA53-0B8A-13F685F0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55" y="1786873"/>
            <a:ext cx="605520" cy="74799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6;p19">
            <a:extLst>
              <a:ext uri="{FF2B5EF4-FFF2-40B4-BE49-F238E27FC236}">
                <a16:creationId xmlns:a16="http://schemas.microsoft.com/office/drawing/2014/main" id="{5541FE6D-5BF9-30CC-C6F0-28808D64A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HTTP Adaptive Streaming</a:t>
            </a:r>
            <a:endParaRPr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6C5A2-664F-431C-F02C-5E5DE37794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C92E7A-03B8-4EBF-842B-17B2A3535942}" type="slidenum">
              <a:rPr lang="en-US" smtClean="0"/>
              <a:t>5</a:t>
            </a:fld>
            <a:endParaRPr lang="en-US" dirty="0"/>
          </a:p>
        </p:txBody>
      </p:sp>
      <p:sp>
        <p:nvSpPr>
          <p:cNvPr id="36" name="Google Shape;329;p29">
            <a:extLst>
              <a:ext uri="{FF2B5EF4-FFF2-40B4-BE49-F238E27FC236}">
                <a16:creationId xmlns:a16="http://schemas.microsoft.com/office/drawing/2014/main" id="{10156C5E-F784-67A6-836D-5F55448B929E}"/>
              </a:ext>
            </a:extLst>
          </p:cNvPr>
          <p:cNvSpPr/>
          <p:nvPr/>
        </p:nvSpPr>
        <p:spPr>
          <a:xfrm>
            <a:off x="6088287" y="1280150"/>
            <a:ext cx="2229821" cy="1864017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</a:t>
            </a:r>
            <a:r>
              <a:rPr lang="en" sz="16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</a:t>
            </a:r>
            <a:r>
              <a:rPr lang="en" sz="16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remains idle</a:t>
            </a:r>
            <a:endParaRPr sz="16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330;p29">
            <a:extLst>
              <a:ext uri="{FF2B5EF4-FFF2-40B4-BE49-F238E27FC236}">
                <a16:creationId xmlns:a16="http://schemas.microsoft.com/office/drawing/2014/main" id="{3E265CE0-D52B-39A4-5FD6-DBC547A6E361}"/>
              </a:ext>
            </a:extLst>
          </p:cNvPr>
          <p:cNvSpPr/>
          <p:nvPr/>
        </p:nvSpPr>
        <p:spPr>
          <a:xfrm rot="-5400000">
            <a:off x="6061738" y="1328125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31;p29">
            <a:extLst>
              <a:ext uri="{FF2B5EF4-FFF2-40B4-BE49-F238E27FC236}">
                <a16:creationId xmlns:a16="http://schemas.microsoft.com/office/drawing/2014/main" id="{6AD359D8-954F-4456-24DC-34F234668EEB}"/>
              </a:ext>
            </a:extLst>
          </p:cNvPr>
          <p:cNvSpPr/>
          <p:nvPr/>
        </p:nvSpPr>
        <p:spPr>
          <a:xfrm rot="5400000">
            <a:off x="6061738" y="1310900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 hidden="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 hidden="1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77491"/>
            <a:ext cx="4079847" cy="139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 hidden="1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hidden="1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54113"/>
              </p:ext>
            </p:extLst>
          </p:nvPr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 hidden="1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T Download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Video Transfer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5" name="Slow Start" hidden="1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44183" y="1656143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/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55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7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 hidden="1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77491"/>
            <a:ext cx="4079847" cy="139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 hidden="1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hidden="1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263043"/>
              </p:ext>
            </p:extLst>
          </p:nvPr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3242961"/>
                </p:ext>
              </p:extLst>
            </p:nvPr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Video Transfer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5" name="Slow Start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4166286"/>
                </p:ext>
              </p:extLst>
            </p:nvPr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245E72-767B-F1FD-A34A-AA3676233A27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476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 hidden="1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77491"/>
            <a:ext cx="4079847" cy="139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 hidden="1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hidden="1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/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Video Transfer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5" name="Slow Start" hidden="1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7964799"/>
                </p:ext>
              </p:extLst>
            </p:nvPr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35" name="Google Shape;453;p37">
            <a:extLst>
              <a:ext uri="{FF2B5EF4-FFF2-40B4-BE49-F238E27FC236}">
                <a16:creationId xmlns:a16="http://schemas.microsoft.com/office/drawing/2014/main" id="{AEB7A2EA-71AB-35F8-D8BA-7BB0C7135CC0}"/>
              </a:ext>
            </a:extLst>
          </p:cNvPr>
          <p:cNvSpPr/>
          <p:nvPr/>
        </p:nvSpPr>
        <p:spPr>
          <a:xfrm>
            <a:off x="6088288" y="1280150"/>
            <a:ext cx="2154000" cy="18747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during the idle periods?</a:t>
            </a:r>
            <a:endParaRPr sz="1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454;p37">
            <a:extLst>
              <a:ext uri="{FF2B5EF4-FFF2-40B4-BE49-F238E27FC236}">
                <a16:creationId xmlns:a16="http://schemas.microsoft.com/office/drawing/2014/main" id="{7BEB76D7-6380-A749-7BE6-DF748FFDBB2E}"/>
              </a:ext>
            </a:extLst>
          </p:cNvPr>
          <p:cNvSpPr/>
          <p:nvPr/>
        </p:nvSpPr>
        <p:spPr>
          <a:xfrm rot="-5400000">
            <a:off x="6061738" y="1328125"/>
            <a:ext cx="342300" cy="289200"/>
          </a:xfrm>
          <a:prstGeom prst="rtTriangl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55;p37">
            <a:extLst>
              <a:ext uri="{FF2B5EF4-FFF2-40B4-BE49-F238E27FC236}">
                <a16:creationId xmlns:a16="http://schemas.microsoft.com/office/drawing/2014/main" id="{724F1C18-84A9-A5C8-A41E-DBBE181F0A33}"/>
              </a:ext>
            </a:extLst>
          </p:cNvPr>
          <p:cNvSpPr/>
          <p:nvPr/>
        </p:nvSpPr>
        <p:spPr>
          <a:xfrm rot="5400000">
            <a:off x="6061738" y="1310900"/>
            <a:ext cx="342300" cy="2892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81DB8-FDF5-361F-121F-8E60685F2772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128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unk N+1">
            <a:extLst>
              <a:ext uri="{FF2B5EF4-FFF2-40B4-BE49-F238E27FC236}">
                <a16:creationId xmlns:a16="http://schemas.microsoft.com/office/drawing/2014/main" id="{0FD23C4D-6211-880B-BCB9-6713819C25C5}"/>
              </a:ext>
            </a:extLst>
          </p:cNvPr>
          <p:cNvSpPr>
            <a:spLocks/>
          </p:cNvSpPr>
          <p:nvPr/>
        </p:nvSpPr>
        <p:spPr>
          <a:xfrm>
            <a:off x="5289946" y="2331720"/>
            <a:ext cx="2450576" cy="189280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n+1</a:t>
            </a:r>
          </a:p>
        </p:txBody>
      </p:sp>
      <p:sp>
        <p:nvSpPr>
          <p:cNvPr id="14" name="Chunk N">
            <a:extLst>
              <a:ext uri="{FF2B5EF4-FFF2-40B4-BE49-F238E27FC236}">
                <a16:creationId xmlns:a16="http://schemas.microsoft.com/office/drawing/2014/main" id="{D7473286-D1CF-3D42-5DE5-540C194B04D2}"/>
              </a:ext>
            </a:extLst>
          </p:cNvPr>
          <p:cNvSpPr>
            <a:spLocks/>
          </p:cNvSpPr>
          <p:nvPr/>
        </p:nvSpPr>
        <p:spPr>
          <a:xfrm>
            <a:off x="1490899" y="2332078"/>
            <a:ext cx="2450576" cy="1891168"/>
          </a:xfrm>
          <a:prstGeom prst="rect">
            <a:avLst/>
          </a:prstGeom>
          <a:solidFill>
            <a:srgbClr val="C4E0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n</a:t>
            </a:r>
          </a:p>
        </p:txBody>
      </p:sp>
      <p:grpSp>
        <p:nvGrpSpPr>
          <p:cNvPr id="3" name="Y-axis">
            <a:extLst>
              <a:ext uri="{FF2B5EF4-FFF2-40B4-BE49-F238E27FC236}">
                <a16:creationId xmlns:a16="http://schemas.microsoft.com/office/drawing/2014/main" id="{E66333D2-72B6-91CE-28DE-76DF93ADE9DD}"/>
              </a:ext>
            </a:extLst>
          </p:cNvPr>
          <p:cNvGrpSpPr/>
          <p:nvPr/>
        </p:nvGrpSpPr>
        <p:grpSpPr>
          <a:xfrm>
            <a:off x="0" y="1454472"/>
            <a:ext cx="1394847" cy="2768776"/>
            <a:chOff x="0" y="1454472"/>
            <a:chExt cx="1394847" cy="2768776"/>
          </a:xfrm>
        </p:grpSpPr>
        <p:sp>
          <p:nvSpPr>
            <p:cNvPr id="34" name="CWND y-axis Label">
              <a:extLst>
                <a:ext uri="{FF2B5EF4-FFF2-40B4-BE49-F238E27FC236}">
                  <a16:creationId xmlns:a16="http://schemas.microsoft.com/office/drawing/2014/main" id="{A87E3B10-7DD0-51CE-77FA-491C57B76370}"/>
                </a:ext>
              </a:extLst>
            </p:cNvPr>
            <p:cNvSpPr txBox="1"/>
            <p:nvPr/>
          </p:nvSpPr>
          <p:spPr>
            <a:xfrm>
              <a:off x="0" y="1454472"/>
              <a:ext cx="1394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Congestion Window</a:t>
              </a:r>
            </a:p>
          </p:txBody>
        </p:sp>
        <p:cxnSp>
          <p:nvCxnSpPr>
            <p:cNvPr id="29" name="CWND y-axis">
              <a:extLst>
                <a:ext uri="{FF2B5EF4-FFF2-40B4-BE49-F238E27FC236}">
                  <a16:creationId xmlns:a16="http://schemas.microsoft.com/office/drawing/2014/main" id="{37B861E3-8002-0E8D-4A11-E126BFB9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594" y="1464469"/>
              <a:ext cx="0" cy="2758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X-axis">
            <a:extLst>
              <a:ext uri="{FF2B5EF4-FFF2-40B4-BE49-F238E27FC236}">
                <a16:creationId xmlns:a16="http://schemas.microsoft.com/office/drawing/2014/main" id="{F3A4D93C-9AA6-3AA1-116D-C9DE31BA52B7}"/>
              </a:ext>
            </a:extLst>
          </p:cNvPr>
          <p:cNvGrpSpPr/>
          <p:nvPr/>
        </p:nvGrpSpPr>
        <p:grpSpPr>
          <a:xfrm>
            <a:off x="1321594" y="4223248"/>
            <a:ext cx="6974903" cy="375643"/>
            <a:chOff x="1321594" y="4223248"/>
            <a:chExt cx="6974903" cy="375643"/>
          </a:xfrm>
        </p:grpSpPr>
        <p:cxnSp>
          <p:nvCxnSpPr>
            <p:cNvPr id="5" name="Time x-axis">
              <a:extLst>
                <a:ext uri="{FF2B5EF4-FFF2-40B4-BE49-F238E27FC236}">
                  <a16:creationId xmlns:a16="http://schemas.microsoft.com/office/drawing/2014/main" id="{3BDB6910-D54B-9713-0B93-56E50E7B402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94" y="4223248"/>
              <a:ext cx="6972300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ime x-axis Label">
              <a:extLst>
                <a:ext uri="{FF2B5EF4-FFF2-40B4-BE49-F238E27FC236}">
                  <a16:creationId xmlns:a16="http://schemas.microsoft.com/office/drawing/2014/main" id="{779777A7-1A22-6D5D-6EDB-3A0F4DDD35AF}"/>
                </a:ext>
              </a:extLst>
            </p:cNvPr>
            <p:cNvSpPr txBox="1"/>
            <p:nvPr/>
          </p:nvSpPr>
          <p:spPr>
            <a:xfrm>
              <a:off x="7740522" y="4321892"/>
              <a:ext cx="555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F83CB-5E60-C0AE-8C49-34C8CFF6E4FD}"/>
              </a:ext>
            </a:extLst>
          </p:cNvPr>
          <p:cNvSpPr txBox="1"/>
          <p:nvPr/>
        </p:nvSpPr>
        <p:spPr>
          <a:xfrm>
            <a:off x="4154578" y="2004873"/>
            <a:ext cx="121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Capacity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CC003E-ED33-9EFD-A075-E17837EBC792}"/>
              </a:ext>
            </a:extLst>
          </p:cNvPr>
          <p:cNvSpPr/>
          <p:nvPr/>
        </p:nvSpPr>
        <p:spPr>
          <a:xfrm>
            <a:off x="2037396" y="1878804"/>
            <a:ext cx="515061" cy="431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BD5BCF-AE73-85C2-7302-E94FA4AFBC39}"/>
              </a:ext>
            </a:extLst>
          </p:cNvPr>
          <p:cNvCxnSpPr>
            <a:cxnSpLocks/>
          </p:cNvCxnSpPr>
          <p:nvPr/>
        </p:nvCxnSpPr>
        <p:spPr>
          <a:xfrm flipV="1">
            <a:off x="3941475" y="2787997"/>
            <a:ext cx="759113" cy="344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853E17-0B51-CC3D-E5D5-D808BCCDCC79}"/>
              </a:ext>
            </a:extLst>
          </p:cNvPr>
          <p:cNvCxnSpPr>
            <a:cxnSpLocks/>
          </p:cNvCxnSpPr>
          <p:nvPr/>
        </p:nvCxnSpPr>
        <p:spPr>
          <a:xfrm>
            <a:off x="4700588" y="2801439"/>
            <a:ext cx="0" cy="11990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4787A-F313-8C8C-83FE-87D912270DCF}"/>
              </a:ext>
            </a:extLst>
          </p:cNvPr>
          <p:cNvCxnSpPr>
            <a:cxnSpLocks/>
          </p:cNvCxnSpPr>
          <p:nvPr/>
        </p:nvCxnSpPr>
        <p:spPr>
          <a:xfrm>
            <a:off x="4698803" y="4000500"/>
            <a:ext cx="591144" cy="99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New CWV Preserve" hidden="1">
            <a:extLst>
              <a:ext uri="{FF2B5EF4-FFF2-40B4-BE49-F238E27FC236}">
                <a16:creationId xmlns:a16="http://schemas.microsoft.com/office/drawing/2014/main" id="{9A0F4349-D106-219C-FC75-B0DE1DD439A8}"/>
              </a:ext>
            </a:extLst>
          </p:cNvPr>
          <p:cNvCxnSpPr>
            <a:cxnSpLocks/>
          </p:cNvCxnSpPr>
          <p:nvPr/>
        </p:nvCxnSpPr>
        <p:spPr>
          <a:xfrm>
            <a:off x="3941064" y="2788920"/>
            <a:ext cx="43528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k Capacity">
            <a:extLst>
              <a:ext uri="{FF2B5EF4-FFF2-40B4-BE49-F238E27FC236}">
                <a16:creationId xmlns:a16="http://schemas.microsoft.com/office/drawing/2014/main" id="{720C61B3-41A1-D45C-F8A6-CF6C5ADFB6C1}"/>
              </a:ext>
            </a:extLst>
          </p:cNvPr>
          <p:cNvCxnSpPr>
            <a:cxnSpLocks/>
          </p:cNvCxnSpPr>
          <p:nvPr/>
        </p:nvCxnSpPr>
        <p:spPr>
          <a:xfrm>
            <a:off x="1312856" y="2306975"/>
            <a:ext cx="694587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 hidden="1">
            <a:extLst>
              <a:ext uri="{FF2B5EF4-FFF2-40B4-BE49-F238E27FC236}">
                <a16:creationId xmlns:a16="http://schemas.microsoft.com/office/drawing/2014/main" id="{8E68D760-BB8D-95BC-4F9E-A83FD1E6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027322"/>
              </p:ext>
            </p:extLst>
          </p:nvPr>
        </p:nvGraphicFramePr>
        <p:xfrm>
          <a:off x="5046067" y="2055963"/>
          <a:ext cx="2766053" cy="217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Cong Avoidance">
            <a:extLst>
              <a:ext uri="{FF2B5EF4-FFF2-40B4-BE49-F238E27FC236}">
                <a16:creationId xmlns:a16="http://schemas.microsoft.com/office/drawing/2014/main" id="{2D57E517-34A3-A2C3-26F7-653A1FEE2F02}"/>
              </a:ext>
            </a:extLst>
          </p:cNvPr>
          <p:cNvGrpSpPr/>
          <p:nvPr/>
        </p:nvGrpSpPr>
        <p:grpSpPr>
          <a:xfrm>
            <a:off x="1250157" y="1645920"/>
            <a:ext cx="2766053" cy="3204163"/>
            <a:chOff x="1250157" y="1645920"/>
            <a:chExt cx="2766053" cy="3204163"/>
          </a:xfrm>
        </p:grpSpPr>
        <p:graphicFrame>
          <p:nvGraphicFramePr>
            <p:cNvPr id="9" name="Download N">
              <a:extLst>
                <a:ext uri="{FF2B5EF4-FFF2-40B4-BE49-F238E27FC236}">
                  <a16:creationId xmlns:a16="http://schemas.microsoft.com/office/drawing/2014/main" id="{5E233AD2-9E93-F1FD-E8D6-0986728E8B59}"/>
                </a:ext>
              </a:extLst>
            </p:cNvPr>
            <p:cNvGraphicFramePr/>
            <p:nvPr/>
          </p:nvGraphicFramePr>
          <p:xfrm>
            <a:off x="1250157" y="1645920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Cong Avoidance Bracket">
              <a:extLst>
                <a:ext uri="{FF2B5EF4-FFF2-40B4-BE49-F238E27FC236}">
                  <a16:creationId xmlns:a16="http://schemas.microsoft.com/office/drawing/2014/main" id="{08CA1898-F63E-11EC-E655-5DC72045FDE5}"/>
                </a:ext>
              </a:extLst>
            </p:cNvPr>
            <p:cNvSpPr/>
            <p:nvPr/>
          </p:nvSpPr>
          <p:spPr>
            <a:xfrm rot="5400000">
              <a:off x="2987643" y="3546415"/>
              <a:ext cx="186796" cy="1720868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g Avoidance Text">
              <a:extLst>
                <a:ext uri="{FF2B5EF4-FFF2-40B4-BE49-F238E27FC236}">
                  <a16:creationId xmlns:a16="http://schemas.microsoft.com/office/drawing/2014/main" id="{4C73D36A-119A-DE9B-8053-E4F06DE67ABC}"/>
                </a:ext>
              </a:extLst>
            </p:cNvPr>
            <p:cNvSpPr txBox="1"/>
            <p:nvPr/>
          </p:nvSpPr>
          <p:spPr>
            <a:xfrm>
              <a:off x="2653602" y="4445998"/>
              <a:ext cx="1057276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Congestion Avoidance</a:t>
              </a:r>
            </a:p>
          </p:txBody>
        </p:sp>
      </p:grpSp>
      <p:grpSp>
        <p:nvGrpSpPr>
          <p:cNvPr id="13" name="T Play" hidden="1">
            <a:extLst>
              <a:ext uri="{FF2B5EF4-FFF2-40B4-BE49-F238E27FC236}">
                <a16:creationId xmlns:a16="http://schemas.microsoft.com/office/drawing/2014/main" id="{52F12344-DB1F-A6BD-BFAF-CDE3D9CED1D8}"/>
              </a:ext>
            </a:extLst>
          </p:cNvPr>
          <p:cNvGrpSpPr/>
          <p:nvPr/>
        </p:nvGrpSpPr>
        <p:grpSpPr>
          <a:xfrm>
            <a:off x="1490897" y="4638303"/>
            <a:ext cx="3799047" cy="432610"/>
            <a:chOff x="1490897" y="4638303"/>
            <a:chExt cx="3799047" cy="432610"/>
          </a:xfrm>
        </p:grpSpPr>
        <p:sp>
          <p:nvSpPr>
            <p:cNvPr id="28" name="T Play Text">
              <a:extLst>
                <a:ext uri="{FF2B5EF4-FFF2-40B4-BE49-F238E27FC236}">
                  <a16:creationId xmlns:a16="http://schemas.microsoft.com/office/drawing/2014/main" id="{6E5042FC-58FF-137D-EB34-1C9337E27D58}"/>
                </a:ext>
              </a:extLst>
            </p:cNvPr>
            <p:cNvSpPr txBox="1"/>
            <p:nvPr/>
          </p:nvSpPr>
          <p:spPr>
            <a:xfrm>
              <a:off x="3064055" y="4732359"/>
              <a:ext cx="6527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Play</a:t>
              </a:r>
              <a:endParaRPr lang="en-US" sz="1600" dirty="0"/>
            </a:p>
          </p:txBody>
        </p:sp>
        <p:sp>
          <p:nvSpPr>
            <p:cNvPr id="6" name="T Play">
              <a:extLst>
                <a:ext uri="{FF2B5EF4-FFF2-40B4-BE49-F238E27FC236}">
                  <a16:creationId xmlns:a16="http://schemas.microsoft.com/office/drawing/2014/main" id="{CAD96FFD-B418-8DF2-CA80-69CAED70C973}"/>
                </a:ext>
              </a:extLst>
            </p:cNvPr>
            <p:cNvSpPr/>
            <p:nvPr/>
          </p:nvSpPr>
          <p:spPr>
            <a:xfrm rot="5400000">
              <a:off x="3296364" y="2832836"/>
              <a:ext cx="188114" cy="37990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T Download" hidden="1">
            <a:extLst>
              <a:ext uri="{FF2B5EF4-FFF2-40B4-BE49-F238E27FC236}">
                <a16:creationId xmlns:a16="http://schemas.microsoft.com/office/drawing/2014/main" id="{89CC9CE1-257A-EB8D-401E-50349F1E545A}"/>
              </a:ext>
            </a:extLst>
          </p:cNvPr>
          <p:cNvGrpSpPr/>
          <p:nvPr/>
        </p:nvGrpSpPr>
        <p:grpSpPr>
          <a:xfrm>
            <a:off x="1490898" y="4227836"/>
            <a:ext cx="2450575" cy="473209"/>
            <a:chOff x="1490898" y="4227836"/>
            <a:chExt cx="2450575" cy="473209"/>
          </a:xfrm>
        </p:grpSpPr>
        <p:sp>
          <p:nvSpPr>
            <p:cNvPr id="30" name="T Download Text">
              <a:extLst>
                <a:ext uri="{FF2B5EF4-FFF2-40B4-BE49-F238E27FC236}">
                  <a16:creationId xmlns:a16="http://schemas.microsoft.com/office/drawing/2014/main" id="{4A6E916B-F647-DCF3-687D-026E2D1DDBEE}"/>
                </a:ext>
              </a:extLst>
            </p:cNvPr>
            <p:cNvSpPr txBox="1"/>
            <p:nvPr/>
          </p:nvSpPr>
          <p:spPr>
            <a:xfrm>
              <a:off x="2173744" y="4362491"/>
              <a:ext cx="1084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6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" sz="1600" baseline="-25000" dirty="0">
                  <a:solidFill>
                    <a:srgbClr val="2F528F"/>
                  </a:solidFill>
                  <a:latin typeface="Arial"/>
                  <a:ea typeface="Arial"/>
                  <a:cs typeface="Arial"/>
                  <a:sym typeface="Arial"/>
                </a:rPr>
                <a:t>Download</a:t>
              </a:r>
              <a:endParaRPr lang="en-US" sz="1600" dirty="0"/>
            </a:p>
          </p:txBody>
        </p:sp>
        <p:sp>
          <p:nvSpPr>
            <p:cNvPr id="31" name="T Download Bracket">
              <a:extLst>
                <a:ext uri="{FF2B5EF4-FFF2-40B4-BE49-F238E27FC236}">
                  <a16:creationId xmlns:a16="http://schemas.microsoft.com/office/drawing/2014/main" id="{AEA117B8-FD51-B92F-1A53-AD98A8A0C4C6}"/>
                </a:ext>
              </a:extLst>
            </p:cNvPr>
            <p:cNvSpPr/>
            <p:nvPr/>
          </p:nvSpPr>
          <p:spPr>
            <a:xfrm rot="5400000">
              <a:off x="2622129" y="3096605"/>
              <a:ext cx="188113" cy="2450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351;p31">
            <a:extLst>
              <a:ext uri="{FF2B5EF4-FFF2-40B4-BE49-F238E27FC236}">
                <a16:creationId xmlns:a16="http://schemas.microsoft.com/office/drawing/2014/main" id="{76F2FE10-BD6C-9265-C315-216AD7DB7EBF}"/>
              </a:ext>
            </a:extLst>
          </p:cNvPr>
          <p:cNvSpPr txBox="1">
            <a:spLocks/>
          </p:cNvSpPr>
          <p:nvPr/>
        </p:nvSpPr>
        <p:spPr>
          <a:xfrm>
            <a:off x="1911928" y="400210"/>
            <a:ext cx="6908222" cy="66659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Congestion Window Validation</a:t>
            </a:r>
          </a:p>
        </p:txBody>
      </p:sp>
      <p:grpSp>
        <p:nvGrpSpPr>
          <p:cNvPr id="15" name="Slow Start">
            <a:extLst>
              <a:ext uri="{FF2B5EF4-FFF2-40B4-BE49-F238E27FC236}">
                <a16:creationId xmlns:a16="http://schemas.microsoft.com/office/drawing/2014/main" id="{2BD49E09-422F-E809-0110-88409CAB29E3}"/>
              </a:ext>
            </a:extLst>
          </p:cNvPr>
          <p:cNvGrpSpPr/>
          <p:nvPr/>
        </p:nvGrpSpPr>
        <p:grpSpPr>
          <a:xfrm>
            <a:off x="1252728" y="1645920"/>
            <a:ext cx="2766053" cy="3193939"/>
            <a:chOff x="1244183" y="1656143"/>
            <a:chExt cx="2766053" cy="3193939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6005A6A-D9F0-93BF-AE16-5E7B755BD8C3}"/>
                </a:ext>
              </a:extLst>
            </p:cNvPr>
            <p:cNvSpPr/>
            <p:nvPr/>
          </p:nvSpPr>
          <p:spPr>
            <a:xfrm rot="5400000">
              <a:off x="1755761" y="4048589"/>
              <a:ext cx="186796" cy="716519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ow Start Text">
              <a:extLst>
                <a:ext uri="{FF2B5EF4-FFF2-40B4-BE49-F238E27FC236}">
                  <a16:creationId xmlns:a16="http://schemas.microsoft.com/office/drawing/2014/main" id="{31A9ED5D-39FA-AD8C-4805-F6F730EEE3F8}"/>
                </a:ext>
              </a:extLst>
            </p:cNvPr>
            <p:cNvSpPr txBox="1"/>
            <p:nvPr/>
          </p:nvSpPr>
          <p:spPr>
            <a:xfrm>
              <a:off x="1533458" y="4445997"/>
              <a:ext cx="631400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13" dirty="0">
                  <a:latin typeface="Arial" panose="020B0604020202020204" pitchFamily="34" charset="0"/>
                  <a:cs typeface="Arial" panose="020B0604020202020204" pitchFamily="34" charset="0"/>
                </a:rPr>
                <a:t>Slow Start</a:t>
              </a:r>
            </a:p>
          </p:txBody>
        </p:sp>
        <p:graphicFrame>
          <p:nvGraphicFramePr>
            <p:cNvPr id="33" name="Slow Start">
              <a:extLst>
                <a:ext uri="{FF2B5EF4-FFF2-40B4-BE49-F238E27FC236}">
                  <a16:creationId xmlns:a16="http://schemas.microsoft.com/office/drawing/2014/main" id="{D0776461-9C97-BB7F-DECF-7D51D5F21541}"/>
                </a:ext>
              </a:extLst>
            </p:cNvPr>
            <p:cNvGraphicFramePr/>
            <p:nvPr/>
          </p:nvGraphicFramePr>
          <p:xfrm>
            <a:off x="1244183" y="1656143"/>
            <a:ext cx="2766053" cy="258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" name="Idle Period Note" hidden="1">
            <a:extLst>
              <a:ext uri="{FF2B5EF4-FFF2-40B4-BE49-F238E27FC236}">
                <a16:creationId xmlns:a16="http://schemas.microsoft.com/office/drawing/2014/main" id="{EC1E78F9-0B7C-7B64-4587-CE32F87CAB1F}"/>
              </a:ext>
            </a:extLst>
          </p:cNvPr>
          <p:cNvGrpSpPr/>
          <p:nvPr/>
        </p:nvGrpSpPr>
        <p:grpSpPr>
          <a:xfrm>
            <a:off x="6088288" y="1280150"/>
            <a:ext cx="2154000" cy="1874700"/>
            <a:chOff x="6088288" y="1280150"/>
            <a:chExt cx="2154000" cy="1874700"/>
          </a:xfrm>
        </p:grpSpPr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AEB7A2EA-71AB-35F8-D8BA-7BB0C7135CC0}"/>
                </a:ext>
              </a:extLst>
            </p:cNvPr>
            <p:cNvSpPr/>
            <p:nvPr/>
          </p:nvSpPr>
          <p:spPr>
            <a:xfrm>
              <a:off x="6088288" y="1280150"/>
              <a:ext cx="2154000" cy="1874700"/>
            </a:xfrm>
            <a:prstGeom prst="rect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What happens during the idle periods?</a:t>
              </a:r>
              <a:endParaRPr i="1" dirty="0"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7BEB76D7-6380-A749-7BE6-DF748FFDBB2E}"/>
                </a:ext>
              </a:extLst>
            </p:cNvPr>
            <p:cNvSpPr/>
            <p:nvPr/>
          </p:nvSpPr>
          <p:spPr>
            <a:xfrm rot="-5400000">
              <a:off x="6061738" y="1328125"/>
              <a:ext cx="342300" cy="289200"/>
            </a:xfrm>
            <a:prstGeom prst="rtTriangle">
              <a:avLst/>
            </a:prstGeom>
            <a:solidFill>
              <a:srgbClr val="DCE75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;p37">
              <a:extLst>
                <a:ext uri="{FF2B5EF4-FFF2-40B4-BE49-F238E27FC236}">
                  <a16:creationId xmlns:a16="http://schemas.microsoft.com/office/drawing/2014/main" id="{724F1C18-84A9-A5C8-A41E-DBBE181F0A33}"/>
                </a:ext>
              </a:extLst>
            </p:cNvPr>
            <p:cNvSpPr/>
            <p:nvPr/>
          </p:nvSpPr>
          <p:spPr>
            <a:xfrm rot="5400000">
              <a:off x="6061738" y="1310900"/>
              <a:ext cx="342300" cy="289200"/>
            </a:xfrm>
            <a:prstGeom prst="rtTriangl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03;p39">
            <a:extLst>
              <a:ext uri="{FF2B5EF4-FFF2-40B4-BE49-F238E27FC236}">
                <a16:creationId xmlns:a16="http://schemas.microsoft.com/office/drawing/2014/main" id="{E1851D74-68A1-A465-D17C-12243685C739}"/>
              </a:ext>
            </a:extLst>
          </p:cNvPr>
          <p:cNvSpPr/>
          <p:nvPr/>
        </p:nvSpPr>
        <p:spPr>
          <a:xfrm>
            <a:off x="4530957" y="2636456"/>
            <a:ext cx="311199" cy="15291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" name="CWND validation restart">
            <a:extLst>
              <a:ext uri="{FF2B5EF4-FFF2-40B4-BE49-F238E27FC236}">
                <a16:creationId xmlns:a16="http://schemas.microsoft.com/office/drawing/2014/main" id="{4421372E-D45D-C94D-1652-1064895FD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003511"/>
              </p:ext>
            </p:extLst>
          </p:nvPr>
        </p:nvGraphicFramePr>
        <p:xfrm>
          <a:off x="5056354" y="1625925"/>
          <a:ext cx="2766053" cy="258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21798B47-28BB-1357-12A0-985E85E77C91}"/>
              </a:ext>
            </a:extLst>
          </p:cNvPr>
          <p:cNvSpPr/>
          <p:nvPr/>
        </p:nvSpPr>
        <p:spPr>
          <a:xfrm>
            <a:off x="5857642" y="1856626"/>
            <a:ext cx="515061" cy="4525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27C0A-C40D-B550-B6DA-0D73462549DB}"/>
              </a:ext>
            </a:extLst>
          </p:cNvPr>
          <p:cNvSpPr txBox="1"/>
          <p:nvPr/>
        </p:nvSpPr>
        <p:spPr>
          <a:xfrm>
            <a:off x="2173403" y="18054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B2A96B-D4DE-FF5C-2AE3-8B177C5658F8}"/>
              </a:ext>
            </a:extLst>
          </p:cNvPr>
          <p:cNvSpPr txBox="1"/>
          <p:nvPr/>
        </p:nvSpPr>
        <p:spPr>
          <a:xfrm>
            <a:off x="5980360" y="17858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69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Graphic spid="43" grpId="0">
        <p:bldAsOne/>
      </p:bldGraphic>
      <p:bldP spid="44" grpId="0" animBg="1"/>
      <p:bldP spid="42" grpId="0"/>
    </p:bldLst>
  </p:timing>
</p:sld>
</file>

<file path=ppt/theme/theme1.xml><?xml version="1.0" encoding="utf-8"?>
<a:theme xmlns:a="http://schemas.openxmlformats.org/drawingml/2006/main" name="Media_790988_smxx (2)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606</Words>
  <Application>Microsoft Office PowerPoint</Application>
  <PresentationFormat>On-screen Show (16:9)</PresentationFormat>
  <Paragraphs>201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Open Sans</vt:lpstr>
      <vt:lpstr>Arial</vt:lpstr>
      <vt:lpstr>Media_790988_smxx (2)</vt:lpstr>
      <vt:lpstr>Does TCP New Congestion Window Validation Improve HTTP Adaptive Streaming Performance? </vt:lpstr>
      <vt:lpstr>Does TCP New Congestion Window Validation Improve HTTP Adaptive Streaming Performance?</vt:lpstr>
      <vt:lpstr>Does TCP New Congestion Window Validation Improve HTTP Adaptive Streaming Performance?</vt:lpstr>
      <vt:lpstr>HTTP Adaptive Streaming</vt:lpstr>
      <vt:lpstr>HTTP Adaptive Streaming</vt:lpstr>
      <vt:lpstr>PowerPoint Presentation</vt:lpstr>
      <vt:lpstr>PowerPoint Presentation</vt:lpstr>
      <vt:lpstr>PowerPoint Presentation</vt:lpstr>
      <vt:lpstr>PowerPoint Presentation</vt:lpstr>
      <vt:lpstr>Transfer After Idle</vt:lpstr>
      <vt:lpstr>PowerPoint Presentation</vt:lpstr>
      <vt:lpstr>PowerPoint Presentation</vt:lpstr>
      <vt:lpstr>PowerPoint Presentation</vt:lpstr>
      <vt:lpstr>Transfer After Idle </vt:lpstr>
      <vt:lpstr>Effect of New CWV on Video</vt:lpstr>
      <vt:lpstr>Effect of New CWV on Video</vt:lpstr>
      <vt:lpstr>PowerPoint Presentation</vt:lpstr>
      <vt:lpstr>PowerPoint Presentation</vt:lpstr>
      <vt:lpstr>Application Impact</vt:lpstr>
      <vt:lpstr>Rebuffer Ratio</vt:lpstr>
      <vt:lpstr>Rebuffer Ratio</vt:lpstr>
      <vt:lpstr>Application Impact</vt:lpstr>
      <vt:lpstr>Bit-rate Switch Frequency </vt:lpstr>
      <vt:lpstr>Bit-rate Switch Frequency </vt:lpstr>
      <vt:lpstr>Does TCP New Congestion Window Validation Improve HTTP Adaptive Streaming Performance?</vt:lpstr>
      <vt:lpstr>Does TCP New Congestion Window Validation Improve HTTP Adaptive Streaming Performance?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TCP New Congestion Window Validation Improve HTTP Adaptive Streaming Performance? </dc:title>
  <cp:lastModifiedBy>Mihail Yanev (PGR)</cp:lastModifiedBy>
  <cp:revision>14</cp:revision>
  <dcterms:modified xsi:type="dcterms:W3CDTF">2022-06-07T12:39:01Z</dcterms:modified>
</cp:coreProperties>
</file>