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7"/>
  </p:notesMasterIdLst>
  <p:handoutMasterIdLst>
    <p:handoutMasterId r:id="rId18"/>
  </p:handoutMasterIdLst>
  <p:sldIdLst>
    <p:sldId id="829" r:id="rId4"/>
    <p:sldId id="831" r:id="rId5"/>
    <p:sldId id="709" r:id="rId6"/>
    <p:sldId id="842" r:id="rId7"/>
    <p:sldId id="839" r:id="rId8"/>
    <p:sldId id="840" r:id="rId9"/>
    <p:sldId id="843" r:id="rId10"/>
    <p:sldId id="841" r:id="rId11"/>
    <p:sldId id="828" r:id="rId12"/>
    <p:sldId id="688" r:id="rId13"/>
    <p:sldId id="830" r:id="rId14"/>
    <p:sldId id="833" r:id="rId15"/>
    <p:sldId id="834" r:id="rId16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/>
    <p:restoredTop sz="93423" autoAdjust="0"/>
  </p:normalViewPr>
  <p:slideViewPr>
    <p:cSldViewPr showGuides="1">
      <p:cViewPr varScale="1">
        <p:scale>
          <a:sx n="108" d="100"/>
          <a:sy n="108" d="100"/>
        </p:scale>
        <p:origin x="1974" y="78"/>
      </p:cViewPr>
      <p:guideLst>
        <p:guide orient="horz" pos="214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6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054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5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01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6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26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73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2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21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11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实验一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线性结构及其应用</a:t>
            </a:r>
            <a:endParaRPr lang="zh-CN" altLang="zh-TW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329E3806-A50B-433D-8702-358EF16916A7}"/>
              </a:ext>
            </a:extLst>
          </p:cNvPr>
          <p:cNvSpPr txBox="1"/>
          <p:nvPr/>
        </p:nvSpPr>
        <p:spPr>
          <a:xfrm>
            <a:off x="2971842" y="3450303"/>
            <a:ext cx="6870065" cy="14051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主讲教师：张海军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实验教师：苏  婷 徐凡博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助    教：任庆吉 邵卢娇</a:t>
            </a:r>
            <a:endParaRPr 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952500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提交</a:t>
            </a:r>
            <a:r>
              <a:rPr lang="zh-CN" altLang="en-US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网站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sz="2400" b="1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需要提前</a:t>
            </a:r>
            <a:r>
              <a:rPr 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注册</a:t>
            </a:r>
            <a:r>
              <a:rPr 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加入相应班级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提交内容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828800" lvl="4" indent="0" eaLnBrk="1" hangingPunct="1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请把电子版实验报告及源代码打包成一个压缩包，命名格式如下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ea typeface="宋体" panose="02010600030101010101" pitchFamily="2" charset="-122"/>
              </a:rPr>
              <a:t>实验报告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学号</a:t>
            </a:r>
            <a:r>
              <a:rPr lang="en-US" altLang="en-US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姓名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实验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ea typeface="宋体" panose="02010600030101010101" pitchFamily="2" charset="-122"/>
              </a:rPr>
              <a:t>压缩包</a:t>
            </a:r>
            <a:r>
              <a:rPr lang="en-US" altLang="en-US" dirty="0">
                <a:ea typeface="宋体" panose="02010600030101010101" pitchFamily="2" charset="-122"/>
              </a:rPr>
              <a:t>：   </a:t>
            </a:r>
            <a:r>
              <a:rPr lang="zh-CN" altLang="en-US" dirty="0">
                <a:ea typeface="宋体" panose="02010600030101010101" pitchFamily="2" charset="-122"/>
              </a:rPr>
              <a:t>学号</a:t>
            </a:r>
            <a:r>
              <a:rPr lang="en-US" altLang="zh-CN" dirty="0">
                <a:ea typeface="宋体" panose="02010600030101010101" pitchFamily="2" charset="-122"/>
              </a:rPr>
              <a:t>_</a:t>
            </a:r>
            <a:r>
              <a:rPr lang="zh-CN" altLang="en-US" dirty="0">
                <a:ea typeface="宋体" panose="02010600030101010101" pitchFamily="2" charset="-122"/>
              </a:rPr>
              <a:t>姓名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828800" lvl="4" indent="0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dirty="0">
                <a:ea typeface="宋体" panose="02010600030101010101" pitchFamily="2" charset="-122"/>
              </a:rPr>
              <a:t>上传到网站对应的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任务下。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提交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截止时间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sz="2400" dirty="0">
                <a:ea typeface="宋体" panose="02010600030101010101" pitchFamily="2" charset="-122"/>
                <a:sym typeface="+mn-ea"/>
              </a:rPr>
              <a:t>下次实验课前</a:t>
            </a:r>
            <a:r>
              <a:rPr lang="en-US" altLang="en-US" sz="2400" dirty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400" dirty="0"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实验一评分标准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按降序插入信息（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反转链表（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链表的第一个公共节点（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实验报告的完成（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源程序</a:t>
            </a:r>
            <a:r>
              <a:rPr lang="zh-CN" altLang="en-US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371686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334088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31787" y="1176072"/>
            <a:ext cx="8785225" cy="510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禁止抄袭</a:t>
            </a:r>
            <a:r>
              <a:rPr lang="en-US" altLang="en-US" sz="2000" dirty="0">
                <a:ea typeface="宋体" panose="02010600030101010101" pitchFamily="2" charset="-122"/>
              </a:rPr>
              <a:t>，发现抄袭，一律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en-US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编程语言：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C/C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++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上课前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分钟</a:t>
            </a:r>
            <a:r>
              <a:rPr lang="zh-CN" altLang="en-US" sz="2000" dirty="0">
                <a:ea typeface="宋体" panose="02010600030101010101" pitchFamily="2" charset="-122"/>
              </a:rPr>
              <a:t>发布实验任务和测试程序输入样例，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同学们可以根据样例来验证程序的正确性。</a:t>
            </a:r>
          </a:p>
          <a:p>
            <a:pPr marL="0" indent="0" eaLnBrk="1" hangingPunct="1">
              <a:buNone/>
            </a:pP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下次实验课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前</a:t>
            </a:r>
            <a:r>
              <a:rPr lang="zh-CN" altLang="zh-CN" sz="2000" dirty="0">
                <a:ea typeface="宋体" panose="02010600030101010101" pitchFamily="2" charset="-122"/>
                <a:sym typeface="+mn-ea"/>
              </a:rPr>
              <a:t>通过指定方式提交实验报告及源代码。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课后</a:t>
            </a:r>
            <a:r>
              <a:rPr lang="zh-CN" altLang="zh-CN" sz="2000" dirty="0">
                <a:ea typeface="宋体" panose="02010600030101010101" pitchFamily="2" charset="-122"/>
              </a:rPr>
              <a:t>未按时间点提交实验报告及源代码，</a:t>
            </a:r>
            <a:r>
              <a:rPr lang="zh-CN" altLang="en-US" sz="2000" dirty="0">
                <a:ea typeface="宋体" panose="02010600030101010101" pitchFamily="2" charset="-122"/>
              </a:rPr>
              <a:t>该次实验按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ea typeface="宋体" panose="02010600030101010101" pitchFamily="2" charset="-122"/>
              </a:rPr>
              <a:t>分处理。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仅允许特殊情况一次</a:t>
            </a:r>
            <a:r>
              <a:rPr lang="zh-CN" altLang="zh-CN" sz="2000" dirty="0">
                <a:ea typeface="宋体" panose="02010600030101010101" pitchFamily="2" charset="-122"/>
              </a:rPr>
              <a:t>，需在截至时间后的</a:t>
            </a:r>
            <a:r>
              <a:rPr lang="en-US" altLang="zh-CN" sz="2000" dirty="0"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ea typeface="宋体" panose="02010600030101010101" pitchFamily="2" charset="-122"/>
              </a:rPr>
              <a:t>小时内提交。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8688387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学期结束，辅导员需要收集两个班级的同学的C语言课程成绩信息并整理。请你为辅导员做一个成绩录入统计，帮助辅导员更好地工作</a:t>
            </a:r>
            <a:r>
              <a:rPr lang="en-US" altLang="zh-CN" sz="2000" b="1" dirty="0">
                <a:ea typeface="宋体" panose="02010600030101010101" pitchFamily="2" charset="-122"/>
              </a:rPr>
              <a:t>。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需求</a:t>
            </a:r>
            <a:r>
              <a:rPr lang="en-US" altLang="zh-CN" sz="2000" dirty="0">
                <a:ea typeface="宋体" panose="02010600030101010101" pitchFamily="2" charset="-122"/>
              </a:rPr>
              <a:t>：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（1）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存储链表</a:t>
            </a:r>
            <a:r>
              <a:rPr lang="en-US" altLang="zh-CN" sz="2000" dirty="0">
                <a:ea typeface="宋体" panose="02010600030101010101" pitchFamily="2" charset="-122"/>
              </a:rPr>
              <a:t>：请按头插法将两个班的成绩存储到链表中。由于给出的输入总是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升序</a:t>
            </a:r>
            <a:r>
              <a:rPr lang="en-US" altLang="zh-CN" sz="2000" dirty="0">
                <a:ea typeface="宋体" panose="02010600030101010101" pitchFamily="2" charset="-122"/>
              </a:rPr>
              <a:t>的，此链表在存储后成绩将是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降序</a:t>
            </a:r>
            <a:r>
              <a:rPr lang="en-US" altLang="zh-CN" sz="2000" dirty="0">
                <a:ea typeface="宋体" panose="02010600030101010101" pitchFamily="2" charset="-122"/>
              </a:rPr>
              <a:t>的。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反转链表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：请将建立的两个降序存储的链表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按升序进行反转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（</a:t>
            </a:r>
            <a:r>
              <a:rPr lang="en-US" altLang="en-US" sz="2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链表交点</a:t>
            </a:r>
            <a:r>
              <a:rPr lang="en-US" altLang="zh-CN" sz="2000" dirty="0">
                <a:ea typeface="宋体" panose="02010600030101010101" pitchFamily="2" charset="-122"/>
              </a:rPr>
              <a:t>： </a:t>
            </a:r>
            <a:r>
              <a:rPr lang="zh-CN" altLang="en-US" sz="2000" dirty="0">
                <a:ea typeface="宋体" panose="02010600030101010101" pitchFamily="2" charset="-122"/>
              </a:rPr>
              <a:t>由于</a:t>
            </a:r>
            <a:r>
              <a:rPr lang="en-US" altLang="zh-CN" sz="2000" dirty="0" err="1">
                <a:ea typeface="宋体" panose="02010600030101010101" pitchFamily="2" charset="-122"/>
              </a:rPr>
              <a:t>辅导员发现</a:t>
            </a:r>
            <a:r>
              <a:rPr lang="zh-CN" altLang="en-US" sz="2000" dirty="0">
                <a:ea typeface="宋体" panose="02010600030101010101" pitchFamily="2" charset="-122"/>
              </a:rPr>
              <a:t>自己</a:t>
            </a:r>
            <a:r>
              <a:rPr lang="en-US" altLang="zh-CN" sz="2000" dirty="0" err="1">
                <a:ea typeface="宋体" panose="02010600030101010101" pitchFamily="2" charset="-122"/>
              </a:rPr>
              <a:t>不小心将成绩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最好的一部分同学</a:t>
            </a:r>
            <a:r>
              <a:rPr lang="en-US" altLang="zh-CN" sz="2000" dirty="0" err="1">
                <a:ea typeface="宋体" panose="02010600030101010101" pitchFamily="2" charset="-122"/>
              </a:rPr>
              <a:t>的信息重复录入</a:t>
            </a:r>
            <a:r>
              <a:rPr lang="zh-CN" altLang="en-US" sz="2000" dirty="0">
                <a:ea typeface="宋体" panose="02010600030101010101" pitchFamily="2" charset="-122"/>
              </a:rPr>
              <a:t>到了</a:t>
            </a:r>
            <a:r>
              <a:rPr lang="en-US" altLang="zh-CN" sz="2000" dirty="0" err="1">
                <a:ea typeface="宋体" panose="02010600030101010101" pitchFamily="2" charset="-122"/>
              </a:rPr>
              <a:t>两个班</a:t>
            </a:r>
            <a:r>
              <a:rPr lang="zh-CN" altLang="en-US" sz="2000" dirty="0">
                <a:ea typeface="宋体" panose="02010600030101010101" pitchFamily="2" charset="-122"/>
              </a:rPr>
              <a:t>，并且他将两个链表构造成了一个交叉链表，此时</a:t>
            </a:r>
            <a:r>
              <a:rPr lang="en-US" altLang="zh-CN" sz="2000" dirty="0" err="1">
                <a:ea typeface="宋体" panose="02010600030101010101" pitchFamily="2" charset="-122"/>
              </a:rPr>
              <a:t>你只能拿到交叉链表中的两个头结点</a:t>
            </a:r>
            <a:r>
              <a:rPr lang="zh-CN" altLang="en-US" sz="2000" dirty="0">
                <a:ea typeface="宋体" panose="02010600030101010101" pitchFamily="2" charset="-122"/>
              </a:rPr>
              <a:t>，请</a:t>
            </a:r>
            <a:r>
              <a:rPr lang="en-US" altLang="zh-CN" sz="2000" dirty="0" err="1">
                <a:ea typeface="宋体" panose="02010600030101010101" pitchFamily="2" charset="-122"/>
              </a:rPr>
              <a:t>找出</a:t>
            </a:r>
            <a:r>
              <a:rPr lang="zh-CN" altLang="en-US" sz="2000" dirty="0">
                <a:ea typeface="宋体" panose="02010600030101010101" pitchFamily="2" charset="-122"/>
              </a:rPr>
              <a:t>这两个</a:t>
            </a:r>
            <a:r>
              <a:rPr lang="en-US" altLang="zh-CN" sz="2000" dirty="0" err="1">
                <a:ea typeface="宋体" panose="02010600030101010101" pitchFamily="2" charset="-122"/>
              </a:rPr>
              <a:t>链表的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第一个公共交点</a:t>
            </a:r>
            <a:r>
              <a:rPr lang="en-US" altLang="zh-CN" sz="20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761F099-886D-401A-B8F1-A63731175730}"/>
              </a:ext>
            </a:extLst>
          </p:cNvPr>
          <p:cNvSpPr txBox="1"/>
          <p:nvPr/>
        </p:nvSpPr>
        <p:spPr>
          <a:xfrm>
            <a:off x="304912" y="1300145"/>
            <a:ext cx="22227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输入样例</a:t>
            </a:r>
            <a:r>
              <a:rPr lang="en-US" altLang="zh-CN" sz="2400" dirty="0"/>
              <a:t>(</a:t>
            </a:r>
            <a:r>
              <a:rPr lang="zh-CN" altLang="en-US" sz="1800" dirty="0"/>
              <a:t>文件</a:t>
            </a:r>
            <a:r>
              <a:rPr lang="en-US" altLang="zh-CN" sz="1800" dirty="0" smtClean="0"/>
              <a:t>gradeImport.in</a:t>
            </a:r>
            <a:r>
              <a:rPr lang="zh-CN" altLang="en-US" sz="1800" dirty="0" smtClean="0"/>
              <a:t>中的一组数据</a:t>
            </a:r>
            <a:r>
              <a:rPr lang="en-US" altLang="zh-CN" sz="2400" dirty="0" smtClean="0"/>
              <a:t>):</a:t>
            </a: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F823CC1-569B-40B4-8C11-D969D36B74BE}"/>
              </a:ext>
            </a:extLst>
          </p:cNvPr>
          <p:cNvSpPr txBox="1"/>
          <p:nvPr/>
        </p:nvSpPr>
        <p:spPr>
          <a:xfrm>
            <a:off x="2527666" y="1300145"/>
            <a:ext cx="6400631" cy="54604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10 11   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名同学，班级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名同学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分数总是升序给出的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 43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student5 58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student4 61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student2 77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student3 86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student6 87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student7 95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student9 96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student8 99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student10 100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student18 56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student11 58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student17 66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student13 76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student15 89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student16 91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student19 93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student20 95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student14 96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student12 99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student21 100</a:t>
            </a: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链表的交叉位置：班级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和班级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交叉之前分别有几个结点——用以创造出交叉链表验证你的程序</a:t>
            </a:r>
            <a:r>
              <a:rPr lang="en-US" altLang="zh-CN" sz="1400" kern="100" dirty="0">
                <a:solidFill>
                  <a:schemeClr val="accent5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400" kern="100" dirty="0">
              <a:solidFill>
                <a:schemeClr val="accent5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8 9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056952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623876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57622" y="250588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69108" y="2504136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07285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939132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4136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262776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100954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539290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322857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01566" y="3576152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619444" y="3579648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9264" y="3576152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969107" y="3577900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" name="直接箭头连接符 54"/>
          <p:cNvCxnSpPr>
            <a:stCxn id="35" idx="3"/>
            <a:endCxn id="36" idx="1"/>
          </p:cNvCxnSpPr>
          <p:nvPr/>
        </p:nvCxnSpPr>
        <p:spPr bwMode="auto">
          <a:xfrm>
            <a:off x="1578692" y="2733604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>
            <a:stCxn id="36" idx="3"/>
            <a:endCxn id="9" idx="1"/>
          </p:cNvCxnSpPr>
          <p:nvPr/>
        </p:nvCxnSpPr>
        <p:spPr bwMode="auto">
          <a:xfrm flipV="1">
            <a:off x="2399714" y="2731856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>
            <a:stCxn id="9" idx="3"/>
            <a:endCxn id="20" idx="1"/>
          </p:cNvCxnSpPr>
          <p:nvPr/>
        </p:nvCxnSpPr>
        <p:spPr bwMode="auto">
          <a:xfrm>
            <a:off x="3216305" y="2731856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20" idx="3"/>
            <a:endCxn id="39" idx="1"/>
          </p:cNvCxnSpPr>
          <p:nvPr/>
        </p:nvCxnSpPr>
        <p:spPr bwMode="auto">
          <a:xfrm flipV="1">
            <a:off x="4050051" y="2731856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39" idx="3"/>
            <a:endCxn id="40" idx="1"/>
          </p:cNvCxnSpPr>
          <p:nvPr/>
        </p:nvCxnSpPr>
        <p:spPr bwMode="auto">
          <a:xfrm>
            <a:off x="4855205" y="2731856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6" name="直接箭头连接符 65"/>
          <p:cNvCxnSpPr>
            <a:stCxn id="40" idx="3"/>
            <a:endCxn id="37" idx="1"/>
          </p:cNvCxnSpPr>
          <p:nvPr/>
        </p:nvCxnSpPr>
        <p:spPr bwMode="auto">
          <a:xfrm>
            <a:off x="5693383" y="2731856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>
            <a:stCxn id="37" idx="3"/>
            <a:endCxn id="38" idx="1"/>
          </p:cNvCxnSpPr>
          <p:nvPr/>
        </p:nvCxnSpPr>
        <p:spPr bwMode="auto">
          <a:xfrm>
            <a:off x="6531561" y="2733604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箭头连接符 69"/>
          <p:cNvCxnSpPr>
            <a:stCxn id="38" idx="3"/>
            <a:endCxn id="41" idx="1"/>
          </p:cNvCxnSpPr>
          <p:nvPr/>
        </p:nvCxnSpPr>
        <p:spPr bwMode="auto">
          <a:xfrm flipV="1">
            <a:off x="7326565" y="2731856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2" name="直接箭头连接符 71"/>
          <p:cNvCxnSpPr>
            <a:stCxn id="41" idx="3"/>
            <a:endCxn id="42" idx="1"/>
          </p:cNvCxnSpPr>
          <p:nvPr/>
        </p:nvCxnSpPr>
        <p:spPr bwMode="auto">
          <a:xfrm>
            <a:off x="8131719" y="2731856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4" name="直接箭头连接符 73"/>
          <p:cNvCxnSpPr>
            <a:stCxn id="45" idx="3"/>
            <a:endCxn id="46" idx="1"/>
          </p:cNvCxnSpPr>
          <p:nvPr/>
        </p:nvCxnSpPr>
        <p:spPr bwMode="auto">
          <a:xfrm>
            <a:off x="753579" y="3805620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5" name="矩形 74"/>
          <p:cNvSpPr/>
          <p:nvPr/>
        </p:nvSpPr>
        <p:spPr bwMode="auto">
          <a:xfrm>
            <a:off x="3457622" y="357790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917546" y="3576152"/>
            <a:ext cx="61401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01112" y="3576152"/>
            <a:ext cx="62545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262776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100954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527854" y="3574404"/>
            <a:ext cx="6038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322857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 bwMode="auto">
          <a:xfrm flipV="1">
            <a:off x="4050051" y="3803872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>
            <a:stCxn id="78" idx="3"/>
            <a:endCxn id="79" idx="1"/>
          </p:cNvCxnSpPr>
          <p:nvPr/>
        </p:nvCxnSpPr>
        <p:spPr bwMode="auto">
          <a:xfrm>
            <a:off x="4855205" y="3803872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箭头连接符 83"/>
          <p:cNvCxnSpPr>
            <a:stCxn id="79" idx="3"/>
            <a:endCxn id="76" idx="1"/>
          </p:cNvCxnSpPr>
          <p:nvPr/>
        </p:nvCxnSpPr>
        <p:spPr bwMode="auto">
          <a:xfrm>
            <a:off x="5693383" y="3803872"/>
            <a:ext cx="224163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76" idx="3"/>
            <a:endCxn id="77" idx="1"/>
          </p:cNvCxnSpPr>
          <p:nvPr/>
        </p:nvCxnSpPr>
        <p:spPr bwMode="auto">
          <a:xfrm>
            <a:off x="6531562" y="3805620"/>
            <a:ext cx="169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箭头连接符 85"/>
          <p:cNvCxnSpPr>
            <a:stCxn id="77" idx="3"/>
            <a:endCxn id="80" idx="1"/>
          </p:cNvCxnSpPr>
          <p:nvPr/>
        </p:nvCxnSpPr>
        <p:spPr bwMode="auto">
          <a:xfrm flipV="1">
            <a:off x="7326566" y="3803872"/>
            <a:ext cx="20128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80" idx="3"/>
            <a:endCxn id="81" idx="1"/>
          </p:cNvCxnSpPr>
          <p:nvPr/>
        </p:nvCxnSpPr>
        <p:spPr bwMode="auto">
          <a:xfrm>
            <a:off x="8131720" y="3803872"/>
            <a:ext cx="1911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>
            <a:stCxn id="46" idx="3"/>
          </p:cNvCxnSpPr>
          <p:nvPr/>
        </p:nvCxnSpPr>
        <p:spPr bwMode="auto">
          <a:xfrm flipV="1">
            <a:off x="1588841" y="380387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406719" y="3799476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225525" y="3806494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40A98ADD-AEEA-4B61-B32C-A532580DE074}"/>
              </a:ext>
            </a:extLst>
          </p:cNvPr>
          <p:cNvSpPr txBox="1"/>
          <p:nvPr/>
        </p:nvSpPr>
        <p:spPr>
          <a:xfrm>
            <a:off x="187112" y="1314632"/>
            <a:ext cx="407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part1: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存储链表（头插法）</a:t>
            </a:r>
          </a:p>
        </p:txBody>
      </p:sp>
    </p:spTree>
    <p:extLst>
      <p:ext uri="{BB962C8B-B14F-4D97-AF65-F5344CB8AC3E}">
        <p14:creationId xmlns:p14="http://schemas.microsoft.com/office/powerpoint/2010/main" val="270783785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547678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381424" y="258208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2910" y="2580334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31087" y="258033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862934" y="258033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657938" y="258033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86578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024756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63092" y="257858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246659" y="2578586"/>
            <a:ext cx="649915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725368" y="3652350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543246" y="3655846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3066" y="3652350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92909" y="3654098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" name="直接箭头连接符 54"/>
          <p:cNvCxnSpPr>
            <a:stCxn id="35" idx="3"/>
            <a:endCxn id="36" idx="1"/>
          </p:cNvCxnSpPr>
          <p:nvPr/>
        </p:nvCxnSpPr>
        <p:spPr bwMode="auto">
          <a:xfrm>
            <a:off x="1502494" y="2809802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>
            <a:stCxn id="36" idx="3"/>
            <a:endCxn id="9" idx="1"/>
          </p:cNvCxnSpPr>
          <p:nvPr/>
        </p:nvCxnSpPr>
        <p:spPr bwMode="auto">
          <a:xfrm flipV="1">
            <a:off x="2323516" y="2808054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>
            <a:stCxn id="9" idx="3"/>
            <a:endCxn id="20" idx="1"/>
          </p:cNvCxnSpPr>
          <p:nvPr/>
        </p:nvCxnSpPr>
        <p:spPr bwMode="auto">
          <a:xfrm>
            <a:off x="3140107" y="2808054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20" idx="3"/>
            <a:endCxn id="39" idx="1"/>
          </p:cNvCxnSpPr>
          <p:nvPr/>
        </p:nvCxnSpPr>
        <p:spPr bwMode="auto">
          <a:xfrm flipV="1">
            <a:off x="3973853" y="2808054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39" idx="3"/>
            <a:endCxn id="40" idx="1"/>
          </p:cNvCxnSpPr>
          <p:nvPr/>
        </p:nvCxnSpPr>
        <p:spPr bwMode="auto">
          <a:xfrm>
            <a:off x="4779007" y="2808054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6" name="直接箭头连接符 65"/>
          <p:cNvCxnSpPr>
            <a:stCxn id="40" idx="3"/>
            <a:endCxn id="37" idx="1"/>
          </p:cNvCxnSpPr>
          <p:nvPr/>
        </p:nvCxnSpPr>
        <p:spPr bwMode="auto">
          <a:xfrm>
            <a:off x="5617185" y="2808054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>
            <a:stCxn id="37" idx="3"/>
            <a:endCxn id="38" idx="1"/>
          </p:cNvCxnSpPr>
          <p:nvPr/>
        </p:nvCxnSpPr>
        <p:spPr bwMode="auto">
          <a:xfrm>
            <a:off x="6455363" y="2809802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箭头连接符 69"/>
          <p:cNvCxnSpPr>
            <a:stCxn id="38" idx="3"/>
            <a:endCxn id="41" idx="1"/>
          </p:cNvCxnSpPr>
          <p:nvPr/>
        </p:nvCxnSpPr>
        <p:spPr bwMode="auto">
          <a:xfrm flipV="1">
            <a:off x="7250367" y="2808054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2" name="直接箭头连接符 71"/>
          <p:cNvCxnSpPr>
            <a:stCxn id="41" idx="3"/>
            <a:endCxn id="42" idx="1"/>
          </p:cNvCxnSpPr>
          <p:nvPr/>
        </p:nvCxnSpPr>
        <p:spPr bwMode="auto">
          <a:xfrm>
            <a:off x="8055521" y="2808054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4" name="直接箭头连接符 73"/>
          <p:cNvCxnSpPr>
            <a:stCxn id="45" idx="3"/>
            <a:endCxn id="46" idx="1"/>
          </p:cNvCxnSpPr>
          <p:nvPr/>
        </p:nvCxnSpPr>
        <p:spPr bwMode="auto">
          <a:xfrm>
            <a:off x="677381" y="3881818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5" name="矩形 74"/>
          <p:cNvSpPr/>
          <p:nvPr/>
        </p:nvSpPr>
        <p:spPr bwMode="auto">
          <a:xfrm>
            <a:off x="3381424" y="365409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862934" y="365235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657938" y="365235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186578" y="36506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24756" y="36506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63092" y="36506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246659" y="3650602"/>
            <a:ext cx="6499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 bwMode="auto">
          <a:xfrm flipV="1">
            <a:off x="3973853" y="3880070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>
            <a:stCxn id="78" idx="3"/>
            <a:endCxn id="79" idx="1"/>
          </p:cNvCxnSpPr>
          <p:nvPr/>
        </p:nvCxnSpPr>
        <p:spPr bwMode="auto">
          <a:xfrm>
            <a:off x="4779007" y="3880070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箭头连接符 83"/>
          <p:cNvCxnSpPr>
            <a:stCxn id="79" idx="3"/>
            <a:endCxn id="76" idx="1"/>
          </p:cNvCxnSpPr>
          <p:nvPr/>
        </p:nvCxnSpPr>
        <p:spPr bwMode="auto">
          <a:xfrm>
            <a:off x="5617185" y="3880070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76" idx="3"/>
            <a:endCxn id="77" idx="1"/>
          </p:cNvCxnSpPr>
          <p:nvPr/>
        </p:nvCxnSpPr>
        <p:spPr bwMode="auto">
          <a:xfrm>
            <a:off x="6455363" y="3881818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箭头连接符 85"/>
          <p:cNvCxnSpPr>
            <a:stCxn id="77" idx="3"/>
            <a:endCxn id="80" idx="1"/>
          </p:cNvCxnSpPr>
          <p:nvPr/>
        </p:nvCxnSpPr>
        <p:spPr bwMode="auto">
          <a:xfrm flipV="1">
            <a:off x="7250367" y="3880070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80" idx="3"/>
            <a:endCxn id="81" idx="1"/>
          </p:cNvCxnSpPr>
          <p:nvPr/>
        </p:nvCxnSpPr>
        <p:spPr bwMode="auto">
          <a:xfrm>
            <a:off x="8055521" y="388007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>
            <a:stCxn id="46" idx="3"/>
          </p:cNvCxnSpPr>
          <p:nvPr/>
        </p:nvCxnSpPr>
        <p:spPr bwMode="auto">
          <a:xfrm flipV="1">
            <a:off x="1512643" y="3880070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330521" y="3875674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149327" y="388269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52516" y="1312880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part2:</a:t>
            </a:r>
            <a:r>
              <a:rPr lang="zh-CN" altLang="en-US" dirty="0"/>
              <a:t>反转链表</a:t>
            </a:r>
          </a:p>
        </p:txBody>
      </p:sp>
      <p:sp>
        <p:nvSpPr>
          <p:cNvPr id="10" name="左大括号 9"/>
          <p:cNvSpPr/>
          <p:nvPr/>
        </p:nvSpPr>
        <p:spPr bwMode="auto">
          <a:xfrm rot="5400000">
            <a:off x="3877892" y="-883716"/>
            <a:ext cx="387492" cy="635745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3437973" y="750038"/>
            <a:ext cx="38749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526" y="1828842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99223" y="4571970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640638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39406" y="1222173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part3:链表交点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>
            <a:off x="2606718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40464" y="2030157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951950" y="2028409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790127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921974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16978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245618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083796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22132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305699" y="2026661"/>
            <a:ext cx="649915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784408" y="3100425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02286" y="3103921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2106" y="3100425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51949" y="3102173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直接箭头连接符 66"/>
          <p:cNvCxnSpPr>
            <a:stCxn id="49" idx="3"/>
            <a:endCxn id="50" idx="1"/>
          </p:cNvCxnSpPr>
          <p:nvPr/>
        </p:nvCxnSpPr>
        <p:spPr bwMode="auto">
          <a:xfrm>
            <a:off x="1561534" y="2257877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9" name="直接箭头连接符 68"/>
          <p:cNvCxnSpPr>
            <a:stCxn id="50" idx="3"/>
            <a:endCxn id="47" idx="1"/>
          </p:cNvCxnSpPr>
          <p:nvPr/>
        </p:nvCxnSpPr>
        <p:spPr bwMode="auto">
          <a:xfrm flipV="1">
            <a:off x="2382556" y="2256129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1" name="直接箭头连接符 70"/>
          <p:cNvCxnSpPr>
            <a:stCxn id="47" idx="3"/>
            <a:endCxn id="48" idx="1"/>
          </p:cNvCxnSpPr>
          <p:nvPr/>
        </p:nvCxnSpPr>
        <p:spPr bwMode="auto">
          <a:xfrm>
            <a:off x="3199147" y="2256129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3" name="直接箭头连接符 72"/>
          <p:cNvCxnSpPr>
            <a:stCxn id="48" idx="3"/>
            <a:endCxn id="53" idx="1"/>
          </p:cNvCxnSpPr>
          <p:nvPr/>
        </p:nvCxnSpPr>
        <p:spPr bwMode="auto">
          <a:xfrm flipV="1">
            <a:off x="4032893" y="2256129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9" name="直接箭头连接符 88"/>
          <p:cNvCxnSpPr>
            <a:stCxn id="53" idx="3"/>
            <a:endCxn id="54" idx="1"/>
          </p:cNvCxnSpPr>
          <p:nvPr/>
        </p:nvCxnSpPr>
        <p:spPr bwMode="auto">
          <a:xfrm>
            <a:off x="4838047" y="2256129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3" name="直接箭头连接符 92"/>
          <p:cNvCxnSpPr>
            <a:stCxn id="54" idx="3"/>
            <a:endCxn id="51" idx="1"/>
          </p:cNvCxnSpPr>
          <p:nvPr/>
        </p:nvCxnSpPr>
        <p:spPr bwMode="auto">
          <a:xfrm>
            <a:off x="5676225" y="2256129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4" name="直接箭头连接符 93"/>
          <p:cNvCxnSpPr>
            <a:stCxn id="51" idx="3"/>
            <a:endCxn id="52" idx="1"/>
          </p:cNvCxnSpPr>
          <p:nvPr/>
        </p:nvCxnSpPr>
        <p:spPr bwMode="auto">
          <a:xfrm>
            <a:off x="6514403" y="2257877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5" name="直接箭头连接符 94"/>
          <p:cNvCxnSpPr>
            <a:stCxn id="52" idx="3"/>
            <a:endCxn id="56" idx="1"/>
          </p:cNvCxnSpPr>
          <p:nvPr/>
        </p:nvCxnSpPr>
        <p:spPr bwMode="auto">
          <a:xfrm flipV="1">
            <a:off x="7309407" y="2256129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7" name="直接箭头连接符 96"/>
          <p:cNvCxnSpPr>
            <a:stCxn id="56" idx="3"/>
            <a:endCxn id="58" idx="1"/>
          </p:cNvCxnSpPr>
          <p:nvPr/>
        </p:nvCxnSpPr>
        <p:spPr bwMode="auto">
          <a:xfrm>
            <a:off x="8114561" y="2256129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8" name="直接箭头连接符 97"/>
          <p:cNvCxnSpPr>
            <a:stCxn id="64" idx="3"/>
            <a:endCxn id="65" idx="1"/>
          </p:cNvCxnSpPr>
          <p:nvPr/>
        </p:nvCxnSpPr>
        <p:spPr bwMode="auto">
          <a:xfrm>
            <a:off x="736421" y="3329893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9" name="矩形 98"/>
          <p:cNvSpPr/>
          <p:nvPr/>
        </p:nvSpPr>
        <p:spPr bwMode="auto">
          <a:xfrm>
            <a:off x="3440464" y="3102173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921974" y="3100425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716978" y="3100425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245618" y="3098677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083796" y="3098677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7710398" y="34821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8493965" y="3482102"/>
            <a:ext cx="6499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6" name="直接箭头连接符 105"/>
          <p:cNvCxnSpPr>
            <a:stCxn id="99" idx="3"/>
            <a:endCxn id="102" idx="1"/>
          </p:cNvCxnSpPr>
          <p:nvPr/>
        </p:nvCxnSpPr>
        <p:spPr bwMode="auto">
          <a:xfrm flipV="1">
            <a:off x="4032893" y="3328145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7" name="直接箭头连接符 106"/>
          <p:cNvCxnSpPr>
            <a:stCxn id="102" idx="3"/>
            <a:endCxn id="103" idx="1"/>
          </p:cNvCxnSpPr>
          <p:nvPr/>
        </p:nvCxnSpPr>
        <p:spPr bwMode="auto">
          <a:xfrm>
            <a:off x="4838047" y="3328145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8" name="直接箭头连接符 107"/>
          <p:cNvCxnSpPr>
            <a:stCxn id="103" idx="3"/>
            <a:endCxn id="100" idx="1"/>
          </p:cNvCxnSpPr>
          <p:nvPr/>
        </p:nvCxnSpPr>
        <p:spPr bwMode="auto">
          <a:xfrm>
            <a:off x="5676225" y="3328145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9" name="直接箭头连接符 108"/>
          <p:cNvCxnSpPr>
            <a:stCxn id="100" idx="3"/>
            <a:endCxn id="101" idx="1"/>
          </p:cNvCxnSpPr>
          <p:nvPr/>
        </p:nvCxnSpPr>
        <p:spPr bwMode="auto">
          <a:xfrm>
            <a:off x="6514403" y="3329893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1" name="直接箭头连接符 110"/>
          <p:cNvCxnSpPr>
            <a:stCxn id="104" idx="3"/>
            <a:endCxn id="105" idx="1"/>
          </p:cNvCxnSpPr>
          <p:nvPr/>
        </p:nvCxnSpPr>
        <p:spPr bwMode="auto">
          <a:xfrm>
            <a:off x="8302827" y="371157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2" name="直接箭头连接符 111"/>
          <p:cNvCxnSpPr>
            <a:stCxn id="65" idx="3"/>
          </p:cNvCxnSpPr>
          <p:nvPr/>
        </p:nvCxnSpPr>
        <p:spPr bwMode="auto">
          <a:xfrm flipV="1">
            <a:off x="1571683" y="3328145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3" name="直接箭头连接符 112"/>
          <p:cNvCxnSpPr/>
          <p:nvPr/>
        </p:nvCxnSpPr>
        <p:spPr bwMode="auto">
          <a:xfrm flipV="1">
            <a:off x="2389561" y="3323749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4" name="直接箭头连接符 113"/>
          <p:cNvCxnSpPr/>
          <p:nvPr/>
        </p:nvCxnSpPr>
        <p:spPr bwMode="auto">
          <a:xfrm flipV="1">
            <a:off x="3208367" y="3330767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5" name="左大括号 114"/>
          <p:cNvSpPr/>
          <p:nvPr/>
        </p:nvSpPr>
        <p:spPr bwMode="auto">
          <a:xfrm rot="5400000">
            <a:off x="3999897" y="-1293565"/>
            <a:ext cx="182452" cy="6278346"/>
          </a:xfrm>
          <a:prstGeom prst="leftBrace">
            <a:avLst>
              <a:gd name="adj1" fmla="val 8333"/>
              <a:gd name="adj2" fmla="val 4915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6" name="左大括号 115"/>
          <p:cNvSpPr/>
          <p:nvPr/>
        </p:nvSpPr>
        <p:spPr bwMode="auto">
          <a:xfrm rot="16200000">
            <a:off x="3597151" y="55399"/>
            <a:ext cx="18697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991008" y="1444867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39042" y="3783654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cxnSp>
        <p:nvCxnSpPr>
          <p:cNvPr id="3" name="直接箭头连接符 2"/>
          <p:cNvCxnSpPr>
            <a:stCxn id="101" idx="3"/>
            <a:endCxn id="56" idx="2"/>
          </p:cNvCxnSpPr>
          <p:nvPr/>
        </p:nvCxnSpPr>
        <p:spPr bwMode="auto">
          <a:xfrm flipV="1">
            <a:off x="7309407" y="2485597"/>
            <a:ext cx="508940" cy="8442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" name="矩形 4"/>
          <p:cNvSpPr/>
          <p:nvPr/>
        </p:nvSpPr>
        <p:spPr bwMode="auto">
          <a:xfrm>
            <a:off x="71986" y="1387557"/>
            <a:ext cx="9071894" cy="2777105"/>
          </a:xfrm>
          <a:prstGeom prst="rect">
            <a:avLst/>
          </a:prstGeom>
          <a:noFill/>
          <a:ln w="158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545972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451829" y="4804060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963315" y="4802312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801492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933339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728343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256983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095161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634200" y="5391542"/>
            <a:ext cx="592429" cy="4589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417767" y="5391542"/>
            <a:ext cx="649915" cy="4589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795773" y="5874328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613651" y="5877824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83471" y="5874328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963314" y="5876076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" name="直接箭头连接符 132"/>
          <p:cNvCxnSpPr>
            <a:stCxn id="121" idx="3"/>
            <a:endCxn id="122" idx="1"/>
          </p:cNvCxnSpPr>
          <p:nvPr/>
        </p:nvCxnSpPr>
        <p:spPr bwMode="auto">
          <a:xfrm>
            <a:off x="1572899" y="5031780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4" name="直接箭头连接符 133"/>
          <p:cNvCxnSpPr>
            <a:stCxn id="122" idx="3"/>
            <a:endCxn id="119" idx="1"/>
          </p:cNvCxnSpPr>
          <p:nvPr/>
        </p:nvCxnSpPr>
        <p:spPr bwMode="auto">
          <a:xfrm flipV="1">
            <a:off x="2393921" y="5030032"/>
            <a:ext cx="152051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5" name="直接箭头连接符 134"/>
          <p:cNvCxnSpPr>
            <a:stCxn id="119" idx="3"/>
            <a:endCxn id="120" idx="1"/>
          </p:cNvCxnSpPr>
          <p:nvPr/>
        </p:nvCxnSpPr>
        <p:spPr bwMode="auto">
          <a:xfrm>
            <a:off x="3138401" y="5030032"/>
            <a:ext cx="313428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6" name="直接箭头连接符 135"/>
          <p:cNvCxnSpPr>
            <a:stCxn id="120" idx="3"/>
            <a:endCxn id="125" idx="1"/>
          </p:cNvCxnSpPr>
          <p:nvPr/>
        </p:nvCxnSpPr>
        <p:spPr bwMode="auto">
          <a:xfrm flipV="1">
            <a:off x="4044258" y="5030032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7" name="直接箭头连接符 136"/>
          <p:cNvCxnSpPr>
            <a:stCxn id="125" idx="3"/>
            <a:endCxn id="126" idx="1"/>
          </p:cNvCxnSpPr>
          <p:nvPr/>
        </p:nvCxnSpPr>
        <p:spPr bwMode="auto">
          <a:xfrm>
            <a:off x="4849412" y="5030032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8" name="直接箭头连接符 137"/>
          <p:cNvCxnSpPr>
            <a:stCxn id="126" idx="3"/>
            <a:endCxn id="123" idx="1"/>
          </p:cNvCxnSpPr>
          <p:nvPr/>
        </p:nvCxnSpPr>
        <p:spPr bwMode="auto">
          <a:xfrm>
            <a:off x="5687590" y="5030032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9" name="直接箭头连接符 138"/>
          <p:cNvCxnSpPr>
            <a:stCxn id="123" idx="3"/>
            <a:endCxn id="124" idx="1"/>
          </p:cNvCxnSpPr>
          <p:nvPr/>
        </p:nvCxnSpPr>
        <p:spPr bwMode="auto">
          <a:xfrm>
            <a:off x="6525768" y="5031780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1" name="直接箭头连接符 140"/>
          <p:cNvCxnSpPr>
            <a:stCxn id="127" idx="3"/>
            <a:endCxn id="128" idx="1"/>
          </p:cNvCxnSpPr>
          <p:nvPr/>
        </p:nvCxnSpPr>
        <p:spPr bwMode="auto">
          <a:xfrm>
            <a:off x="8226629" y="562101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2" name="直接箭头连接符 141"/>
          <p:cNvCxnSpPr>
            <a:stCxn id="131" idx="3"/>
            <a:endCxn id="132" idx="1"/>
          </p:cNvCxnSpPr>
          <p:nvPr/>
        </p:nvCxnSpPr>
        <p:spPr bwMode="auto">
          <a:xfrm>
            <a:off x="747786" y="6103796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43" name="矩形 142"/>
          <p:cNvSpPr/>
          <p:nvPr/>
        </p:nvSpPr>
        <p:spPr bwMode="auto">
          <a:xfrm>
            <a:off x="3451829" y="5876076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5933339" y="587432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728343" y="587432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4256983" y="587258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095161" y="587258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>
            <a:stCxn id="143" idx="3"/>
            <a:endCxn id="146" idx="1"/>
          </p:cNvCxnSpPr>
          <p:nvPr/>
        </p:nvCxnSpPr>
        <p:spPr bwMode="auto">
          <a:xfrm flipV="1">
            <a:off x="4044258" y="6102048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9" name="直接箭头连接符 148"/>
          <p:cNvCxnSpPr>
            <a:stCxn id="146" idx="3"/>
            <a:endCxn id="147" idx="1"/>
          </p:cNvCxnSpPr>
          <p:nvPr/>
        </p:nvCxnSpPr>
        <p:spPr bwMode="auto">
          <a:xfrm>
            <a:off x="4849412" y="6102048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0" name="直接箭头连接符 149"/>
          <p:cNvCxnSpPr>
            <a:stCxn id="147" idx="3"/>
            <a:endCxn id="144" idx="1"/>
          </p:cNvCxnSpPr>
          <p:nvPr/>
        </p:nvCxnSpPr>
        <p:spPr bwMode="auto">
          <a:xfrm>
            <a:off x="5687590" y="6102048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1" name="直接箭头连接符 150"/>
          <p:cNvCxnSpPr>
            <a:stCxn id="144" idx="3"/>
            <a:endCxn id="145" idx="1"/>
          </p:cNvCxnSpPr>
          <p:nvPr/>
        </p:nvCxnSpPr>
        <p:spPr bwMode="auto">
          <a:xfrm>
            <a:off x="6525768" y="6103796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3" name="直接箭头连接符 152"/>
          <p:cNvCxnSpPr>
            <a:stCxn id="132" idx="3"/>
          </p:cNvCxnSpPr>
          <p:nvPr/>
        </p:nvCxnSpPr>
        <p:spPr bwMode="auto">
          <a:xfrm flipV="1">
            <a:off x="1583048" y="6102048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4" name="直接箭头连接符 153"/>
          <p:cNvCxnSpPr/>
          <p:nvPr/>
        </p:nvCxnSpPr>
        <p:spPr bwMode="auto">
          <a:xfrm flipV="1">
            <a:off x="2400926" y="609765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5" name="直接箭头连接符 154"/>
          <p:cNvCxnSpPr/>
          <p:nvPr/>
        </p:nvCxnSpPr>
        <p:spPr bwMode="auto">
          <a:xfrm flipV="1">
            <a:off x="3219732" y="6104670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" name="直接箭头连接符 6"/>
          <p:cNvCxnSpPr>
            <a:stCxn id="124" idx="3"/>
            <a:endCxn id="127" idx="1"/>
          </p:cNvCxnSpPr>
          <p:nvPr/>
        </p:nvCxnSpPr>
        <p:spPr bwMode="auto">
          <a:xfrm>
            <a:off x="7320772" y="5031780"/>
            <a:ext cx="313428" cy="589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" name="直接箭头连接符 9"/>
          <p:cNvCxnSpPr>
            <a:stCxn id="145" idx="3"/>
            <a:endCxn id="127" idx="1"/>
          </p:cNvCxnSpPr>
          <p:nvPr/>
        </p:nvCxnSpPr>
        <p:spPr bwMode="auto">
          <a:xfrm flipV="1">
            <a:off x="7320772" y="5621010"/>
            <a:ext cx="313428" cy="48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" name="矩形 10"/>
          <p:cNvSpPr/>
          <p:nvPr/>
        </p:nvSpPr>
        <p:spPr bwMode="auto">
          <a:xfrm>
            <a:off x="7511910" y="5259500"/>
            <a:ext cx="846700" cy="7212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7" name="左大括号 156"/>
          <p:cNvSpPr/>
          <p:nvPr/>
        </p:nvSpPr>
        <p:spPr bwMode="auto">
          <a:xfrm rot="16200000">
            <a:off x="3608635" y="2818503"/>
            <a:ext cx="18697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550526" y="6546758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159" name="左大括号 158"/>
          <p:cNvSpPr/>
          <p:nvPr/>
        </p:nvSpPr>
        <p:spPr bwMode="auto">
          <a:xfrm rot="5400000">
            <a:off x="4040292" y="1495481"/>
            <a:ext cx="182452" cy="6278346"/>
          </a:xfrm>
          <a:prstGeom prst="leftBrace">
            <a:avLst>
              <a:gd name="adj1" fmla="val 8333"/>
              <a:gd name="adj2" fmla="val 4915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3960840" y="4221972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750453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实验内容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D4A5D6AD-A9DD-49D2-9EEC-C3393BEE6ED0}"/>
              </a:ext>
            </a:extLst>
          </p:cNvPr>
          <p:cNvSpPr txBox="1"/>
          <p:nvPr/>
        </p:nvSpPr>
        <p:spPr>
          <a:xfrm>
            <a:off x="449668" y="1295456"/>
            <a:ext cx="48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输出样例</a:t>
            </a:r>
            <a:r>
              <a:rPr lang="en-US" altLang="zh-CN" sz="2000" dirty="0"/>
              <a:t>(</a:t>
            </a:r>
            <a:r>
              <a:rPr lang="zh-CN" altLang="en-US" sz="1600" dirty="0"/>
              <a:t>文件</a:t>
            </a:r>
            <a:r>
              <a:rPr lang="en-US" altLang="zh-CN" sz="1600" dirty="0" err="1" smtClean="0"/>
              <a:t>gradeImport.out</a:t>
            </a:r>
            <a:r>
              <a:rPr lang="zh-CN" altLang="en-US" sz="1600" dirty="0" smtClean="0"/>
              <a:t>中的一组数据</a:t>
            </a:r>
            <a:r>
              <a:rPr lang="en-US" altLang="zh-CN" sz="2000" dirty="0" smtClean="0"/>
              <a:t>)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9BA791E-64D7-4424-AFB2-8E18AA59DBDB}"/>
              </a:ext>
            </a:extLst>
          </p:cNvPr>
          <p:cNvSpPr txBox="1"/>
          <p:nvPr/>
        </p:nvSpPr>
        <p:spPr>
          <a:xfrm>
            <a:off x="191088" y="1981238"/>
            <a:ext cx="8858661" cy="4365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part1: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class1: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{ID:student10, Grade:100}-&gt;{ID:student8, Grade:99}-&gt;{ID:student9, Grade:96}-&gt;{ID:student7, Grade:95}-&gt;{ID:student6, Grade:87}-&gt;{ID:student3, Grade:86}-&gt;{ID:student2, Grade:77}-&gt;{ID:student4, Grade:61}-&gt;{ID:student5, Grade:58}-&gt;{ID:student1, Grade:43}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class2: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{ID:student21, Grade:100}-&gt;{ID:student12, Grade:99}-&gt;{ID:student14, Grade:96}-&gt;{ID:student20, Grade:95}-&gt;{ID:student19, Grade:93}-&gt;{ID:student16, Grade:91}-&gt;{ID:student15, Grade:89}-&gt;{ID:student13, Grade:76}-&gt;{ID:student17, Grade:66}-&gt;{ID:student11, Grade:58}-&gt;{ID:student18, Grade:56}</a:t>
            </a:r>
          </a:p>
          <a:p>
            <a:pPr>
              <a:lnSpc>
                <a:spcPct val="89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part2: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class1: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{ID:student1, Grade:43}-&gt;{ID:student5, Grade:58}-&gt;{ID:student4, Grade:61}-&gt;{ID:student2, Grade:77}-&gt;{ID:student3, Grade:86}-&gt;{ID:student6, Grade:87}-&gt;{ID:student7, Grade:95}-&gt;{ID:student9, Grade:96}-&gt;{ID:student8, Grade:99}-&gt;{ID:student10, Grade:100}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class2: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{ID:student18, Grade:56}-&gt;{ID:student11, Grade:58}-&gt;{ID:student17, Grade:66}-&gt;{ID:student13, Grade:76}-&gt;{ID:student15, Grade:89}-&gt;{ID:student16, Grade:91}-&gt;{ID:student19, Grade:93}-&gt;{ID:student20, Grade:95}-&gt;{ID:student14, Grade:96}-&gt;{ID:student12, Grade:99}-&gt;{ID:student21, Grade:100}</a:t>
            </a:r>
          </a:p>
          <a:p>
            <a:pPr>
              <a:lnSpc>
                <a:spcPct val="89000"/>
              </a:lnSpc>
            </a:pP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part3:</a:t>
            </a:r>
          </a:p>
          <a:p>
            <a:pPr>
              <a:lnSpc>
                <a:spcPct val="89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{ID:student8, Grade:99}</a:t>
            </a:r>
          </a:p>
        </p:txBody>
      </p:sp>
    </p:spTree>
    <p:extLst>
      <p:ext uri="{BB962C8B-B14F-4D97-AF65-F5344CB8AC3E}">
        <p14:creationId xmlns:p14="http://schemas.microsoft.com/office/powerpoint/2010/main" val="253668043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342900" y="1295400"/>
            <a:ext cx="8648584" cy="5638708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）使用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链表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实现上述需求，一个班级的成绩存在一个链表中，建表时要求成绩按照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降序存储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，注意链表没有空头结点。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）编程语言可选用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C/C++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，但核心代码须手写完成，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禁止调用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STL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库等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。请遵循编码规范，代码规范性会作为评分标准。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）已提供代码模板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(main.c)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main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函数及部分函数已给出，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请不要改动，只需完成注释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TODO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部分的函数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。也可以自行编写程序，但程序输入输出须遵循给定样例的格式。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）寻找链表交点时，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请勿使用学号和分数进行判断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，且尽可能使用较少的比较次数。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000" noProof="1"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）课下按时完成全部实验并撰写实验报告 。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1390</TotalTime>
  <Words>1210</Words>
  <Application>Microsoft Office PowerPoint</Application>
  <PresentationFormat>全屏显示(4:3)</PresentationFormat>
  <Paragraphs>335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宋体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实验总体评分方式及标准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实验一评分标准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668</cp:revision>
  <cp:lastPrinted>2021-03-25T13:56:36Z</cp:lastPrinted>
  <dcterms:created xsi:type="dcterms:W3CDTF">2021-03-25T13:56:36Z</dcterms:created>
  <dcterms:modified xsi:type="dcterms:W3CDTF">2021-04-02T03:41:08Z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