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13"/>
  </p:notesMasterIdLst>
  <p:handoutMasterIdLst>
    <p:handoutMasterId r:id="rId14"/>
  </p:handoutMasterIdLst>
  <p:sldIdLst>
    <p:sldId id="829" r:id="rId4"/>
    <p:sldId id="831" r:id="rId5"/>
    <p:sldId id="709" r:id="rId6"/>
    <p:sldId id="838" r:id="rId7"/>
    <p:sldId id="839" r:id="rId8"/>
    <p:sldId id="688" r:id="rId9"/>
    <p:sldId id="830" r:id="rId10"/>
    <p:sldId id="833" r:id="rId11"/>
    <p:sldId id="834" r:id="rId12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7"/>
    <p:restoredTop sz="94666"/>
  </p:normalViewPr>
  <p:slideViewPr>
    <p:cSldViewPr showGuides="1">
      <p:cViewPr varScale="1">
        <p:scale>
          <a:sx n="63" d="100"/>
          <a:sy n="63" d="100"/>
        </p:scale>
        <p:origin x="1580" y="40"/>
      </p:cViewPr>
      <p:guideLst>
        <p:guide orient="horz" pos="21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9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9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9353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9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8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8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20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2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55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9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3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7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9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4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26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9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5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44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9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6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91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8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92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9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29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8.bin"/><Relationship Id="rId1" Type="http://schemas.openxmlformats.org/officeDocument/2006/relationships/slideMaster" Target="../slideMasters/slideMaster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1.bin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2.bin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4.bin"/><Relationship Id="rId1" Type="http://schemas.openxmlformats.org/officeDocument/2006/relationships/slideMaster" Target="../slideMasters/slideMaster3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5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7.bin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8.bin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9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8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8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06850" imgH="2857500" progId="MS_ClipArt_Gallery.2">
                  <p:embed/>
                </p:oleObj>
              </mc:Choice>
              <mc:Fallback>
                <p:oleObj r:id="rId4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858000" imgH="48895" progId="MS_ClipArt_Gallery.5">
                  <p:embed/>
                </p:oleObj>
              </mc:Choice>
              <mc:Fallback>
                <p:oleObj r:id="rId6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9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8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8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06850" imgH="2857500" progId="MS_ClipArt_Gallery.2">
                  <p:embed/>
                </p:oleObj>
              </mc:Choice>
              <mc:Fallback>
                <p:oleObj r:id="rId4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858000" imgH="48895" progId="MS_ClipArt_Gallery.5">
                  <p:embed/>
                </p:oleObj>
              </mc:Choice>
              <mc:Fallback>
                <p:oleObj r:id="rId6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8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8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06850" imgH="2857500" progId="MS_ClipArt_Gallery.2">
                  <p:embed/>
                </p:oleObj>
              </mc:Choice>
              <mc:Fallback>
                <p:oleObj r:id="rId4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858000" imgH="48895" progId="MS_ClipArt_Gallery.5">
                  <p:embed/>
                </p:oleObj>
              </mc:Choice>
              <mc:Fallback>
                <p:oleObj r:id="rId6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0" imgH="48895" progId="MS_ClipArt_Gallery.5">
                  <p:embed/>
                </p:oleObj>
              </mc:Choice>
              <mc:Fallback>
                <p:oleObj r:id="rId2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oleObject" Target="../embeddings/oleObject7.bin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oleObject" Target="../embeddings/oleObject13.bin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9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6858000" imgH="48895" progId="MS_ClipArt_Gallery.5">
                  <p:embed/>
                </p:oleObj>
              </mc:Choice>
              <mc:Fallback>
                <p:oleObj r:id="rId15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9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6858000" imgH="48895" progId="MS_ClipArt_Gallery.5">
                  <p:embed/>
                </p:oleObj>
              </mc:Choice>
              <mc:Fallback>
                <p:oleObj r:id="rId15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9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6858000" imgH="48895" progId="MS_ClipArt_Gallery.5">
                  <p:embed/>
                </p:oleObj>
              </mc:Choice>
              <mc:Fallback>
                <p:oleObj r:id="rId15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90204" pitchFamily="34" charset="0"/>
            </a:pPr>
            <a:r>
              <a:rPr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实验二：栈与队列的应用</a:t>
            </a: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</a:br>
            <a:br>
              <a:rPr lang="en-US" altLang="zh-CN" sz="3200" b="1" i="1" dirty="0">
                <a:solidFill>
                  <a:srgbClr val="000000"/>
                </a:solidFill>
                <a:latin typeface="Arial" panose="020B0604020202090204" pitchFamily="34" charset="0"/>
                <a:ea typeface="宋体" panose="02010600030101010101" pitchFamily="2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计算机学院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  <a:latin typeface="Tahoma" panose="020B08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8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8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2971842" y="3450303"/>
            <a:ext cx="6870065" cy="140519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主讲教师：张海军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实验教师：苏  婷 徐凡博</a:t>
            </a:r>
            <a:endParaRPr lang="en-US" alt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助    教：任庆吉 邵卢娇</a:t>
            </a:r>
            <a:endParaRPr 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实验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总体</a:t>
            </a:r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评分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方式及</a:t>
            </a:r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标准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353749" y="1176072"/>
            <a:ext cx="8785225" cy="5105400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en-US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禁止抄袭</a:t>
            </a:r>
            <a:r>
              <a:rPr lang="en-US" altLang="en-US" sz="2000" dirty="0">
                <a:ea typeface="宋体" panose="02010600030101010101" pitchFamily="2" charset="-122"/>
              </a:rPr>
              <a:t>，发现抄袭，一律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en-US" altLang="en-US" sz="2000" dirty="0">
                <a:ea typeface="宋体" panose="02010600030101010101" pitchFamily="2" charset="-122"/>
              </a:rPr>
              <a:t>分处理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en-US" altLang="en-US" sz="2000" dirty="0">
              <a:ea typeface="宋体" panose="02010600030101010101" pitchFamily="2" charset="-122"/>
            </a:endParaRPr>
          </a:p>
          <a:p>
            <a:pPr eaLnBrk="1" hangingPunct="1"/>
            <a:endParaRPr lang="en-US" altLang="en-US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编程语言：</a:t>
            </a:r>
            <a:r>
              <a:rPr lang="en-US" altLang="en-US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语言可使用C</a:t>
            </a: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/C++，</a:t>
            </a:r>
            <a:r>
              <a:rPr lang="zh-CN" altLang="en-US" sz="2000" dirty="0">
                <a:ea typeface="宋体" panose="02010600030101010101" pitchFamily="2" charset="-122"/>
              </a:rPr>
              <a:t>但</a:t>
            </a:r>
            <a:r>
              <a:rPr lang="en-US" altLang="en-US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核心代码须手写完成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en-US" sz="2000" dirty="0" err="1">
                <a:solidFill>
                  <a:schemeClr val="tx1"/>
                </a:solidFill>
                <a:ea typeface="宋体" panose="02010600030101010101" pitchFamily="2" charset="-122"/>
              </a:rPr>
              <a:t>不能调STL库</a:t>
            </a: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等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r>
              <a:rPr lang="en-US" altLang="en-US" sz="2000" dirty="0">
                <a:ea typeface="宋体" panose="02010600030101010101" pitchFamily="2" charset="-122"/>
              </a:rPr>
              <a:t> </a:t>
            </a:r>
            <a:r>
              <a:rPr lang="en-US" altLang="en-US" sz="2000" dirty="0" err="1">
                <a:ea typeface="宋体" panose="02010600030101010101" pitchFamily="2" charset="-122"/>
              </a:rPr>
              <a:t>可不使用给出的代码模板，但请注意</a:t>
            </a:r>
            <a:r>
              <a:rPr lang="zh-CN" altLang="en-US" sz="2000" noProof="1">
                <a:ea typeface="宋体" panose="02010600030101010101" pitchFamily="2" charset="-122"/>
              </a:rPr>
              <a:t>编码规范，代码规范性会作为评分标准</a:t>
            </a:r>
            <a:r>
              <a:rPr lang="en-US" altLang="en-US" sz="2000" dirty="0">
                <a:ea typeface="宋体" panose="02010600030101010101" pitchFamily="2" charset="-122"/>
              </a:rPr>
              <a:t>。</a:t>
            </a:r>
            <a:r>
              <a:rPr lang="zh-CN" altLang="en-US" sz="2000" dirty="0">
                <a:ea typeface="宋体" panose="02010600030101010101" pitchFamily="2" charset="-122"/>
              </a:rPr>
              <a:t>同时，</a:t>
            </a:r>
            <a:r>
              <a:rPr lang="en-US" altLang="en-US" sz="2000" dirty="0" err="1">
                <a:ea typeface="宋体" panose="02010600030101010101" pitchFamily="2" charset="-122"/>
              </a:rPr>
              <a:t>程序的输入输出须遵循给</a:t>
            </a:r>
            <a:r>
              <a:rPr lang="zh-CN" altLang="en-US" sz="2000" dirty="0">
                <a:ea typeface="宋体" panose="02010600030101010101" pitchFamily="2" charset="-122"/>
              </a:rPr>
              <a:t>定的</a:t>
            </a:r>
            <a:r>
              <a:rPr lang="en-US" altLang="en-US" sz="2000" dirty="0" err="1">
                <a:ea typeface="宋体" panose="02010600030101010101" pitchFamily="2" charset="-122"/>
              </a:rPr>
              <a:t>格式</a:t>
            </a:r>
            <a:r>
              <a:rPr lang="en-US" altLang="en-US" sz="2000" dirty="0">
                <a:ea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上课前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分钟</a:t>
            </a:r>
            <a:r>
              <a:rPr lang="zh-CN" altLang="en-US" sz="2000" dirty="0">
                <a:ea typeface="宋体" panose="02010600030101010101" pitchFamily="2" charset="-122"/>
              </a:rPr>
              <a:t>发布实验任务和测试程序输入样例，同学们可以根据样例来验证程序的正确性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。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下次实验课</a:t>
            </a:r>
            <a:r>
              <a:rPr lang="zh-CN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前</a:t>
            </a:r>
            <a:r>
              <a:rPr lang="zh-CN" altLang="zh-CN" sz="2000" dirty="0">
                <a:ea typeface="宋体" panose="02010600030101010101" pitchFamily="2" charset="-122"/>
                <a:sym typeface="+mn-ea"/>
              </a:rPr>
              <a:t>内通过指定方式提交实验报告及源代码。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课后</a:t>
            </a:r>
            <a:r>
              <a:rPr lang="zh-CN" altLang="zh-CN" sz="2000" dirty="0">
                <a:ea typeface="宋体" panose="02010600030101010101" pitchFamily="2" charset="-122"/>
              </a:rPr>
              <a:t>未按时间点提交实验报告及源代码，</a:t>
            </a:r>
            <a:r>
              <a:rPr lang="zh-CN" altLang="en-US" sz="2000" dirty="0">
                <a:ea typeface="宋体" panose="02010600030101010101" pitchFamily="2" charset="-122"/>
              </a:rPr>
              <a:t>该次实验按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zh-CN" altLang="zh-CN" sz="2000" dirty="0">
                <a:ea typeface="宋体" panose="02010600030101010101" pitchFamily="2" charset="-122"/>
              </a:rPr>
              <a:t>分处理。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zh-CN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仅允许特殊情况一次</a:t>
            </a:r>
            <a:r>
              <a:rPr lang="zh-CN" altLang="zh-CN" sz="2000" dirty="0">
                <a:ea typeface="宋体" panose="02010600030101010101" pitchFamily="2" charset="-122"/>
              </a:rPr>
              <a:t>，需在截至时间后的</a:t>
            </a:r>
            <a:r>
              <a:rPr lang="en-US" altLang="zh-CN" sz="2000" dirty="0">
                <a:ea typeface="宋体" panose="02010600030101010101" pitchFamily="2" charset="-122"/>
              </a:rPr>
              <a:t>12</a:t>
            </a:r>
            <a:r>
              <a:rPr lang="zh-CN" altLang="zh-CN" sz="2000" dirty="0">
                <a:ea typeface="宋体" panose="02010600030101010101" pitchFamily="2" charset="-122"/>
              </a:rPr>
              <a:t>小时内提交。</a:t>
            </a:r>
            <a:endParaRPr lang="en-US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0" y="1143000"/>
            <a:ext cx="8688387" cy="5105400"/>
          </a:xfrm>
        </p:spPr>
        <p:txBody>
          <a:bodyPr vert="horz" wrap="square" lIns="91440" tIns="45720" rIns="91440" bIns="45720" anchor="t"/>
          <a:lstStyle/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（1）用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数组</a:t>
            </a:r>
            <a:r>
              <a:rPr lang="en-US" altLang="zh-CN" sz="2000" dirty="0">
                <a:ea typeface="宋体" panose="02010600030101010101" pitchFamily="2" charset="-122"/>
              </a:rPr>
              <a:t>实现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栈</a:t>
            </a:r>
            <a:r>
              <a:rPr lang="en-US" altLang="zh-CN" sz="2000" dirty="0">
                <a:ea typeface="宋体" panose="02010600030101010101" pitchFamily="2" charset="-122"/>
              </a:rPr>
              <a:t>的基本操作，包括：</a:t>
            </a: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Push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将元素 x 压入栈顶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Pop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移除并返回栈顶元素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GetTop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返回栈顶元素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Stack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Empty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如果栈是空的，返回 true；否则，返回 false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30496" y="990600"/>
            <a:ext cx="8808592" cy="5410200"/>
          </a:xfrm>
        </p:spPr>
        <p:txBody>
          <a:bodyPr vert="horz" wrap="square" lIns="91440" tIns="45720" rIns="91440" bIns="45720" anchor="t"/>
          <a:lstStyle/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（2） 用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栈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实现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队列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的基本操作，包括：</a:t>
            </a: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EnQueue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 将元素 x 推到队列的末尾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DeQueue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从队列的开头移除并返回元素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GetHead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返回队列开头的元素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QueueEmpty 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如果队列为空，返回 true；否则，返回 false</a:t>
            </a: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  <a:sym typeface="+mn-ea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并实现辅助接口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QueueToArray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将队列中元素按照从头到尾的顺序写到数组中</a:t>
            </a:r>
            <a:endParaRPr lang="en-US" altLang="zh-CN" sz="2000" dirty="0">
              <a:ea typeface="宋体" panose="02010600030101010101" pitchFamily="2" charset="-122"/>
              <a:sym typeface="+mn-ea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思考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如何利用</a:t>
            </a:r>
            <a:r>
              <a:rPr lang="en-US" altLang="zh-CN" sz="2000" dirty="0" err="1">
                <a:ea typeface="宋体" panose="02010600030101010101" pitchFamily="2" charset="-122"/>
                <a:sym typeface="+mn-ea"/>
              </a:rPr>
              <a:t>两个栈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 err="1">
                <a:ea typeface="宋体" panose="02010600030101010101" pitchFamily="2" charset="-122"/>
                <a:sym typeface="+mn-ea"/>
              </a:rPr>
              <a:t>使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连续的EnQueue</a:t>
            </a:r>
            <a:r>
              <a:rPr lang="en-US" altLang="en-US" sz="2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/DeQueue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操作效率最高？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120" y="1371654"/>
            <a:ext cx="8979986" cy="5105400"/>
          </a:xfrm>
        </p:spPr>
        <p:txBody>
          <a:bodyPr vert="horz" wrap="square" lIns="91440" tIns="45720" rIns="91440" bIns="45720" anchor="t"/>
          <a:lstStyle/>
          <a:p>
            <a:pPr marL="304165" indent="304800">
              <a:spcAft>
                <a:spcPts val="600"/>
              </a:spcAft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程序的输入输出须遵循给出的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test_stu.in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test_stu.out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所示格式。</a:t>
            </a:r>
            <a:endParaRPr lang="en-US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 test_stu.in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文件中，每行代表一个操作，所有数据都为整数，且使用一个空格隔开。其中，每行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数为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0-7 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0-3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对应栈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的四个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4-7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的四个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，详见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main()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，每行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第二个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数为操作的次数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判断栈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GetT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op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等操作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没有这个参数）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，每行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后续所有数据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队列的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数据，输入的数据数量与第二个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的次数相同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。输入数据样例：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zh-CN" sz="20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165" indent="0">
              <a:spcAft>
                <a:spcPts val="600"/>
              </a:spcAft>
              <a:buNone/>
            </a:pP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1800" dirty="0">
              <a:solidFill>
                <a:srgbClr val="000000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647065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）用栈实现队列时，队列仅能通过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stack.h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中的接口访问栈，不可直接访问栈内元素。</a:t>
            </a:r>
            <a:endParaRPr lang="en-US" altLang="zh-CN" sz="2000" dirty="0"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647065"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已提供的代码模板请不要改动，</a:t>
            </a:r>
            <a:r>
              <a:rPr lang="zh-CN" altLang="en-US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请完成注释</a:t>
            </a:r>
            <a:r>
              <a:rPr lang="en-US" altLang="zh-CN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TODO</a:t>
            </a:r>
            <a:r>
              <a:rPr lang="zh-CN" altLang="en-US" sz="2000" noProof="1">
                <a:solidFill>
                  <a:srgbClr val="FF0000"/>
                </a:solidFill>
                <a:ea typeface="宋体" panose="02010600030101010101" pitchFamily="2" charset="-122"/>
                <a:cs typeface="+mn-cs"/>
              </a:rPr>
              <a:t>的函数。</a:t>
            </a:r>
            <a:endParaRPr lang="zh-CN" altLang="zh-CN" sz="2000" dirty="0">
              <a:solidFill>
                <a:srgbClr val="FF0000"/>
              </a:solidFill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021EA8-F1CF-4206-9B86-C17E8DB531E6}"/>
              </a:ext>
            </a:extLst>
          </p:cNvPr>
          <p:cNvSpPr txBox="1"/>
          <p:nvPr/>
        </p:nvSpPr>
        <p:spPr>
          <a:xfrm>
            <a:off x="994628" y="3911281"/>
            <a:ext cx="725158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*对栈操作</a:t>
            </a:r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GetTop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/*</a:t>
            </a:r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判断栈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是否为空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0 10 0 1 2 3 4 5 6 7 8 9  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*操作入栈，操作次数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，具体数据为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0-9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10265074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作业提交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-990454" y="838200"/>
            <a:ext cx="9296156" cy="5562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en-US" altLang="en-US" dirty="0" err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en-US" altLang="en-US" dirty="0" err="1">
                <a:solidFill>
                  <a:srgbClr val="FF0000"/>
                </a:solidFill>
                <a:ea typeface="宋体" panose="02010600030101010101" pitchFamily="2" charset="-122"/>
              </a:rPr>
              <a:t>提交</a:t>
            </a:r>
            <a:r>
              <a:rPr lang="zh-CN" altLang="en-US" dirty="0" err="1">
                <a:solidFill>
                  <a:srgbClr val="FF0000"/>
                </a:solidFill>
                <a:ea typeface="宋体" panose="02010600030101010101" pitchFamily="2" charset="-122"/>
              </a:rPr>
              <a:t>网站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ea typeface="宋体" panose="02010600030101010101" pitchFamily="2" charset="-122"/>
              </a:rPr>
              <a:t>http://www.cosinehub.cn/</a:t>
            </a: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dirty="0">
                <a:solidFill>
                  <a:schemeClr val="tx1"/>
                </a:solidFill>
                <a:ea typeface="宋体" panose="02010600030101010101" pitchFamily="2" charset="-122"/>
              </a:rPr>
              <a:t>需要提前</a:t>
            </a:r>
            <a:r>
              <a:rPr lang="zh-CN" dirty="0">
                <a:solidFill>
                  <a:srgbClr val="FF0000"/>
                </a:solidFill>
                <a:ea typeface="宋体" panose="02010600030101010101" pitchFamily="2" charset="-122"/>
              </a:rPr>
              <a:t>注册</a:t>
            </a:r>
            <a:r>
              <a:rPr lang="zh-CN" dirty="0">
                <a:solidFill>
                  <a:schemeClr val="tx1"/>
                </a:solidFill>
                <a:ea typeface="宋体" panose="02010600030101010101" pitchFamily="2" charset="-122"/>
              </a:rPr>
              <a:t>并</a:t>
            </a:r>
            <a:r>
              <a:rPr lang="zh-CN" dirty="0">
                <a:solidFill>
                  <a:srgbClr val="FF0000"/>
                </a:solidFill>
                <a:ea typeface="宋体" panose="02010600030101010101" pitchFamily="2" charset="-122"/>
              </a:rPr>
              <a:t>加入相应班级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endParaRPr lang="en-US" altLang="zh-CN" dirty="0">
              <a:ea typeface="宋体" panose="02010600030101010101" pitchFamily="2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提交内容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828800" lvl="4" indent="0" eaLnBrk="1" hangingPunct="1">
              <a:lnSpc>
                <a:spcPct val="125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sz="1800" dirty="0" err="1">
                <a:ea typeface="宋体" panose="02010600030101010101" pitchFamily="2" charset="-122"/>
              </a:rPr>
              <a:t>请把电子版实验报告及源代码打包成一个压缩包，命名格式如下</a:t>
            </a:r>
            <a:r>
              <a:rPr lang="zh-CN" altLang="en-US" sz="1800" dirty="0">
                <a:ea typeface="宋体" panose="02010600030101010101" pitchFamily="2" charset="-122"/>
              </a:rPr>
              <a:t>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171700" lvl="4" indent="-342900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en-US" altLang="en-US" sz="1800" dirty="0" err="1">
                <a:ea typeface="宋体" panose="02010600030101010101" pitchFamily="2" charset="-122"/>
              </a:rPr>
              <a:t>实验报告</a:t>
            </a:r>
            <a:r>
              <a:rPr lang="en-US" altLang="en-US" sz="1800" dirty="0">
                <a:ea typeface="宋体" panose="02010600030101010101" pitchFamily="2" charset="-122"/>
              </a:rPr>
              <a:t>：</a:t>
            </a:r>
            <a:r>
              <a:rPr lang="zh-CN" altLang="en-US" sz="1800" dirty="0">
                <a:ea typeface="宋体" panose="02010600030101010101" pitchFamily="2" charset="-122"/>
              </a:rPr>
              <a:t>学号</a:t>
            </a:r>
            <a:r>
              <a:rPr lang="en-US" altLang="en-US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姓名</a:t>
            </a:r>
            <a:r>
              <a:rPr lang="en-US" altLang="zh-CN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实验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</a:p>
          <a:p>
            <a:pPr marL="2171700" lvl="4" indent="-342900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en-US" altLang="en-US" sz="1800" dirty="0" err="1">
                <a:ea typeface="宋体" panose="02010600030101010101" pitchFamily="2" charset="-122"/>
              </a:rPr>
              <a:t>压缩包</a:t>
            </a:r>
            <a:r>
              <a:rPr lang="en-US" altLang="en-US" sz="1800" dirty="0">
                <a:ea typeface="宋体" panose="02010600030101010101" pitchFamily="2" charset="-122"/>
              </a:rPr>
              <a:t>：   </a:t>
            </a:r>
            <a:r>
              <a:rPr lang="zh-CN" altLang="en-US" sz="1800" dirty="0">
                <a:ea typeface="宋体" panose="02010600030101010101" pitchFamily="2" charset="-122"/>
              </a:rPr>
              <a:t>学号</a:t>
            </a:r>
            <a:r>
              <a:rPr lang="en-US" altLang="zh-CN" sz="1800" dirty="0">
                <a:ea typeface="宋体" panose="02010600030101010101" pitchFamily="2" charset="-122"/>
              </a:rPr>
              <a:t>_</a:t>
            </a:r>
            <a:r>
              <a:rPr lang="zh-CN" altLang="en-US" sz="1800" dirty="0">
                <a:ea typeface="宋体" panose="02010600030101010101" pitchFamily="2" charset="-122"/>
              </a:rPr>
              <a:t>姓名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_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实验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2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1828800" lvl="4" indent="0">
              <a:lnSpc>
                <a:spcPct val="125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上传到网站对应的实验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任务下。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en-US" dirty="0">
              <a:ea typeface="宋体" panose="02010600030101010101" pitchFamily="2" charset="-122"/>
            </a:endParaRPr>
          </a:p>
          <a:p>
            <a:pPr marL="1828800" lvl="7" indent="-342900">
              <a:buClr>
                <a:schemeClr val="folHlink"/>
              </a:buClr>
              <a:buSzPct val="60000"/>
            </a:pPr>
            <a:r>
              <a:rPr lang="en-US" altLang="zh-CN" dirty="0">
                <a:ea typeface="宋体" panose="02010600030101010101" pitchFamily="2" charset="-122"/>
                <a:sym typeface="+mn-ea"/>
              </a:rPr>
              <a:t>提交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截止时间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：</a:t>
            </a:r>
            <a:r>
              <a:rPr lang="zh-CN" dirty="0">
                <a:ea typeface="宋体" panose="02010600030101010101" pitchFamily="2" charset="-122"/>
                <a:sym typeface="+mn-ea"/>
              </a:rPr>
              <a:t>下次实验课</a:t>
            </a:r>
            <a:r>
              <a:rPr lang="en-US" altLang="en-US" dirty="0">
                <a:ea typeface="宋体" panose="02010600030101010101" pitchFamily="2" charset="-122"/>
                <a:sym typeface="+mn-ea"/>
              </a:rPr>
              <a:t>前。</a:t>
            </a:r>
            <a:endParaRPr lang="en-US" altLang="en-US" dirty="0">
              <a:ea typeface="宋体" panose="02010600030101010101" pitchFamily="2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  <a:p>
            <a:pPr marL="2171700" lvl="4" indent="-34290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17412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实验二评分标准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用数组实现栈（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/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用栈实现队列（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实验报告的完成（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kumimoji="1"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注：实验报告未提交者按实验二整体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318" y="6397843"/>
            <a:ext cx="1905000" cy="457200"/>
          </a:xfrm>
        </p:spPr>
        <p:txBody>
          <a:bodyPr/>
          <a:lstStyle/>
          <a:p>
            <a:pPr lvl="0"/>
            <a:endParaRPr lang="en-US" altLang="zh-CN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源程序</a:t>
            </a:r>
            <a:r>
              <a:rPr lang="zh-CN" altLang="en-US" dirty="0">
                <a:ea typeface="宋体" panose="02010600030101010101" pitchFamily="2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15119" y="1219258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分数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不超过该功能点总分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8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设计思想（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存储结构及操作（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程序整体流程（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描述具体，能够根据该手册进行程序的使用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1190</TotalTime>
  <Words>875</Words>
  <Application>Microsoft Office PowerPoint</Application>
  <PresentationFormat>全屏显示(4:3)</PresentationFormat>
  <Paragraphs>136</Paragraphs>
  <Slides>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宋体</vt:lpstr>
      <vt:lpstr>Arial</vt:lpstr>
      <vt:lpstr>Tahoma</vt:lpstr>
      <vt:lpstr>Times New Roman</vt:lpstr>
      <vt:lpstr>Wingdings</vt:lpstr>
      <vt:lpstr>Blends</vt:lpstr>
      <vt:lpstr>2_Blends</vt:lpstr>
      <vt:lpstr>3_Blends</vt:lpstr>
      <vt:lpstr>MS_ClipArt_Gallery.5</vt:lpstr>
      <vt:lpstr>MS_ClipArt_Gallery.2</vt:lpstr>
      <vt:lpstr>PowerPoint 演示文稿</vt:lpstr>
      <vt:lpstr>实验总体评分方式及标准</vt:lpstr>
      <vt:lpstr>实验内容</vt:lpstr>
      <vt:lpstr>实验内容</vt:lpstr>
      <vt:lpstr>实验要求</vt:lpstr>
      <vt:lpstr>作业提交</vt:lpstr>
      <vt:lpstr>实验二评分标准</vt:lpstr>
      <vt:lpstr>源程序代码评分标准</vt:lpstr>
      <vt:lpstr>实验报告评分标准</vt:lpstr>
    </vt:vector>
  </TitlesOfParts>
  <Company>HITSZ-ICE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Xu Karen</cp:lastModifiedBy>
  <cp:revision>643</cp:revision>
  <cp:lastPrinted>2021-03-25T15:07:15Z</cp:lastPrinted>
  <dcterms:created xsi:type="dcterms:W3CDTF">2021-03-25T15:07:15Z</dcterms:created>
  <dcterms:modified xsi:type="dcterms:W3CDTF">2021-04-02T03:08:19Z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