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  <p:sldMasterId id="2147483676" r:id="rId2"/>
  </p:sldMasterIdLst>
  <p:notesMasterIdLst>
    <p:notesMasterId r:id="rId20"/>
  </p:notesMasterIdLst>
  <p:handoutMasterIdLst>
    <p:handoutMasterId r:id="rId21"/>
  </p:handoutMasterIdLst>
  <p:sldIdLst>
    <p:sldId id="829" r:id="rId3"/>
    <p:sldId id="883" r:id="rId4"/>
    <p:sldId id="885" r:id="rId5"/>
    <p:sldId id="886" r:id="rId6"/>
    <p:sldId id="887" r:id="rId7"/>
    <p:sldId id="895" r:id="rId8"/>
    <p:sldId id="888" r:id="rId9"/>
    <p:sldId id="889" r:id="rId10"/>
    <p:sldId id="891" r:id="rId11"/>
    <p:sldId id="890" r:id="rId12"/>
    <p:sldId id="858" r:id="rId13"/>
    <p:sldId id="894" r:id="rId14"/>
    <p:sldId id="892" r:id="rId15"/>
    <p:sldId id="833" r:id="rId16"/>
    <p:sldId id="834" r:id="rId17"/>
    <p:sldId id="896" r:id="rId18"/>
    <p:sldId id="893" r:id="rId19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95"/>
    <p:restoredTop sz="85698" autoAdjust="0"/>
  </p:normalViewPr>
  <p:slideViewPr>
    <p:cSldViewPr showGuides="1">
      <p:cViewPr varScale="1">
        <p:scale>
          <a:sx n="99" d="100"/>
          <a:sy n="99" d="100"/>
        </p:scale>
        <p:origin x="1560" y="7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9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2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9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5190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8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8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54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64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聚类系数为</a:t>
            </a:r>
            <a:r>
              <a:rPr lang="en-US" altLang="zh-CN" dirty="0"/>
              <a:t>0</a:t>
            </a:r>
            <a:r>
              <a:rPr lang="zh-CN" altLang="en-US" dirty="0"/>
              <a:t>的情况</a:t>
            </a:r>
          </a:p>
        </p:txBody>
      </p:sp>
    </p:spTree>
    <p:extLst>
      <p:ext uri="{BB962C8B-B14F-4D97-AF65-F5344CB8AC3E}">
        <p14:creationId xmlns:p14="http://schemas.microsoft.com/office/powerpoint/2010/main" val="347700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070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en-US" sz="1200" dirty="0">
                <a:latin typeface="Tahoma" panose="020B0804030504040204" pitchFamily="34" charset="0"/>
                <a:ea typeface="宋体" panose="02010600030101010101" pitchFamily="2" charset="-122"/>
              </a:rPr>
              <a:t>11</a:t>
            </a:fld>
            <a:endParaRPr lang="en-US" altLang="en-US" sz="1200" dirty="0">
              <a:latin typeface="Tahoma" panose="020B08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95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13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17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14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689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15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62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9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8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8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8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8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8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3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90204" pitchFamily="34" charset="0"/>
            </a:pPr>
            <a:r>
              <a:rPr lang="zh-CN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图型结构及其应用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1"/>
          <p:cNvSpPr txBox="1"/>
          <p:nvPr/>
        </p:nvSpPr>
        <p:spPr>
          <a:xfrm>
            <a:off x="1989616" y="3655269"/>
            <a:ext cx="6870065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主讲教师：黄虎杰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实验教师：苏婷、华夏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教：潘成荣   钱浩琛</a:t>
            </a:r>
          </a:p>
          <a:p>
            <a:pPr eaLnBrk="0" hangingPunct="0">
              <a:lnSpc>
                <a:spcPct val="150000"/>
              </a:lnSpc>
            </a:pPr>
            <a:endParaRPr 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2021年4月28日星期三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33400" y="5452428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哈尔滨工业大学（深圳）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 bwMode="auto">
          <a:xfrm>
            <a:off x="304912" y="2590822"/>
            <a:ext cx="8534176" cy="41908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示例（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metro.txt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1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236                 //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236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个站点</a:t>
            </a:r>
            <a:endParaRPr lang="en-US" altLang="zh-CN" sz="1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                 //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条地铁线路</a:t>
            </a:r>
            <a:endParaRPr lang="en-US" altLang="zh-CN" sz="1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                  //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当前线路一共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个站点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105	0       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二元组（站点编号，从上一站到这一站的时间）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	2      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号站点到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号站点需要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182	1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                   //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第二条线路，一共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个站点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	0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	2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80678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21202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请运用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相关方法完成任务。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题目一已提供模板代码，请完成空缺的函数。也可以自己编写程序，但务必保证程序输入输出和示例一致。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题目二无模板代码，请自行完成。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注意代码规范，并编写必要的注释。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已给部分测试样例，请自行设计其它测试样例保证程序的正确性和健壮性。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在课下完成全部实验并撰写实验报告 。</a:t>
            </a: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2021年4月28日星期三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实验四评分标准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3962352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：图的构建及遍历、度的计算（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：图的聚类系数（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：单源最短路径（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：图的直径和半径（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：地铁线路图（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  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52276" y="5962939"/>
            <a:ext cx="7543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注：实验报告或源代码未提交者按实验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2021年4月28日星期三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67059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14256" y="1276168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en-US" dirty="0" err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http://www.cosinehub.cn/</a:t>
            </a: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需要提前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加入相应班级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提交内容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请把电子版实验报告及源代码打包成一个压缩包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命名格式如下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提交截止时间：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下次实验课前</a:t>
            </a:r>
            <a:endParaRPr lang="en-US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23000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不超过该功能点总分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2021年4月28日星期三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设计思想（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程序整体流程（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描述具体，能够根据该手册进行程序的使用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2021年4月28日星期三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96" y="1447800"/>
            <a:ext cx="7086414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实验室文件位置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D:\DS_lab4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请自行解压， 实验后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请删掉自己编写的代码和报告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请自行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codeblocks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，导入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后完成本次实验。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代码编写请注意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注释和编码规范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6106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84" y="1371654"/>
            <a:ext cx="8458200" cy="5105400"/>
          </a:xfrm>
        </p:spPr>
        <p:txBody>
          <a:bodyPr/>
          <a:lstStyle/>
          <a:p>
            <a:pPr lvl="1"/>
            <a:endParaRPr kumimoji="1"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kumimoji="1"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同学们，</a:t>
            </a:r>
            <a:endParaRPr kumimoji="1" lang="en-US" altLang="zh-CN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请开始实验吧</a:t>
            </a:r>
            <a:r>
              <a:rPr kumimoji="1"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</a:t>
            </a:r>
          </a:p>
          <a:p>
            <a:pPr marL="914400" lvl="2" indent="0"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0825"/>
            <a:ext cx="1172938" cy="892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193675"/>
            <a:ext cx="949385" cy="949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2021年4月28日星期三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87030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4495802" y="2514624"/>
            <a:ext cx="3733702" cy="3352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使用邻接矩阵或邻接表构建给定无向图，判断该图是否连通，并计算每个节点的度。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7        // </a:t>
            </a:r>
            <a:r>
              <a:rPr lang="zh-CN" altLang="en-US" sz="1800" dirty="0">
                <a:solidFill>
                  <a:srgbClr val="FF0000"/>
                </a:solidFill>
              </a:rPr>
              <a:t>节点数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8        // </a:t>
            </a:r>
            <a:r>
              <a:rPr lang="zh-CN" altLang="en-US" sz="1800" dirty="0">
                <a:solidFill>
                  <a:srgbClr val="FF0000"/>
                </a:solidFill>
              </a:rPr>
              <a:t>边数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/>
              <a:t>0 6 1 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节点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，节点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r>
              <a:rPr lang="zh-CN" altLang="en-US" sz="1800" dirty="0">
                <a:solidFill>
                  <a:srgbClr val="FF0000"/>
                </a:solidFill>
              </a:rPr>
              <a:t>，边的权值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/>
              <a:t>1 6 2</a:t>
            </a:r>
          </a:p>
          <a:p>
            <a:pPr marL="457200" lvl="1" indent="0">
              <a:buNone/>
            </a:pPr>
            <a:r>
              <a:rPr lang="en-US" altLang="zh-CN" sz="1800" dirty="0"/>
              <a:t>1 2 3</a:t>
            </a:r>
          </a:p>
          <a:p>
            <a:pPr marL="457200" lvl="1" indent="0">
              <a:buNone/>
            </a:pPr>
            <a:r>
              <a:rPr lang="en-US" altLang="zh-CN" sz="1800" dirty="0"/>
              <a:t>2 3 4</a:t>
            </a:r>
          </a:p>
          <a:p>
            <a:pPr marL="457200" lvl="1" indent="0">
              <a:buNone/>
            </a:pPr>
            <a:r>
              <a:rPr lang="en-US" altLang="zh-CN" sz="1800" dirty="0"/>
              <a:t>3 4 5</a:t>
            </a:r>
          </a:p>
          <a:p>
            <a:pPr marL="457200" lvl="1" indent="0">
              <a:buNone/>
            </a:pPr>
            <a:r>
              <a:rPr lang="en-US" altLang="zh-CN" sz="1800" dirty="0"/>
              <a:t>4 6 6</a:t>
            </a:r>
          </a:p>
          <a:p>
            <a:pPr marL="457200" lvl="1" indent="0">
              <a:buNone/>
            </a:pPr>
            <a:r>
              <a:rPr lang="en-US" altLang="zh-CN" sz="1800" dirty="0"/>
              <a:t>4 5 7</a:t>
            </a:r>
          </a:p>
          <a:p>
            <a:pPr marL="457200" lvl="1" indent="0">
              <a:buNone/>
            </a:pPr>
            <a:r>
              <a:rPr lang="en-US" altLang="zh-CN" sz="1800" dirty="0"/>
              <a:t>1 3 8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5624050" y="2781310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938268" y="3733792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anose="020B0804030504040204" pitchFamily="34" charset="0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081238" y="4759613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194136" y="3733792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938268" y="4774241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300406" y="4774241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315198" y="3733792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cxnSp>
        <p:nvCxnSpPr>
          <p:cNvPr id="18" name="直接连接符 17"/>
          <p:cNvCxnSpPr>
            <a:stCxn id="12" idx="4"/>
            <a:endCxn id="15" idx="0"/>
          </p:cNvCxnSpPr>
          <p:nvPr/>
        </p:nvCxnSpPr>
        <p:spPr bwMode="auto">
          <a:xfrm>
            <a:off x="5166862" y="4190980"/>
            <a:ext cx="0" cy="5832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>
            <a:endCxn id="15" idx="6"/>
          </p:cNvCxnSpPr>
          <p:nvPr/>
        </p:nvCxnSpPr>
        <p:spPr bwMode="auto">
          <a:xfrm flipH="1">
            <a:off x="5395456" y="5002835"/>
            <a:ext cx="6857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6538419" y="5002835"/>
            <a:ext cx="776779" cy="200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>
            <a:endCxn id="14" idx="0"/>
          </p:cNvCxnSpPr>
          <p:nvPr/>
        </p:nvCxnSpPr>
        <p:spPr bwMode="auto">
          <a:xfrm>
            <a:off x="6019262" y="3165159"/>
            <a:ext cx="403468" cy="568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>
            <a:stCxn id="14" idx="2"/>
          </p:cNvCxnSpPr>
          <p:nvPr/>
        </p:nvCxnSpPr>
        <p:spPr bwMode="auto">
          <a:xfrm flipH="1" flipV="1">
            <a:off x="5407683" y="3951129"/>
            <a:ext cx="786453" cy="112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>
            <a:endCxn id="16" idx="0"/>
          </p:cNvCxnSpPr>
          <p:nvPr/>
        </p:nvCxnSpPr>
        <p:spPr bwMode="auto">
          <a:xfrm>
            <a:off x="7526198" y="4179493"/>
            <a:ext cx="2802" cy="5947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>
            <a:stCxn id="13" idx="0"/>
          </p:cNvCxnSpPr>
          <p:nvPr/>
        </p:nvCxnSpPr>
        <p:spPr bwMode="auto">
          <a:xfrm flipH="1" flipV="1">
            <a:off x="5315731" y="4113429"/>
            <a:ext cx="994101" cy="6461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6175037" y="3173586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1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51452" y="3631888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2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86489" y="4342023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3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88787" y="5005529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97977" y="5039522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29" name="直接连接符 28"/>
          <p:cNvCxnSpPr>
            <a:endCxn id="14" idx="5"/>
          </p:cNvCxnSpPr>
          <p:nvPr/>
        </p:nvCxnSpPr>
        <p:spPr bwMode="auto">
          <a:xfrm flipH="1" flipV="1">
            <a:off x="6584370" y="4124026"/>
            <a:ext cx="930564" cy="6305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" name="文本框 29"/>
          <p:cNvSpPr txBox="1"/>
          <p:nvPr/>
        </p:nvSpPr>
        <p:spPr>
          <a:xfrm>
            <a:off x="6954188" y="4158395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6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77221" y="4288011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7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10111" y="4234990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8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78" y="5894361"/>
            <a:ext cx="89914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 (Degree)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是指和该节点相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的边的条数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4444675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3048040" y="3962386"/>
            <a:ext cx="5867246" cy="2590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计算该无向图的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聚类系数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Clustering coefficient）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373" y="4046096"/>
            <a:ext cx="5297320" cy="2438336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54503" y="2362228"/>
            <a:ext cx="825119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5000"/>
              </a:lnSpc>
            </a:pP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>
              <a:lnSpc>
                <a:spcPct val="125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点的聚类系数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800" dirty="0"/>
              <a:t>Local Cluster Coefficient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是所有与它相连的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之间所连的边数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除以这些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之间可以连出的最大边数。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图的聚类系数是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聚类系数的均值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5" name="椭圆 34"/>
          <p:cNvSpPr/>
          <p:nvPr/>
        </p:nvSpPr>
        <p:spPr bwMode="auto">
          <a:xfrm>
            <a:off x="7391326" y="4763812"/>
            <a:ext cx="457288" cy="457188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3" name="笑脸 2">
            <a:extLst>
              <a:ext uri="{FF2B5EF4-FFF2-40B4-BE49-F238E27FC236}">
                <a16:creationId xmlns:a16="http://schemas.microsoft.com/office/drawing/2014/main" xmlns="" id="{63D7DDAF-FDC0-49C3-9B77-DED7C15E0BF8}"/>
              </a:ext>
            </a:extLst>
          </p:cNvPr>
          <p:cNvSpPr/>
          <p:nvPr/>
        </p:nvSpPr>
        <p:spPr bwMode="auto">
          <a:xfrm>
            <a:off x="7772316" y="4532053"/>
            <a:ext cx="152396" cy="163073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9" name="笑脸 8">
            <a:extLst>
              <a:ext uri="{FF2B5EF4-FFF2-40B4-BE49-F238E27FC236}">
                <a16:creationId xmlns:a16="http://schemas.microsoft.com/office/drawing/2014/main" xmlns="" id="{A8F831AF-79A0-4209-A7E8-11CD5B71C903}"/>
              </a:ext>
            </a:extLst>
          </p:cNvPr>
          <p:cNvSpPr/>
          <p:nvPr/>
        </p:nvSpPr>
        <p:spPr bwMode="auto">
          <a:xfrm>
            <a:off x="8133553" y="5176215"/>
            <a:ext cx="152396" cy="163073"/>
          </a:xfrm>
          <a:prstGeom prst="smileyF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61E1AC1-904E-4265-BA5F-9501267C1630}"/>
              </a:ext>
            </a:extLst>
          </p:cNvPr>
          <p:cNvSpPr txBox="1"/>
          <p:nvPr/>
        </p:nvSpPr>
        <p:spPr>
          <a:xfrm>
            <a:off x="498198" y="5779426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分母为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，则聚类系数为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77066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46" y="1450953"/>
            <a:ext cx="8600737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若图连通，使用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算法计算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的单源最短路径。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876792" y="2667020"/>
            <a:ext cx="3733702" cy="3352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005040" y="2933706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319258" y="3886188"/>
            <a:ext cx="457188" cy="457188"/>
          </a:xfrm>
          <a:prstGeom prst="ellipse">
            <a:avLst/>
          </a:prstGeom>
          <a:solidFill>
            <a:srgbClr val="FF0000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anose="020B0804030504040204" pitchFamily="34" charset="0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462228" y="4912009"/>
            <a:ext cx="457188" cy="457188"/>
          </a:xfrm>
          <a:prstGeom prst="ellipse">
            <a:avLst/>
          </a:prstGeom>
          <a:solidFill>
            <a:srgbClr val="FF0000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575126" y="3886188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319258" y="4926637"/>
            <a:ext cx="457188" cy="457188"/>
          </a:xfrm>
          <a:prstGeom prst="ellipse">
            <a:avLst/>
          </a:prstGeom>
          <a:solidFill>
            <a:srgbClr val="FFFF00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681396" y="4926637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696188" y="3886188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cxnSp>
        <p:nvCxnSpPr>
          <p:cNvPr id="17" name="直接连接符 16"/>
          <p:cNvCxnSpPr>
            <a:stCxn id="10" idx="4"/>
            <a:endCxn id="14" idx="0"/>
          </p:cNvCxnSpPr>
          <p:nvPr/>
        </p:nvCxnSpPr>
        <p:spPr bwMode="auto">
          <a:xfrm>
            <a:off x="5547852" y="4343376"/>
            <a:ext cx="0" cy="5832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>
            <a:endCxn id="14" idx="6"/>
          </p:cNvCxnSpPr>
          <p:nvPr/>
        </p:nvCxnSpPr>
        <p:spPr bwMode="auto">
          <a:xfrm flipH="1">
            <a:off x="5776446" y="5155231"/>
            <a:ext cx="6857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 bwMode="auto">
          <a:xfrm flipH="1">
            <a:off x="6919409" y="5155231"/>
            <a:ext cx="776779" cy="200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>
            <a:endCxn id="13" idx="0"/>
          </p:cNvCxnSpPr>
          <p:nvPr/>
        </p:nvCxnSpPr>
        <p:spPr bwMode="auto">
          <a:xfrm>
            <a:off x="6400252" y="3317555"/>
            <a:ext cx="403468" cy="568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>
            <a:stCxn id="13" idx="2"/>
          </p:cNvCxnSpPr>
          <p:nvPr/>
        </p:nvCxnSpPr>
        <p:spPr bwMode="auto">
          <a:xfrm flipH="1" flipV="1">
            <a:off x="5788673" y="4103525"/>
            <a:ext cx="786453" cy="112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>
            <a:endCxn id="15" idx="0"/>
          </p:cNvCxnSpPr>
          <p:nvPr/>
        </p:nvCxnSpPr>
        <p:spPr bwMode="auto">
          <a:xfrm>
            <a:off x="7907188" y="4331889"/>
            <a:ext cx="2802" cy="5947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>
            <a:stCxn id="12" idx="0"/>
          </p:cNvCxnSpPr>
          <p:nvPr/>
        </p:nvCxnSpPr>
        <p:spPr bwMode="auto">
          <a:xfrm flipH="1" flipV="1">
            <a:off x="5696721" y="4265825"/>
            <a:ext cx="994101" cy="6461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6556027" y="3325982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1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32442" y="3784284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2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67479" y="4494419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3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69777" y="5157925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78967" y="5191918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29" name="直接连接符 28"/>
          <p:cNvCxnSpPr>
            <a:endCxn id="13" idx="5"/>
          </p:cNvCxnSpPr>
          <p:nvPr/>
        </p:nvCxnSpPr>
        <p:spPr bwMode="auto">
          <a:xfrm flipH="1" flipV="1">
            <a:off x="6965360" y="4276422"/>
            <a:ext cx="930564" cy="6305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" name="文本框 29"/>
          <p:cNvSpPr txBox="1"/>
          <p:nvPr/>
        </p:nvSpPr>
        <p:spPr>
          <a:xfrm>
            <a:off x="7335178" y="4310791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6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58211" y="4440407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7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91101" y="4387386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8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1384544" y="4164513"/>
            <a:ext cx="457188" cy="457188"/>
          </a:xfrm>
          <a:prstGeom prst="ellipse">
            <a:avLst/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anose="020B0804030504040204" pitchFamily="34" charset="0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384544" y="5105356"/>
            <a:ext cx="457188" cy="457188"/>
          </a:xfrm>
          <a:prstGeom prst="ellipse">
            <a:avLst/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1384544" y="5943534"/>
            <a:ext cx="457188" cy="457188"/>
          </a:xfrm>
          <a:prstGeom prst="ellipse">
            <a:avLst/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cxnSp>
        <p:nvCxnSpPr>
          <p:cNvPr id="37" name="直接连接符 36"/>
          <p:cNvCxnSpPr>
            <a:stCxn id="35" idx="0"/>
          </p:cNvCxnSpPr>
          <p:nvPr/>
        </p:nvCxnSpPr>
        <p:spPr bwMode="auto">
          <a:xfrm flipV="1">
            <a:off x="1613138" y="4648410"/>
            <a:ext cx="0" cy="4569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直接连接符 38"/>
          <p:cNvCxnSpPr>
            <a:endCxn id="35" idx="4"/>
          </p:cNvCxnSpPr>
          <p:nvPr/>
        </p:nvCxnSpPr>
        <p:spPr bwMode="auto">
          <a:xfrm flipV="1">
            <a:off x="1613138" y="5562544"/>
            <a:ext cx="0" cy="3908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" name="矩形 44"/>
          <p:cNvSpPr/>
          <p:nvPr/>
        </p:nvSpPr>
        <p:spPr>
          <a:xfrm>
            <a:off x="0" y="2623231"/>
            <a:ext cx="96010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的单源最短路径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0200" lvl="4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 marL="1600200" lvl="4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1 2 3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301867" y="4741446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3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324020" y="5578060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53" name="任意多边形 52"/>
          <p:cNvSpPr/>
          <p:nvPr/>
        </p:nvSpPr>
        <p:spPr bwMode="auto">
          <a:xfrm>
            <a:off x="1825626" y="4401163"/>
            <a:ext cx="779691" cy="1722922"/>
          </a:xfrm>
          <a:custGeom>
            <a:avLst/>
            <a:gdLst>
              <a:gd name="connsiteX0" fmla="*/ 28876 w 779691"/>
              <a:gd name="connsiteY0" fmla="*/ 0 h 1722922"/>
              <a:gd name="connsiteX1" fmla="*/ 779646 w 779691"/>
              <a:gd name="connsiteY1" fmla="*/ 1097280 h 1722922"/>
              <a:gd name="connsiteX2" fmla="*/ 0 w 779691"/>
              <a:gd name="connsiteY2" fmla="*/ 1722922 h 172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691" h="1722922">
                <a:moveTo>
                  <a:pt x="28876" y="0"/>
                </a:moveTo>
                <a:cubicBezTo>
                  <a:pt x="406667" y="405063"/>
                  <a:pt x="784459" y="810126"/>
                  <a:pt x="779646" y="1097280"/>
                </a:cubicBezTo>
                <a:cubicBezTo>
                  <a:pt x="774833" y="1384434"/>
                  <a:pt x="387416" y="1553678"/>
                  <a:pt x="0" y="172292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435258" y="4946496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8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402178" y="519292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4301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若图连通，使用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算法计算该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图的直径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和半径。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3" name="矩形 32"/>
          <p:cNvSpPr/>
          <p:nvPr/>
        </p:nvSpPr>
        <p:spPr>
          <a:xfrm>
            <a:off x="685902" y="3048010"/>
            <a:ext cx="8251199" cy="321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节点距离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：两个节点间的最短路径长度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节点离心率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(Eccentricity)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：该点到其他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节点距离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的最大值</a:t>
            </a:r>
          </a:p>
          <a:p>
            <a:pPr marL="0" lvl="1" algn="just">
              <a:lnSpc>
                <a:spcPct val="125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图直径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(Diameter)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：图中所有节点的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离心率。</a:t>
            </a:r>
          </a:p>
          <a:p>
            <a:pPr marL="0" lvl="1" algn="just">
              <a:lnSpc>
                <a:spcPct val="125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图半径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(Radius)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：图中所有节点的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离心率。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提示：先计算每个节点的离心率，再计算图的直径和半径。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78088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举个栗子：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图直径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图半径：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029187" y="3048010"/>
            <a:ext cx="3657505" cy="26669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005040" y="3124208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anose="020B0804030504040204" pitchFamily="34" charset="0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475688" y="4800186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598216" y="5096543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722779" y="3770345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 flipH="1" flipV="1">
            <a:off x="5928865" y="5043021"/>
            <a:ext cx="1691149" cy="2446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7949718" y="4211497"/>
            <a:ext cx="20753" cy="8896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>
            <a:stCxn id="11" idx="0"/>
          </p:cNvCxnSpPr>
          <p:nvPr/>
        </p:nvCxnSpPr>
        <p:spPr bwMode="auto">
          <a:xfrm flipV="1">
            <a:off x="5704282" y="3572501"/>
            <a:ext cx="449166" cy="12276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6700565" y="4328712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8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68637" y="3946197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3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60924" y="5196151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939119" y="4561951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32956" y="3441162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2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6445963" y="3466806"/>
            <a:ext cx="1247739" cy="4861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" name="直接连接符 33"/>
          <p:cNvCxnSpPr>
            <a:endCxn id="13" idx="1"/>
          </p:cNvCxnSpPr>
          <p:nvPr/>
        </p:nvCxnSpPr>
        <p:spPr bwMode="auto">
          <a:xfrm>
            <a:off x="6386258" y="3567772"/>
            <a:ext cx="1278912" cy="15957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84291"/>
              </p:ext>
            </p:extLst>
          </p:nvPr>
        </p:nvGraphicFramePr>
        <p:xfrm>
          <a:off x="537632" y="3074551"/>
          <a:ext cx="3890945" cy="2634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1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8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81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81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81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698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xmlns="" id="{A401B1F0-234D-4C6B-B5A9-4B2A33D3C611}"/>
              </a:ext>
            </a:extLst>
          </p:cNvPr>
          <p:cNvSpPr/>
          <p:nvPr/>
        </p:nvSpPr>
        <p:spPr bwMode="auto">
          <a:xfrm>
            <a:off x="3099263" y="3608031"/>
            <a:ext cx="319935" cy="37156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180283EC-DCCA-4505-9BD7-0AB857F8A726}"/>
              </a:ext>
            </a:extLst>
          </p:cNvPr>
          <p:cNvSpPr/>
          <p:nvPr/>
        </p:nvSpPr>
        <p:spPr bwMode="auto">
          <a:xfrm>
            <a:off x="3886218" y="4134446"/>
            <a:ext cx="319935" cy="37156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5217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3" name="矩形 32"/>
          <p:cNvSpPr/>
          <p:nvPr/>
        </p:nvSpPr>
        <p:spPr>
          <a:xfrm>
            <a:off x="373177" y="2133634"/>
            <a:ext cx="8251199" cy="363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输出示例：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2: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connected: 1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degree distribution: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node0:1,node1:3,node2:2,node3:3,node4:3,node5:1,node6:3,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clustering coefficient:0.238095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shortest path between 1 and 3: 7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Path: 1 2 3  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diameter:16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radius:9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219" y="3930279"/>
            <a:ext cx="3200316" cy="28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0926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47" y="1450953"/>
            <a:ext cx="8143549" cy="4416384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请大家根据题目所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深圳地铁线路图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建图，并回答以下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几个问题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1" y="3048010"/>
            <a:ext cx="4027481" cy="32765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433" y="3352802"/>
            <a:ext cx="4876672" cy="30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该线路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图是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的吗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线路图中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换乘线路最多的站点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是哪个？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共有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几条线路通过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该线路图的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和半径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从大学城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到机场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最少需要多少时间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请打印推荐路径上的站点名称。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48028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 bwMode="auto">
          <a:xfrm>
            <a:off x="304912" y="2590822"/>
            <a:ext cx="8534176" cy="38860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E776E46-EDE8-6D41-BDC1-9518B7D0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示例（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no2metro.txt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1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236       //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236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个地铁站</a:t>
            </a:r>
            <a:endParaRPr lang="en-US" altLang="zh-CN" sz="1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清湖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站点编号：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，站点名称：清湖站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机场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站点编号：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，站点名称：机场站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科苑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石厦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马安山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梅村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深云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体育中心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C4AFEFC-4B5E-BB45-B669-39D65A4CD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47762089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3316</TotalTime>
  <Words>1131</Words>
  <Application>Microsoft Office PowerPoint</Application>
  <PresentationFormat>全屏显示(4:3)</PresentationFormat>
  <Paragraphs>309</Paragraphs>
  <Slides>17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宋体</vt:lpstr>
      <vt:lpstr>微软雅黑</vt:lpstr>
      <vt:lpstr>Arial</vt:lpstr>
      <vt:lpstr>Tahoma</vt:lpstr>
      <vt:lpstr>Times New Roman</vt:lpstr>
      <vt:lpstr>Wingdings</vt:lpstr>
      <vt:lpstr>2_Blends</vt:lpstr>
      <vt:lpstr>3_Blends</vt:lpstr>
      <vt:lpstr>MS_ClipArt_Gallery.5</vt:lpstr>
      <vt:lpstr>MS_ClipArt_Gallery.2</vt:lpstr>
      <vt:lpstr>PowerPoint 演示文稿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实验要求</vt:lpstr>
      <vt:lpstr>实验四评分标准</vt:lpstr>
      <vt:lpstr>作业提交</vt:lpstr>
      <vt:lpstr>源程序代码评分标准</vt:lpstr>
      <vt:lpstr>实验报告评分标准</vt:lpstr>
      <vt:lpstr>注意事项</vt:lpstr>
      <vt:lpstr>PowerPoint 演示文稿</vt:lpstr>
    </vt:vector>
  </TitlesOfParts>
  <Company>HITSZ-ICE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Administrator</cp:lastModifiedBy>
  <cp:revision>781</cp:revision>
  <cp:lastPrinted>2021-04-22T12:29:55Z</cp:lastPrinted>
  <dcterms:created xsi:type="dcterms:W3CDTF">2021-04-22T12:29:55Z</dcterms:created>
  <dcterms:modified xsi:type="dcterms:W3CDTF">2021-04-28T10:34:08Z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