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59" r:id="rId6"/>
    <p:sldId id="262" r:id="rId7"/>
    <p:sldId id="264" r:id="rId8"/>
    <p:sldId id="265" r:id="rId9"/>
    <p:sldId id="266" r:id="rId10"/>
    <p:sldId id="263" r:id="rId11"/>
    <p:sldId id="268" r:id="rId12"/>
    <p:sldId id="269" r:id="rId13"/>
    <p:sldId id="270" r:id="rId14"/>
    <p:sldId id="261"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6FC97E-0986-4595-8C4F-CDC7883324BB}"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3FFC8-90CA-4521-A992-484C88929C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48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6FC97E-0986-4595-8C4F-CDC7883324BB}"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3FFC8-90CA-4521-A992-484C88929CEB}" type="slidenum">
              <a:rPr lang="en-US" smtClean="0"/>
              <a:t>‹#›</a:t>
            </a:fld>
            <a:endParaRPr lang="en-US"/>
          </a:p>
        </p:txBody>
      </p:sp>
    </p:spTree>
    <p:extLst>
      <p:ext uri="{BB962C8B-B14F-4D97-AF65-F5344CB8AC3E}">
        <p14:creationId xmlns:p14="http://schemas.microsoft.com/office/powerpoint/2010/main" val="61571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6FC97E-0986-4595-8C4F-CDC7883324BB}"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3FFC8-90CA-4521-A992-484C88929CEB}" type="slidenum">
              <a:rPr lang="en-US" smtClean="0"/>
              <a:t>‹#›</a:t>
            </a:fld>
            <a:endParaRPr lang="en-US"/>
          </a:p>
        </p:txBody>
      </p:sp>
    </p:spTree>
    <p:extLst>
      <p:ext uri="{BB962C8B-B14F-4D97-AF65-F5344CB8AC3E}">
        <p14:creationId xmlns:p14="http://schemas.microsoft.com/office/powerpoint/2010/main" val="235273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6FC97E-0986-4595-8C4F-CDC7883324BB}"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3FFC8-90CA-4521-A992-484C88929CEB}" type="slidenum">
              <a:rPr lang="en-US" smtClean="0"/>
              <a:t>‹#›</a:t>
            </a:fld>
            <a:endParaRPr lang="en-US"/>
          </a:p>
        </p:txBody>
      </p:sp>
    </p:spTree>
    <p:extLst>
      <p:ext uri="{BB962C8B-B14F-4D97-AF65-F5344CB8AC3E}">
        <p14:creationId xmlns:p14="http://schemas.microsoft.com/office/powerpoint/2010/main" val="422352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6FC97E-0986-4595-8C4F-CDC7883324BB}"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3FFC8-90CA-4521-A992-484C88929C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98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6FC97E-0986-4595-8C4F-CDC7883324BB}"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3FFC8-90CA-4521-A992-484C88929CEB}" type="slidenum">
              <a:rPr lang="en-US" smtClean="0"/>
              <a:t>‹#›</a:t>
            </a:fld>
            <a:endParaRPr lang="en-US"/>
          </a:p>
        </p:txBody>
      </p:sp>
    </p:spTree>
    <p:extLst>
      <p:ext uri="{BB962C8B-B14F-4D97-AF65-F5344CB8AC3E}">
        <p14:creationId xmlns:p14="http://schemas.microsoft.com/office/powerpoint/2010/main" val="91307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6FC97E-0986-4595-8C4F-CDC7883324BB}"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83FFC8-90CA-4521-A992-484C88929CEB}" type="slidenum">
              <a:rPr lang="en-US" smtClean="0"/>
              <a:t>‹#›</a:t>
            </a:fld>
            <a:endParaRPr lang="en-US"/>
          </a:p>
        </p:txBody>
      </p:sp>
    </p:spTree>
    <p:extLst>
      <p:ext uri="{BB962C8B-B14F-4D97-AF65-F5344CB8AC3E}">
        <p14:creationId xmlns:p14="http://schemas.microsoft.com/office/powerpoint/2010/main" val="39976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6FC97E-0986-4595-8C4F-CDC7883324BB}"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83FFC8-90CA-4521-A992-484C88929CEB}" type="slidenum">
              <a:rPr lang="en-US" smtClean="0"/>
              <a:t>‹#›</a:t>
            </a:fld>
            <a:endParaRPr lang="en-US"/>
          </a:p>
        </p:txBody>
      </p:sp>
    </p:spTree>
    <p:extLst>
      <p:ext uri="{BB962C8B-B14F-4D97-AF65-F5344CB8AC3E}">
        <p14:creationId xmlns:p14="http://schemas.microsoft.com/office/powerpoint/2010/main" val="56356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6FC97E-0986-4595-8C4F-CDC7883324BB}" type="datetimeFigureOut">
              <a:rPr lang="en-US" smtClean="0"/>
              <a:t>1/8/2020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B83FFC8-90CA-4521-A992-484C88929CEB}" type="slidenum">
              <a:rPr lang="en-US" smtClean="0"/>
              <a:t>‹#›</a:t>
            </a:fld>
            <a:endParaRPr lang="en-US"/>
          </a:p>
        </p:txBody>
      </p:sp>
    </p:spTree>
    <p:extLst>
      <p:ext uri="{BB962C8B-B14F-4D97-AF65-F5344CB8AC3E}">
        <p14:creationId xmlns:p14="http://schemas.microsoft.com/office/powerpoint/2010/main" val="181400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6FC97E-0986-4595-8C4F-CDC7883324BB}" type="datetimeFigureOut">
              <a:rPr lang="en-US" smtClean="0"/>
              <a:t>1/8/2020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83FFC8-90CA-4521-A992-484C88929CEB}" type="slidenum">
              <a:rPr lang="en-US" smtClean="0"/>
              <a:t>‹#›</a:t>
            </a:fld>
            <a:endParaRPr lang="en-US"/>
          </a:p>
        </p:txBody>
      </p:sp>
    </p:spTree>
    <p:extLst>
      <p:ext uri="{BB962C8B-B14F-4D97-AF65-F5344CB8AC3E}">
        <p14:creationId xmlns:p14="http://schemas.microsoft.com/office/powerpoint/2010/main" val="228017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6FC97E-0986-4595-8C4F-CDC7883324BB}"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3FFC8-90CA-4521-A992-484C88929CEB}" type="slidenum">
              <a:rPr lang="en-US" smtClean="0"/>
              <a:t>‹#›</a:t>
            </a:fld>
            <a:endParaRPr lang="en-US"/>
          </a:p>
        </p:txBody>
      </p:sp>
    </p:spTree>
    <p:extLst>
      <p:ext uri="{BB962C8B-B14F-4D97-AF65-F5344CB8AC3E}">
        <p14:creationId xmlns:p14="http://schemas.microsoft.com/office/powerpoint/2010/main" val="106801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6FC97E-0986-4595-8C4F-CDC7883324BB}" type="datetimeFigureOut">
              <a:rPr lang="en-US" smtClean="0"/>
              <a:t>1/8/2020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83FFC8-90CA-4521-A992-484C88929CE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5938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7" y="914400"/>
            <a:ext cx="10377054" cy="1773381"/>
          </a:xfrm>
        </p:spPr>
        <p:txBody>
          <a:bodyPr>
            <a:normAutofit/>
          </a:bodyPr>
          <a:lstStyle/>
          <a:p>
            <a:r>
              <a:rPr lang="en-US" sz="5400" b="1" dirty="0">
                <a:latin typeface="+mn-lt"/>
              </a:rPr>
              <a:t>Ways to Reduce Your Bounce </a:t>
            </a:r>
            <a:r>
              <a:rPr lang="en-US" sz="5400" b="1" dirty="0" smtClean="0">
                <a:latin typeface="+mn-lt"/>
              </a:rPr>
              <a:t>Rate !</a:t>
            </a:r>
            <a:r>
              <a:rPr lang="en-US" sz="5400" b="1" dirty="0">
                <a:latin typeface="+mn-lt"/>
              </a:rPr>
              <a:t/>
            </a:r>
            <a:br>
              <a:rPr lang="en-US" sz="5400" b="1" dirty="0">
                <a:latin typeface="+mn-lt"/>
              </a:rPr>
            </a:br>
            <a:endParaRPr lang="en-US" sz="5400" b="1" dirty="0">
              <a:latin typeface="+mn-lt"/>
            </a:endParaRPr>
          </a:p>
        </p:txBody>
      </p:sp>
      <p:sp>
        <p:nvSpPr>
          <p:cNvPr id="5" name="TextBox 4"/>
          <p:cNvSpPr txBox="1"/>
          <p:nvPr/>
        </p:nvSpPr>
        <p:spPr>
          <a:xfrm>
            <a:off x="4904509" y="2909455"/>
            <a:ext cx="640240" cy="646331"/>
          </a:xfrm>
          <a:prstGeom prst="rect">
            <a:avLst/>
          </a:prstGeom>
          <a:noFill/>
        </p:spPr>
        <p:txBody>
          <a:bodyPr wrap="none" rtlCol="0">
            <a:spAutoFit/>
          </a:bodyPr>
          <a:lstStyle/>
          <a:p>
            <a:r>
              <a:rPr lang="en-US" sz="3600" dirty="0" smtClean="0">
                <a:solidFill>
                  <a:srgbClr val="C00000"/>
                </a:solidFill>
              </a:rPr>
              <a:t>By</a:t>
            </a:r>
            <a:endParaRPr lang="en-US" sz="3600" dirty="0">
              <a:solidFill>
                <a:srgbClr val="C00000"/>
              </a:solidFill>
            </a:endParaRPr>
          </a:p>
        </p:txBody>
      </p:sp>
    </p:spTree>
    <p:extLst>
      <p:ext uri="{BB962C8B-B14F-4D97-AF65-F5344CB8AC3E}">
        <p14:creationId xmlns:p14="http://schemas.microsoft.com/office/powerpoint/2010/main" val="2292007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327" y="974459"/>
            <a:ext cx="10571018" cy="4247317"/>
          </a:xfrm>
          <a:prstGeom prst="rect">
            <a:avLst/>
          </a:prstGeom>
        </p:spPr>
        <p:txBody>
          <a:bodyPr wrap="square">
            <a:spAutoFit/>
          </a:bodyPr>
          <a:lstStyle/>
          <a:p>
            <a:endParaRPr lang="en-US" dirty="0" smtClean="0"/>
          </a:p>
          <a:p>
            <a:endParaRPr lang="en-US" dirty="0" smtClean="0"/>
          </a:p>
          <a:p>
            <a:r>
              <a:rPr lang="en-US" dirty="0" smtClean="0"/>
              <a:t>Formatting your pages to be as welcoming and accessible as possible is one of the best ways to reduce your bounce rate. The less “work” a visitor has to do to get what they want, the more likely they are to stick around. Don’t overwhelm your visitors with weighty paragraphs that span entire pages, and make use of white space to make your content more approachable.</a:t>
            </a:r>
          </a:p>
          <a:p>
            <a:endParaRPr lang="en-US" dirty="0" smtClean="0"/>
          </a:p>
          <a:p>
            <a:r>
              <a:rPr lang="en-US" dirty="0" smtClean="0"/>
              <a:t>Here are some ways to make content less visually intimidating:</a:t>
            </a:r>
          </a:p>
          <a:p>
            <a:endParaRPr lang="en-US" dirty="0" smtClean="0"/>
          </a:p>
          <a:p>
            <a:r>
              <a:rPr lang="en-US" dirty="0" smtClean="0"/>
              <a:t>Appropriate use of headers</a:t>
            </a:r>
          </a:p>
          <a:p>
            <a:r>
              <a:rPr lang="en-US" dirty="0" smtClean="0"/>
              <a:t>Frequent subheadings</a:t>
            </a:r>
          </a:p>
          <a:p>
            <a:r>
              <a:rPr lang="en-US" dirty="0" smtClean="0"/>
              <a:t>Suitable images</a:t>
            </a:r>
          </a:p>
          <a:p>
            <a:r>
              <a:rPr lang="en-US" dirty="0" smtClean="0"/>
              <a:t>Bulleted lists (see what I did there?)</a:t>
            </a:r>
          </a:p>
          <a:p>
            <a:endParaRPr lang="en-US" dirty="0" smtClean="0"/>
          </a:p>
          <a:p>
            <a:endParaRPr lang="en-US" dirty="0"/>
          </a:p>
        </p:txBody>
      </p:sp>
      <p:sp>
        <p:nvSpPr>
          <p:cNvPr id="4" name="Rectangle 3"/>
          <p:cNvSpPr/>
          <p:nvPr/>
        </p:nvSpPr>
        <p:spPr>
          <a:xfrm>
            <a:off x="405599" y="451239"/>
            <a:ext cx="9070910" cy="523220"/>
          </a:xfrm>
          <a:prstGeom prst="rect">
            <a:avLst/>
          </a:prstGeom>
        </p:spPr>
        <p:txBody>
          <a:bodyPr wrap="square">
            <a:spAutoFit/>
          </a:bodyPr>
          <a:lstStyle/>
          <a:p>
            <a:r>
              <a:rPr lang="en-US" sz="2800" b="1" i="0" dirty="0" smtClean="0">
                <a:effectLst/>
              </a:rPr>
              <a:t> Make Your Content More Accessible with Smart Formatting</a:t>
            </a:r>
            <a:endParaRPr lang="en-US" sz="2800" b="1" i="0" dirty="0">
              <a:effectLst/>
            </a:endParaRPr>
          </a:p>
        </p:txBody>
      </p:sp>
    </p:spTree>
    <p:extLst>
      <p:ext uri="{BB962C8B-B14F-4D97-AF65-F5344CB8AC3E}">
        <p14:creationId xmlns:p14="http://schemas.microsoft.com/office/powerpoint/2010/main" val="4255966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92" y="1246909"/>
            <a:ext cx="11291454" cy="2862322"/>
          </a:xfrm>
          <a:prstGeom prst="rect">
            <a:avLst/>
          </a:prstGeom>
        </p:spPr>
        <p:txBody>
          <a:bodyPr wrap="square">
            <a:spAutoFit/>
          </a:bodyPr>
          <a:lstStyle/>
          <a:p>
            <a:r>
              <a:rPr lang="en-US" sz="2000" dirty="0" smtClean="0"/>
              <a:t>Keywords </a:t>
            </a:r>
            <a:r>
              <a:rPr lang="en-US" sz="2000" dirty="0"/>
              <a:t>can make or break your content marketing campaign. If you want to improve search performance, start targeting high-value keywords, because that’s where the high-value traffic is.</a:t>
            </a:r>
          </a:p>
          <a:p>
            <a:endParaRPr lang="en-US" sz="2000" dirty="0"/>
          </a:p>
          <a:p>
            <a:r>
              <a:rPr lang="en-US" sz="2000" dirty="0"/>
              <a:t>A</a:t>
            </a:r>
            <a:r>
              <a:rPr lang="en-US" sz="2000" dirty="0" smtClean="0"/>
              <a:t> </a:t>
            </a:r>
            <a:r>
              <a:rPr lang="en-US" sz="2000" dirty="0"/>
              <a:t>perfect high-value keyword sits at the intersection of four important metrics:</a:t>
            </a:r>
          </a:p>
          <a:p>
            <a:endParaRPr lang="en-US" sz="2000" dirty="0"/>
          </a:p>
          <a:p>
            <a:r>
              <a:rPr lang="en-US" sz="2000" b="1" dirty="0"/>
              <a:t>Traffic value</a:t>
            </a:r>
          </a:p>
          <a:p>
            <a:r>
              <a:rPr lang="en-US" sz="2000" b="1" dirty="0"/>
              <a:t>Conversion value</a:t>
            </a:r>
          </a:p>
          <a:p>
            <a:r>
              <a:rPr lang="en-US" sz="2000" b="1" dirty="0"/>
              <a:t>Persona value</a:t>
            </a:r>
          </a:p>
          <a:p>
            <a:r>
              <a:rPr lang="en-US" sz="2000" b="1" dirty="0"/>
              <a:t>Brand value</a:t>
            </a:r>
          </a:p>
        </p:txBody>
      </p:sp>
      <p:sp>
        <p:nvSpPr>
          <p:cNvPr id="3" name="Rectangle 2"/>
          <p:cNvSpPr/>
          <p:nvPr/>
        </p:nvSpPr>
        <p:spPr>
          <a:xfrm>
            <a:off x="429491" y="254122"/>
            <a:ext cx="7868116" cy="646331"/>
          </a:xfrm>
          <a:prstGeom prst="rect">
            <a:avLst/>
          </a:prstGeom>
        </p:spPr>
        <p:txBody>
          <a:bodyPr wrap="none">
            <a:spAutoFit/>
          </a:bodyPr>
          <a:lstStyle/>
          <a:p>
            <a:r>
              <a:rPr lang="en-US" sz="3600" b="1" dirty="0"/>
              <a:t>Target Keywords With High-Value Traffic</a:t>
            </a:r>
          </a:p>
        </p:txBody>
      </p:sp>
    </p:spTree>
    <p:extLst>
      <p:ext uri="{BB962C8B-B14F-4D97-AF65-F5344CB8AC3E}">
        <p14:creationId xmlns:p14="http://schemas.microsoft.com/office/powerpoint/2010/main" val="216209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03" y="1288473"/>
            <a:ext cx="10108124" cy="2554545"/>
          </a:xfrm>
          <a:prstGeom prst="rect">
            <a:avLst/>
          </a:prstGeom>
        </p:spPr>
        <p:txBody>
          <a:bodyPr wrap="square">
            <a:spAutoFit/>
          </a:bodyPr>
          <a:lstStyle/>
          <a:p>
            <a:r>
              <a:rPr lang="en-US" sz="2000" b="1" dirty="0" smtClean="0"/>
              <a:t>Content is King.</a:t>
            </a:r>
          </a:p>
          <a:p>
            <a:endParaRPr lang="en-US" sz="2000" b="1" dirty="0"/>
          </a:p>
          <a:p>
            <a:r>
              <a:rPr lang="en-US" sz="2000" dirty="0" smtClean="0"/>
              <a:t>Have </a:t>
            </a:r>
            <a:r>
              <a:rPr lang="en-US" sz="2000" dirty="0"/>
              <a:t>an obvious main message.</a:t>
            </a:r>
          </a:p>
          <a:p>
            <a:r>
              <a:rPr lang="en-US" sz="2000" dirty="0"/>
              <a:t>Use clear headers and subheads.</a:t>
            </a:r>
          </a:p>
          <a:p>
            <a:r>
              <a:rPr lang="en-US" sz="2000" dirty="0"/>
              <a:t>Tailor content to intended visitors.</a:t>
            </a:r>
          </a:p>
          <a:p>
            <a:r>
              <a:rPr lang="en-US" sz="2000" dirty="0"/>
              <a:t>Use stylish copy and images.</a:t>
            </a:r>
          </a:p>
          <a:p>
            <a:r>
              <a:rPr lang="en-US" sz="2000" dirty="0"/>
              <a:t>Make your content error-free.</a:t>
            </a:r>
          </a:p>
          <a:p>
            <a:r>
              <a:rPr lang="en-US" sz="2000" dirty="0"/>
              <a:t>Include a clear call-to-action and obvious links to next steps.</a:t>
            </a:r>
          </a:p>
        </p:txBody>
      </p:sp>
      <p:sp>
        <p:nvSpPr>
          <p:cNvPr id="3" name="Rectangle 2"/>
          <p:cNvSpPr/>
          <p:nvPr/>
        </p:nvSpPr>
        <p:spPr>
          <a:xfrm>
            <a:off x="490603" y="210188"/>
            <a:ext cx="4783297" cy="646331"/>
          </a:xfrm>
          <a:prstGeom prst="rect">
            <a:avLst/>
          </a:prstGeom>
        </p:spPr>
        <p:txBody>
          <a:bodyPr wrap="none">
            <a:spAutoFit/>
          </a:bodyPr>
          <a:lstStyle/>
          <a:p>
            <a:r>
              <a:rPr lang="en-US" sz="3600" b="1" dirty="0"/>
              <a:t>Provide Quality Content</a:t>
            </a:r>
          </a:p>
        </p:txBody>
      </p:sp>
    </p:spTree>
    <p:extLst>
      <p:ext uri="{BB962C8B-B14F-4D97-AF65-F5344CB8AC3E}">
        <p14:creationId xmlns:p14="http://schemas.microsoft.com/office/powerpoint/2010/main" val="98322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2" y="113253"/>
            <a:ext cx="10529456" cy="584775"/>
          </a:xfrm>
          <a:prstGeom prst="rect">
            <a:avLst/>
          </a:prstGeom>
        </p:spPr>
        <p:txBody>
          <a:bodyPr wrap="square">
            <a:spAutoFit/>
          </a:bodyPr>
          <a:lstStyle/>
          <a:p>
            <a:pPr fontAlgn="base"/>
            <a:r>
              <a:rPr lang="en-US" sz="3200" b="1" dirty="0">
                <a:solidFill>
                  <a:srgbClr val="26282D"/>
                </a:solidFill>
              </a:rPr>
              <a:t>Create Multiple Landing Pages for High-Volume Keywords</a:t>
            </a:r>
            <a:endParaRPr lang="en-US" sz="3200" b="1" i="0" dirty="0">
              <a:solidFill>
                <a:srgbClr val="26282D"/>
              </a:solidFill>
              <a:effectLst/>
            </a:endParaRPr>
          </a:p>
        </p:txBody>
      </p:sp>
      <p:sp>
        <p:nvSpPr>
          <p:cNvPr id="4" name="Rectangle 3"/>
          <p:cNvSpPr/>
          <p:nvPr/>
        </p:nvSpPr>
        <p:spPr>
          <a:xfrm>
            <a:off x="720435" y="1369184"/>
            <a:ext cx="10571019" cy="3477875"/>
          </a:xfrm>
          <a:prstGeom prst="rect">
            <a:avLst/>
          </a:prstGeom>
        </p:spPr>
        <p:txBody>
          <a:bodyPr wrap="square">
            <a:spAutoFit/>
          </a:bodyPr>
          <a:lstStyle/>
          <a:p>
            <a:endParaRPr lang="en-US" sz="2000" dirty="0"/>
          </a:p>
          <a:p>
            <a:r>
              <a:rPr lang="en-US" sz="2000" dirty="0"/>
              <a:t>Creating more landing pages also increases your search click-through rate. In that respect, it’s a numbers game.</a:t>
            </a:r>
          </a:p>
          <a:p>
            <a:endParaRPr lang="en-US" sz="2000" dirty="0"/>
          </a:p>
          <a:p>
            <a:r>
              <a:rPr lang="en-US" sz="2000" dirty="0"/>
              <a:t>Once you have more landing pages, first make sure that they’re easy to navigate, then link to all of them from your homepage. You might even link to the separate landing pages on your navigation menu. You might have higher bounce if people don’t quickly find what they hoped for. Multiple landing pages help here.</a:t>
            </a:r>
          </a:p>
          <a:p>
            <a:endParaRPr lang="en-US" sz="2000" dirty="0"/>
          </a:p>
          <a:p>
            <a:r>
              <a:rPr lang="en-US" sz="2000" dirty="0"/>
              <a:t>Some companies who have increased their number of landing pages from 10 to 15 have seen a 55% increase in leads.</a:t>
            </a:r>
          </a:p>
        </p:txBody>
      </p:sp>
    </p:spTree>
    <p:extLst>
      <p:ext uri="{BB962C8B-B14F-4D97-AF65-F5344CB8AC3E}">
        <p14:creationId xmlns:p14="http://schemas.microsoft.com/office/powerpoint/2010/main" val="2453879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3" y="1676399"/>
            <a:ext cx="10709563" cy="1631216"/>
          </a:xfrm>
          <a:prstGeom prst="rect">
            <a:avLst/>
          </a:prstGeom>
        </p:spPr>
        <p:txBody>
          <a:bodyPr wrap="square">
            <a:spAutoFit/>
          </a:bodyPr>
          <a:lstStyle/>
          <a:p>
            <a:r>
              <a:rPr lang="en-US" sz="2000" dirty="0" smtClean="0">
                <a:solidFill>
                  <a:srgbClr val="000000"/>
                </a:solidFill>
              </a:rPr>
              <a:t>Bounce </a:t>
            </a:r>
            <a:r>
              <a:rPr lang="en-US" sz="2000" dirty="0">
                <a:solidFill>
                  <a:srgbClr val="000000"/>
                </a:solidFill>
              </a:rPr>
              <a:t>rate is a metric you can use to analyze your marketing efforts. You can use it to measure if you’re living up to your visitors’ </a:t>
            </a:r>
            <a:r>
              <a:rPr lang="en-US" sz="2000" dirty="0" smtClean="0">
                <a:solidFill>
                  <a:srgbClr val="000000"/>
                </a:solidFill>
              </a:rPr>
              <a:t>expectations. Nevertheless</a:t>
            </a:r>
            <a:r>
              <a:rPr lang="en-US" sz="2000" dirty="0">
                <a:solidFill>
                  <a:srgbClr val="000000"/>
                </a:solidFill>
              </a:rPr>
              <a:t>, you want them to engage with your site. So you can use the bounce rate to decide which pages need more attention. Meeting your visitors’ expectations and making your pages more inviting for visitors all leads to creating an awesome website. And we all know that awesome websites rank better!</a:t>
            </a:r>
          </a:p>
        </p:txBody>
      </p:sp>
      <p:sp>
        <p:nvSpPr>
          <p:cNvPr id="3" name="Rectangle 2"/>
          <p:cNvSpPr/>
          <p:nvPr/>
        </p:nvSpPr>
        <p:spPr>
          <a:xfrm>
            <a:off x="623455" y="279461"/>
            <a:ext cx="2276585" cy="646331"/>
          </a:xfrm>
          <a:prstGeom prst="rect">
            <a:avLst/>
          </a:prstGeom>
        </p:spPr>
        <p:txBody>
          <a:bodyPr wrap="none">
            <a:spAutoFit/>
          </a:bodyPr>
          <a:lstStyle/>
          <a:p>
            <a:r>
              <a:rPr lang="en-US" sz="3600" b="1" i="0" dirty="0" smtClean="0">
                <a:effectLst/>
              </a:rPr>
              <a:t>Conclusion</a:t>
            </a:r>
          </a:p>
        </p:txBody>
      </p:sp>
    </p:spTree>
    <p:extLst>
      <p:ext uri="{BB962C8B-B14F-4D97-AF65-F5344CB8AC3E}">
        <p14:creationId xmlns:p14="http://schemas.microsoft.com/office/powerpoint/2010/main" val="1352507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6255" y="2313709"/>
            <a:ext cx="3394364" cy="1015663"/>
          </a:xfrm>
          <a:prstGeom prst="rect">
            <a:avLst/>
          </a:prstGeom>
          <a:noFill/>
        </p:spPr>
        <p:txBody>
          <a:bodyPr wrap="square" rtlCol="0">
            <a:spAutoFit/>
          </a:bodyPr>
          <a:lstStyle/>
          <a:p>
            <a:r>
              <a:rPr lang="en-US" sz="6000" b="1" dirty="0" smtClean="0">
                <a:latin typeface="+mj-lt"/>
              </a:rPr>
              <a:t>Thanks…</a:t>
            </a:r>
            <a:endParaRPr lang="en-US" sz="6000" b="1" dirty="0">
              <a:latin typeface="+mj-lt"/>
            </a:endParaRPr>
          </a:p>
        </p:txBody>
      </p:sp>
    </p:spTree>
    <p:extLst>
      <p:ext uri="{BB962C8B-B14F-4D97-AF65-F5344CB8AC3E}">
        <p14:creationId xmlns:p14="http://schemas.microsoft.com/office/powerpoint/2010/main" val="686034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471" y="1301887"/>
            <a:ext cx="11485419" cy="1323439"/>
          </a:xfrm>
          <a:prstGeom prst="rect">
            <a:avLst/>
          </a:prstGeom>
        </p:spPr>
        <p:txBody>
          <a:bodyPr wrap="square">
            <a:spAutoFit/>
          </a:bodyPr>
          <a:lstStyle/>
          <a:p>
            <a:r>
              <a:rPr lang="en-US" sz="2000" dirty="0" smtClean="0">
                <a:solidFill>
                  <a:srgbClr val="C00000"/>
                </a:solidFill>
              </a:rPr>
              <a:t>Bounce </a:t>
            </a:r>
            <a:r>
              <a:rPr lang="en-US" sz="2000" dirty="0">
                <a:solidFill>
                  <a:srgbClr val="C00000"/>
                </a:solidFill>
              </a:rPr>
              <a:t>rate </a:t>
            </a:r>
            <a:r>
              <a:rPr lang="en-US" sz="2000" dirty="0">
                <a:solidFill>
                  <a:srgbClr val="000000"/>
                </a:solidFill>
              </a:rPr>
              <a:t>is a metric that measures the percentage of people who land on your website, and do completely nothing on the page they entered. So they don’t click on a menu item, a ‘read more’ link, or any other internal links on the page. This means that the Google Analytics server doesn’t receive a trigger from the visitor.</a:t>
            </a:r>
          </a:p>
        </p:txBody>
      </p:sp>
      <p:sp>
        <p:nvSpPr>
          <p:cNvPr id="3" name="Rectangle 2"/>
          <p:cNvSpPr/>
          <p:nvPr/>
        </p:nvSpPr>
        <p:spPr>
          <a:xfrm>
            <a:off x="526472" y="362589"/>
            <a:ext cx="3255443" cy="523220"/>
          </a:xfrm>
          <a:prstGeom prst="rect">
            <a:avLst/>
          </a:prstGeom>
        </p:spPr>
        <p:txBody>
          <a:bodyPr wrap="none">
            <a:spAutoFit/>
          </a:bodyPr>
          <a:lstStyle/>
          <a:p>
            <a:r>
              <a:rPr lang="en-US" sz="2800" b="1" i="0" dirty="0" smtClean="0">
                <a:effectLst/>
              </a:rPr>
              <a:t>What’s bounce rate?</a:t>
            </a:r>
          </a:p>
        </p:txBody>
      </p:sp>
      <p:pic>
        <p:nvPicPr>
          <p:cNvPr id="5" name="Picture 4"/>
          <p:cNvPicPr>
            <a:picLocks noChangeAspect="1"/>
          </p:cNvPicPr>
          <p:nvPr/>
        </p:nvPicPr>
        <p:blipFill>
          <a:blip r:embed="rId2"/>
          <a:stretch>
            <a:fillRect/>
          </a:stretch>
        </p:blipFill>
        <p:spPr>
          <a:xfrm>
            <a:off x="2466109" y="3434871"/>
            <a:ext cx="4745979" cy="2685230"/>
          </a:xfrm>
          <a:prstGeom prst="rect">
            <a:avLst/>
          </a:prstGeom>
        </p:spPr>
      </p:pic>
      <p:sp>
        <p:nvSpPr>
          <p:cNvPr id="6" name="Rectangle 5"/>
          <p:cNvSpPr/>
          <p:nvPr/>
        </p:nvSpPr>
        <p:spPr>
          <a:xfrm>
            <a:off x="526471" y="2369127"/>
            <a:ext cx="11180620" cy="941053"/>
          </a:xfrm>
          <a:prstGeom prst="rect">
            <a:avLst/>
          </a:prstGeom>
        </p:spPr>
        <p:txBody>
          <a:bodyPr wrap="square">
            <a:spAutoFit/>
          </a:bodyPr>
          <a:lstStyle/>
          <a:p>
            <a:endParaRPr lang="en-US" dirty="0" smtClean="0">
              <a:solidFill>
                <a:srgbClr val="C00000"/>
              </a:solidFill>
            </a:endParaRPr>
          </a:p>
          <a:p>
            <a:r>
              <a:rPr lang="en-US" dirty="0" smtClean="0">
                <a:solidFill>
                  <a:srgbClr val="C00000"/>
                </a:solidFill>
              </a:rPr>
              <a:t>"Bounce rate </a:t>
            </a:r>
            <a:r>
              <a:rPr lang="en-US" dirty="0" smtClean="0"/>
              <a:t>is the percentage of single page visit(or web sessions) in which a person leaves your website from the landing page without browsing any further."</a:t>
            </a:r>
            <a:endParaRPr lang="en-US" dirty="0"/>
          </a:p>
        </p:txBody>
      </p:sp>
    </p:spTree>
    <p:extLst>
      <p:ext uri="{BB962C8B-B14F-4D97-AF65-F5344CB8AC3E}">
        <p14:creationId xmlns:p14="http://schemas.microsoft.com/office/powerpoint/2010/main" val="1746708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571" y="109345"/>
            <a:ext cx="8726428" cy="584775"/>
          </a:xfrm>
          <a:prstGeom prst="rect">
            <a:avLst/>
          </a:prstGeom>
        </p:spPr>
        <p:txBody>
          <a:bodyPr wrap="none">
            <a:spAutoFit/>
          </a:bodyPr>
          <a:lstStyle/>
          <a:p>
            <a:r>
              <a:rPr lang="en-US" sz="3200" b="1" i="0" dirty="0" smtClean="0">
                <a:effectLst/>
              </a:rPr>
              <a:t>How does Google Analytics calculate bounce rate?</a:t>
            </a:r>
            <a:endParaRPr lang="en-US" sz="3200" b="1" i="0" dirty="0">
              <a:effectLst/>
            </a:endParaRPr>
          </a:p>
        </p:txBody>
      </p:sp>
      <p:sp>
        <p:nvSpPr>
          <p:cNvPr id="3" name="Rectangle 2"/>
          <p:cNvSpPr/>
          <p:nvPr/>
        </p:nvSpPr>
        <p:spPr>
          <a:xfrm>
            <a:off x="338572" y="1225256"/>
            <a:ext cx="11049864" cy="3477875"/>
          </a:xfrm>
          <a:prstGeom prst="rect">
            <a:avLst/>
          </a:prstGeom>
        </p:spPr>
        <p:txBody>
          <a:bodyPr wrap="square">
            <a:spAutoFit/>
          </a:bodyPr>
          <a:lstStyle/>
          <a:p>
            <a:r>
              <a:rPr lang="en-US" sz="2000" dirty="0" smtClean="0"/>
              <a:t>Bounce rate is single-page sessions divided by all sessions, or the percentage of all sessions on your site in which users viewed only a single page and triggered only a single request to the Analytics server.</a:t>
            </a:r>
          </a:p>
          <a:p>
            <a:endParaRPr lang="en-US" sz="2000" dirty="0"/>
          </a:p>
          <a:p>
            <a:r>
              <a:rPr lang="en-US" sz="2000" dirty="0"/>
              <a:t>In other words, it collects all sessions where a visitor only visited one page and divides it by all sessions</a:t>
            </a:r>
            <a:r>
              <a:rPr lang="en-US" sz="2000" dirty="0" smtClean="0"/>
              <a:t>.</a:t>
            </a:r>
          </a:p>
          <a:p>
            <a:endParaRPr lang="en-US" sz="2000" dirty="0">
              <a:solidFill>
                <a:srgbClr val="C00000"/>
              </a:solidFill>
            </a:endParaRPr>
          </a:p>
          <a:p>
            <a:r>
              <a:rPr lang="en-US" sz="2000" dirty="0" smtClean="0">
                <a:solidFill>
                  <a:srgbClr val="C00000"/>
                </a:solidFill>
              </a:rPr>
              <a:t>Bounce rate of web page : </a:t>
            </a:r>
            <a:r>
              <a:rPr lang="en-US" sz="2000" dirty="0" smtClean="0"/>
              <a:t>Total number of bounces on a page (in a given time period)/ total number of entrances on the page (in the same time period)</a:t>
            </a:r>
          </a:p>
          <a:p>
            <a:endParaRPr lang="en-US" sz="2000" dirty="0" smtClean="0"/>
          </a:p>
          <a:p>
            <a:r>
              <a:rPr lang="en-US" sz="2000" dirty="0" smtClean="0">
                <a:solidFill>
                  <a:srgbClr val="C00000"/>
                </a:solidFill>
              </a:rPr>
              <a:t>Bounce rate of a website : </a:t>
            </a:r>
            <a:r>
              <a:rPr lang="en-US" sz="2000" dirty="0" smtClean="0"/>
              <a:t>Total number of bounce across all the pages on the website (in a given time period)/ Total number of entrances across all the pages on the website (in the same time period).</a:t>
            </a:r>
          </a:p>
          <a:p>
            <a:endParaRPr lang="en-US" sz="2000" dirty="0"/>
          </a:p>
        </p:txBody>
      </p:sp>
    </p:spTree>
    <p:extLst>
      <p:ext uri="{BB962C8B-B14F-4D97-AF65-F5344CB8AC3E}">
        <p14:creationId xmlns:p14="http://schemas.microsoft.com/office/powerpoint/2010/main" val="3368293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1290" y="274004"/>
            <a:ext cx="10358493" cy="3494431"/>
          </a:xfrm>
          <a:prstGeom prst="rect">
            <a:avLst/>
          </a:prstGeom>
        </p:spPr>
      </p:pic>
      <p:sp>
        <p:nvSpPr>
          <p:cNvPr id="3" name="Rectangle 2"/>
          <p:cNvSpPr/>
          <p:nvPr/>
        </p:nvSpPr>
        <p:spPr>
          <a:xfrm>
            <a:off x="711290" y="4059382"/>
            <a:ext cx="11369875" cy="1487262"/>
          </a:xfrm>
          <a:prstGeom prst="rect">
            <a:avLst/>
          </a:prstGeom>
        </p:spPr>
        <p:txBody>
          <a:bodyPr wrap="square">
            <a:spAutoFit/>
          </a:bodyPr>
          <a:lstStyle/>
          <a:p>
            <a:r>
              <a:rPr lang="en-US" dirty="0" smtClean="0"/>
              <a:t>The bounce rate of the page 1 is calculated as : [total bounces(20170)/total entrances(2424)]*100= 85.40%</a:t>
            </a:r>
          </a:p>
          <a:p>
            <a:r>
              <a:rPr lang="en-US" dirty="0" smtClean="0"/>
              <a:t>The bounce rate of the home page (/) is calculated as: [total bounces (171)/total entrances(416)]*100 = 41.11%</a:t>
            </a:r>
          </a:p>
          <a:p>
            <a:r>
              <a:rPr lang="en-US" dirty="0" smtClean="0"/>
              <a:t>The bounce rate of the website is calculated as: [total bounces(4039)/total entrances(5400)]*100=74.80%</a:t>
            </a:r>
          </a:p>
          <a:p>
            <a:endParaRPr lang="en-US" dirty="0" smtClean="0"/>
          </a:p>
          <a:p>
            <a:endParaRPr lang="en-US" dirty="0" smtClean="0"/>
          </a:p>
        </p:txBody>
      </p:sp>
    </p:spTree>
    <p:extLst>
      <p:ext uri="{BB962C8B-B14F-4D97-AF65-F5344CB8AC3E}">
        <p14:creationId xmlns:p14="http://schemas.microsoft.com/office/powerpoint/2010/main" val="916162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873" y="307170"/>
            <a:ext cx="8702767" cy="584775"/>
          </a:xfrm>
          <a:prstGeom prst="rect">
            <a:avLst/>
          </a:prstGeom>
        </p:spPr>
        <p:txBody>
          <a:bodyPr wrap="none">
            <a:spAutoFit/>
          </a:bodyPr>
          <a:lstStyle/>
          <a:p>
            <a:r>
              <a:rPr lang="en-US" sz="3200" b="1" dirty="0"/>
              <a:t>Having a high bounce rate can mean three </a:t>
            </a:r>
            <a:r>
              <a:rPr lang="en-US" sz="3200" b="1" dirty="0" smtClean="0"/>
              <a:t>things !</a:t>
            </a:r>
            <a:endParaRPr lang="en-US" sz="3200" b="1" dirty="0"/>
          </a:p>
        </p:txBody>
      </p:sp>
      <p:sp>
        <p:nvSpPr>
          <p:cNvPr id="3" name="Rectangle 2"/>
          <p:cNvSpPr/>
          <p:nvPr/>
        </p:nvSpPr>
        <p:spPr>
          <a:xfrm>
            <a:off x="518872" y="1423645"/>
            <a:ext cx="11271345" cy="3416320"/>
          </a:xfrm>
          <a:prstGeom prst="rect">
            <a:avLst/>
          </a:prstGeom>
        </p:spPr>
        <p:txBody>
          <a:bodyPr wrap="square">
            <a:spAutoFit/>
          </a:bodyPr>
          <a:lstStyle/>
          <a:p>
            <a:r>
              <a:rPr lang="en-US" sz="2400" dirty="0" smtClean="0"/>
              <a:t>A high bounce rate generally indicate that site entrance page aren't relevant to your visitors.</a:t>
            </a:r>
          </a:p>
          <a:p>
            <a:endParaRPr lang="en-US" sz="2400" dirty="0" smtClean="0">
              <a:solidFill>
                <a:srgbClr val="000000"/>
              </a:solidFill>
            </a:endParaRPr>
          </a:p>
          <a:p>
            <a:r>
              <a:rPr lang="en-US" sz="2400" dirty="0" smtClean="0">
                <a:solidFill>
                  <a:srgbClr val="000000"/>
                </a:solidFill>
              </a:rPr>
              <a:t>1</a:t>
            </a:r>
            <a:r>
              <a:rPr lang="en-US" sz="2400" dirty="0">
                <a:solidFill>
                  <a:srgbClr val="000000"/>
                </a:solidFill>
              </a:rPr>
              <a:t>. The quality of the page is low. There’s nothing inviting to engage with.</a:t>
            </a:r>
            <a:r>
              <a:rPr lang="en-US" sz="2400" dirty="0" smtClean="0"/>
              <a:t/>
            </a:r>
            <a:br>
              <a:rPr lang="en-US" sz="2400" dirty="0" smtClean="0"/>
            </a:br>
            <a:endParaRPr lang="en-US" sz="2400" dirty="0" smtClean="0"/>
          </a:p>
          <a:p>
            <a:r>
              <a:rPr lang="en-US" sz="2400" dirty="0" smtClean="0">
                <a:solidFill>
                  <a:srgbClr val="000000"/>
                </a:solidFill>
              </a:rPr>
              <a:t>2</a:t>
            </a:r>
            <a:r>
              <a:rPr lang="en-US" sz="2400" dirty="0">
                <a:solidFill>
                  <a:srgbClr val="000000"/>
                </a:solidFill>
              </a:rPr>
              <a:t>. Your audience doesn’t match the purpose of the page, as they won’t engage with your page.</a:t>
            </a:r>
            <a:r>
              <a:rPr lang="en-US" sz="2400" dirty="0" smtClean="0"/>
              <a:t/>
            </a:r>
            <a:br>
              <a:rPr lang="en-US" sz="2400" dirty="0" smtClean="0"/>
            </a:br>
            <a:endParaRPr lang="en-US" sz="2400" dirty="0" smtClean="0"/>
          </a:p>
          <a:p>
            <a:r>
              <a:rPr lang="en-US" sz="2400" dirty="0" smtClean="0">
                <a:solidFill>
                  <a:srgbClr val="000000"/>
                </a:solidFill>
              </a:rPr>
              <a:t>3</a:t>
            </a:r>
            <a:r>
              <a:rPr lang="en-US" sz="2400" dirty="0">
                <a:solidFill>
                  <a:srgbClr val="000000"/>
                </a:solidFill>
              </a:rPr>
              <a:t>. Visitors have found the information that they were looking for.</a:t>
            </a:r>
            <a:endParaRPr lang="en-US" sz="2400" dirty="0"/>
          </a:p>
        </p:txBody>
      </p:sp>
    </p:spTree>
    <p:extLst>
      <p:ext uri="{BB962C8B-B14F-4D97-AF65-F5344CB8AC3E}">
        <p14:creationId xmlns:p14="http://schemas.microsoft.com/office/powerpoint/2010/main" val="430171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909" y="251798"/>
            <a:ext cx="6026728" cy="1077218"/>
          </a:xfrm>
          <a:prstGeom prst="rect">
            <a:avLst/>
          </a:prstGeom>
        </p:spPr>
        <p:txBody>
          <a:bodyPr wrap="square">
            <a:spAutoFit/>
          </a:bodyPr>
          <a:lstStyle/>
          <a:p>
            <a:r>
              <a:rPr lang="en-US" sz="3200" b="1" dirty="0"/>
              <a:t>Ways to Reduce Your Bounce Rate</a:t>
            </a:r>
            <a:br>
              <a:rPr lang="en-US" sz="3200" b="1" dirty="0"/>
            </a:br>
            <a:endParaRPr lang="en-US" sz="3200" b="1" dirty="0"/>
          </a:p>
        </p:txBody>
      </p:sp>
      <p:sp>
        <p:nvSpPr>
          <p:cNvPr id="3" name="Rectangle 2"/>
          <p:cNvSpPr/>
          <p:nvPr/>
        </p:nvSpPr>
        <p:spPr>
          <a:xfrm>
            <a:off x="765818" y="1329016"/>
            <a:ext cx="3396827" cy="461665"/>
          </a:xfrm>
          <a:prstGeom prst="rect">
            <a:avLst/>
          </a:prstGeom>
        </p:spPr>
        <p:txBody>
          <a:bodyPr wrap="none">
            <a:spAutoFit/>
          </a:bodyPr>
          <a:lstStyle/>
          <a:p>
            <a:r>
              <a:rPr lang="en-US" sz="2400" b="1" i="0" dirty="0" smtClean="0">
                <a:effectLst/>
              </a:rPr>
              <a:t>Optimize Page Load Time</a:t>
            </a:r>
            <a:endParaRPr lang="en-US" sz="2400" b="1" i="0" dirty="0">
              <a:effectLst/>
            </a:endParaRPr>
          </a:p>
        </p:txBody>
      </p:sp>
      <p:sp>
        <p:nvSpPr>
          <p:cNvPr id="4" name="Rectangle 3"/>
          <p:cNvSpPr/>
          <p:nvPr/>
        </p:nvSpPr>
        <p:spPr>
          <a:xfrm>
            <a:off x="765818" y="2067680"/>
            <a:ext cx="9819056" cy="1323439"/>
          </a:xfrm>
          <a:prstGeom prst="rect">
            <a:avLst/>
          </a:prstGeom>
        </p:spPr>
        <p:txBody>
          <a:bodyPr wrap="square">
            <a:spAutoFit/>
          </a:bodyPr>
          <a:lstStyle/>
          <a:p>
            <a:r>
              <a:rPr lang="en-US" sz="2000" dirty="0"/>
              <a:t>A</a:t>
            </a:r>
            <a:r>
              <a:rPr lang="en-US" sz="2000" dirty="0" smtClean="0"/>
              <a:t> web page can have, taking forever to load is arguably the worst. After all, it doesn’t matter how good or bad a page’s content is if a user can’t read it (or even see it), and 47% of users expect a web page to load in two seconds or less, making on-page optimization crucial to reducing your bounce rate.</a:t>
            </a:r>
            <a:endParaRPr lang="en-US" sz="2000" dirty="0"/>
          </a:p>
        </p:txBody>
      </p:sp>
      <p:pic>
        <p:nvPicPr>
          <p:cNvPr id="1026" name="Picture 2" descr="https://www.webpagefx.com/blog/images/assets/cdn.sixrevisions.com/0053-01_decrease_load_times_thumbnai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971" y="3668118"/>
            <a:ext cx="52387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674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05" y="307171"/>
            <a:ext cx="3058786" cy="523220"/>
          </a:xfrm>
          <a:prstGeom prst="rect">
            <a:avLst/>
          </a:prstGeom>
        </p:spPr>
        <p:txBody>
          <a:bodyPr wrap="none">
            <a:spAutoFit/>
          </a:bodyPr>
          <a:lstStyle/>
          <a:p>
            <a:r>
              <a:rPr lang="en-US" sz="2800" b="1" i="0" dirty="0" smtClean="0">
                <a:effectLst/>
                <a:latin typeface="+mj-lt"/>
              </a:rPr>
              <a:t>Optimize for Mobile</a:t>
            </a:r>
            <a:endParaRPr lang="en-US" sz="2800" b="1" i="0" dirty="0">
              <a:effectLst/>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437" y="2184185"/>
            <a:ext cx="6844145" cy="4374278"/>
          </a:xfrm>
          <a:prstGeom prst="rect">
            <a:avLst/>
          </a:prstGeom>
        </p:spPr>
      </p:pic>
      <p:sp>
        <p:nvSpPr>
          <p:cNvPr id="4" name="TextBox 3"/>
          <p:cNvSpPr txBox="1"/>
          <p:nvPr/>
        </p:nvSpPr>
        <p:spPr>
          <a:xfrm>
            <a:off x="448589" y="1537854"/>
            <a:ext cx="10953702" cy="646331"/>
          </a:xfrm>
          <a:prstGeom prst="rect">
            <a:avLst/>
          </a:prstGeom>
          <a:noFill/>
        </p:spPr>
        <p:txBody>
          <a:bodyPr wrap="square" rtlCol="0">
            <a:spAutoFit/>
          </a:bodyPr>
          <a:lstStyle/>
          <a:p>
            <a:r>
              <a:rPr lang="en-US" dirty="0" smtClean="0"/>
              <a:t>According to official Google statements, more than 50 percent of search queries globally now come from mobile devices. So It will help to reduce bounce rate.</a:t>
            </a:r>
            <a:endParaRPr lang="en-US" dirty="0"/>
          </a:p>
        </p:txBody>
      </p:sp>
    </p:spTree>
    <p:extLst>
      <p:ext uri="{BB962C8B-B14F-4D97-AF65-F5344CB8AC3E}">
        <p14:creationId xmlns:p14="http://schemas.microsoft.com/office/powerpoint/2010/main" val="3282941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3" y="152400"/>
            <a:ext cx="5620641" cy="523220"/>
          </a:xfrm>
          <a:prstGeom prst="rect">
            <a:avLst/>
          </a:prstGeom>
        </p:spPr>
        <p:txBody>
          <a:bodyPr wrap="none">
            <a:spAutoFit/>
          </a:bodyPr>
          <a:lstStyle/>
          <a:p>
            <a:r>
              <a:rPr lang="en-US" sz="2800" b="1" dirty="0" smtClean="0">
                <a:latin typeface="+mj-lt"/>
              </a:rPr>
              <a:t>Make Your Site’s Navigation Effortless</a:t>
            </a:r>
            <a:endParaRPr lang="en-US" sz="2800" b="1" dirty="0">
              <a:latin typeface="+mj-lt"/>
            </a:endParaRPr>
          </a:p>
        </p:txBody>
      </p:sp>
      <p:sp>
        <p:nvSpPr>
          <p:cNvPr id="3" name="Rectangle 2"/>
          <p:cNvSpPr/>
          <p:nvPr/>
        </p:nvSpPr>
        <p:spPr>
          <a:xfrm>
            <a:off x="457197" y="1197060"/>
            <a:ext cx="11208327" cy="2862322"/>
          </a:xfrm>
          <a:prstGeom prst="rect">
            <a:avLst/>
          </a:prstGeom>
        </p:spPr>
        <p:txBody>
          <a:bodyPr wrap="square">
            <a:spAutoFit/>
          </a:bodyPr>
          <a:lstStyle/>
          <a:p>
            <a:r>
              <a:rPr lang="en-US" sz="2000" dirty="0" smtClean="0"/>
              <a:t>Your site navigation should be clear, immediately understood, and offer the user a seamless experience in getting from one part of your site to another. Visitors shouldn’t have to guess where they are in your site to know how to get around, and they shouldn’t be forced into artificial pathways that you’ve put in place to shepherd them through your sales funnel. Remember – they’re in control, not you.</a:t>
            </a:r>
          </a:p>
          <a:p>
            <a:endParaRPr lang="en-US" sz="2000" dirty="0"/>
          </a:p>
          <a:p>
            <a:r>
              <a:rPr lang="en-US" sz="2000" dirty="0" smtClean="0"/>
              <a:t>Strong site navigation makes it easy for visitors to quickly find the information that interests them, sans a potentially frustrating “hunt.” It also helps search engines index your important information efficiently and effectively.</a:t>
            </a:r>
          </a:p>
          <a:p>
            <a:endParaRPr lang="en-US" sz="2000" dirty="0"/>
          </a:p>
        </p:txBody>
      </p:sp>
      <p:pic>
        <p:nvPicPr>
          <p:cNvPr id="6" name="Picture 5"/>
          <p:cNvPicPr>
            <a:picLocks noChangeAspect="1"/>
          </p:cNvPicPr>
          <p:nvPr/>
        </p:nvPicPr>
        <p:blipFill>
          <a:blip r:embed="rId2"/>
          <a:stretch>
            <a:fillRect/>
          </a:stretch>
        </p:blipFill>
        <p:spPr>
          <a:xfrm>
            <a:off x="2744384" y="3588326"/>
            <a:ext cx="6219507" cy="23968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1771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28" y="237944"/>
            <a:ext cx="6096000" cy="707886"/>
          </a:xfrm>
          <a:prstGeom prst="rect">
            <a:avLst/>
          </a:prstGeom>
        </p:spPr>
        <p:txBody>
          <a:bodyPr>
            <a:spAutoFit/>
          </a:bodyPr>
          <a:lstStyle/>
          <a:p>
            <a:r>
              <a:rPr lang="en-US" sz="2000" b="1" i="0" dirty="0" smtClean="0">
                <a:effectLst/>
                <a:latin typeface="Droid Sans"/>
              </a:rPr>
              <a:t>Add links to more pages within your website in your content</a:t>
            </a:r>
            <a:endParaRPr lang="en-US" sz="2000" dirty="0"/>
          </a:p>
        </p:txBody>
      </p:sp>
      <p:sp>
        <p:nvSpPr>
          <p:cNvPr id="3" name="Rectangle 2"/>
          <p:cNvSpPr/>
          <p:nvPr/>
        </p:nvSpPr>
        <p:spPr>
          <a:xfrm>
            <a:off x="387927" y="1429912"/>
            <a:ext cx="10875817" cy="646331"/>
          </a:xfrm>
          <a:prstGeom prst="rect">
            <a:avLst/>
          </a:prstGeom>
        </p:spPr>
        <p:txBody>
          <a:bodyPr wrap="square">
            <a:spAutoFit/>
          </a:bodyPr>
          <a:lstStyle/>
          <a:p>
            <a:r>
              <a:rPr lang="en-US" b="0" i="0" dirty="0" smtClean="0">
                <a:effectLst/>
              </a:rPr>
              <a:t>Think about other pages that people interested in that piece of content will want to see, and link to them throughout the content and at the end in a “if you liked this, you’ll love this” kind of way.</a:t>
            </a:r>
            <a:endParaRPr lang="en-US" dirty="0"/>
          </a:p>
        </p:txBody>
      </p:sp>
      <p:sp>
        <p:nvSpPr>
          <p:cNvPr id="4" name="Rectangle 3"/>
          <p:cNvSpPr/>
          <p:nvPr/>
        </p:nvSpPr>
        <p:spPr>
          <a:xfrm>
            <a:off x="387927" y="2334951"/>
            <a:ext cx="2581541" cy="400110"/>
          </a:xfrm>
          <a:prstGeom prst="rect">
            <a:avLst/>
          </a:prstGeom>
        </p:spPr>
        <p:txBody>
          <a:bodyPr wrap="none">
            <a:spAutoFit/>
          </a:bodyPr>
          <a:lstStyle/>
          <a:p>
            <a:pPr fontAlgn="base"/>
            <a:r>
              <a:rPr lang="en-US" sz="2000" b="1" i="0" dirty="0" smtClean="0">
                <a:solidFill>
                  <a:srgbClr val="333333"/>
                </a:solidFill>
                <a:effectLst/>
                <a:latin typeface="Roboto Condensed"/>
              </a:rPr>
              <a:t>Interlink Your Posts</a:t>
            </a:r>
            <a:endParaRPr lang="en-US" sz="2000" b="1" i="0" dirty="0">
              <a:solidFill>
                <a:srgbClr val="333333"/>
              </a:solidFill>
              <a:effectLst/>
              <a:latin typeface="Roboto Condensed"/>
            </a:endParaRPr>
          </a:p>
        </p:txBody>
      </p:sp>
      <p:sp>
        <p:nvSpPr>
          <p:cNvPr id="5" name="Rectangle 4"/>
          <p:cNvSpPr/>
          <p:nvPr/>
        </p:nvSpPr>
        <p:spPr>
          <a:xfrm>
            <a:off x="387927" y="2993769"/>
            <a:ext cx="11125199" cy="646331"/>
          </a:xfrm>
          <a:prstGeom prst="rect">
            <a:avLst/>
          </a:prstGeom>
        </p:spPr>
        <p:txBody>
          <a:bodyPr wrap="square">
            <a:spAutoFit/>
          </a:bodyPr>
          <a:lstStyle/>
          <a:p>
            <a:r>
              <a:rPr lang="en-US" b="0" i="0" dirty="0" smtClean="0">
                <a:effectLst/>
              </a:rPr>
              <a:t>Besides adding related links at the end of a post, another similar linking strategy you can use to drive up page views is to link to other posts or pages directly within the text of your content.</a:t>
            </a:r>
            <a:endParaRPr lang="en-US"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12473" y="3881948"/>
            <a:ext cx="4752109" cy="2283325"/>
          </a:xfrm>
          <a:prstGeom prst="rect">
            <a:avLst/>
          </a:prstGeom>
        </p:spPr>
      </p:pic>
    </p:spTree>
    <p:extLst>
      <p:ext uri="{BB962C8B-B14F-4D97-AF65-F5344CB8AC3E}">
        <p14:creationId xmlns:p14="http://schemas.microsoft.com/office/powerpoint/2010/main" val="3360447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296</TotalTime>
  <Words>1075</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Droid Sans</vt:lpstr>
      <vt:lpstr>Roboto Condensed</vt:lpstr>
      <vt:lpstr>Retrospect</vt:lpstr>
      <vt:lpstr>Ways to Reduce Your Bounce Rate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Ways to Reduce Your Bounce Rate</dc:title>
  <dc:creator>om</dc:creator>
  <cp:lastModifiedBy>ashok patel</cp:lastModifiedBy>
  <cp:revision>118</cp:revision>
  <dcterms:created xsi:type="dcterms:W3CDTF">2017-12-28T09:09:28Z</dcterms:created>
  <dcterms:modified xsi:type="dcterms:W3CDTF">2020-01-08T05:37:38Z</dcterms:modified>
</cp:coreProperties>
</file>