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lassdfir/RapidFir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inform.pucp.edu.pe/~inf232/Ntfs/ntfs_doc_v0.5/concepts/data_runs.html" TargetMode="External"/><Relationship Id="rId3" Type="http://schemas.openxmlformats.org/officeDocument/2006/relationships/hyperlink" Target="http://www.writeblocked.org/resources/ntfs_cheat_sheets.pdf" TargetMode="External"/><Relationship Id="rId4" Type="http://schemas.openxmlformats.org/officeDocument/2006/relationships/hyperlink" Target="http://ntfs.com/ntfs-sparse.htm" TargetMode="External"/><Relationship Id="rId5" Type="http://schemas.openxmlformats.org/officeDocument/2006/relationships/hyperlink" Target="https://github.com/dkovar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RapidFire Project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sz="38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https://github.com/glassdfir/RapidFire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Opens System Drive</a:t>
            </a:r>
            <a:endParaRPr sz="6719">
              <a:solidFill>
                <a:srgbClr val="FFFFFF"/>
              </a:solidFill>
            </a:endParaRPr>
          </a:p>
          <a:p>
            <a:pPr lvl="0" defTabSz="490727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Reads in $Boot</a:t>
            </a:r>
          </a:p>
        </p:txBody>
      </p:sp>
      <p:pic>
        <p:nvPicPr>
          <p:cNvPr id="58" name="Screen Shot 2015-05-14 at 3.57.4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660" y="2944093"/>
            <a:ext cx="12739480" cy="495859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 rot="4322439">
            <a:off x="8484286" y="2607203"/>
            <a:ext cx="882656" cy="682928"/>
          </a:xfrm>
          <a:prstGeom prst="rightArrow">
            <a:avLst>
              <a:gd name="adj1" fmla="val 32000"/>
              <a:gd name="adj2" fmla="val 8271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0" name="Shape 60"/>
          <p:cNvSpPr/>
          <p:nvPr/>
        </p:nvSpPr>
        <p:spPr>
          <a:xfrm rot="4322439">
            <a:off x="10246246" y="2607203"/>
            <a:ext cx="882656" cy="682928"/>
          </a:xfrm>
          <a:prstGeom prst="rightArrow">
            <a:avLst>
              <a:gd name="adj1" fmla="val 32000"/>
              <a:gd name="adj2" fmla="val 8271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1" name="Shape 61"/>
          <p:cNvSpPr/>
          <p:nvPr/>
        </p:nvSpPr>
        <p:spPr>
          <a:xfrm rot="4322439">
            <a:off x="711057" y="4394124"/>
            <a:ext cx="882655" cy="682929"/>
          </a:xfrm>
          <a:prstGeom prst="rightArrow">
            <a:avLst>
              <a:gd name="adj1" fmla="val 32000"/>
              <a:gd name="adj2" fmla="val 8271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2" name="Shape 62"/>
          <p:cNvSpPr/>
          <p:nvPr/>
        </p:nvSpPr>
        <p:spPr>
          <a:xfrm rot="4322439">
            <a:off x="1484855" y="4743581"/>
            <a:ext cx="882656" cy="682929"/>
          </a:xfrm>
          <a:prstGeom prst="rightArrow">
            <a:avLst>
              <a:gd name="adj1" fmla="val 32000"/>
              <a:gd name="adj2" fmla="val 8271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Read in VBR</a:t>
            </a:r>
          </a:p>
        </p:txBody>
      </p:sp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1720" y="2646558"/>
            <a:ext cx="10241471" cy="2758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Read in VBR</a:t>
            </a:r>
          </a:p>
        </p:txBody>
      </p:sp>
      <p:pic>
        <p:nvPicPr>
          <p:cNvPr id="6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214" y="2516120"/>
            <a:ext cx="13004801" cy="6084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Now what?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Bytes per Sector * Sectors per Cluster * Starting Sector of the $MFT = The offset from the start of the volume where the $MFT starts.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Now we need to carve the $MFT from the volume so we can parse it. 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Carving the $MFT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first record of the $MFT is for the $MFT itself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 we seek to the $MFT’s offset and read the record size we parsed from the $Boot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Carving the $MFT</a:t>
            </a:r>
          </a:p>
        </p:txBody>
      </p:sp>
      <p:pic>
        <p:nvPicPr>
          <p:cNvPr id="7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644130"/>
            <a:ext cx="13004801" cy="515470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6038570" y="45529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</a:p>
        </p:txBody>
      </p:sp>
      <p:sp>
        <p:nvSpPr>
          <p:cNvPr id="79" name="Shape 79"/>
          <p:cNvSpPr/>
          <p:nvPr/>
        </p:nvSpPr>
        <p:spPr>
          <a:xfrm>
            <a:off x="1353867" y="2389383"/>
            <a:ext cx="1118631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Each $MFT record contains a header, and a series of </a:t>
            </a: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attributes.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Carving the $MFT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$MFT records are usually 1024 (1K) bytes in size but can be 4096 (4K) bytes depending upon the sector size the drive is formatted for.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4K records are not the wave of the future. They are just a necessity if you have 4K sectors.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Windows 10 Tech Preview uses the same NTFS that XP does with 1024 records. 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Carving the $MFT</a:t>
            </a:r>
          </a:p>
        </p:txBody>
      </p:sp>
      <p:pic>
        <p:nvPicPr>
          <p:cNvPr id="8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499" y="2120035"/>
            <a:ext cx="11099801" cy="7240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40">
                <a:solidFill>
                  <a:srgbClr val="FFFFFF"/>
                </a:solidFill>
              </a:rPr>
              <a:t>Parsing the $MFT records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$MFT records are basically flat, stacked on top of each other in 1K or 4K sections. This is usually 1K. The rest of the presentation will continue with that understanding.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Parsing the $MFT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To carve a file from disk we need the following information from each record: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$MFT record number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Parent record number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If the File is resident we just need the data attribute.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If it is non-resident, we need the data runs.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The filename and the name of any named attributes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We take ALL of the information and cram it into an array in memory.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is RapidFire?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3800">
                <a:solidFill>
                  <a:srgbClr val="FFFFFF"/>
                </a:solidFill>
              </a:rPr>
              <a:t>emote </a:t>
            </a: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AP</a:t>
            </a:r>
            <a:r>
              <a:rPr sz="3800">
                <a:solidFill>
                  <a:srgbClr val="FFFFFF"/>
                </a:solidFill>
              </a:rPr>
              <a:t>plication for </a:t>
            </a: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3800">
                <a:solidFill>
                  <a:srgbClr val="FFFFFF"/>
                </a:solidFill>
              </a:rPr>
              <a:t>nvestigating </a:t>
            </a: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3800">
                <a:solidFill>
                  <a:srgbClr val="FFFFFF"/>
                </a:solidFill>
              </a:rPr>
              <a:t>igital </a:t>
            </a: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</a:t>
            </a:r>
            <a:r>
              <a:rPr sz="3800">
                <a:solidFill>
                  <a:srgbClr val="FFFFFF"/>
                </a:solidFill>
              </a:rPr>
              <a:t>orensics </a:t>
            </a: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3800">
                <a:solidFill>
                  <a:srgbClr val="FFFFFF"/>
                </a:solidFill>
              </a:rPr>
              <a:t>ncident </a:t>
            </a: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3800">
                <a:solidFill>
                  <a:srgbClr val="FFFFFF"/>
                </a:solidFill>
              </a:rPr>
              <a:t>esponse </a:t>
            </a: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rPr sz="3800">
                <a:solidFill>
                  <a:srgbClr val="FFFFFF"/>
                </a:solidFill>
              </a:rPr>
              <a:t>vents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RapidFire is a collection of python tools designed to collect files of interest and other artifacts from live Windows systems and disk images and produce actionable information for responders.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Parsing the $MFT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{('name', 0): '$MFT', 'data_count': 1, 'filename_count': 1, 'parent_reference': 5, ('data', 0): {'resident': 1, 'number_of_dataruns': 2, 'name': '', 'dataruns': [[24512, 786432], [8576, 4841828]]}, 'file_path': '/$MFT', 'MFT_record_number': 0}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data run is the length of the file(in clusters) and the starting cluster offset within the volume.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File may have many data runs.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Parsing the $MFT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[Length, Offset]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[24512, 786432] =  @786432 clusters from the start of the volume the first portion of the file is 24512 clusters in size.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[8576, 4841828] = @4841828 clusters from the start of the volume the second portion of the file is 8576 clusters in size.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Clusters are usually 8 sectors or 4K.</a:t>
            </a:r>
            <a:br>
              <a:rPr sz="3800">
                <a:solidFill>
                  <a:srgbClr val="FFFFFF"/>
                </a:solidFill>
              </a:rPr>
            </a:b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Resident Evil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268731">
              <a:spcBef>
                <a:spcPts val="1900"/>
              </a:spcBef>
              <a:buSzTx/>
              <a:buNone/>
              <a:defRPr sz="174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48">
                <a:solidFill>
                  <a:srgbClr val="FFFFFF"/>
                </a:solidFill>
              </a:rPr>
              <a:t>{('name', 0): '$ILZBCT4.py', 'data_count': 1, 'filename_count': 1, 'parent_reference': 84355, ('data', 0): {'resident': 0, 'data': '\x01\x00\x00\x00\x00\x00\x00\x00\xc0\x07\x00\x00\x00\x00\x00\x000c\x08&gt;\x15\x80\xd0\x01C\x00:\x00\\\x00G\x00i\x00t\x00H\x00u\x00b\x00\\\x00R\x00a\x00p\x00i\x00d\x00F\x00i\x00r\x00e\x00\\\x00m\x00f\x00t\x00u\x00t\x00i\x00l\x00s\x00.\x00p\x00y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\x00', 'name': ''}, 'file_path': '/$Recycle.Bin/S-1-5-21-4059791055-2987271044-1182966452-1001/$ILZBCT4.py', 'MFT_record_number': 25096}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Non-Resident Evil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{('name', 0): '$MFT', 'data_count': 1, 'filename_count': 1, 'parent_reference': 5, ('data', 0): {'resident': 1, 'number_of_dataruns': 2, 'name': '', 'dataruns': [[24512, 786432], [8576, 4841828]]}, 'file_path': '/$MFT', 'MFT_record_number': 0}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Rapid uses the info from the $MFT to…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Generate the full path of each file on the system.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Then we compare those paths against a list of RegEx signatures to see whether or not we want to copy them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Regex in vars.py</a:t>
            </a:r>
          </a:p>
        </p:txBody>
      </p:sp>
      <p:pic>
        <p:nvPicPr>
          <p:cNvPr id="10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895" y="2137161"/>
            <a:ext cx="9011010" cy="720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If we get a match, </a:t>
            </a:r>
            <a:br>
              <a:rPr sz="6719">
                <a:solidFill>
                  <a:srgbClr val="FFFFFF"/>
                </a:solidFill>
              </a:rPr>
            </a:br>
            <a:r>
              <a:rPr sz="6719">
                <a:solidFill>
                  <a:srgbClr val="FFFFFF"/>
                </a:solidFill>
              </a:rPr>
              <a:t>we seek, read, repeat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FFFFFF"/>
                </a:solidFill>
              </a:rPr>
              <a:t>If the complete path matches the signature, we look at the parsed data attribute we collected</a:t>
            </a:r>
            <a:endParaRPr sz="3420">
              <a:solidFill>
                <a:srgbClr val="FFFFFF"/>
              </a:solidFill>
            </a:endParaRPr>
          </a:p>
          <a:p>
            <a:pPr lvl="0"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FFFFFF"/>
                </a:solidFill>
              </a:rPr>
              <a:t>seek to the offset, read the length, rinse, repeat until we have the entire file in memory</a:t>
            </a:r>
            <a:endParaRPr sz="3420">
              <a:solidFill>
                <a:srgbClr val="FFFFFF"/>
              </a:solidFill>
            </a:endParaRPr>
          </a:p>
          <a:p>
            <a:pPr lvl="0"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FFFFFF"/>
                </a:solidFill>
              </a:rPr>
              <a:t>then we write it to the Collection Folder representing where it was in the volume!</a:t>
            </a:r>
            <a:endParaRPr sz="3420">
              <a:solidFill>
                <a:srgbClr val="FFFFFF"/>
              </a:solidFill>
            </a:endParaRPr>
          </a:p>
          <a:p>
            <a:pPr lvl="0"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FFFFFF"/>
                </a:solidFill>
              </a:rPr>
              <a:t>At no time does Rapid ask Windows where the file is or if it is locked/protected. We are reading “underneath” the OS.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Collection Directory</a:t>
            </a:r>
          </a:p>
        </p:txBody>
      </p:sp>
      <p:pic>
        <p:nvPicPr>
          <p:cNvPr id="115" name="pasted-image.png"/>
          <p:cNvPicPr/>
          <p:nvPr/>
        </p:nvPicPr>
        <p:blipFill>
          <a:blip r:embed="rId2">
            <a:extLst/>
          </a:blip>
          <a:srcRect l="32831" t="27223" r="20232" b="24560"/>
          <a:stretch>
            <a:fillRect/>
          </a:stretch>
        </p:blipFill>
        <p:spPr>
          <a:xfrm>
            <a:off x="1147762" y="2302668"/>
            <a:ext cx="10709208" cy="6875655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Collection Directory</a:t>
            </a:r>
          </a:p>
        </p:txBody>
      </p:sp>
      <p:pic>
        <p:nvPicPr>
          <p:cNvPr id="118" name="pasted-image.png"/>
          <p:cNvPicPr/>
          <p:nvPr/>
        </p:nvPicPr>
        <p:blipFill>
          <a:blip r:embed="rId2">
            <a:extLst/>
          </a:blip>
          <a:srcRect l="33099" t="28313" r="20385" b="25170"/>
          <a:stretch>
            <a:fillRect/>
          </a:stretch>
        </p:blipFill>
        <p:spPr>
          <a:xfrm>
            <a:off x="1351557" y="2337119"/>
            <a:ext cx="10301559" cy="643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Rapid also collects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1150" indent="-311150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Dumps memory *not yet. Pursuing live memory analysis</a:t>
            </a:r>
            <a:endParaRPr sz="2660">
              <a:solidFill>
                <a:srgbClr val="FFFFFF"/>
              </a:solidFill>
            </a:endParaRPr>
          </a:p>
          <a:p>
            <a:pPr lvl="0" marL="311150" indent="-311150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Runs a list of Window Management Instrumentation (WMI) queries for:</a:t>
            </a:r>
            <a:endParaRPr sz="2660">
              <a:solidFill>
                <a:srgbClr val="FFFFFF"/>
              </a:solidFill>
            </a:endParaRPr>
          </a:p>
          <a:p>
            <a:pPr lvl="1" marL="622300" indent="-311150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Running processes</a:t>
            </a:r>
            <a:endParaRPr sz="2660">
              <a:solidFill>
                <a:srgbClr val="FFFFFF"/>
              </a:solidFill>
            </a:endParaRPr>
          </a:p>
          <a:p>
            <a:pPr lvl="1" marL="622300" indent="-311150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Service information</a:t>
            </a:r>
            <a:endParaRPr sz="2660">
              <a:solidFill>
                <a:srgbClr val="FFFFFF"/>
              </a:solidFill>
            </a:endParaRPr>
          </a:p>
          <a:p>
            <a:pPr lvl="1" marL="622300" indent="-311150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Network configuration</a:t>
            </a:r>
            <a:endParaRPr sz="2660">
              <a:solidFill>
                <a:srgbClr val="FFFFFF"/>
              </a:solidFill>
            </a:endParaRPr>
          </a:p>
          <a:p>
            <a:pPr lvl="1" marL="622300" indent="-311150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Other contextual information that might prove useful</a:t>
            </a:r>
            <a:endParaRPr sz="2660">
              <a:solidFill>
                <a:srgbClr val="FFFFFF"/>
              </a:solidFill>
            </a:endParaRPr>
          </a:p>
          <a:p>
            <a:pPr lvl="0" marL="311150" indent="-311150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Parses Recycle Bin $I files for meta.</a:t>
            </a:r>
            <a:endParaRPr sz="2660">
              <a:solidFill>
                <a:srgbClr val="FFFFFF"/>
              </a:solidFill>
            </a:endParaRPr>
          </a:p>
          <a:p>
            <a:pPr lvl="0" marL="311150" indent="-311150" defTabSz="408940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60">
                <a:solidFill>
                  <a:srgbClr val="FFFFFF"/>
                </a:solidFill>
              </a:rPr>
              <a:t>Grabs the status of Network Connections (netstat)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is RapidFire?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RapidFire's intentions: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Quickly collect DFIR information and return actionable information to responders.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Demystify incident response and forensics by explaining every step it takes and why.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Teach DFIR folk how python can be leveraged to accomplish forensic objectives.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Rapid also collects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FFFFFF"/>
                </a:solidFill>
              </a:rPr>
              <a:t>The allusive $UsnJrnl:$J sparse file</a:t>
            </a:r>
            <a:endParaRPr sz="3420">
              <a:solidFill>
                <a:srgbClr val="FFFFFF"/>
              </a:solidFill>
            </a:endParaRPr>
          </a:p>
          <a:p>
            <a:pPr lvl="0"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FFFFFF"/>
                </a:solidFill>
              </a:rPr>
              <a:t>A sparse file has an attribute that causes the I/O subsystem to allocate only meaningful (nonzero) data. Nonzero data is allocated on disk, and non-meaningful data (large strings of data composed of zeros) is not. When a sparse file is read, allocated data is returned as it was stored; non-allocated data is returned, by default, as zeros.</a:t>
            </a:r>
            <a:endParaRPr sz="3420">
              <a:solidFill>
                <a:srgbClr val="FFFFFF"/>
              </a:solidFill>
            </a:endParaRPr>
          </a:p>
          <a:p>
            <a:pPr lvl="0"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FFFFFF"/>
                </a:solidFill>
              </a:rPr>
              <a:t>Blah Blah Blah…RapidFire has been configured to grab that too.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What makes Rapid so useful?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Compile it to run it on a live system.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Mount a disk image and run it against the “D:\”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It’s python, run it on linux/OSX to carve files from a unmounted disk image. The exact same code will work either way.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This tool can be used for IR and Forensics thus brigding the knowledge gap between the two.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What makes Rapid so useful?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Don’t want to use the Fire script to parse the collected artifacts? Don’t! Use your favorite forensic software, hex editor, text editor, or whatever.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Most </a:t>
            </a:r>
            <a:r>
              <a:rPr i="1" sz="3800">
                <a:solidFill>
                  <a:srgbClr val="FFFFFF"/>
                </a:solidFill>
              </a:rPr>
              <a:t>should</a:t>
            </a:r>
            <a:r>
              <a:rPr sz="3800">
                <a:solidFill>
                  <a:srgbClr val="FFFFFF"/>
                </a:solidFill>
              </a:rPr>
              <a:t> work by pointing them at the RapidFire_Collection\C folder**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**I have no actual evidence at this point to back that up but it seems reasonable, right?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Dataruns - </a:t>
            </a: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http://inform.pucp.edu.pe/~inf232/Ntfs/ntfs_doc_v0.5/concepts/data_runs.html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http://www.writeblocked.org/resources/ntfs_cheat_sheets.pdf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http://ntfs.com/ntfs-sparse.htm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https://github.com/dkovar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is RapidFire?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Rapid - Used for collecting files of interest, memory, WMI data, and other volatile data from a target system.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Fire - Used to parse collected artifacts and return actionable intelligence.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Why RapidFire?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Many practitioners in information security do not have strong computer science backgrounds and may not be familiar with how things work "under the hood”.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 attempt to bridge the knowledge gap between incident responders and forensic analysts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DEMO of the Rapid.py Collection script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The rest of tonight’s presentation will explain, in depth, what just happened and why.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Summary of the Rapid Collection Script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004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FFFFFF"/>
                </a:solidFill>
              </a:rPr>
              <a:t>Opens the system drive and reads the Volume Boot Record ($Boot).</a:t>
            </a:r>
            <a:endParaRPr sz="2736">
              <a:solidFill>
                <a:srgbClr val="FFFFFF"/>
              </a:solidFill>
            </a:endParaRPr>
          </a:p>
          <a:p>
            <a:pPr lvl="0" marL="32004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FFFFFF"/>
                </a:solidFill>
              </a:rPr>
              <a:t>From $Boot, it parses out the necessary information to analyse the volume and find the Master File Table ($MFT)</a:t>
            </a:r>
            <a:endParaRPr sz="2736">
              <a:solidFill>
                <a:srgbClr val="FFFFFF"/>
              </a:solidFill>
            </a:endParaRPr>
          </a:p>
          <a:p>
            <a:pPr lvl="0" marL="32004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FFFFFF"/>
                </a:solidFill>
              </a:rPr>
              <a:t>Copies the $MFT to the collection folder and then parses for file paths and data/data runs.</a:t>
            </a:r>
            <a:endParaRPr sz="2736">
              <a:solidFill>
                <a:srgbClr val="FFFFFF"/>
              </a:solidFill>
            </a:endParaRPr>
          </a:p>
          <a:p>
            <a:pPr lvl="0" marL="32004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FFFFFF"/>
                </a:solidFill>
              </a:rPr>
              <a:t>Compares a list of regex pattern against each file name to determine whether or not to collect it.</a:t>
            </a:r>
            <a:endParaRPr sz="2736">
              <a:solidFill>
                <a:srgbClr val="FFFFFF"/>
              </a:solidFill>
            </a:endParaRPr>
          </a:p>
          <a:p>
            <a:pPr lvl="0" marL="32004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FFFFFF"/>
                </a:solidFill>
              </a:rPr>
              <a:t>If the path matches a pattern, it will use the physical offset and length to carve the file from the volume.</a:t>
            </a:r>
            <a:endParaRPr sz="2736">
              <a:solidFill>
                <a:srgbClr val="FFFFFF"/>
              </a:solidFill>
            </a:endParaRPr>
          </a:p>
          <a:p>
            <a:pPr lvl="0" marL="32004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FFFFFF"/>
                </a:solidFill>
              </a:rPr>
              <a:t>Collected files are stored in the RapidFire_Collection\C folder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Opens System Drive</a:t>
            </a:r>
            <a:endParaRPr sz="6719">
              <a:solidFill>
                <a:srgbClr val="FFFFFF"/>
              </a:solidFill>
            </a:endParaRPr>
          </a:p>
          <a:p>
            <a:pPr lvl="0" defTabSz="490727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Reads in $Boot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5609" indent="-435609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From the Volume Boot Record we need the following information:</a:t>
            </a:r>
            <a:endParaRPr sz="3724">
              <a:solidFill>
                <a:srgbClr val="FFFFFF"/>
              </a:solidFill>
            </a:endParaRPr>
          </a:p>
          <a:p>
            <a:pPr lvl="1" marL="1294383" indent="-647191" defTabSz="572516">
              <a:spcBef>
                <a:spcPts val="41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Bytes per Sector</a:t>
            </a:r>
            <a:endParaRPr sz="3724">
              <a:solidFill>
                <a:srgbClr val="FFFFFF"/>
              </a:solidFill>
            </a:endParaRPr>
          </a:p>
          <a:p>
            <a:pPr lvl="1" marL="1294383" indent="-647191" defTabSz="572516">
              <a:spcBef>
                <a:spcPts val="41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Sectors Per Cluster</a:t>
            </a:r>
            <a:endParaRPr sz="3724">
              <a:solidFill>
                <a:srgbClr val="FFFFFF"/>
              </a:solidFill>
            </a:endParaRPr>
          </a:p>
          <a:p>
            <a:pPr lvl="1" marL="1294383" indent="-647191" defTabSz="572516">
              <a:spcBef>
                <a:spcPts val="41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Starting Sector of the the Master File Table ($MFT)</a:t>
            </a:r>
            <a:endParaRPr sz="3724">
              <a:solidFill>
                <a:srgbClr val="FFFFFF"/>
              </a:solidFill>
            </a:endParaRPr>
          </a:p>
          <a:p>
            <a:pPr lvl="1" marL="1294383" indent="-647191" defTabSz="572516">
              <a:spcBef>
                <a:spcPts val="41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Size of the $MFT records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